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362" r:id="rId3"/>
    <p:sldId id="360" r:id="rId4"/>
    <p:sldId id="363" r:id="rId5"/>
    <p:sldId id="375" r:id="rId6"/>
    <p:sldId id="376" r:id="rId7"/>
    <p:sldId id="377" r:id="rId8"/>
    <p:sldId id="378" r:id="rId9"/>
    <p:sldId id="379" r:id="rId10"/>
    <p:sldId id="380" r:id="rId11"/>
    <p:sldId id="381" r:id="rId12"/>
    <p:sldId id="382" r:id="rId13"/>
    <p:sldId id="383" r:id="rId14"/>
    <p:sldId id="384" r:id="rId15"/>
    <p:sldId id="385" r:id="rId16"/>
    <p:sldId id="386" r:id="rId17"/>
    <p:sldId id="361" r:id="rId18"/>
    <p:sldId id="357" r:id="rId19"/>
    <p:sldId id="348" r:id="rId20"/>
    <p:sldId id="347" r:id="rId21"/>
    <p:sldId id="368" r:id="rId22"/>
    <p:sldId id="366" r:id="rId23"/>
    <p:sldId id="367" r:id="rId24"/>
    <p:sldId id="331"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008000"/>
    <a:srgbClr val="FF0000"/>
    <a:srgbClr val="0000FF"/>
    <a:srgbClr val="009999"/>
    <a:srgbClr val="FFFF00"/>
    <a:srgbClr val="FF9900"/>
    <a:srgbClr val="4D4D4D"/>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3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630" y="93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716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defRPr>
            </a:lvl1pPr>
          </a:lstStyle>
          <a:p>
            <a:pPr>
              <a:defRPr/>
            </a:pPr>
            <a:endParaRPr lang="en-US"/>
          </a:p>
        </p:txBody>
      </p:sp>
      <p:sp>
        <p:nvSpPr>
          <p:cNvPr id="716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716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7C42776-7D37-4CEB-A113-537775AE500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286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defRPr>
            </a:lvl1pPr>
          </a:lstStyle>
          <a:p>
            <a:pPr>
              <a:defRPr/>
            </a:pPr>
            <a:endParaRPr lang="en-US"/>
          </a:p>
        </p:txBody>
      </p:sp>
      <p:sp>
        <p:nvSpPr>
          <p:cNvPr id="26628" name="Rectangle 4"/>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286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BD15023-14CC-473C-B42C-0712766C674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US" smtClean="0">
                <a:latin typeface="Arial" charset="0"/>
              </a:rPr>
              <a:t>Hispanic (76%) and African American (72%) residents in Bexar County are disproportionately overweight or obese compared to Whites (61%)</a:t>
            </a:r>
          </a:p>
          <a:p>
            <a:pPr eaLnBrk="1" hangingPunct="1"/>
            <a:r>
              <a:rPr lang="en-US" smtClean="0">
                <a:latin typeface="Arial" charset="0"/>
              </a:rPr>
              <a:t>Hispanics are fastest growing segment of U.S. and Bexar County Population</a:t>
            </a:r>
          </a:p>
          <a:p>
            <a:pPr eaLnBrk="1" hangingPunct="1"/>
            <a:r>
              <a:rPr lang="en-US" smtClean="0">
                <a:latin typeface="Arial" charset="0"/>
              </a:rPr>
              <a:t>Correlations exist between poverty, poor educational performance and obesity</a:t>
            </a:r>
          </a:p>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8F76AD7-8D9A-4E2D-AD82-35BD8F9D80AF}" type="slidenum">
              <a:rPr lang="en-US" smtClean="0"/>
              <a:pPr/>
              <a:t>3</a:t>
            </a:fld>
            <a:endParaRPr 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xfrm>
            <a:off x="935038" y="4416425"/>
            <a:ext cx="5140325" cy="4183063"/>
          </a:xfrm>
          <a:noFill/>
          <a:ln/>
        </p:spPr>
        <p:txBody>
          <a:bodyPr/>
          <a:lstStyle/>
          <a:p>
            <a:pPr>
              <a:lnSpc>
                <a:spcPct val="80000"/>
              </a:lnSpc>
            </a:pPr>
            <a:r>
              <a:rPr lang="en-US" sz="1000" smtClean="0">
                <a:solidFill>
                  <a:schemeClr val="bg1"/>
                </a:solidFill>
                <a:latin typeface="Arial" charset="0"/>
              </a:rPr>
              <a:t>BOUNDARIES OF WESTSIDE DEVELOPMENT CORPORATION:</a:t>
            </a:r>
          </a:p>
          <a:p>
            <a:pPr>
              <a:lnSpc>
                <a:spcPct val="80000"/>
              </a:lnSpc>
            </a:pPr>
            <a:r>
              <a:rPr lang="en-US" sz="1000" smtClean="0">
                <a:solidFill>
                  <a:schemeClr val="bg1"/>
                </a:solidFill>
                <a:latin typeface="Arial" charset="0"/>
              </a:rPr>
              <a:t>WEST=Acme/36th St., NORTH=Cincinnati, EAST=San Saba, SOUTH=Hwy 90</a:t>
            </a:r>
          </a:p>
          <a:p>
            <a:pPr>
              <a:lnSpc>
                <a:spcPct val="80000"/>
              </a:lnSpc>
            </a:pPr>
            <a:endParaRPr lang="en-US" sz="1000" smtClean="0">
              <a:solidFill>
                <a:schemeClr val="bg1"/>
              </a:solidFill>
              <a:latin typeface="Arial" charset="0"/>
            </a:endParaRPr>
          </a:p>
          <a:p>
            <a:pPr>
              <a:lnSpc>
                <a:spcPct val="80000"/>
              </a:lnSpc>
            </a:pPr>
            <a:r>
              <a:rPr lang="en-US" sz="1000" smtClean="0">
                <a:solidFill>
                  <a:schemeClr val="bg1"/>
                </a:solidFill>
                <a:latin typeface="Arial" charset="0"/>
              </a:rPr>
              <a:t>ABOUT TARGET POPULATION:</a:t>
            </a:r>
          </a:p>
          <a:p>
            <a:pPr>
              <a:lnSpc>
                <a:spcPct val="80000"/>
              </a:lnSpc>
              <a:buFontTx/>
              <a:buChar char="•"/>
            </a:pPr>
            <a:r>
              <a:rPr lang="en-US" sz="1000" smtClean="0">
                <a:latin typeface="Arial" charset="0"/>
              </a:rPr>
              <a:t>106,000 residents</a:t>
            </a:r>
          </a:p>
          <a:p>
            <a:pPr>
              <a:lnSpc>
                <a:spcPct val="80000"/>
              </a:lnSpc>
              <a:buFontTx/>
              <a:buChar char="•"/>
            </a:pPr>
            <a:r>
              <a:rPr lang="en-US" sz="1000" smtClean="0">
                <a:latin typeface="Arial" charset="0"/>
              </a:rPr>
              <a:t>Two school districts, the San Antonio Independent School District (SAISD) and Edgewood Independent School District (EISD)</a:t>
            </a:r>
          </a:p>
          <a:p>
            <a:pPr>
              <a:lnSpc>
                <a:spcPct val="80000"/>
              </a:lnSpc>
              <a:buFontTx/>
              <a:buChar char="•"/>
            </a:pPr>
            <a:r>
              <a:rPr lang="en-US" sz="1000" smtClean="0">
                <a:latin typeface="Arial" charset="0"/>
              </a:rPr>
              <a:t>Racial/ethnic composition: 63% White, 2% African American, 35% other or multiple races, 95% are identified as Hispanic</a:t>
            </a:r>
          </a:p>
          <a:p>
            <a:pPr>
              <a:lnSpc>
                <a:spcPct val="80000"/>
              </a:lnSpc>
              <a:buFontTx/>
              <a:buChar char="•"/>
            </a:pPr>
            <a:r>
              <a:rPr lang="en-US" sz="1000" smtClean="0">
                <a:latin typeface="Arial" charset="0"/>
              </a:rPr>
              <a:t>Young population with 69% under the age of 45</a:t>
            </a:r>
          </a:p>
          <a:p>
            <a:pPr>
              <a:lnSpc>
                <a:spcPct val="80000"/>
              </a:lnSpc>
              <a:buFontTx/>
              <a:buChar char="•"/>
            </a:pPr>
            <a:r>
              <a:rPr lang="en-US" sz="1000" smtClean="0">
                <a:latin typeface="Arial" charset="0"/>
              </a:rPr>
              <a:t>As of 2000, 35% of the population had less than a ninth grade education and 58% did not have a high school diploma</a:t>
            </a:r>
          </a:p>
          <a:p>
            <a:pPr>
              <a:lnSpc>
                <a:spcPct val="80000"/>
              </a:lnSpc>
              <a:buFontTx/>
              <a:buChar char="•"/>
            </a:pPr>
            <a:r>
              <a:rPr lang="en-US" sz="1000" smtClean="0">
                <a:latin typeface="Arial" charset="0"/>
              </a:rPr>
              <a:t>Estimated per capita income of $9,925 and a median household income of $25,160</a:t>
            </a:r>
          </a:p>
          <a:p>
            <a:pPr>
              <a:lnSpc>
                <a:spcPct val="80000"/>
              </a:lnSpc>
              <a:buFontTx/>
              <a:buChar char="•"/>
            </a:pPr>
            <a:r>
              <a:rPr lang="en-US" sz="1000" smtClean="0">
                <a:latin typeface="Arial" charset="0"/>
              </a:rPr>
              <a:t>33% of the population was living below the poverty line as of 2000</a:t>
            </a:r>
          </a:p>
          <a:p>
            <a:pPr>
              <a:lnSpc>
                <a:spcPct val="80000"/>
              </a:lnSpc>
              <a:buFontTx/>
              <a:buChar char="•"/>
            </a:pPr>
            <a:r>
              <a:rPr lang="en-US" sz="1000" smtClean="0">
                <a:latin typeface="Arial" charset="0"/>
              </a:rPr>
              <a:t>The projected unemployment rate in 2007 was nearly 13%, with most of those employed working in blue-collar jobs</a:t>
            </a:r>
          </a:p>
          <a:p>
            <a:pPr>
              <a:lnSpc>
                <a:spcPct val="80000"/>
              </a:lnSpc>
            </a:pPr>
            <a:endParaRPr lang="en-US" sz="1000" smtClean="0">
              <a:solidFill>
                <a:schemeClr val="bg1"/>
              </a:solidFill>
              <a:latin typeface="Arial" charset="0"/>
            </a:endParaRPr>
          </a:p>
          <a:p>
            <a:pPr>
              <a:lnSpc>
                <a:spcPct val="80000"/>
              </a:lnSpc>
            </a:pPr>
            <a:r>
              <a:rPr lang="en-US" sz="1000" smtClean="0">
                <a:solidFill>
                  <a:schemeClr val="bg1"/>
                </a:solidFill>
                <a:latin typeface="Arial" charset="0"/>
              </a:rPr>
              <a:t>ABOUT OBESITY IN BEXAR COUNTY:</a:t>
            </a:r>
          </a:p>
          <a:p>
            <a:pPr>
              <a:lnSpc>
                <a:spcPct val="80000"/>
              </a:lnSpc>
              <a:buFontTx/>
              <a:buChar char="•"/>
            </a:pPr>
            <a:r>
              <a:rPr lang="en-US" sz="1000" smtClean="0">
                <a:latin typeface="Arial" charset="0"/>
              </a:rPr>
              <a:t>2/3 of adult population is overweight or obese</a:t>
            </a:r>
          </a:p>
          <a:p>
            <a:pPr>
              <a:lnSpc>
                <a:spcPct val="80000"/>
              </a:lnSpc>
              <a:buFontTx/>
              <a:buChar char="•"/>
            </a:pPr>
            <a:r>
              <a:rPr lang="en-US" sz="1000" smtClean="0">
                <a:latin typeface="Arial" charset="0"/>
              </a:rPr>
              <a:t>Of 47,844 WIC clients across San Antonio in 2007, 11.3% of children were at risk for being overweight and 11.3% were overweight</a:t>
            </a:r>
          </a:p>
          <a:p>
            <a:pPr>
              <a:lnSpc>
                <a:spcPct val="80000"/>
              </a:lnSpc>
              <a:buFontTx/>
              <a:buChar char="•"/>
            </a:pPr>
            <a:r>
              <a:rPr lang="en-US" sz="1000" smtClean="0">
                <a:latin typeface="Arial" charset="0"/>
              </a:rPr>
              <a:t>In 2007, BMI measured among 19,045 SAISD students, 29% had a BMI greater than the 95th-percentile</a:t>
            </a:r>
          </a:p>
          <a:p>
            <a:pPr>
              <a:lnSpc>
                <a:spcPct val="80000"/>
              </a:lnSpc>
              <a:buFontTx/>
              <a:buChar char="•"/>
            </a:pPr>
            <a:r>
              <a:rPr lang="en-US" sz="1000" smtClean="0">
                <a:latin typeface="Arial" charset="0"/>
              </a:rPr>
              <a:t>2007 YRBSS survey administered at 8 SAISD high schools (1,317 students) found 19.1% of students were overweight and 20.2% were obese</a:t>
            </a:r>
            <a:endParaRPr lang="en-US" sz="1000" smtClean="0">
              <a:solidFill>
                <a:schemeClr val="bg1"/>
              </a:solidFill>
              <a:latin typeface="Arial" charset="0"/>
            </a:endParaRPr>
          </a:p>
          <a:p>
            <a:pPr>
              <a:lnSpc>
                <a:spcPct val="80000"/>
              </a:lnSpc>
            </a:pPr>
            <a:endParaRPr lang="en-US" sz="100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33450" y="4416425"/>
            <a:ext cx="5143500" cy="4498975"/>
          </a:xfrm>
          <a:noFill/>
          <a:ln/>
        </p:spPr>
        <p:txBody>
          <a:bodyPr/>
          <a:lstStyle/>
          <a:p>
            <a:pPr marL="228600" indent="-228600" eaLnBrk="1" hangingPunct="1">
              <a:spcBef>
                <a:spcPct val="50000"/>
              </a:spcBef>
            </a:pPr>
            <a:r>
              <a:rPr lang="en-US" sz="1000" b="1" smtClean="0">
                <a:latin typeface="Arial" charset="0"/>
              </a:rPr>
              <a:t>Funding awarded to implement evidence-based policy, environmental and system change to increase active living and healthy eating</a:t>
            </a:r>
          </a:p>
          <a:p>
            <a:pPr marL="228600" indent="-228600" eaLnBrk="1" hangingPunct="1">
              <a:spcBef>
                <a:spcPct val="50000"/>
              </a:spcBef>
            </a:pPr>
            <a:r>
              <a:rPr lang="en-US" sz="1000" smtClean="0">
                <a:latin typeface="Arial" charset="0"/>
              </a:rPr>
              <a:t>HKHC</a:t>
            </a:r>
          </a:p>
          <a:p>
            <a:pPr marL="228600" indent="-228600" eaLnBrk="1" hangingPunct="1">
              <a:spcBef>
                <a:spcPct val="50000"/>
              </a:spcBef>
              <a:buFontTx/>
              <a:buAutoNum type="arabicPeriod"/>
            </a:pPr>
            <a:r>
              <a:rPr lang="en-US" sz="1000" smtClean="0">
                <a:latin typeface="Arial" charset="0"/>
              </a:rPr>
              <a:t>Expanding </a:t>
            </a:r>
            <a:r>
              <a:rPr lang="en-US" sz="1000" b="1" smtClean="0">
                <a:latin typeface="Arial" charset="0"/>
              </a:rPr>
              <a:t>shared use of schools and other public facilities</a:t>
            </a:r>
            <a:r>
              <a:rPr lang="en-US" sz="1000" smtClean="0">
                <a:latin typeface="Arial" charset="0"/>
              </a:rPr>
              <a:t> in the target area for after-hours use for physical activity</a:t>
            </a:r>
          </a:p>
          <a:p>
            <a:pPr marL="228600" indent="-228600" eaLnBrk="1" hangingPunct="1">
              <a:spcBef>
                <a:spcPct val="0"/>
              </a:spcBef>
              <a:buFontTx/>
              <a:buAutoNum type="arabicPeriod"/>
            </a:pPr>
            <a:r>
              <a:rPr lang="en-US" sz="1000" smtClean="0">
                <a:latin typeface="Arial" charset="0"/>
              </a:rPr>
              <a:t>Implementing a </a:t>
            </a:r>
            <a:r>
              <a:rPr lang="en-US" sz="1000" b="1" smtClean="0">
                <a:latin typeface="Arial" charset="0"/>
              </a:rPr>
              <a:t>Complete Streets policy</a:t>
            </a:r>
            <a:r>
              <a:rPr lang="en-US" sz="1000" smtClean="0">
                <a:latin typeface="Arial" charset="0"/>
              </a:rPr>
              <a:t> for new development and redevelopment projects</a:t>
            </a:r>
          </a:p>
          <a:p>
            <a:pPr marL="228600" indent="-228600" eaLnBrk="1" hangingPunct="1">
              <a:spcBef>
                <a:spcPct val="0"/>
              </a:spcBef>
              <a:buFontTx/>
              <a:buAutoNum type="arabicPeriod"/>
            </a:pPr>
            <a:r>
              <a:rPr lang="en-US" sz="1000" smtClean="0">
                <a:latin typeface="Arial" charset="0"/>
              </a:rPr>
              <a:t>Increasing number of </a:t>
            </a:r>
            <a:r>
              <a:rPr lang="en-US" sz="1000" b="1" smtClean="0">
                <a:latin typeface="Arial" charset="0"/>
              </a:rPr>
              <a:t>Por Vida! Healthy Restaurants</a:t>
            </a:r>
            <a:r>
              <a:rPr lang="en-US" sz="1000" smtClean="0">
                <a:latin typeface="Arial" charset="0"/>
              </a:rPr>
              <a:t> in target area, and promoting healthy choices in corner stores</a:t>
            </a:r>
          </a:p>
          <a:p>
            <a:pPr marL="228600" indent="-228600" eaLnBrk="1" hangingPunct="1">
              <a:spcBef>
                <a:spcPct val="0"/>
              </a:spcBef>
              <a:buFontTx/>
              <a:buAutoNum type="arabicPeriod"/>
            </a:pPr>
            <a:r>
              <a:rPr lang="en-US" sz="1000" smtClean="0">
                <a:latin typeface="Arial" charset="0"/>
              </a:rPr>
              <a:t>Healthy Corners Stores</a:t>
            </a:r>
          </a:p>
          <a:p>
            <a:pPr marL="228600" indent="-228600" eaLnBrk="1" hangingPunct="1">
              <a:spcBef>
                <a:spcPct val="0"/>
              </a:spcBef>
              <a:buFontTx/>
              <a:buAutoNum type="arabicPeriod"/>
            </a:pPr>
            <a:r>
              <a:rPr lang="en-US" sz="1000" smtClean="0">
                <a:latin typeface="Arial" charset="0"/>
              </a:rPr>
              <a:t>Community Garden Pilot initiative</a:t>
            </a:r>
          </a:p>
          <a:p>
            <a:pPr marL="228600" indent="-228600" eaLnBrk="1" hangingPunct="1">
              <a:spcBef>
                <a:spcPct val="50000"/>
              </a:spcBef>
            </a:pPr>
            <a:r>
              <a:rPr lang="en-US" sz="900" smtClean="0">
                <a:latin typeface="Arial" charset="0"/>
              </a:rPr>
              <a:t>MFC - 12 month $85,000 grant ending on August 31,2011</a:t>
            </a:r>
          </a:p>
          <a:p>
            <a:pPr marL="228600" indent="-228600" eaLnBrk="1" hangingPunct="1">
              <a:spcBef>
                <a:spcPct val="0"/>
              </a:spcBef>
            </a:pPr>
            <a:r>
              <a:rPr lang="en-US" sz="900" smtClean="0">
                <a:latin typeface="Arial" charset="0"/>
              </a:rPr>
              <a:t>Funded by TDSHS with a mission to transform San Antonio into a healthier and more active community </a:t>
            </a:r>
          </a:p>
          <a:p>
            <a:pPr marL="228600" indent="-228600" eaLnBrk="1" hangingPunct="1">
              <a:spcBef>
                <a:spcPct val="0"/>
              </a:spcBef>
            </a:pPr>
            <a:endParaRPr lang="en-US" sz="600" smtClean="0">
              <a:latin typeface="Arial" charset="0"/>
            </a:endParaRPr>
          </a:p>
          <a:p>
            <a:pPr marL="228600" indent="-228600" eaLnBrk="1" hangingPunct="1">
              <a:spcBef>
                <a:spcPct val="0"/>
              </a:spcBef>
              <a:buFontTx/>
              <a:buAutoNum type="arabicPeriod"/>
            </a:pPr>
            <a:r>
              <a:rPr lang="en-US" sz="900" smtClean="0">
                <a:latin typeface="Arial" charset="0"/>
              </a:rPr>
              <a:t>Launch San Antonio Mayor’s Fitness Council, mission and logo</a:t>
            </a:r>
          </a:p>
          <a:p>
            <a:pPr marL="228600" indent="-228600" eaLnBrk="1" hangingPunct="1">
              <a:spcBef>
                <a:spcPct val="0"/>
              </a:spcBef>
              <a:buFontTx/>
              <a:buAutoNum type="arabicPeriod"/>
            </a:pPr>
            <a:r>
              <a:rPr lang="en-US" sz="900" smtClean="0">
                <a:latin typeface="Arial" charset="0"/>
              </a:rPr>
              <a:t>Implement two Healthy Schools Summits</a:t>
            </a:r>
          </a:p>
          <a:p>
            <a:pPr marL="228600" indent="-228600" eaLnBrk="1" hangingPunct="1">
              <a:spcBef>
                <a:spcPct val="0"/>
              </a:spcBef>
              <a:buFontTx/>
              <a:buAutoNum type="arabicPeriod"/>
            </a:pPr>
            <a:r>
              <a:rPr lang="en-US" sz="900" smtClean="0">
                <a:latin typeface="Arial" charset="0"/>
              </a:rPr>
              <a:t>Plan and organize Mayor’s Fitness Challenge</a:t>
            </a:r>
          </a:p>
          <a:p>
            <a:pPr marL="228600" indent="-228600" eaLnBrk="1" hangingPunct="1">
              <a:spcBef>
                <a:spcPct val="0"/>
              </a:spcBef>
              <a:buFontTx/>
              <a:buAutoNum type="arabicPeriod"/>
            </a:pPr>
            <a:r>
              <a:rPr lang="en-US" sz="900" smtClean="0">
                <a:latin typeface="Arial" charset="0"/>
              </a:rPr>
              <a:t>Support Fitness in the Parks Initiative</a:t>
            </a:r>
          </a:p>
          <a:p>
            <a:pPr marL="228600" indent="-228600" eaLnBrk="1" hangingPunct="1">
              <a:spcBef>
                <a:spcPct val="0"/>
              </a:spcBef>
              <a:buFontTx/>
              <a:buAutoNum type="arabicPeriod"/>
            </a:pPr>
            <a:r>
              <a:rPr lang="en-US" sz="900" smtClean="0">
                <a:latin typeface="Arial" charset="0"/>
              </a:rPr>
              <a:t>Collaborate with the San Antonio Worksite Wellness Task Force</a:t>
            </a:r>
          </a:p>
          <a:p>
            <a:pPr marL="228600" indent="-228600" eaLnBrk="1" hangingPunct="1">
              <a:spcBef>
                <a:spcPct val="0"/>
              </a:spcBef>
              <a:buFontTx/>
              <a:buAutoNum type="arabicPeriod"/>
            </a:pPr>
            <a:r>
              <a:rPr lang="en-US" sz="900" smtClean="0">
                <a:latin typeface="Arial" charset="0"/>
              </a:rPr>
              <a:t>Develop an interactive health and wellness web portal </a:t>
            </a:r>
          </a:p>
          <a:p>
            <a:pPr marL="228600" indent="-228600" eaLnBrk="1" hangingPunct="1">
              <a:spcBef>
                <a:spcPct val="0"/>
              </a:spcBef>
              <a:buFontTx/>
              <a:buAutoNum type="arabicPeriod"/>
            </a:pPr>
            <a:r>
              <a:rPr lang="en-US" sz="900" smtClean="0">
                <a:latin typeface="Arial" charset="0"/>
              </a:rPr>
              <a:t>Establish four community gardens in collaboration with SAHA</a:t>
            </a:r>
          </a:p>
          <a:p>
            <a:pPr marL="228600" indent="-228600" eaLnBrk="1" hangingPunct="1">
              <a:spcBef>
                <a:spcPct val="0"/>
              </a:spcBef>
              <a:buFontTx/>
              <a:buAutoNum type="arabicPeriod"/>
            </a:pPr>
            <a:r>
              <a:rPr lang="en-US" sz="900" smtClean="0">
                <a:latin typeface="Arial" charset="0"/>
              </a:rPr>
              <a:t>Host a Sustainability Summit to develop a sustainability plan addressing current obesity prevention programs</a:t>
            </a:r>
          </a:p>
          <a:p>
            <a:pPr marL="228600" indent="-228600" eaLnBrk="1" hangingPunct="1">
              <a:spcBef>
                <a:spcPct val="0"/>
              </a:spcBef>
            </a:pPr>
            <a:endParaRPr lang="en-US" sz="900" smtClean="0">
              <a:latin typeface="Arial" charset="0"/>
            </a:endParaRPr>
          </a:p>
          <a:p>
            <a:pPr marL="228600" indent="-228600" eaLnBrk="1" hangingPunct="1">
              <a:spcBef>
                <a:spcPct val="0"/>
              </a:spcBef>
            </a:pPr>
            <a:r>
              <a:rPr lang="en-US" sz="900" smtClean="0">
                <a:latin typeface="Arial" charset="0"/>
              </a:rPr>
              <a:t>CPPW - </a:t>
            </a:r>
          </a:p>
          <a:p>
            <a:pPr marL="228600" indent="-228600" eaLnBrk="1" hangingPunct="1">
              <a:spcBef>
                <a:spcPct val="50000"/>
              </a:spcBef>
            </a:pPr>
            <a:r>
              <a:rPr lang="en-US" sz="1000" smtClean="0">
                <a:latin typeface="Arial" charset="0"/>
              </a:rPr>
              <a:t>CDC’s CPPW program awarded 44 grants for a total of $372.8 million to address:</a:t>
            </a:r>
          </a:p>
          <a:p>
            <a:pPr marL="228600" indent="-228600" eaLnBrk="1" hangingPunct="1">
              <a:spcBef>
                <a:spcPct val="0"/>
              </a:spcBef>
            </a:pPr>
            <a:r>
              <a:rPr lang="en-US" sz="900" smtClean="0">
                <a:latin typeface="Arial" charset="0"/>
              </a:rPr>
              <a:t>Grant award of $15.6 million </a:t>
            </a:r>
          </a:p>
          <a:p>
            <a:pPr marL="228600" indent="-228600" eaLnBrk="1" hangingPunct="1">
              <a:spcBef>
                <a:spcPct val="0"/>
              </a:spcBef>
            </a:pPr>
            <a:r>
              <a:rPr lang="en-US" sz="900" smtClean="0">
                <a:latin typeface="Arial" charset="0"/>
              </a:rPr>
              <a:t>Two year project period March 19, 2009 - March 18, 2012 </a:t>
            </a:r>
          </a:p>
          <a:p>
            <a:pPr marL="228600" indent="-228600" eaLnBrk="1" hangingPunct="1">
              <a:spcBef>
                <a:spcPct val="0"/>
              </a:spcBef>
            </a:pPr>
            <a:r>
              <a:rPr lang="en-US" sz="900" smtClean="0">
                <a:latin typeface="Arial" charset="0"/>
              </a:rPr>
              <a:t>Funded by HHS and CDC with ARRA stimulus funds to reduce obesity in San Antonio/Bexar County </a:t>
            </a:r>
          </a:p>
          <a:p>
            <a:pPr marL="228600" indent="-228600" eaLnBrk="1" hangingPunct="1"/>
            <a:endParaRPr lang="en-US" sz="100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r>
              <a:rPr lang="en-US" sz="1800" smtClean="0">
                <a:latin typeface="Arial" charset="0"/>
              </a:rPr>
              <a:t>Show fantastic menu design.</a:t>
            </a:r>
          </a:p>
          <a:p>
            <a:pPr eaLnBrk="1" hangingPunct="1"/>
            <a:endParaRPr lang="en-US" sz="1800" smtClean="0">
              <a:latin typeface="Arial" charset="0"/>
            </a:endParaRPr>
          </a:p>
          <a:p>
            <a:pPr eaLnBrk="1" hangingPunct="1"/>
            <a:r>
              <a:rPr lang="en-US" sz="1800" smtClean="0">
                <a:latin typeface="Arial" charset="0"/>
              </a:rPr>
              <a:t>Point out little pequin logo.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a:ln/>
        </p:spPr>
      </p:sp>
      <p:sp>
        <p:nvSpPr>
          <p:cNvPr id="31747" name="Rectangle 3"/>
          <p:cNvSpPr>
            <a:spLocks noGrp="1"/>
          </p:cNvSpPr>
          <p:nvPr>
            <p:ph type="body" idx="1"/>
          </p:nvPr>
        </p:nvSpPr>
        <p:spPr>
          <a:noFill/>
          <a:ln/>
        </p:spPr>
        <p:txBody>
          <a:bodyPr/>
          <a:lstStyle/>
          <a:p>
            <a:r>
              <a:rPr lang="en-US" sz="1400" smtClean="0">
                <a:latin typeface="Arial" charset="0"/>
              </a:rPr>
              <a:t>"The children's menu should follow all of the categories highlighted in yellow.  Por Vida also encourages to follow the category highlighted in blue, but it is not required."</a:t>
            </a:r>
          </a:p>
          <a:p>
            <a:endParaRPr lang="en-US" sz="140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smtClean="0">
                <a:latin typeface="Arial" charset="0"/>
              </a:rPr>
              <a:t>This menu cycle meets the USDA’s Summer Food Service Program (SFSP) Meal Pattern requirements. </a:t>
            </a:r>
          </a:p>
        </p:txBody>
      </p:sp>
      <p:sp>
        <p:nvSpPr>
          <p:cNvPr id="32772" name="Slide Number Placeholder 3"/>
          <p:cNvSpPr>
            <a:spLocks noGrp="1"/>
          </p:cNvSpPr>
          <p:nvPr>
            <p:ph type="sldNum" sz="quarter" idx="5"/>
          </p:nvPr>
        </p:nvSpPr>
        <p:spPr>
          <a:noFill/>
        </p:spPr>
        <p:txBody>
          <a:bodyPr/>
          <a:lstStyle/>
          <a:p>
            <a:fld id="{C8B13308-D1A8-4767-A74F-FAB38131A34F}" type="slidenum">
              <a:rPr lang="en-US" smtClean="0"/>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1EA6D47-68E9-469A-92D5-69A4EDA97545}" type="slidenum">
              <a:rPr lang="en-US" smtClean="0"/>
              <a:pPr/>
              <a:t>17</a:t>
            </a:fld>
            <a:endParaRPr lang="en-US" smtClean="0"/>
          </a:p>
        </p:txBody>
      </p:sp>
      <p:sp>
        <p:nvSpPr>
          <p:cNvPr id="33795" name="Slide Image Placeholder 1"/>
          <p:cNvSpPr>
            <a:spLocks noGrp="1" noRot="1" noChangeAspect="1" noTextEdit="1"/>
          </p:cNvSpPr>
          <p:nvPr>
            <p:ph type="sldImg"/>
          </p:nvPr>
        </p:nvSpPr>
        <p:spPr>
          <a:ln/>
        </p:spPr>
      </p:sp>
      <p:sp>
        <p:nvSpPr>
          <p:cNvPr id="33796" name="Notes Placeholder 2"/>
          <p:cNvSpPr>
            <a:spLocks noGrp="1"/>
          </p:cNvSpPr>
          <p:nvPr>
            <p:ph type="body" idx="1"/>
          </p:nvPr>
        </p:nvSpPr>
        <p:spPr>
          <a:xfrm>
            <a:off x="935038" y="4416425"/>
            <a:ext cx="5140325" cy="4183063"/>
          </a:xfrm>
          <a:noFill/>
          <a:ln/>
        </p:spPr>
        <p:txBody>
          <a:bodyPr/>
          <a:lstStyle/>
          <a:p>
            <a:r>
              <a:rPr lang="en-US" smtClean="0">
                <a:latin typeface="Arial" charset="0"/>
              </a:rPr>
              <a:t>I would like to take a few minutes to explain the connection between the RWJF and the Healthy Kids Healthy Communities program.  As well as introduce you to the Evaluation consultants and the other sites across the country.  </a:t>
            </a:r>
          </a:p>
        </p:txBody>
      </p:sp>
      <p:sp>
        <p:nvSpPr>
          <p:cNvPr id="33797"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anchor="b"/>
          <a:lstStyle/>
          <a:p>
            <a:pPr algn="r"/>
            <a:fld id="{C090274B-E328-43CF-8436-85A6A067C348}" type="slidenum">
              <a:rPr lang="en-US" sz="1200">
                <a:latin typeface="Times New Roman" pitchFamily="18" charset="0"/>
              </a:rPr>
              <a:pPr algn="r"/>
              <a:t>17</a:t>
            </a:fld>
            <a:endParaRPr lang="en-US" sz="120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BB86A64-EDA9-4FA4-9F87-3C3E0AADC187}" type="slidenum">
              <a:rPr lang="en-US" smtClean="0"/>
              <a:pPr/>
              <a:t>24</a:t>
            </a:fld>
            <a:endParaRPr lang="en-US" smtClean="0"/>
          </a:p>
        </p:txBody>
      </p:sp>
      <p:sp>
        <p:nvSpPr>
          <p:cNvPr id="34819"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anchor="b"/>
          <a:lstStyle/>
          <a:p>
            <a:pPr algn="r"/>
            <a:fld id="{48881E63-F36B-4731-A56D-FA52508C6436}" type="slidenum">
              <a:rPr lang="en-US" sz="1200">
                <a:latin typeface="Times New Roman" pitchFamily="18" charset="0"/>
              </a:rPr>
              <a:pPr algn="r"/>
              <a:t>24</a:t>
            </a:fld>
            <a:endParaRPr lang="en-US" sz="1200">
              <a:latin typeface="Times New Roman" pitchFamily="18"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935038" y="4416425"/>
            <a:ext cx="5140325" cy="4183063"/>
          </a:xfrm>
          <a:noFill/>
          <a:ln/>
        </p:spPr>
        <p:txBody>
          <a:bodyPr/>
          <a:lstStyle/>
          <a:p>
            <a:pPr eaLnBrk="1" hangingPunct="1"/>
            <a:r>
              <a:rPr lang="en-US" smtClean="0">
                <a:latin typeface="Arial" charset="0"/>
              </a:rPr>
              <a:t>And in case you forget or lose our contact information, it’s included here.  </a:t>
            </a:r>
          </a:p>
          <a:p>
            <a:pPr eaLnBrk="1" hangingPunct="1"/>
            <a:endParaRPr lang="en-US" smtClean="0">
              <a:latin typeface="Arial" charset="0"/>
            </a:endParaRPr>
          </a:p>
          <a:p>
            <a:pPr eaLnBrk="1" hangingPunct="1"/>
            <a:r>
              <a:rPr lang="en-US" smtClean="0">
                <a:latin typeface="Arial" charset="0"/>
              </a:rPr>
              <a:t>That concludes the formal part of our presentation for today.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36C9F-7F51-44F5-92D4-EB24D9B83E9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5E33F-2FC3-43BD-B09F-6530417FC32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15D714-1807-4FC2-8869-A151AAF1625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47E918-55E6-43FF-86FF-9C66733ECA4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BD203C-4CFA-4C51-88B3-FFCF669856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A172BB-1F7E-4C13-ACC9-93AD31BD0CE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48EFCB-0AEB-4FE0-9E4C-F7ECAC0302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3E4899-2152-46E1-BD9B-1501FAE4584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5B2FD3-29E3-4014-BB19-E96A4F70F5E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B49584-95DD-4429-AFDA-D45FF6D265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E9F82-3D2F-4F0C-8645-7B7668F202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D0A7380-D432-4932-8AA9-E5B8AF154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Baskerville Old Fac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Baskerville Old Fac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Baskerville Old Fac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Baskerville Old Face"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Baskerville Old Face" pitchFamily="-112" charset="0"/>
        </a:defRPr>
      </a:lvl6pPr>
      <a:lvl7pPr marL="914400" algn="ctr" rtl="0" fontAlgn="base">
        <a:spcBef>
          <a:spcPct val="0"/>
        </a:spcBef>
        <a:spcAft>
          <a:spcPct val="0"/>
        </a:spcAft>
        <a:defRPr sz="4400">
          <a:solidFill>
            <a:schemeClr val="tx2"/>
          </a:solidFill>
          <a:latin typeface="Baskerville Old Face" pitchFamily="-112" charset="0"/>
        </a:defRPr>
      </a:lvl7pPr>
      <a:lvl8pPr marL="1371600" algn="ctr" rtl="0" fontAlgn="base">
        <a:spcBef>
          <a:spcPct val="0"/>
        </a:spcBef>
        <a:spcAft>
          <a:spcPct val="0"/>
        </a:spcAft>
        <a:defRPr sz="4400">
          <a:solidFill>
            <a:schemeClr val="tx2"/>
          </a:solidFill>
          <a:latin typeface="Baskerville Old Face" pitchFamily="-112" charset="0"/>
        </a:defRPr>
      </a:lvl8pPr>
      <a:lvl9pPr marL="1828800" algn="ctr" rtl="0" fontAlgn="base">
        <a:spcBef>
          <a:spcPct val="0"/>
        </a:spcBef>
        <a:spcAft>
          <a:spcPct val="0"/>
        </a:spcAft>
        <a:defRPr sz="4400">
          <a:solidFill>
            <a:schemeClr val="tx2"/>
          </a:solidFill>
          <a:latin typeface="Baskerville Old Face"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609600" y="4724400"/>
            <a:ext cx="8077200" cy="1752600"/>
          </a:xfrm>
        </p:spPr>
        <p:txBody>
          <a:bodyPr/>
          <a:lstStyle/>
          <a:p>
            <a:pPr eaLnBrk="1" hangingPunct="1">
              <a:lnSpc>
                <a:spcPct val="80000"/>
              </a:lnSpc>
            </a:pPr>
            <a:endParaRPr lang="en-US" sz="2800" smtClean="0">
              <a:solidFill>
                <a:schemeClr val="bg2"/>
              </a:solidFill>
            </a:endParaRPr>
          </a:p>
          <a:p>
            <a:pPr eaLnBrk="1" hangingPunct="1">
              <a:lnSpc>
                <a:spcPct val="80000"/>
              </a:lnSpc>
            </a:pPr>
            <a:r>
              <a:rPr lang="en-US" sz="2800" smtClean="0">
                <a:solidFill>
                  <a:srgbClr val="000000"/>
                </a:solidFill>
              </a:rPr>
              <a:t>David Clear</a:t>
            </a:r>
          </a:p>
          <a:p>
            <a:pPr eaLnBrk="1" hangingPunct="1">
              <a:lnSpc>
                <a:spcPct val="80000"/>
              </a:lnSpc>
            </a:pPr>
            <a:r>
              <a:rPr lang="en-US" sz="2800" smtClean="0">
                <a:solidFill>
                  <a:srgbClr val="000000"/>
                </a:solidFill>
              </a:rPr>
              <a:t>Healthy Kids, Healthy Communities Coordinator</a:t>
            </a:r>
          </a:p>
          <a:p>
            <a:pPr eaLnBrk="1" hangingPunct="1">
              <a:lnSpc>
                <a:spcPct val="80000"/>
              </a:lnSpc>
            </a:pPr>
            <a:r>
              <a:rPr lang="en-US" sz="2800" b="1" smtClean="0">
                <a:solidFill>
                  <a:srgbClr val="000000"/>
                </a:solidFill>
              </a:rPr>
              <a:t>San Antonio Metropolitan Health District</a:t>
            </a:r>
          </a:p>
        </p:txBody>
      </p:sp>
      <p:sp>
        <p:nvSpPr>
          <p:cNvPr id="2051" name="Line 6"/>
          <p:cNvSpPr>
            <a:spLocks noChangeShapeType="1"/>
          </p:cNvSpPr>
          <p:nvPr/>
        </p:nvSpPr>
        <p:spPr bwMode="auto">
          <a:xfrm>
            <a:off x="2743200" y="5181600"/>
            <a:ext cx="3581400" cy="0"/>
          </a:xfrm>
          <a:prstGeom prst="line">
            <a:avLst/>
          </a:prstGeom>
          <a:noFill/>
          <a:ln w="25400">
            <a:solidFill>
              <a:schemeClr val="bg2"/>
            </a:solidFill>
            <a:round/>
            <a:headEnd/>
            <a:tailEnd/>
          </a:ln>
        </p:spPr>
        <p:txBody>
          <a:bodyPr/>
          <a:lstStyle/>
          <a:p>
            <a:endParaRPr lang="en-US"/>
          </a:p>
        </p:txBody>
      </p:sp>
      <p:sp>
        <p:nvSpPr>
          <p:cNvPr id="2052" name="Line 7"/>
          <p:cNvSpPr>
            <a:spLocks noChangeShapeType="1"/>
          </p:cNvSpPr>
          <p:nvPr/>
        </p:nvSpPr>
        <p:spPr bwMode="auto">
          <a:xfrm>
            <a:off x="2743200" y="5105400"/>
            <a:ext cx="3581400" cy="0"/>
          </a:xfrm>
          <a:prstGeom prst="line">
            <a:avLst/>
          </a:prstGeom>
          <a:noFill/>
          <a:ln w="25400">
            <a:solidFill>
              <a:schemeClr val="bg2"/>
            </a:solidFill>
            <a:round/>
            <a:headEnd/>
            <a:tailEnd/>
          </a:ln>
        </p:spPr>
        <p:txBody>
          <a:bodyPr/>
          <a:lstStyle/>
          <a:p>
            <a:endParaRPr lang="en-US"/>
          </a:p>
        </p:txBody>
      </p:sp>
      <p:sp>
        <p:nvSpPr>
          <p:cNvPr id="2053" name="Rectangle 6"/>
          <p:cNvSpPr>
            <a:spLocks noChangeArrowheads="1"/>
          </p:cNvSpPr>
          <p:nvPr/>
        </p:nvSpPr>
        <p:spPr bwMode="auto">
          <a:xfrm>
            <a:off x="228600" y="4038600"/>
            <a:ext cx="8610600" cy="892175"/>
          </a:xfrm>
          <a:prstGeom prst="rect">
            <a:avLst/>
          </a:prstGeom>
          <a:noFill/>
          <a:ln w="9525">
            <a:noFill/>
            <a:miter lim="800000"/>
            <a:headEnd/>
            <a:tailEnd/>
          </a:ln>
        </p:spPr>
        <p:txBody>
          <a:bodyPr>
            <a:spAutoFit/>
          </a:bodyPr>
          <a:lstStyle/>
          <a:p>
            <a:pPr algn="ctr"/>
            <a:r>
              <a:rPr lang="en-US" sz="2800" b="1">
                <a:solidFill>
                  <a:srgbClr val="FF0000"/>
                </a:solidFill>
              </a:rPr>
              <a:t>Healthy Communities in Westside San Antonio</a:t>
            </a:r>
          </a:p>
          <a:p>
            <a:pPr algn="ctr"/>
            <a:r>
              <a:rPr lang="en-US" sz="2400" b="1">
                <a:solidFill>
                  <a:srgbClr val="FF0000"/>
                </a:solidFill>
              </a:rPr>
              <a:t>Healthy Communities Conference . September 28, 2011</a:t>
            </a:r>
            <a:endParaRPr lang="en-US" sz="2400"/>
          </a:p>
        </p:txBody>
      </p:sp>
      <p:pic>
        <p:nvPicPr>
          <p:cNvPr id="2054" name="Picture 4" descr="Metro Health logo (updated"/>
          <p:cNvPicPr>
            <a:picLocks noChangeAspect="1" noChangeArrowheads="1"/>
          </p:cNvPicPr>
          <p:nvPr/>
        </p:nvPicPr>
        <p:blipFill>
          <a:blip r:embed="rId2"/>
          <a:srcRect/>
          <a:stretch>
            <a:fillRect/>
          </a:stretch>
        </p:blipFill>
        <p:spPr bwMode="auto">
          <a:xfrm>
            <a:off x="6400800" y="4876800"/>
            <a:ext cx="2286000" cy="539750"/>
          </a:xfrm>
          <a:prstGeom prst="rect">
            <a:avLst/>
          </a:prstGeom>
          <a:noFill/>
          <a:ln w="9525">
            <a:noFill/>
            <a:miter lim="800000"/>
            <a:headEnd/>
            <a:tailEnd/>
          </a:ln>
        </p:spPr>
      </p:pic>
      <p:pic>
        <p:nvPicPr>
          <p:cNvPr id="2055" name="Picture 8" descr="Main Plaza (9).jpg"/>
          <p:cNvPicPr>
            <a:picLocks noChangeAspect="1"/>
          </p:cNvPicPr>
          <p:nvPr/>
        </p:nvPicPr>
        <p:blipFill>
          <a:blip r:embed="rId3"/>
          <a:srcRect b="26820"/>
          <a:stretch>
            <a:fillRect/>
          </a:stretch>
        </p:blipFill>
        <p:spPr bwMode="auto">
          <a:xfrm>
            <a:off x="914400" y="146050"/>
            <a:ext cx="7239000" cy="3956050"/>
          </a:xfrm>
          <a:prstGeom prst="rect">
            <a:avLst/>
          </a:prstGeom>
          <a:noFill/>
          <a:ln w="9525">
            <a:noFill/>
            <a:miter lim="800000"/>
            <a:headEnd/>
            <a:tailEnd/>
          </a:ln>
        </p:spPr>
      </p:pic>
      <p:pic>
        <p:nvPicPr>
          <p:cNvPr id="2056" name="Picture 4" descr="H:\albd_share\Communications\Logos and Branding\HKHC logo color merge.jpg"/>
          <p:cNvPicPr>
            <a:picLocks noChangeAspect="1" noChangeArrowheads="1"/>
          </p:cNvPicPr>
          <p:nvPr/>
        </p:nvPicPr>
        <p:blipFill>
          <a:blip r:embed="rId4"/>
          <a:srcRect/>
          <a:stretch>
            <a:fillRect/>
          </a:stretch>
        </p:blipFill>
        <p:spPr bwMode="auto">
          <a:xfrm>
            <a:off x="457200" y="4851400"/>
            <a:ext cx="2209800" cy="73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elicious Tameles logo color"/>
          <p:cNvPicPr>
            <a:picLocks noGrp="1" noChangeAspect="1" noChangeArrowheads="1"/>
          </p:cNvPicPr>
          <p:nvPr>
            <p:ph type="body" idx="4294967295"/>
          </p:nvPr>
        </p:nvPicPr>
        <p:blipFill>
          <a:blip r:embed="rId2"/>
          <a:srcRect/>
          <a:stretch>
            <a:fillRect/>
          </a:stretch>
        </p:blipFill>
        <p:spPr>
          <a:xfrm>
            <a:off x="609600" y="1676400"/>
            <a:ext cx="2133600" cy="1539875"/>
          </a:xfrm>
        </p:spPr>
      </p:pic>
      <p:pic>
        <p:nvPicPr>
          <p:cNvPr id="11267" name="Picture 5" descr="Jim's color logo"/>
          <p:cNvPicPr>
            <a:picLocks noChangeAspect="1" noChangeArrowheads="1"/>
          </p:cNvPicPr>
          <p:nvPr/>
        </p:nvPicPr>
        <p:blipFill>
          <a:blip r:embed="rId3"/>
          <a:srcRect/>
          <a:stretch>
            <a:fillRect/>
          </a:stretch>
        </p:blipFill>
        <p:spPr bwMode="auto">
          <a:xfrm>
            <a:off x="609600" y="3429000"/>
            <a:ext cx="1981200" cy="1981200"/>
          </a:xfrm>
          <a:prstGeom prst="rect">
            <a:avLst/>
          </a:prstGeom>
          <a:noFill/>
          <a:ln w="9525">
            <a:noFill/>
            <a:miter lim="800000"/>
            <a:headEnd/>
            <a:tailEnd/>
          </a:ln>
        </p:spPr>
      </p:pic>
      <p:pic>
        <p:nvPicPr>
          <p:cNvPr id="11268" name="Picture 6" descr="McDonald's logo"/>
          <p:cNvPicPr>
            <a:picLocks noChangeAspect="1" noChangeArrowheads="1"/>
          </p:cNvPicPr>
          <p:nvPr/>
        </p:nvPicPr>
        <p:blipFill>
          <a:blip r:embed="rId4"/>
          <a:srcRect/>
          <a:stretch>
            <a:fillRect/>
          </a:stretch>
        </p:blipFill>
        <p:spPr bwMode="auto">
          <a:xfrm>
            <a:off x="6781800" y="3657600"/>
            <a:ext cx="1539875" cy="1463675"/>
          </a:xfrm>
          <a:prstGeom prst="rect">
            <a:avLst/>
          </a:prstGeom>
          <a:noFill/>
          <a:ln w="9525">
            <a:noFill/>
            <a:miter lim="800000"/>
            <a:headEnd/>
            <a:tailEnd/>
          </a:ln>
        </p:spPr>
      </p:pic>
      <p:pic>
        <p:nvPicPr>
          <p:cNvPr id="11269" name="Picture 7" descr="Fish City Grill logoColorhirres"/>
          <p:cNvPicPr>
            <a:picLocks noChangeAspect="1" noChangeArrowheads="1"/>
          </p:cNvPicPr>
          <p:nvPr/>
        </p:nvPicPr>
        <p:blipFill>
          <a:blip r:embed="rId5"/>
          <a:srcRect/>
          <a:stretch>
            <a:fillRect/>
          </a:stretch>
        </p:blipFill>
        <p:spPr bwMode="auto">
          <a:xfrm>
            <a:off x="6629400" y="1752600"/>
            <a:ext cx="1752600" cy="1487488"/>
          </a:xfrm>
          <a:prstGeom prst="rect">
            <a:avLst/>
          </a:prstGeom>
          <a:noFill/>
          <a:ln w="9525">
            <a:noFill/>
            <a:miter lim="800000"/>
            <a:headEnd/>
            <a:tailEnd/>
          </a:ln>
        </p:spPr>
      </p:pic>
      <p:pic>
        <p:nvPicPr>
          <p:cNvPr id="11270" name="Picture 8" descr="Carinos logo"/>
          <p:cNvPicPr>
            <a:picLocks noChangeAspect="1" noChangeArrowheads="1"/>
          </p:cNvPicPr>
          <p:nvPr/>
        </p:nvPicPr>
        <p:blipFill>
          <a:blip r:embed="rId6"/>
          <a:srcRect/>
          <a:stretch>
            <a:fillRect/>
          </a:stretch>
        </p:blipFill>
        <p:spPr bwMode="auto">
          <a:xfrm>
            <a:off x="1524000" y="5257800"/>
            <a:ext cx="2579688" cy="1371600"/>
          </a:xfrm>
          <a:prstGeom prst="rect">
            <a:avLst/>
          </a:prstGeom>
          <a:noFill/>
          <a:ln w="9525">
            <a:noFill/>
            <a:miter lim="800000"/>
            <a:headEnd/>
            <a:tailEnd/>
          </a:ln>
        </p:spPr>
      </p:pic>
      <p:pic>
        <p:nvPicPr>
          <p:cNvPr id="11271" name="Picture 9" descr="Pico de Gallo LogoColor"/>
          <p:cNvPicPr>
            <a:picLocks noChangeAspect="1" noChangeArrowheads="1"/>
          </p:cNvPicPr>
          <p:nvPr/>
        </p:nvPicPr>
        <p:blipFill>
          <a:blip r:embed="rId7"/>
          <a:srcRect/>
          <a:stretch>
            <a:fillRect/>
          </a:stretch>
        </p:blipFill>
        <p:spPr bwMode="auto">
          <a:xfrm>
            <a:off x="5181600" y="5410200"/>
            <a:ext cx="2590800" cy="1020763"/>
          </a:xfrm>
          <a:prstGeom prst="rect">
            <a:avLst/>
          </a:prstGeom>
          <a:noFill/>
          <a:ln w="9525">
            <a:noFill/>
            <a:miter lim="800000"/>
            <a:headEnd/>
            <a:tailEnd/>
          </a:ln>
        </p:spPr>
      </p:pic>
      <p:pic>
        <p:nvPicPr>
          <p:cNvPr id="11272" name="Picture 9" descr="New PorVida_logo9-17"/>
          <p:cNvPicPr>
            <a:picLocks noChangeAspect="1" noChangeArrowheads="1"/>
          </p:cNvPicPr>
          <p:nvPr/>
        </p:nvPicPr>
        <p:blipFill>
          <a:blip r:embed="rId8"/>
          <a:srcRect/>
          <a:stretch>
            <a:fillRect/>
          </a:stretch>
        </p:blipFill>
        <p:spPr bwMode="auto">
          <a:xfrm>
            <a:off x="2781300" y="1524000"/>
            <a:ext cx="3581400" cy="3581400"/>
          </a:xfrm>
          <a:prstGeom prst="rect">
            <a:avLst/>
          </a:prstGeom>
          <a:noFill/>
          <a:ln w="9525">
            <a:noFill/>
            <a:miter lim="800000"/>
            <a:headEnd/>
            <a:tailEnd/>
          </a:ln>
        </p:spPr>
      </p:pic>
      <p:sp>
        <p:nvSpPr>
          <p:cNvPr id="11273" name="TextBox 11"/>
          <p:cNvSpPr txBox="1">
            <a:spLocks noChangeArrowheads="1"/>
          </p:cNvSpPr>
          <p:nvPr/>
        </p:nvSpPr>
        <p:spPr bwMode="auto">
          <a:xfrm>
            <a:off x="1524000" y="685800"/>
            <a:ext cx="6705600" cy="769938"/>
          </a:xfrm>
          <a:prstGeom prst="rect">
            <a:avLst/>
          </a:prstGeom>
          <a:noFill/>
          <a:ln w="9525">
            <a:noFill/>
            <a:miter lim="800000"/>
            <a:headEnd/>
            <a:tailEnd/>
          </a:ln>
        </p:spPr>
        <p:txBody>
          <a:bodyPr>
            <a:spAutoFit/>
          </a:bodyPr>
          <a:lstStyle/>
          <a:p>
            <a:pPr algn="ctr"/>
            <a:r>
              <a:rPr lang="en-US" sz="4400" b="1">
                <a:solidFill>
                  <a:srgbClr val="3B006A"/>
                </a:solidFill>
              </a:rPr>
              <a:t>Por Vida Restaurants</a:t>
            </a:r>
            <a:endParaRPr lang="en-US" sz="4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Egg&amp;Ilogo.jpg"/>
          <p:cNvPicPr>
            <a:picLocks noChangeAspect="1"/>
          </p:cNvPicPr>
          <p:nvPr/>
        </p:nvPicPr>
        <p:blipFill>
          <a:blip r:embed="rId2"/>
          <a:srcRect/>
          <a:stretch>
            <a:fillRect/>
          </a:stretch>
        </p:blipFill>
        <p:spPr bwMode="auto">
          <a:xfrm>
            <a:off x="0" y="1676400"/>
            <a:ext cx="3195638" cy="1597025"/>
          </a:xfrm>
          <a:prstGeom prst="rect">
            <a:avLst/>
          </a:prstGeom>
          <a:noFill/>
          <a:ln w="9525">
            <a:noFill/>
            <a:miter lim="800000"/>
            <a:headEnd/>
            <a:tailEnd/>
          </a:ln>
        </p:spPr>
      </p:pic>
      <p:pic>
        <p:nvPicPr>
          <p:cNvPr id="12291" name="Picture 10" descr="ZEDRICS-FINAL---ORANGE.jpg"/>
          <p:cNvPicPr>
            <a:picLocks noChangeAspect="1"/>
          </p:cNvPicPr>
          <p:nvPr/>
        </p:nvPicPr>
        <p:blipFill>
          <a:blip r:embed="rId3"/>
          <a:srcRect/>
          <a:stretch>
            <a:fillRect/>
          </a:stretch>
        </p:blipFill>
        <p:spPr bwMode="auto">
          <a:xfrm>
            <a:off x="6781800" y="2895600"/>
            <a:ext cx="1905000" cy="1905000"/>
          </a:xfrm>
          <a:prstGeom prst="rect">
            <a:avLst/>
          </a:prstGeom>
          <a:noFill/>
          <a:ln w="9525">
            <a:noFill/>
            <a:miter lim="800000"/>
            <a:headEnd/>
            <a:tailEnd/>
          </a:ln>
        </p:spPr>
      </p:pic>
      <p:pic>
        <p:nvPicPr>
          <p:cNvPr id="12292" name="Picture 9" descr="New PorVida_logo9-17"/>
          <p:cNvPicPr>
            <a:picLocks noChangeAspect="1" noChangeArrowheads="1"/>
          </p:cNvPicPr>
          <p:nvPr/>
        </p:nvPicPr>
        <p:blipFill>
          <a:blip r:embed="rId4"/>
          <a:srcRect/>
          <a:stretch>
            <a:fillRect/>
          </a:stretch>
        </p:blipFill>
        <p:spPr bwMode="auto">
          <a:xfrm>
            <a:off x="2895600" y="1524000"/>
            <a:ext cx="3429000" cy="3429000"/>
          </a:xfrm>
          <a:prstGeom prst="rect">
            <a:avLst/>
          </a:prstGeom>
          <a:noFill/>
          <a:ln w="9525">
            <a:noFill/>
            <a:miter lim="800000"/>
            <a:headEnd/>
            <a:tailEnd/>
          </a:ln>
        </p:spPr>
      </p:pic>
      <p:pic>
        <p:nvPicPr>
          <p:cNvPr id="12293" name="Picture 13" descr="Catalyst Catering Logo2010.jpg"/>
          <p:cNvPicPr>
            <a:picLocks noChangeAspect="1"/>
          </p:cNvPicPr>
          <p:nvPr/>
        </p:nvPicPr>
        <p:blipFill>
          <a:blip r:embed="rId5"/>
          <a:srcRect/>
          <a:stretch>
            <a:fillRect/>
          </a:stretch>
        </p:blipFill>
        <p:spPr bwMode="auto">
          <a:xfrm>
            <a:off x="5867400" y="4724400"/>
            <a:ext cx="1766888" cy="1993900"/>
          </a:xfrm>
          <a:prstGeom prst="rect">
            <a:avLst/>
          </a:prstGeom>
          <a:noFill/>
          <a:ln w="9525">
            <a:noFill/>
            <a:miter lim="800000"/>
            <a:headEnd/>
            <a:tailEnd/>
          </a:ln>
        </p:spPr>
      </p:pic>
      <p:pic>
        <p:nvPicPr>
          <p:cNvPr id="12294" name="Picture 6" descr="Lubys Logo - Color.jpg"/>
          <p:cNvPicPr>
            <a:picLocks noChangeAspect="1"/>
          </p:cNvPicPr>
          <p:nvPr/>
        </p:nvPicPr>
        <p:blipFill>
          <a:blip r:embed="rId6"/>
          <a:srcRect/>
          <a:stretch>
            <a:fillRect/>
          </a:stretch>
        </p:blipFill>
        <p:spPr bwMode="auto">
          <a:xfrm>
            <a:off x="6477000" y="1905000"/>
            <a:ext cx="2514600" cy="882650"/>
          </a:xfrm>
          <a:prstGeom prst="rect">
            <a:avLst/>
          </a:prstGeom>
          <a:noFill/>
          <a:ln w="9525">
            <a:noFill/>
            <a:miter lim="800000"/>
            <a:headEnd/>
            <a:tailEnd/>
          </a:ln>
        </p:spPr>
      </p:pic>
      <p:pic>
        <p:nvPicPr>
          <p:cNvPr id="12295" name="Picture 7" descr="The RK Group logo.jpg"/>
          <p:cNvPicPr>
            <a:picLocks noChangeAspect="1"/>
          </p:cNvPicPr>
          <p:nvPr/>
        </p:nvPicPr>
        <p:blipFill>
          <a:blip r:embed="rId7"/>
          <a:srcRect/>
          <a:stretch>
            <a:fillRect/>
          </a:stretch>
        </p:blipFill>
        <p:spPr bwMode="auto">
          <a:xfrm>
            <a:off x="609600" y="3352800"/>
            <a:ext cx="2057400" cy="1085850"/>
          </a:xfrm>
          <a:prstGeom prst="rect">
            <a:avLst/>
          </a:prstGeom>
          <a:noFill/>
          <a:ln w="9525">
            <a:noFill/>
            <a:miter lim="800000"/>
            <a:headEnd/>
            <a:tailEnd/>
          </a:ln>
        </p:spPr>
      </p:pic>
      <p:pic>
        <p:nvPicPr>
          <p:cNvPr id="12296" name="Picture 8" descr="GSC logo-color.png"/>
          <p:cNvPicPr>
            <a:picLocks noChangeAspect="1"/>
          </p:cNvPicPr>
          <p:nvPr/>
        </p:nvPicPr>
        <p:blipFill>
          <a:blip r:embed="rId8"/>
          <a:srcRect/>
          <a:stretch>
            <a:fillRect/>
          </a:stretch>
        </p:blipFill>
        <p:spPr bwMode="auto">
          <a:xfrm>
            <a:off x="1828800" y="4791075"/>
            <a:ext cx="1828800" cy="1766888"/>
          </a:xfrm>
          <a:prstGeom prst="rect">
            <a:avLst/>
          </a:prstGeom>
          <a:noFill/>
          <a:ln w="9525">
            <a:noFill/>
            <a:miter lim="800000"/>
            <a:headEnd/>
            <a:tailEnd/>
          </a:ln>
        </p:spPr>
      </p:pic>
      <p:sp>
        <p:nvSpPr>
          <p:cNvPr id="12297" name="TextBox 11"/>
          <p:cNvSpPr txBox="1">
            <a:spLocks noChangeArrowheads="1"/>
          </p:cNvSpPr>
          <p:nvPr/>
        </p:nvSpPr>
        <p:spPr bwMode="auto">
          <a:xfrm>
            <a:off x="1524000" y="685800"/>
            <a:ext cx="6705600" cy="769938"/>
          </a:xfrm>
          <a:prstGeom prst="rect">
            <a:avLst/>
          </a:prstGeom>
          <a:noFill/>
          <a:ln w="9525">
            <a:noFill/>
            <a:miter lim="800000"/>
            <a:headEnd/>
            <a:tailEnd/>
          </a:ln>
        </p:spPr>
        <p:txBody>
          <a:bodyPr>
            <a:spAutoFit/>
          </a:bodyPr>
          <a:lstStyle/>
          <a:p>
            <a:pPr algn="ctr"/>
            <a:r>
              <a:rPr lang="en-US" sz="4400" b="1">
                <a:solidFill>
                  <a:srgbClr val="3B006A"/>
                </a:solidFill>
              </a:rPr>
              <a:t>Por Vida Restaurants</a:t>
            </a:r>
            <a:endParaRPr lang="en-US" sz="4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IMG_0032[1].JPG"/>
          <p:cNvPicPr>
            <a:picLocks noChangeAspect="1"/>
          </p:cNvPicPr>
          <p:nvPr/>
        </p:nvPicPr>
        <p:blipFill>
          <a:blip r:embed="rId2"/>
          <a:srcRect/>
          <a:stretch>
            <a:fillRect/>
          </a:stretch>
        </p:blipFill>
        <p:spPr bwMode="auto">
          <a:xfrm>
            <a:off x="3581400" y="152400"/>
            <a:ext cx="5384800" cy="4038600"/>
          </a:xfrm>
          <a:prstGeom prst="rect">
            <a:avLst/>
          </a:prstGeom>
          <a:noFill/>
          <a:ln w="9525">
            <a:noFill/>
            <a:miter lim="800000"/>
            <a:headEnd/>
            <a:tailEnd/>
          </a:ln>
        </p:spPr>
      </p:pic>
      <p:pic>
        <p:nvPicPr>
          <p:cNvPr id="13315" name="Picture 3" descr="http://www.tpr.org/articles/2011/05/news-sebelius.jpg"/>
          <p:cNvPicPr>
            <a:picLocks noChangeAspect="1" noChangeArrowheads="1"/>
          </p:cNvPicPr>
          <p:nvPr/>
        </p:nvPicPr>
        <p:blipFill>
          <a:blip r:embed="rId3"/>
          <a:srcRect/>
          <a:stretch>
            <a:fillRect/>
          </a:stretch>
        </p:blipFill>
        <p:spPr bwMode="auto">
          <a:xfrm>
            <a:off x="228600" y="3048000"/>
            <a:ext cx="5029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609600"/>
            <a:ext cx="7772400" cy="1162050"/>
          </a:xfrm>
        </p:spPr>
        <p:txBody>
          <a:bodyPr/>
          <a:lstStyle/>
          <a:p>
            <a:pPr algn="ctr"/>
            <a:r>
              <a:rPr lang="en-US" sz="4400" smtClean="0">
                <a:solidFill>
                  <a:srgbClr val="3B006A"/>
                </a:solidFill>
              </a:rPr>
              <a:t>Por Vida expands its reach</a:t>
            </a:r>
            <a:endParaRPr lang="en-US" sz="4400" smtClean="0"/>
          </a:p>
        </p:txBody>
      </p:sp>
      <p:sp>
        <p:nvSpPr>
          <p:cNvPr id="4" name="Text Placeholder 3"/>
          <p:cNvSpPr>
            <a:spLocks noGrp="1"/>
          </p:cNvSpPr>
          <p:nvPr>
            <p:ph type="body" sz="half" idx="2"/>
          </p:nvPr>
        </p:nvSpPr>
        <p:spPr>
          <a:xfrm>
            <a:off x="762000" y="2133600"/>
            <a:ext cx="3657600" cy="4038600"/>
          </a:xfrm>
        </p:spPr>
        <p:txBody>
          <a:bodyPr/>
          <a:lstStyle/>
          <a:p>
            <a:pPr marL="341313" indent="-341313">
              <a:buSzPct val="100000"/>
              <a:buFont typeface="Wingdings" pitchFamily="2" charset="2"/>
              <a:buBlip>
                <a:blip r:embed="rId2"/>
              </a:buBlip>
              <a:defRPr/>
            </a:pPr>
            <a:r>
              <a:rPr lang="en-US" sz="2000" dirty="0" err="1" smtClean="0"/>
              <a:t>LifeCare</a:t>
            </a:r>
            <a:r>
              <a:rPr lang="en-US" sz="2000" dirty="0" smtClean="0"/>
              <a:t> Hospitals of San Antonio is proud to be the first hospital in San Antonio to offer healthy menu options as a part of the ¡Por Vida! </a:t>
            </a:r>
          </a:p>
          <a:p>
            <a:pPr marL="341313" indent="-341313">
              <a:buSzPct val="100000"/>
              <a:buFont typeface="Wingdings" pitchFamily="2" charset="2"/>
              <a:buBlip>
                <a:blip r:embed="rId2"/>
              </a:buBlip>
              <a:defRPr/>
            </a:pPr>
            <a:r>
              <a:rPr lang="en-US" sz="2000" dirty="0" err="1" smtClean="0"/>
              <a:t>LifeCare</a:t>
            </a:r>
            <a:r>
              <a:rPr lang="en-US" sz="2000" dirty="0" smtClean="0"/>
              <a:t> Hospital is an acute care facility that treats medically complex patients who require intensive hospital care for an extended period of time</a:t>
            </a:r>
          </a:p>
          <a:p>
            <a:pPr>
              <a:buSzPct val="100000"/>
              <a:buFont typeface="Wingdings" pitchFamily="2" charset="2"/>
              <a:buBlip>
                <a:blip r:embed="rId2"/>
              </a:buBlip>
              <a:defRPr/>
            </a:pPr>
            <a:endParaRPr lang="en-US" sz="2000" dirty="0" smtClean="0"/>
          </a:p>
        </p:txBody>
      </p:sp>
      <p:pic>
        <p:nvPicPr>
          <p:cNvPr id="14340" name="Content Placeholder 4" descr="LifeCare logo.JPG"/>
          <p:cNvPicPr>
            <a:picLocks noGrp="1" noChangeAspect="1"/>
          </p:cNvPicPr>
          <p:nvPr>
            <p:ph idx="1"/>
          </p:nvPr>
        </p:nvPicPr>
        <p:blipFill>
          <a:blip r:embed="rId3"/>
          <a:srcRect/>
          <a:stretch>
            <a:fillRect/>
          </a:stretch>
        </p:blipFill>
        <p:spPr>
          <a:xfrm>
            <a:off x="5105400" y="2133600"/>
            <a:ext cx="2581275" cy="1536700"/>
          </a:xfrm>
        </p:spPr>
      </p:pic>
      <p:pic>
        <p:nvPicPr>
          <p:cNvPr id="14341" name="Picture 2" descr="LifeCare_SA_Photo[1]"/>
          <p:cNvPicPr>
            <a:picLocks noChangeAspect="1" noChangeArrowheads="1"/>
          </p:cNvPicPr>
          <p:nvPr/>
        </p:nvPicPr>
        <p:blipFill>
          <a:blip r:embed="rId4"/>
          <a:srcRect/>
          <a:stretch>
            <a:fillRect/>
          </a:stretch>
        </p:blipFill>
        <p:spPr bwMode="auto">
          <a:xfrm>
            <a:off x="5105400" y="4191000"/>
            <a:ext cx="2590800" cy="1836738"/>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orVida Logo Revised - FINAL.jpg"/>
          <p:cNvPicPr>
            <a:picLocks noChangeAspect="1" noChangeArrowheads="1"/>
          </p:cNvPicPr>
          <p:nvPr/>
        </p:nvPicPr>
        <p:blipFill>
          <a:blip r:embed="rId3"/>
          <a:srcRect/>
          <a:stretch>
            <a:fillRect/>
          </a:stretch>
        </p:blipFill>
        <p:spPr bwMode="auto">
          <a:xfrm>
            <a:off x="381000" y="5943600"/>
            <a:ext cx="609600" cy="679450"/>
          </a:xfrm>
          <a:prstGeom prst="rect">
            <a:avLst/>
          </a:prstGeom>
          <a:noFill/>
          <a:ln w="9525">
            <a:noFill/>
            <a:miter lim="800000"/>
            <a:headEnd/>
            <a:tailEnd/>
          </a:ln>
        </p:spPr>
      </p:pic>
      <p:sp>
        <p:nvSpPr>
          <p:cNvPr id="15363" name="Rectangle 4"/>
          <p:cNvSpPr>
            <a:spLocks noChangeArrowheads="1"/>
          </p:cNvSpPr>
          <p:nvPr/>
        </p:nvSpPr>
        <p:spPr bwMode="auto">
          <a:xfrm>
            <a:off x="990600" y="6019800"/>
            <a:ext cx="2819400" cy="554038"/>
          </a:xfrm>
          <a:prstGeom prst="rect">
            <a:avLst/>
          </a:prstGeom>
          <a:noFill/>
          <a:ln w="9525">
            <a:noFill/>
            <a:miter lim="800000"/>
            <a:headEnd/>
            <a:tailEnd/>
          </a:ln>
        </p:spPr>
        <p:txBody>
          <a:bodyPr anchor="ctr">
            <a:spAutoFit/>
          </a:bodyPr>
          <a:lstStyle/>
          <a:p>
            <a:pPr>
              <a:tabLst>
                <a:tab pos="2971800" algn="ctr"/>
                <a:tab pos="5943600" algn="r"/>
              </a:tabLst>
            </a:pPr>
            <a:r>
              <a:rPr lang="en-US" sz="1000">
                <a:latin typeface="Calibri" pitchFamily="34" charset="0"/>
                <a:cs typeface="Times New Roman" pitchFamily="18" charset="0"/>
              </a:rPr>
              <a:t>Children’s calorie &amp; nutrient needs vary drastically by age, therefore this menu incorporates healthy choices and balanced meals.</a:t>
            </a:r>
            <a:endParaRPr lang="en-US"/>
          </a:p>
        </p:txBody>
      </p:sp>
      <p:pic>
        <p:nvPicPr>
          <p:cNvPr id="15364" name="Picture 2" descr="parks_logo.png"/>
          <p:cNvPicPr>
            <a:picLocks noChangeAspect="1" noChangeArrowheads="1"/>
          </p:cNvPicPr>
          <p:nvPr/>
        </p:nvPicPr>
        <p:blipFill>
          <a:blip r:embed="rId4"/>
          <a:srcRect/>
          <a:stretch>
            <a:fillRect/>
          </a:stretch>
        </p:blipFill>
        <p:spPr bwMode="auto">
          <a:xfrm>
            <a:off x="1143000" y="685800"/>
            <a:ext cx="2757488" cy="1074738"/>
          </a:xfrm>
          <a:prstGeom prst="rect">
            <a:avLst/>
          </a:prstGeom>
          <a:noFill/>
          <a:ln w="9525">
            <a:noFill/>
            <a:miter lim="800000"/>
            <a:headEnd/>
            <a:tailEnd/>
          </a:ln>
        </p:spPr>
      </p:pic>
      <p:pic>
        <p:nvPicPr>
          <p:cNvPr id="15365" name="Picture 2" descr="MHlogo09Revision.jpg"/>
          <p:cNvPicPr>
            <a:picLocks noChangeAspect="1" noChangeArrowheads="1"/>
          </p:cNvPicPr>
          <p:nvPr/>
        </p:nvPicPr>
        <p:blipFill>
          <a:blip r:embed="rId5"/>
          <a:srcRect t="20430" b="31183"/>
          <a:stretch>
            <a:fillRect/>
          </a:stretch>
        </p:blipFill>
        <p:spPr bwMode="auto">
          <a:xfrm>
            <a:off x="4343400" y="6034088"/>
            <a:ext cx="1752600" cy="547687"/>
          </a:xfrm>
          <a:prstGeom prst="rect">
            <a:avLst/>
          </a:prstGeom>
          <a:noFill/>
          <a:ln w="9525">
            <a:noFill/>
            <a:miter lim="800000"/>
            <a:headEnd/>
            <a:tailEnd/>
          </a:ln>
        </p:spPr>
      </p:pic>
      <p:pic>
        <p:nvPicPr>
          <p:cNvPr id="15366" name="Picture 7" descr="selrico logo.jpg"/>
          <p:cNvPicPr>
            <a:picLocks noChangeAspect="1" noChangeArrowheads="1"/>
          </p:cNvPicPr>
          <p:nvPr/>
        </p:nvPicPr>
        <p:blipFill>
          <a:blip r:embed="rId6"/>
          <a:srcRect/>
          <a:stretch>
            <a:fillRect/>
          </a:stretch>
        </p:blipFill>
        <p:spPr bwMode="auto">
          <a:xfrm>
            <a:off x="6629400" y="6096000"/>
            <a:ext cx="1685925" cy="485775"/>
          </a:xfrm>
          <a:prstGeom prst="rect">
            <a:avLst/>
          </a:prstGeom>
          <a:noFill/>
          <a:ln w="9525">
            <a:noFill/>
            <a:miter lim="800000"/>
            <a:headEnd/>
            <a:tailEnd/>
          </a:ln>
        </p:spPr>
      </p:pic>
      <p:sp>
        <p:nvSpPr>
          <p:cNvPr id="15367" name="Rectangle 10"/>
          <p:cNvSpPr>
            <a:spLocks noChangeArrowheads="1"/>
          </p:cNvSpPr>
          <p:nvPr/>
        </p:nvSpPr>
        <p:spPr bwMode="auto">
          <a:xfrm>
            <a:off x="4724400" y="1143000"/>
            <a:ext cx="2933700" cy="646113"/>
          </a:xfrm>
          <a:prstGeom prst="rect">
            <a:avLst/>
          </a:prstGeom>
          <a:noFill/>
          <a:ln w="9525">
            <a:noFill/>
            <a:miter lim="800000"/>
            <a:headEnd/>
            <a:tailEnd/>
          </a:ln>
        </p:spPr>
        <p:txBody>
          <a:bodyPr>
            <a:spAutoFit/>
          </a:bodyPr>
          <a:lstStyle/>
          <a:p>
            <a:pPr algn="ctr"/>
            <a:r>
              <a:rPr lang="en-US" b="1"/>
              <a:t>Summer Camp </a:t>
            </a:r>
          </a:p>
          <a:p>
            <a:pPr algn="ctr"/>
            <a:r>
              <a:rPr lang="en-US" b="1"/>
              <a:t>Sample Menu 2010/2011 </a:t>
            </a:r>
            <a:endParaRPr lang="en-US"/>
          </a:p>
        </p:txBody>
      </p:sp>
      <p:sp>
        <p:nvSpPr>
          <p:cNvPr id="12" name="TextBox 11"/>
          <p:cNvSpPr txBox="1"/>
          <p:nvPr/>
        </p:nvSpPr>
        <p:spPr>
          <a:xfrm>
            <a:off x="914400" y="1981200"/>
            <a:ext cx="2971800" cy="3416300"/>
          </a:xfrm>
          <a:prstGeom prst="rect">
            <a:avLst/>
          </a:prstGeom>
          <a:noFill/>
        </p:spPr>
        <p:txBody>
          <a:bodyPr>
            <a:spAutoFit/>
          </a:bodyPr>
          <a:lstStyle/>
          <a:p>
            <a:pPr marL="341313" indent="-341313">
              <a:buFontTx/>
              <a:buBlip>
                <a:blip r:embed="rId7"/>
              </a:buBlip>
              <a:defRPr/>
            </a:pPr>
            <a:r>
              <a:rPr lang="en-US" sz="1200" dirty="0">
                <a:latin typeface="+mn-lt"/>
              </a:rPr>
              <a:t>The </a:t>
            </a:r>
            <a:r>
              <a:rPr lang="en-US" sz="1200" dirty="0" err="1">
                <a:latin typeface="+mn-lt"/>
              </a:rPr>
              <a:t>COSA</a:t>
            </a:r>
            <a:r>
              <a:rPr lang="en-US" sz="1200" dirty="0">
                <a:latin typeface="+mn-lt"/>
              </a:rPr>
              <a:t> Parks &amp; Recreation Department’s Summer Camp program supplies hot lunches and an afternoon snack to 7,000-10,000 children each weekday from </a:t>
            </a:r>
          </a:p>
          <a:p>
            <a:pPr marL="341313" indent="-341313">
              <a:defRPr/>
            </a:pPr>
            <a:r>
              <a:rPr lang="en-US" sz="1200" dirty="0">
                <a:latin typeface="+mn-lt"/>
              </a:rPr>
              <a:t>	June 13 – August 5, 2011</a:t>
            </a:r>
          </a:p>
          <a:p>
            <a:pPr marL="341313" indent="-341313">
              <a:defRPr/>
            </a:pPr>
            <a:endParaRPr lang="en-US" sz="1200" dirty="0">
              <a:latin typeface="+mn-lt"/>
            </a:endParaRPr>
          </a:p>
          <a:p>
            <a:pPr marL="341313" indent="-341313">
              <a:buFontTx/>
              <a:buBlip>
                <a:blip r:embed="rId7"/>
              </a:buBlip>
              <a:defRPr/>
            </a:pPr>
            <a:r>
              <a:rPr lang="en-US" sz="1200" dirty="0">
                <a:latin typeface="+mn-lt"/>
              </a:rPr>
              <a:t>The nutritional value of this menu was enhanced with additional whole grains, reduced saturated fat, and lower sodium content. </a:t>
            </a:r>
          </a:p>
          <a:p>
            <a:pPr marL="176213" indent="-176213">
              <a:defRPr/>
            </a:pPr>
            <a:endParaRPr lang="en-US" sz="1200" dirty="0">
              <a:latin typeface="+mn-lt"/>
            </a:endParaRPr>
          </a:p>
          <a:p>
            <a:pPr marL="341313" indent="-341313">
              <a:buFontTx/>
              <a:buBlip>
                <a:blip r:embed="rId7"/>
              </a:buBlip>
              <a:defRPr/>
            </a:pPr>
            <a:r>
              <a:rPr lang="en-US" sz="1200" dirty="0">
                <a:latin typeface="+mn-lt"/>
              </a:rPr>
              <a:t>Additional criteria were utilized to ensure vitamin A sources are present at least twice a week, vitamin C sources are in the menu daily, and fruit juice is served no more than once a day. </a:t>
            </a:r>
          </a:p>
        </p:txBody>
      </p:sp>
      <p:graphicFrame>
        <p:nvGraphicFramePr>
          <p:cNvPr id="13" name="Table 12"/>
          <p:cNvGraphicFramePr>
            <a:graphicFrameLocks noGrp="1"/>
          </p:cNvGraphicFramePr>
          <p:nvPr/>
        </p:nvGraphicFramePr>
        <p:xfrm>
          <a:off x="4495800" y="1905000"/>
          <a:ext cx="3657600" cy="3352800"/>
        </p:xfrm>
        <a:graphic>
          <a:graphicData uri="http://schemas.openxmlformats.org/drawingml/2006/table">
            <a:tbl>
              <a:tblPr firstRow="1" bandRow="1">
                <a:tableStyleId>{5C22544A-7EE6-4342-B048-85BDC9FD1C3A}</a:tableStyleId>
              </a:tblPr>
              <a:tblGrid>
                <a:gridCol w="1828800"/>
                <a:gridCol w="1828800"/>
              </a:tblGrid>
              <a:tr h="285490">
                <a:tc>
                  <a:txBody>
                    <a:bodyPr/>
                    <a:lstStyle/>
                    <a:p>
                      <a:pPr algn="ctr"/>
                      <a:r>
                        <a:rPr lang="en-US" sz="900" dirty="0" smtClean="0"/>
                        <a:t>Before</a:t>
                      </a:r>
                      <a:endParaRPr lang="en-US" sz="900" dirty="0"/>
                    </a:p>
                  </a:txBody>
                  <a:tcPr/>
                </a:tc>
                <a:tc>
                  <a:txBody>
                    <a:bodyPr/>
                    <a:lstStyle/>
                    <a:p>
                      <a:pPr algn="ctr"/>
                      <a:r>
                        <a:rPr lang="en-US" sz="900" dirty="0" smtClean="0"/>
                        <a:t>After</a:t>
                      </a:r>
                      <a:endParaRPr lang="en-US" sz="900" dirty="0"/>
                    </a:p>
                  </a:txBody>
                  <a:tcPr/>
                </a:tc>
              </a:tr>
              <a:tr h="3067311">
                <a:tc>
                  <a:txBody>
                    <a:bodyPr/>
                    <a:lstStyle/>
                    <a:p>
                      <a:r>
                        <a:rPr lang="en-US" sz="900" dirty="0" smtClean="0"/>
                        <a:t>Meal: </a:t>
                      </a:r>
                    </a:p>
                    <a:p>
                      <a:endParaRPr lang="en-US" sz="900" dirty="0" smtClean="0"/>
                    </a:p>
                    <a:p>
                      <a:r>
                        <a:rPr lang="en-US" sz="900" dirty="0" smtClean="0"/>
                        <a:t>Chopped BBQ Beef (3 oz.)</a:t>
                      </a:r>
                    </a:p>
                    <a:p>
                      <a:r>
                        <a:rPr lang="en-US" sz="900" dirty="0" smtClean="0"/>
                        <a:t> on Whole Wheat Bun </a:t>
                      </a:r>
                    </a:p>
                    <a:p>
                      <a:endParaRPr lang="en-US" sz="900" dirty="0" smtClean="0"/>
                    </a:p>
                    <a:p>
                      <a:r>
                        <a:rPr lang="en-US" sz="900" dirty="0" smtClean="0"/>
                        <a:t>Pinto beans (1/2 cup) </a:t>
                      </a:r>
                    </a:p>
                    <a:p>
                      <a:endParaRPr lang="en-US" sz="900" dirty="0" smtClean="0"/>
                    </a:p>
                    <a:p>
                      <a:r>
                        <a:rPr lang="en-US" sz="900" dirty="0" smtClean="0"/>
                        <a:t>Mixed vegetables (1/2 cup) </a:t>
                      </a:r>
                    </a:p>
                    <a:p>
                      <a:endParaRPr lang="en-US" sz="900" dirty="0" smtClean="0"/>
                    </a:p>
                    <a:p>
                      <a:endParaRPr lang="en-US" sz="900" dirty="0" smtClean="0"/>
                    </a:p>
                    <a:p>
                      <a:r>
                        <a:rPr lang="en-US" sz="900" dirty="0" smtClean="0"/>
                        <a:t>1% milk (8 oz.) </a:t>
                      </a:r>
                    </a:p>
                    <a:p>
                      <a:endParaRPr lang="en-US" sz="900" dirty="0" smtClean="0"/>
                    </a:p>
                    <a:p>
                      <a:endParaRPr lang="en-US" sz="900" dirty="0" smtClean="0"/>
                    </a:p>
                    <a:p>
                      <a:r>
                        <a:rPr lang="en-US" sz="900" dirty="0" smtClean="0"/>
                        <a:t>Snack: </a:t>
                      </a:r>
                    </a:p>
                    <a:p>
                      <a:endParaRPr lang="en-US" sz="900" dirty="0" smtClean="0"/>
                    </a:p>
                    <a:p>
                      <a:r>
                        <a:rPr lang="en-US" sz="900" dirty="0" smtClean="0"/>
                        <a:t>Granola bar, plain (50 gm) </a:t>
                      </a:r>
                    </a:p>
                    <a:p>
                      <a:r>
                        <a:rPr lang="en-US" sz="900" dirty="0" smtClean="0"/>
                        <a:t>Seasonal fresh fruit </a:t>
                      </a:r>
                    </a:p>
                    <a:p>
                      <a:r>
                        <a:rPr lang="fr-FR" sz="900" dirty="0" smtClean="0"/>
                        <a:t>100% </a:t>
                      </a:r>
                      <a:r>
                        <a:rPr lang="fr-FR" sz="900" dirty="0" err="1" smtClean="0"/>
                        <a:t>apple</a:t>
                      </a:r>
                      <a:r>
                        <a:rPr lang="fr-FR" sz="900" dirty="0" smtClean="0"/>
                        <a:t> </a:t>
                      </a:r>
                      <a:r>
                        <a:rPr lang="fr-FR" sz="900" dirty="0" err="1" smtClean="0"/>
                        <a:t>juice</a:t>
                      </a:r>
                      <a:r>
                        <a:rPr lang="fr-FR" sz="900" dirty="0" smtClean="0"/>
                        <a:t> (6 oz.) </a:t>
                      </a:r>
                    </a:p>
                    <a:p>
                      <a:pPr algn="ctr"/>
                      <a:endParaRPr lang="en-US" sz="900" dirty="0"/>
                    </a:p>
                  </a:txBody>
                  <a:tcPr/>
                </a:tc>
                <a:tc>
                  <a:txBody>
                    <a:bodyPr/>
                    <a:lstStyle/>
                    <a:p>
                      <a:r>
                        <a:rPr lang="en-US" sz="900" kern="1200" baseline="0" dirty="0" smtClean="0">
                          <a:solidFill>
                            <a:schemeClr val="dk1"/>
                          </a:solidFill>
                          <a:latin typeface="+mn-lt"/>
                          <a:ea typeface="+mn-ea"/>
                          <a:cs typeface="+mn-cs"/>
                        </a:rPr>
                        <a:t>Meal: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Grilled pork (3 oz.)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Low sodium stuffing (1/2 cup)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Mixed California Blend Vegetables (1/2 cup)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Warm spiced fruit (1/2 cup)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1% milk (8 oz.)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Snack: </a:t>
                      </a:r>
                    </a:p>
                    <a:p>
                      <a:endParaRPr lang="en-US" sz="900" kern="1200" baseline="0" dirty="0" smtClean="0">
                        <a:solidFill>
                          <a:schemeClr val="dk1"/>
                        </a:solidFill>
                        <a:latin typeface="+mn-lt"/>
                        <a:ea typeface="+mn-ea"/>
                        <a:cs typeface="+mn-cs"/>
                      </a:endParaRPr>
                    </a:p>
                    <a:p>
                      <a:r>
                        <a:rPr lang="en-US" sz="900" kern="1200" baseline="0" dirty="0" smtClean="0">
                          <a:solidFill>
                            <a:schemeClr val="dk1"/>
                          </a:solidFill>
                          <a:latin typeface="+mn-lt"/>
                          <a:ea typeface="+mn-ea"/>
                          <a:cs typeface="+mn-cs"/>
                        </a:rPr>
                        <a:t>Whole Grain Banana Bran Muffin (2 oz.) </a:t>
                      </a:r>
                    </a:p>
                    <a:p>
                      <a:r>
                        <a:rPr lang="en-US" sz="900" kern="1200" baseline="0" dirty="0" smtClean="0">
                          <a:solidFill>
                            <a:schemeClr val="dk1"/>
                          </a:solidFill>
                          <a:latin typeface="+mn-lt"/>
                          <a:ea typeface="+mn-ea"/>
                          <a:cs typeface="+mn-cs"/>
                        </a:rPr>
                        <a:t>Seasonal fresh fruit </a:t>
                      </a:r>
                    </a:p>
                    <a:p>
                      <a:r>
                        <a:rPr lang="fr-FR" sz="900" kern="1200" baseline="0" dirty="0" smtClean="0">
                          <a:solidFill>
                            <a:schemeClr val="dk1"/>
                          </a:solidFill>
                          <a:latin typeface="+mn-lt"/>
                          <a:ea typeface="+mn-ea"/>
                          <a:cs typeface="+mn-cs"/>
                        </a:rPr>
                        <a:t>100% </a:t>
                      </a:r>
                      <a:r>
                        <a:rPr lang="fr-FR" sz="900" kern="1200" baseline="0" dirty="0" err="1" smtClean="0">
                          <a:solidFill>
                            <a:schemeClr val="dk1"/>
                          </a:solidFill>
                          <a:latin typeface="+mn-lt"/>
                          <a:ea typeface="+mn-ea"/>
                          <a:cs typeface="+mn-cs"/>
                        </a:rPr>
                        <a:t>apple</a:t>
                      </a:r>
                      <a:r>
                        <a:rPr lang="fr-FR" sz="900" kern="1200" baseline="0" dirty="0" smtClean="0">
                          <a:solidFill>
                            <a:schemeClr val="dk1"/>
                          </a:solidFill>
                          <a:latin typeface="+mn-lt"/>
                          <a:ea typeface="+mn-ea"/>
                          <a:cs typeface="+mn-cs"/>
                        </a:rPr>
                        <a:t> </a:t>
                      </a:r>
                      <a:r>
                        <a:rPr lang="fr-FR" sz="900" kern="1200" baseline="0" dirty="0" err="1" smtClean="0">
                          <a:solidFill>
                            <a:schemeClr val="dk1"/>
                          </a:solidFill>
                          <a:latin typeface="+mn-lt"/>
                          <a:ea typeface="+mn-ea"/>
                          <a:cs typeface="+mn-cs"/>
                        </a:rPr>
                        <a:t>juice</a:t>
                      </a:r>
                      <a:r>
                        <a:rPr lang="fr-FR" sz="900" kern="1200" baseline="0" dirty="0" smtClean="0">
                          <a:solidFill>
                            <a:schemeClr val="dk1"/>
                          </a:solidFill>
                          <a:latin typeface="+mn-lt"/>
                          <a:ea typeface="+mn-ea"/>
                          <a:cs typeface="+mn-cs"/>
                        </a:rPr>
                        <a:t> (6 oz.) </a:t>
                      </a:r>
                      <a:endParaRPr lang="en-US" sz="900" dirty="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smtClean="0">
                <a:solidFill>
                  <a:srgbClr val="3B006A"/>
                </a:solidFill>
              </a:rPr>
              <a:t>Funding for Por Vida</a:t>
            </a:r>
            <a:endParaRPr lang="en-US" b="1" smtClean="0"/>
          </a:p>
        </p:txBody>
      </p:sp>
      <p:sp>
        <p:nvSpPr>
          <p:cNvPr id="16387" name="Content Placeholder 3"/>
          <p:cNvSpPr>
            <a:spLocks noGrp="1"/>
          </p:cNvSpPr>
          <p:nvPr>
            <p:ph sz="half" idx="2"/>
          </p:nvPr>
        </p:nvSpPr>
        <p:spPr/>
        <p:txBody>
          <a:bodyPr/>
          <a:lstStyle/>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a:p>
            <a:pPr>
              <a:buFont typeface="Wingdings" pitchFamily="2" charset="2"/>
              <a:buNone/>
            </a:pPr>
            <a:endParaRPr lang="en-US" smtClean="0"/>
          </a:p>
        </p:txBody>
      </p:sp>
      <p:sp>
        <p:nvSpPr>
          <p:cNvPr id="16388" name="Content Placeholder 5"/>
          <p:cNvSpPr>
            <a:spLocks noGrp="1"/>
          </p:cNvSpPr>
          <p:nvPr>
            <p:ph sz="quarter" idx="4"/>
          </p:nvPr>
        </p:nvSpPr>
        <p:spPr>
          <a:xfrm>
            <a:off x="4648200" y="1981200"/>
            <a:ext cx="4041775" cy="3951288"/>
          </a:xfrm>
        </p:spPr>
        <p:txBody>
          <a:bodyPr/>
          <a:lstStyle/>
          <a:p>
            <a:r>
              <a:rPr lang="en-US" sz="2000" smtClean="0"/>
              <a:t>Healthy Kids Healthy Communities: Robert Wood Johnson Foundation (RWJF)</a:t>
            </a:r>
          </a:p>
          <a:p>
            <a:pPr>
              <a:buFontTx/>
              <a:buNone/>
            </a:pPr>
            <a:endParaRPr lang="en-US" sz="2000" smtClean="0"/>
          </a:p>
          <a:p>
            <a:pPr>
              <a:buFontTx/>
              <a:buNone/>
            </a:pPr>
            <a:endParaRPr lang="en-US" sz="2000" smtClean="0"/>
          </a:p>
          <a:p>
            <a:r>
              <a:rPr lang="en-US" sz="2000" smtClean="0"/>
              <a:t>2009 American Recovery &amp; Reinvestment Act (ARRA)</a:t>
            </a:r>
          </a:p>
          <a:p>
            <a:pPr>
              <a:buFont typeface="Wingdings" pitchFamily="2" charset="2"/>
              <a:buNone/>
            </a:pPr>
            <a:endParaRPr lang="en-US" sz="2000" smtClean="0"/>
          </a:p>
          <a:p>
            <a:pPr>
              <a:buFont typeface="Wingdings" pitchFamily="2" charset="2"/>
              <a:buNone/>
            </a:pPr>
            <a:endParaRPr lang="en-US" sz="2000" smtClean="0"/>
          </a:p>
          <a:p>
            <a:r>
              <a:rPr lang="en-US" sz="2000" smtClean="0"/>
              <a:t> DSHS Obesity Prevention Project</a:t>
            </a:r>
          </a:p>
          <a:p>
            <a:endParaRPr lang="en-US" smtClean="0"/>
          </a:p>
        </p:txBody>
      </p:sp>
      <p:pic>
        <p:nvPicPr>
          <p:cNvPr id="16389" name="Picture 6" descr="TBHB_Logo"/>
          <p:cNvPicPr>
            <a:picLocks noChangeAspect="1" noChangeArrowheads="1"/>
          </p:cNvPicPr>
          <p:nvPr/>
        </p:nvPicPr>
        <p:blipFill>
          <a:blip r:embed="rId2"/>
          <a:srcRect/>
          <a:stretch>
            <a:fillRect/>
          </a:stretch>
        </p:blipFill>
        <p:spPr bwMode="auto">
          <a:xfrm>
            <a:off x="1676400" y="4648200"/>
            <a:ext cx="1743075" cy="1592263"/>
          </a:xfrm>
          <a:prstGeom prst="rect">
            <a:avLst/>
          </a:prstGeom>
          <a:noFill/>
          <a:ln w="9525">
            <a:noFill/>
            <a:miter lim="800000"/>
            <a:headEnd/>
            <a:tailEnd/>
          </a:ln>
        </p:spPr>
      </p:pic>
      <p:pic>
        <p:nvPicPr>
          <p:cNvPr id="16390" name="Picture 5" descr="Balance logo"/>
          <p:cNvPicPr>
            <a:picLocks noChangeAspect="1" noChangeArrowheads="1"/>
          </p:cNvPicPr>
          <p:nvPr/>
        </p:nvPicPr>
        <p:blipFill>
          <a:blip r:embed="rId3"/>
          <a:srcRect/>
          <a:stretch>
            <a:fillRect/>
          </a:stretch>
        </p:blipFill>
        <p:spPr bwMode="auto">
          <a:xfrm>
            <a:off x="990600" y="3429000"/>
            <a:ext cx="2992438" cy="1016000"/>
          </a:xfrm>
          <a:prstGeom prst="rect">
            <a:avLst/>
          </a:prstGeom>
          <a:noFill/>
          <a:ln w="9525">
            <a:noFill/>
            <a:miter lim="800000"/>
            <a:headEnd/>
            <a:tailEnd/>
          </a:ln>
        </p:spPr>
      </p:pic>
      <p:pic>
        <p:nvPicPr>
          <p:cNvPr id="16391" name="Picture 4" descr="HKHC logo"/>
          <p:cNvPicPr>
            <a:picLocks noChangeAspect="1" noChangeArrowheads="1"/>
          </p:cNvPicPr>
          <p:nvPr/>
        </p:nvPicPr>
        <p:blipFill>
          <a:blip r:embed="rId4"/>
          <a:srcRect/>
          <a:stretch>
            <a:fillRect/>
          </a:stretch>
        </p:blipFill>
        <p:spPr bwMode="auto">
          <a:xfrm>
            <a:off x="1066800" y="2057400"/>
            <a:ext cx="285750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4800600"/>
            <a:ext cx="8991600" cy="1143000"/>
          </a:xfrm>
        </p:spPr>
        <p:txBody>
          <a:bodyPr/>
          <a:lstStyle/>
          <a:p>
            <a:pPr eaLnBrk="1" hangingPunct="1"/>
            <a:r>
              <a:rPr lang="en-US" sz="4000" smtClean="0"/>
              <a:t>www.sanantonio.gov/health/porvida</a:t>
            </a:r>
          </a:p>
        </p:txBody>
      </p:sp>
      <p:pic>
        <p:nvPicPr>
          <p:cNvPr id="17411" name="Picture 9" descr="New PorVida_logo9-17"/>
          <p:cNvPicPr>
            <a:picLocks noChangeAspect="1" noChangeArrowheads="1"/>
          </p:cNvPicPr>
          <p:nvPr/>
        </p:nvPicPr>
        <p:blipFill>
          <a:blip r:embed="rId2"/>
          <a:srcRect/>
          <a:stretch>
            <a:fillRect/>
          </a:stretch>
        </p:blipFill>
        <p:spPr bwMode="auto">
          <a:xfrm>
            <a:off x="2438400" y="609600"/>
            <a:ext cx="41148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p>
            <a:fld id="{535DC65D-761D-4054-91CD-42E14E4676D0}" type="slidenum">
              <a:rPr lang="en-US" smtClean="0"/>
              <a:pPr/>
              <a:t>17</a:t>
            </a:fld>
            <a:endParaRPr lang="en-US" smtClean="0"/>
          </a:p>
        </p:txBody>
      </p:sp>
      <p:sp>
        <p:nvSpPr>
          <p:cNvPr id="9219" name="Content Placeholder 2"/>
          <p:cNvSpPr>
            <a:spLocks noGrp="1"/>
          </p:cNvSpPr>
          <p:nvPr>
            <p:ph idx="4294967295"/>
          </p:nvPr>
        </p:nvSpPr>
        <p:spPr>
          <a:xfrm>
            <a:off x="304800" y="609600"/>
            <a:ext cx="8439150" cy="3760788"/>
          </a:xfrm>
        </p:spPr>
        <p:txBody>
          <a:bodyPr/>
          <a:lstStyle/>
          <a:p>
            <a:pPr>
              <a:defRPr/>
            </a:pPr>
            <a:r>
              <a:rPr lang="en-US" sz="1800" b="1" dirty="0" smtClean="0">
                <a:latin typeface="Arial" pitchFamily="34" charset="0"/>
                <a:cs typeface="Arial" pitchFamily="34" charset="0"/>
              </a:rPr>
              <a:t>Robert Wood Johnson Foundation (RWJF) Funded Grant  </a:t>
            </a:r>
          </a:p>
          <a:p>
            <a:pPr>
              <a:defRPr/>
            </a:pPr>
            <a:r>
              <a:rPr lang="en-US" sz="1800" b="1" u="sng" dirty="0" smtClean="0">
                <a:solidFill>
                  <a:schemeClr val="bg2">
                    <a:lumMod val="75000"/>
                  </a:schemeClr>
                </a:solidFill>
                <a:latin typeface="Arial" pitchFamily="34" charset="0"/>
                <a:cs typeface="Arial" pitchFamily="34" charset="0"/>
              </a:rPr>
              <a:t>Existing Projects:</a:t>
            </a:r>
          </a:p>
          <a:p>
            <a:pPr lvl="1">
              <a:buFont typeface="Arial" charset="0"/>
              <a:buChar char="•"/>
              <a:defRPr/>
            </a:pPr>
            <a:r>
              <a:rPr lang="en-US" sz="1800" b="1" dirty="0" smtClean="0">
                <a:solidFill>
                  <a:schemeClr val="bg2">
                    <a:lumMod val="75000"/>
                  </a:schemeClr>
                </a:solidFill>
                <a:latin typeface="Arial" pitchFamily="34" charset="0"/>
                <a:cs typeface="Arial" pitchFamily="34" charset="0"/>
              </a:rPr>
              <a:t>Built Environment initiatives: </a:t>
            </a:r>
          </a:p>
          <a:p>
            <a:pPr lvl="2">
              <a:buFont typeface="Arial" charset="0"/>
              <a:buChar char="•"/>
              <a:defRPr/>
            </a:pPr>
            <a:r>
              <a:rPr lang="en-US" sz="1800" dirty="0" smtClean="0">
                <a:solidFill>
                  <a:schemeClr val="bg2">
                    <a:lumMod val="75000"/>
                  </a:schemeClr>
                </a:solidFill>
                <a:latin typeface="Arial" pitchFamily="34" charset="0"/>
                <a:cs typeface="Arial" pitchFamily="34" charset="0"/>
              </a:rPr>
              <a:t>  Shared Use Agreements in place in Westside locations</a:t>
            </a:r>
          </a:p>
          <a:p>
            <a:pPr lvl="2">
              <a:buFont typeface="Arial" charset="0"/>
              <a:buChar char="•"/>
              <a:defRPr/>
            </a:pPr>
            <a:r>
              <a:rPr lang="en-US" sz="1800" dirty="0" smtClean="0">
                <a:solidFill>
                  <a:schemeClr val="bg2">
                    <a:lumMod val="75000"/>
                  </a:schemeClr>
                </a:solidFill>
                <a:latin typeface="Arial" pitchFamily="34" charset="0"/>
                <a:cs typeface="Arial" pitchFamily="34" charset="0"/>
              </a:rPr>
              <a:t>  Complete Streets policy developed community wide</a:t>
            </a:r>
          </a:p>
          <a:p>
            <a:pPr>
              <a:buFont typeface="Arial" charset="0"/>
              <a:buChar char="•"/>
              <a:defRPr/>
            </a:pPr>
            <a:r>
              <a:rPr lang="en-US" sz="1800" b="1" u="sng" dirty="0" smtClean="0">
                <a:solidFill>
                  <a:srgbClr val="C00000"/>
                </a:solidFill>
                <a:latin typeface="Arial" pitchFamily="34" charset="0"/>
                <a:cs typeface="Arial" pitchFamily="34" charset="0"/>
              </a:rPr>
              <a:t>New Projects:</a:t>
            </a:r>
          </a:p>
          <a:p>
            <a:pPr lvl="1">
              <a:buFont typeface="Arial" charset="0"/>
              <a:buChar char="•"/>
              <a:defRPr/>
            </a:pPr>
            <a:r>
              <a:rPr lang="en-US" sz="1800" b="1" dirty="0" err="1" smtClean="0">
                <a:solidFill>
                  <a:srgbClr val="C00000"/>
                </a:solidFill>
                <a:latin typeface="Arial" pitchFamily="34" charset="0"/>
                <a:cs typeface="Arial" pitchFamily="34" charset="0"/>
              </a:rPr>
              <a:t>Greenspace</a:t>
            </a:r>
            <a:r>
              <a:rPr lang="en-US" sz="1800" b="1" dirty="0" smtClean="0">
                <a:solidFill>
                  <a:srgbClr val="C00000"/>
                </a:solidFill>
                <a:latin typeface="Arial" pitchFamily="34" charset="0"/>
                <a:cs typeface="Arial" pitchFamily="34" charset="0"/>
              </a:rPr>
              <a:t> Projects</a:t>
            </a:r>
          </a:p>
          <a:p>
            <a:pPr lvl="2">
              <a:spcBef>
                <a:spcPct val="50000"/>
              </a:spcBef>
              <a:defRPr/>
            </a:pPr>
            <a:r>
              <a:rPr lang="en-US" sz="1800" dirty="0" err="1" smtClean="0">
                <a:solidFill>
                  <a:srgbClr val="C00000"/>
                </a:solidFill>
                <a:latin typeface="Arial" pitchFamily="34" charset="0"/>
                <a:cs typeface="Arial" pitchFamily="34" charset="0"/>
              </a:rPr>
              <a:t>Photovoice</a:t>
            </a:r>
            <a:r>
              <a:rPr lang="en-US" sz="1800" dirty="0" smtClean="0">
                <a:solidFill>
                  <a:srgbClr val="C00000"/>
                </a:solidFill>
                <a:latin typeface="Arial" pitchFamily="34" charset="0"/>
                <a:cs typeface="Arial" pitchFamily="34" charset="0"/>
              </a:rPr>
              <a:t> &amp; 2012 BOND Election</a:t>
            </a:r>
          </a:p>
          <a:p>
            <a:pPr lvl="2">
              <a:spcBef>
                <a:spcPct val="50000"/>
              </a:spcBef>
              <a:defRPr/>
            </a:pPr>
            <a:r>
              <a:rPr lang="en-US" sz="1800" dirty="0" smtClean="0">
                <a:solidFill>
                  <a:srgbClr val="C00000"/>
                </a:solidFill>
                <a:latin typeface="Arial" pitchFamily="34" charset="0"/>
                <a:cs typeface="Arial" pitchFamily="34" charset="0"/>
              </a:rPr>
              <a:t>Hike &amp; Bike Trail</a:t>
            </a:r>
          </a:p>
          <a:p>
            <a:pPr lvl="2">
              <a:spcBef>
                <a:spcPct val="50000"/>
              </a:spcBef>
              <a:defRPr/>
            </a:pPr>
            <a:r>
              <a:rPr lang="en-US" sz="1800" dirty="0" smtClean="0">
                <a:solidFill>
                  <a:srgbClr val="C00000"/>
                </a:solidFill>
                <a:latin typeface="Arial" pitchFamily="34" charset="0"/>
                <a:cs typeface="Arial" pitchFamily="34" charset="0"/>
              </a:rPr>
              <a:t>Community Garden with Expansion Potential</a:t>
            </a:r>
          </a:p>
          <a:p>
            <a:pPr lvl="1">
              <a:spcBef>
                <a:spcPct val="50000"/>
              </a:spcBef>
              <a:defRPr/>
            </a:pPr>
            <a:r>
              <a:rPr lang="en-US" sz="1800" b="1" dirty="0" smtClean="0">
                <a:solidFill>
                  <a:srgbClr val="C00000"/>
                </a:solidFill>
                <a:latin typeface="Arial" pitchFamily="34" charset="0"/>
                <a:cs typeface="Arial" pitchFamily="34" charset="0"/>
              </a:rPr>
              <a:t>Healthy Hubs</a:t>
            </a:r>
          </a:p>
          <a:p>
            <a:pPr lvl="2">
              <a:spcBef>
                <a:spcPct val="50000"/>
              </a:spcBef>
              <a:defRPr/>
            </a:pPr>
            <a:r>
              <a:rPr lang="en-US" sz="1800" dirty="0" smtClean="0">
                <a:solidFill>
                  <a:srgbClr val="C00000"/>
                </a:solidFill>
                <a:latin typeface="Arial" pitchFamily="34" charset="0"/>
                <a:cs typeface="Arial" pitchFamily="34" charset="0"/>
              </a:rPr>
              <a:t>Streamline Policy (Farmers Market, Community Gardens, etc.)</a:t>
            </a:r>
          </a:p>
          <a:p>
            <a:pPr lvl="2">
              <a:spcBef>
                <a:spcPct val="50000"/>
              </a:spcBef>
              <a:defRPr/>
            </a:pPr>
            <a:r>
              <a:rPr lang="en-US" sz="1800" dirty="0" smtClean="0">
                <a:solidFill>
                  <a:srgbClr val="C00000"/>
                </a:solidFill>
                <a:latin typeface="Arial" pitchFamily="34" charset="0"/>
                <a:cs typeface="Arial" pitchFamily="34" charset="0"/>
              </a:rPr>
              <a:t>Develop a Plan for 2 Westside ‘Healthy Hubs’</a:t>
            </a:r>
          </a:p>
          <a:p>
            <a:pPr lvl="2">
              <a:spcBef>
                <a:spcPct val="50000"/>
              </a:spcBef>
              <a:defRPr/>
            </a:pPr>
            <a:r>
              <a:rPr lang="en-US" sz="1800" dirty="0" smtClean="0">
                <a:solidFill>
                  <a:srgbClr val="C00000"/>
                </a:solidFill>
                <a:latin typeface="Arial" pitchFamily="34" charset="0"/>
                <a:cs typeface="Arial" pitchFamily="34" charset="0"/>
              </a:rPr>
              <a:t>Economic Development Impact of </a:t>
            </a:r>
            <a:r>
              <a:rPr lang="en-US" sz="1800" dirty="0" err="1" smtClean="0">
                <a:solidFill>
                  <a:srgbClr val="C00000"/>
                </a:solidFill>
                <a:latin typeface="Arial" pitchFamily="34" charset="0"/>
                <a:cs typeface="Arial" pitchFamily="34" charset="0"/>
              </a:rPr>
              <a:t>Greenspace</a:t>
            </a:r>
            <a:r>
              <a:rPr lang="en-US" sz="1800" dirty="0" smtClean="0">
                <a:solidFill>
                  <a:srgbClr val="C00000"/>
                </a:solidFill>
                <a:latin typeface="Arial" pitchFamily="34" charset="0"/>
                <a:cs typeface="Arial" pitchFamily="34" charset="0"/>
              </a:rPr>
              <a:t> &amp; Mixed Use Development)</a:t>
            </a:r>
          </a:p>
          <a:p>
            <a:pPr marL="393700" lvl="1" indent="-225425">
              <a:buFontTx/>
              <a:buNone/>
              <a:defRPr/>
            </a:pPr>
            <a:endParaRPr lang="en-US" dirty="0" smtClean="0"/>
          </a:p>
          <a:p>
            <a:pPr marL="344488" lvl="1" indent="-173038">
              <a:defRPr/>
            </a:pPr>
            <a:endParaRPr lang="en-US" sz="3200" dirty="0" smtClean="0"/>
          </a:p>
          <a:p>
            <a:pPr marL="793750" lvl="2" indent="-225425">
              <a:buFont typeface="Wingdings" pitchFamily="2" charset="2"/>
              <a:buChar char="Ø"/>
              <a:defRPr/>
            </a:pPr>
            <a:endParaRPr lang="en-US" sz="2800" dirty="0" smtClean="0"/>
          </a:p>
        </p:txBody>
      </p:sp>
      <p:sp>
        <p:nvSpPr>
          <p:cNvPr id="18436" name="Rectangle 7"/>
          <p:cNvSpPr>
            <a:spLocks noChangeArrowheads="1"/>
          </p:cNvSpPr>
          <p:nvPr/>
        </p:nvSpPr>
        <p:spPr bwMode="auto">
          <a:xfrm>
            <a:off x="381000" y="381000"/>
            <a:ext cx="8458200" cy="681038"/>
          </a:xfrm>
          <a:prstGeom prst="rect">
            <a:avLst/>
          </a:prstGeom>
          <a:noFill/>
          <a:ln w="9525">
            <a:noFill/>
            <a:miter lim="800000"/>
            <a:headEnd/>
            <a:tailEnd/>
          </a:ln>
        </p:spPr>
        <p:txBody>
          <a:bodyPr anchor="ctr"/>
          <a:lstStyle/>
          <a:p>
            <a:pPr algn="ctr"/>
            <a:endParaRPr lang="en-US" sz="4400">
              <a:solidFill>
                <a:schemeClr val="tx2"/>
              </a:solidFill>
              <a:latin typeface="Baskerville Old Face" pitchFamily="18" charset="0"/>
            </a:endParaRPr>
          </a:p>
        </p:txBody>
      </p:sp>
      <p:pic>
        <p:nvPicPr>
          <p:cNvPr id="18437" name="Picture 4" descr="H:\albd_share\Communications\Logos and Branding\HKHC logo color merge.jpg"/>
          <p:cNvPicPr>
            <a:picLocks noChangeAspect="1" noChangeArrowheads="1"/>
          </p:cNvPicPr>
          <p:nvPr/>
        </p:nvPicPr>
        <p:blipFill>
          <a:blip r:embed="rId3"/>
          <a:srcRect/>
          <a:stretch>
            <a:fillRect/>
          </a:stretch>
        </p:blipFill>
        <p:spPr bwMode="auto">
          <a:xfrm>
            <a:off x="5257800" y="5842000"/>
            <a:ext cx="3048000" cy="1016000"/>
          </a:xfrm>
          <a:prstGeom prst="rect">
            <a:avLst/>
          </a:prstGeom>
          <a:noFill/>
          <a:ln w="9525">
            <a:noFill/>
            <a:miter lim="800000"/>
            <a:headEnd/>
            <a:tailEnd/>
          </a:ln>
        </p:spPr>
      </p:pic>
      <p:sp>
        <p:nvSpPr>
          <p:cNvPr id="18438" name="Rectangle 5"/>
          <p:cNvSpPr>
            <a:spLocks noChangeArrowheads="1"/>
          </p:cNvSpPr>
          <p:nvPr/>
        </p:nvSpPr>
        <p:spPr bwMode="auto">
          <a:xfrm>
            <a:off x="457200" y="152400"/>
            <a:ext cx="6402388" cy="461963"/>
          </a:xfrm>
          <a:prstGeom prst="rect">
            <a:avLst/>
          </a:prstGeom>
          <a:noFill/>
          <a:ln w="9525">
            <a:noFill/>
            <a:miter lim="800000"/>
            <a:headEnd/>
            <a:tailEnd/>
          </a:ln>
        </p:spPr>
        <p:txBody>
          <a:bodyPr wrap="none">
            <a:spAutoFit/>
          </a:bodyPr>
          <a:lstStyle/>
          <a:p>
            <a:pPr>
              <a:spcBef>
                <a:spcPct val="50000"/>
              </a:spcBef>
            </a:pPr>
            <a:r>
              <a:rPr lang="en-US" sz="2400" b="1">
                <a:solidFill>
                  <a:srgbClr val="92D050"/>
                </a:solidFill>
              </a:rPr>
              <a:t>HEALTHY KIDS, HEALTHY COMMUNITIES: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228600" y="990600"/>
            <a:ext cx="8458200" cy="5638800"/>
          </a:xfrm>
          <a:ln>
            <a:solidFill>
              <a:schemeClr val="tx1"/>
            </a:solidFill>
          </a:ln>
        </p:spPr>
        <p:txBody>
          <a:bodyPr/>
          <a:lstStyle/>
          <a:p>
            <a:r>
              <a:rPr lang="en-US" sz="2400" b="1" smtClean="0">
                <a:latin typeface="Arial" charset="0"/>
                <a:cs typeface="Arial" charset="0"/>
              </a:rPr>
              <a:t>Parks Measured in </a:t>
            </a:r>
            <a:r>
              <a:rPr lang="en-US" sz="2400" b="1" u="sng" smtClean="0">
                <a:latin typeface="Arial" charset="0"/>
                <a:cs typeface="Arial" charset="0"/>
              </a:rPr>
              <a:t>Acres of Parkland per 1,000 Residents</a:t>
            </a:r>
          </a:p>
          <a:p>
            <a:r>
              <a:rPr lang="en-US" sz="2400" smtClean="0">
                <a:latin typeface="Arial" charset="0"/>
                <a:cs typeface="Arial" charset="0"/>
              </a:rPr>
              <a:t>Nationwide Average = </a:t>
            </a:r>
            <a:r>
              <a:rPr lang="en-US" sz="2400" b="1" smtClean="0">
                <a:solidFill>
                  <a:srgbClr val="008000"/>
                </a:solidFill>
                <a:latin typeface="Arial" charset="0"/>
                <a:cs typeface="Arial" charset="0"/>
              </a:rPr>
              <a:t>16 acres per 1,000 residents</a:t>
            </a:r>
            <a:endParaRPr lang="en-US" sz="2000" smtClean="0">
              <a:solidFill>
                <a:srgbClr val="008000"/>
              </a:solidFill>
              <a:latin typeface="Arial" charset="0"/>
              <a:cs typeface="Arial" charset="0"/>
            </a:endParaRPr>
          </a:p>
          <a:p>
            <a:r>
              <a:rPr lang="en-US" sz="2000" smtClean="0">
                <a:latin typeface="Arial" charset="0"/>
                <a:cs typeface="Arial" charset="0"/>
              </a:rPr>
              <a:t>How Areas of </a:t>
            </a:r>
            <a:r>
              <a:rPr lang="en-US" sz="2000" b="1" smtClean="0">
                <a:latin typeface="Arial" charset="0"/>
                <a:cs typeface="Arial" charset="0"/>
              </a:rPr>
              <a:t>San Antonio</a:t>
            </a:r>
            <a:r>
              <a:rPr lang="en-US" sz="2000" smtClean="0">
                <a:latin typeface="Arial" charset="0"/>
                <a:cs typeface="Arial" charset="0"/>
              </a:rPr>
              <a:t> Measure Up:</a:t>
            </a:r>
          </a:p>
          <a:p>
            <a:pPr lvl="1"/>
            <a:r>
              <a:rPr lang="en-US" sz="2000" smtClean="0">
                <a:latin typeface="Arial" charset="0"/>
                <a:cs typeface="Arial" charset="0"/>
              </a:rPr>
              <a:t>Far West - </a:t>
            </a:r>
            <a:r>
              <a:rPr lang="en-US" sz="2000" b="1" smtClean="0">
                <a:latin typeface="Arial" charset="0"/>
                <a:cs typeface="Arial" charset="0"/>
              </a:rPr>
              <a:t>67.63 </a:t>
            </a:r>
            <a:r>
              <a:rPr lang="en-US" sz="2000" smtClean="0">
                <a:latin typeface="Arial" charset="0"/>
                <a:cs typeface="Arial" charset="0"/>
              </a:rPr>
              <a:t>(includes Government Canyon)</a:t>
            </a:r>
          </a:p>
          <a:p>
            <a:pPr lvl="1"/>
            <a:r>
              <a:rPr lang="en-US" sz="2000" smtClean="0">
                <a:latin typeface="Arial" charset="0"/>
                <a:cs typeface="Arial" charset="0"/>
              </a:rPr>
              <a:t>East - </a:t>
            </a:r>
            <a:r>
              <a:rPr lang="en-US" sz="2000" b="1" smtClean="0">
                <a:latin typeface="Arial" charset="0"/>
                <a:cs typeface="Arial" charset="0"/>
              </a:rPr>
              <a:t>57.97</a:t>
            </a:r>
            <a:r>
              <a:rPr lang="en-US" sz="2000" smtClean="0">
                <a:latin typeface="Arial" charset="0"/>
                <a:cs typeface="Arial" charset="0"/>
              </a:rPr>
              <a:t> (includes Calaveras Lake &amp; Braunig Lake)</a:t>
            </a:r>
          </a:p>
          <a:p>
            <a:pPr lvl="1"/>
            <a:r>
              <a:rPr lang="en-US" sz="2000" smtClean="0">
                <a:latin typeface="Arial" charset="0"/>
                <a:cs typeface="Arial" charset="0"/>
              </a:rPr>
              <a:t>Northwest - </a:t>
            </a:r>
            <a:r>
              <a:rPr lang="en-US" sz="2000" b="1" smtClean="0">
                <a:latin typeface="Arial" charset="0"/>
                <a:cs typeface="Arial" charset="0"/>
              </a:rPr>
              <a:t>30.09</a:t>
            </a:r>
            <a:r>
              <a:rPr lang="en-US" sz="2000" smtClean="0">
                <a:latin typeface="Arial" charset="0"/>
                <a:cs typeface="Arial" charset="0"/>
              </a:rPr>
              <a:t> (includes many natural areas)</a:t>
            </a:r>
          </a:p>
          <a:p>
            <a:pPr lvl="1"/>
            <a:r>
              <a:rPr lang="en-US" sz="2000" smtClean="0">
                <a:latin typeface="Arial" charset="0"/>
                <a:cs typeface="Arial" charset="0"/>
              </a:rPr>
              <a:t>South - </a:t>
            </a:r>
            <a:r>
              <a:rPr lang="en-US" sz="2000" b="1" smtClean="0">
                <a:latin typeface="Arial" charset="0"/>
                <a:cs typeface="Arial" charset="0"/>
              </a:rPr>
              <a:t>16.12</a:t>
            </a:r>
            <a:r>
              <a:rPr lang="en-US" sz="2000" smtClean="0">
                <a:latin typeface="Arial" charset="0"/>
                <a:cs typeface="Arial" charset="0"/>
              </a:rPr>
              <a:t> (includes SA missions)</a:t>
            </a:r>
          </a:p>
          <a:p>
            <a:pPr lvl="1"/>
            <a:r>
              <a:rPr lang="en-US" sz="2000" smtClean="0">
                <a:latin typeface="Arial" charset="0"/>
                <a:cs typeface="Arial" charset="0"/>
              </a:rPr>
              <a:t>Central - </a:t>
            </a:r>
            <a:r>
              <a:rPr lang="en-US" sz="2000" b="1" smtClean="0">
                <a:solidFill>
                  <a:srgbClr val="FF0000"/>
                </a:solidFill>
                <a:latin typeface="Arial" charset="0"/>
                <a:cs typeface="Arial" charset="0"/>
              </a:rPr>
              <a:t>14.63</a:t>
            </a:r>
            <a:endParaRPr lang="en-US" sz="2000" smtClean="0">
              <a:solidFill>
                <a:srgbClr val="FF0000"/>
              </a:solidFill>
              <a:latin typeface="Arial" charset="0"/>
              <a:cs typeface="Arial" charset="0"/>
            </a:endParaRPr>
          </a:p>
          <a:p>
            <a:pPr lvl="1"/>
            <a:r>
              <a:rPr lang="en-US" sz="2000" smtClean="0">
                <a:latin typeface="Arial" charset="0"/>
                <a:cs typeface="Arial" charset="0"/>
              </a:rPr>
              <a:t>North - </a:t>
            </a:r>
            <a:r>
              <a:rPr lang="en-US" sz="2000" b="1" smtClean="0">
                <a:solidFill>
                  <a:srgbClr val="FF0000"/>
                </a:solidFill>
                <a:latin typeface="Arial" charset="0"/>
                <a:cs typeface="Arial" charset="0"/>
              </a:rPr>
              <a:t>13.79</a:t>
            </a:r>
            <a:endParaRPr lang="en-US" sz="2000" smtClean="0">
              <a:solidFill>
                <a:srgbClr val="FF0000"/>
              </a:solidFill>
              <a:latin typeface="Arial" charset="0"/>
              <a:cs typeface="Arial" charset="0"/>
            </a:endParaRPr>
          </a:p>
          <a:p>
            <a:pPr lvl="1"/>
            <a:r>
              <a:rPr lang="en-US" sz="2000" smtClean="0">
                <a:latin typeface="Arial" charset="0"/>
                <a:cs typeface="Arial" charset="0"/>
              </a:rPr>
              <a:t>Northeast - </a:t>
            </a:r>
            <a:r>
              <a:rPr lang="en-US" sz="2000" b="1" smtClean="0">
                <a:solidFill>
                  <a:srgbClr val="FF0000"/>
                </a:solidFill>
                <a:latin typeface="Arial" charset="0"/>
                <a:cs typeface="Arial" charset="0"/>
              </a:rPr>
              <a:t>9.43</a:t>
            </a:r>
            <a:endParaRPr lang="en-US" sz="2000" smtClean="0">
              <a:solidFill>
                <a:srgbClr val="FF0000"/>
              </a:solidFill>
              <a:latin typeface="Arial" charset="0"/>
              <a:cs typeface="Arial" charset="0"/>
            </a:endParaRPr>
          </a:p>
          <a:p>
            <a:pPr lvl="1"/>
            <a:r>
              <a:rPr lang="en-US" sz="2000" smtClean="0">
                <a:latin typeface="Arial" charset="0"/>
                <a:cs typeface="Arial" charset="0"/>
              </a:rPr>
              <a:t>Far North - </a:t>
            </a:r>
            <a:r>
              <a:rPr lang="en-US" sz="2000" b="1" smtClean="0">
                <a:solidFill>
                  <a:srgbClr val="FF0000"/>
                </a:solidFill>
                <a:latin typeface="Arial" charset="0"/>
                <a:cs typeface="Arial" charset="0"/>
              </a:rPr>
              <a:t>7.91</a:t>
            </a:r>
            <a:endParaRPr lang="en-US" sz="2000" smtClean="0">
              <a:solidFill>
                <a:srgbClr val="FF0000"/>
              </a:solidFill>
              <a:latin typeface="Arial" charset="0"/>
              <a:cs typeface="Arial" charset="0"/>
            </a:endParaRPr>
          </a:p>
          <a:p>
            <a:pPr lvl="1"/>
            <a:r>
              <a:rPr lang="en-US" sz="2000" smtClean="0">
                <a:latin typeface="Arial" charset="0"/>
                <a:cs typeface="Arial" charset="0"/>
              </a:rPr>
              <a:t>Southwest - </a:t>
            </a:r>
            <a:r>
              <a:rPr lang="en-US" sz="2000" b="1" smtClean="0">
                <a:solidFill>
                  <a:srgbClr val="FF0000"/>
                </a:solidFill>
                <a:latin typeface="Arial" charset="0"/>
                <a:cs typeface="Arial" charset="0"/>
              </a:rPr>
              <a:t>5.1</a:t>
            </a:r>
          </a:p>
          <a:p>
            <a:pPr lvl="1"/>
            <a:r>
              <a:rPr lang="en-US" sz="2000" smtClean="0">
                <a:latin typeface="Arial" charset="0"/>
                <a:cs typeface="Arial" charset="0"/>
              </a:rPr>
              <a:t>West - </a:t>
            </a:r>
            <a:r>
              <a:rPr lang="en-US" sz="2400" b="1" u="sng" smtClean="0">
                <a:solidFill>
                  <a:srgbClr val="FF0000"/>
                </a:solidFill>
                <a:latin typeface="Arial" charset="0"/>
                <a:cs typeface="Arial" charset="0"/>
              </a:rPr>
              <a:t>3.03</a:t>
            </a:r>
            <a:endParaRPr lang="en-US" sz="2400" u="sng" smtClean="0">
              <a:solidFill>
                <a:srgbClr val="FF0000"/>
              </a:solidFill>
              <a:latin typeface="Arial" charset="0"/>
              <a:cs typeface="Arial" charset="0"/>
            </a:endParaRPr>
          </a:p>
          <a:p>
            <a:pPr>
              <a:buFontTx/>
              <a:buNone/>
            </a:pPr>
            <a:endParaRPr lang="en-US" sz="2400" b="1" u="sng" smtClean="0"/>
          </a:p>
          <a:p>
            <a:endParaRPr lang="en-US" sz="2400" b="1" smtClean="0"/>
          </a:p>
          <a:p>
            <a:pPr>
              <a:buFontTx/>
              <a:buNone/>
            </a:pPr>
            <a:endParaRPr lang="en-US" sz="2000" smtClean="0"/>
          </a:p>
          <a:p>
            <a:endParaRPr lang="en-US" sz="2400" smtClean="0"/>
          </a:p>
        </p:txBody>
      </p:sp>
      <p:sp>
        <p:nvSpPr>
          <p:cNvPr id="19459" name="Slide Number Placeholder 3"/>
          <p:cNvSpPr>
            <a:spLocks noGrp="1"/>
          </p:cNvSpPr>
          <p:nvPr>
            <p:ph type="sldNum" sz="quarter" idx="12"/>
          </p:nvPr>
        </p:nvSpPr>
        <p:spPr>
          <a:noFill/>
        </p:spPr>
        <p:txBody>
          <a:bodyPr/>
          <a:lstStyle/>
          <a:p>
            <a:fld id="{DEE0FD99-048B-49C0-B13E-297CB42FCEFC}" type="slidenum">
              <a:rPr lang="en-US" smtClean="0"/>
              <a:pPr/>
              <a:t>18</a:t>
            </a:fld>
            <a:endParaRPr lang="en-US" smtClean="0"/>
          </a:p>
        </p:txBody>
      </p:sp>
      <p:sp>
        <p:nvSpPr>
          <p:cNvPr id="6" name="Rectangle 5"/>
          <p:cNvSpPr>
            <a:spLocks noChangeArrowheads="1"/>
          </p:cNvSpPr>
          <p:nvPr/>
        </p:nvSpPr>
        <p:spPr bwMode="auto">
          <a:xfrm>
            <a:off x="4549775" y="4840288"/>
            <a:ext cx="3832225" cy="646112"/>
          </a:xfrm>
          <a:prstGeom prst="rect">
            <a:avLst/>
          </a:prstGeom>
          <a:noFill/>
          <a:ln w="9525">
            <a:noFill/>
            <a:miter lim="800000"/>
            <a:headEnd/>
            <a:tailEnd/>
          </a:ln>
        </p:spPr>
        <p:txBody>
          <a:bodyPr>
            <a:spAutoFit/>
          </a:bodyPr>
          <a:lstStyle/>
          <a:p>
            <a:pPr>
              <a:spcBef>
                <a:spcPct val="50000"/>
              </a:spcBef>
              <a:buFontTx/>
              <a:buChar char="•"/>
            </a:pPr>
            <a:r>
              <a:rPr lang="en-US" i="1">
                <a:solidFill>
                  <a:srgbClr val="FF0000"/>
                </a:solidFill>
              </a:rPr>
              <a:t>Red Text Indicates Below National Average for Parkland</a:t>
            </a:r>
          </a:p>
        </p:txBody>
      </p:sp>
      <p:sp>
        <p:nvSpPr>
          <p:cNvPr id="7" name="Rectangle 4"/>
          <p:cNvSpPr txBox="1">
            <a:spLocks noChangeArrowheads="1"/>
          </p:cNvSpPr>
          <p:nvPr/>
        </p:nvSpPr>
        <p:spPr bwMode="auto">
          <a:xfrm>
            <a:off x="228600" y="152400"/>
            <a:ext cx="4800600" cy="642938"/>
          </a:xfrm>
          <a:prstGeom prst="rect">
            <a:avLst/>
          </a:prstGeom>
          <a:solidFill>
            <a:schemeClr val="tx2"/>
          </a:solidFill>
          <a:ln w="38100">
            <a:solidFill>
              <a:schemeClr val="bg1"/>
            </a:solidFill>
            <a:miter lim="800000"/>
            <a:headEnd/>
            <a:tailEnd/>
          </a:ln>
        </p:spPr>
        <p:txBody>
          <a:bodyPr anchor="ctr"/>
          <a:lstStyle/>
          <a:p>
            <a:pPr>
              <a:defRPr/>
            </a:pPr>
            <a:r>
              <a:rPr lang="en-US" sz="4000" kern="0" dirty="0">
                <a:solidFill>
                  <a:schemeClr val="bg1"/>
                </a:solidFill>
                <a:latin typeface="+mj-lt"/>
                <a:cs typeface="ＭＳ Ｐゴシック" pitchFamily="-112" charset="-128"/>
              </a:rPr>
              <a:t>HKHC: </a:t>
            </a:r>
            <a:r>
              <a:rPr lang="en-US" sz="4000" kern="0" dirty="0" err="1">
                <a:solidFill>
                  <a:srgbClr val="008000"/>
                </a:solidFill>
                <a:latin typeface="+mj-lt"/>
                <a:cs typeface="ＭＳ Ｐゴシック" pitchFamily="-112" charset="-128"/>
              </a:rPr>
              <a:t>Greenspace</a:t>
            </a:r>
            <a:endParaRPr lang="en-US" sz="4000" kern="0" dirty="0">
              <a:solidFill>
                <a:schemeClr val="bg1"/>
              </a:solidFill>
              <a:latin typeface="+mj-lt"/>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1800" decel="100000" fill="hold"/>
                                        <p:tgtEl>
                                          <p:spTgt spid="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p>
            <a:fld id="{9FD2576B-687F-4A57-B96E-D09811791460}" type="slidenum">
              <a:rPr lang="en-US" smtClean="0"/>
              <a:pPr/>
              <a:t>19</a:t>
            </a:fld>
            <a:endParaRPr lang="en-US" smtClean="0"/>
          </a:p>
        </p:txBody>
      </p:sp>
      <p:sp>
        <p:nvSpPr>
          <p:cNvPr id="20483" name="Rectangle 2"/>
          <p:cNvSpPr>
            <a:spLocks noGrp="1" noChangeArrowheads="1"/>
          </p:cNvSpPr>
          <p:nvPr>
            <p:ph type="title"/>
          </p:nvPr>
        </p:nvSpPr>
        <p:spPr>
          <a:xfrm>
            <a:off x="228600" y="152400"/>
            <a:ext cx="4800600" cy="642938"/>
          </a:xfrm>
          <a:solidFill>
            <a:schemeClr val="tx2"/>
          </a:solidFill>
          <a:ln w="38100">
            <a:solidFill>
              <a:schemeClr val="bg1"/>
            </a:solidFill>
          </a:ln>
        </p:spPr>
        <p:txBody>
          <a:bodyPr/>
          <a:lstStyle/>
          <a:p>
            <a:pPr algn="l" eaLnBrk="1" hangingPunct="1"/>
            <a:r>
              <a:rPr lang="en-US" sz="4000" smtClean="0">
                <a:solidFill>
                  <a:schemeClr val="bg1"/>
                </a:solidFill>
              </a:rPr>
              <a:t>HKHC: </a:t>
            </a:r>
            <a:r>
              <a:rPr lang="en-US" sz="4000" smtClean="0">
                <a:solidFill>
                  <a:srgbClr val="008000"/>
                </a:solidFill>
              </a:rPr>
              <a:t>Greenspace</a:t>
            </a:r>
            <a:endParaRPr lang="en-US" sz="4000" smtClean="0">
              <a:solidFill>
                <a:schemeClr val="bg1"/>
              </a:solidFill>
            </a:endParaRPr>
          </a:p>
        </p:txBody>
      </p:sp>
      <p:pic>
        <p:nvPicPr>
          <p:cNvPr id="20484" name="Picture 3" descr="westsubareamap"/>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200" y="1358900"/>
            <a:ext cx="8382000" cy="5422900"/>
          </a:xfrm>
          <a:prstGeom prst="rect">
            <a:avLst/>
          </a:prstGeom>
          <a:noFill/>
          <a:ln w="9525">
            <a:noFill/>
            <a:miter lim="800000"/>
            <a:headEnd/>
            <a:tailEnd/>
          </a:ln>
        </p:spPr>
      </p:pic>
      <p:sp>
        <p:nvSpPr>
          <p:cNvPr id="20485" name="Text Box 4"/>
          <p:cNvSpPr txBox="1">
            <a:spLocks noChangeArrowheads="1"/>
          </p:cNvSpPr>
          <p:nvPr/>
        </p:nvSpPr>
        <p:spPr bwMode="auto">
          <a:xfrm>
            <a:off x="457200" y="838200"/>
            <a:ext cx="8077200" cy="584200"/>
          </a:xfrm>
          <a:prstGeom prst="rect">
            <a:avLst/>
          </a:prstGeom>
          <a:noFill/>
          <a:ln w="9525">
            <a:noFill/>
            <a:miter lim="800000"/>
            <a:headEnd/>
            <a:tailEnd/>
          </a:ln>
        </p:spPr>
        <p:txBody>
          <a:bodyPr>
            <a:spAutoFit/>
          </a:bodyPr>
          <a:lstStyle/>
          <a:p>
            <a:pPr>
              <a:spcBef>
                <a:spcPct val="50000"/>
              </a:spcBef>
            </a:pPr>
            <a:r>
              <a:rPr lang="en-US" sz="3200" b="1"/>
              <a:t>How Does That Look In the Community?</a:t>
            </a:r>
          </a:p>
        </p:txBody>
      </p:sp>
      <p:sp>
        <p:nvSpPr>
          <p:cNvPr id="175109" name="Freeform 5" descr="Large confetti"/>
          <p:cNvSpPr>
            <a:spLocks/>
          </p:cNvSpPr>
          <p:nvPr/>
        </p:nvSpPr>
        <p:spPr bwMode="auto">
          <a:xfrm>
            <a:off x="3276600" y="3949700"/>
            <a:ext cx="850900" cy="1244600"/>
          </a:xfrm>
          <a:custGeom>
            <a:avLst/>
            <a:gdLst>
              <a:gd name="T0" fmla="*/ 2147483647 w 536"/>
              <a:gd name="T1" fmla="*/ 2147483647 h 784"/>
              <a:gd name="T2" fmla="*/ 2147483647 w 536"/>
              <a:gd name="T3" fmla="*/ 2147483647 h 784"/>
              <a:gd name="T4" fmla="*/ 0 w 536"/>
              <a:gd name="T5" fmla="*/ 2147483647 h 784"/>
              <a:gd name="T6" fmla="*/ 2147483647 w 536"/>
              <a:gd name="T7" fmla="*/ 2147483647 h 784"/>
              <a:gd name="T8" fmla="*/ 2147483647 w 536"/>
              <a:gd name="T9" fmla="*/ 2147483647 h 784"/>
              <a:gd name="T10" fmla="*/ 2147483647 w 536"/>
              <a:gd name="T11" fmla="*/ 2147483647 h 784"/>
              <a:gd name="T12" fmla="*/ 2147483647 w 536"/>
              <a:gd name="T13" fmla="*/ 2147483647 h 784"/>
              <a:gd name="T14" fmla="*/ 2147483647 w 536"/>
              <a:gd name="T15" fmla="*/ 2147483647 h 784"/>
              <a:gd name="T16" fmla="*/ 2147483647 w 536"/>
              <a:gd name="T17" fmla="*/ 2147483647 h 784"/>
              <a:gd name="T18" fmla="*/ 2147483647 w 536"/>
              <a:gd name="T19" fmla="*/ 2147483647 h 784"/>
              <a:gd name="T20" fmla="*/ 2147483647 w 536"/>
              <a:gd name="T21" fmla="*/ 2147483647 h 784"/>
              <a:gd name="T22" fmla="*/ 2147483647 w 536"/>
              <a:gd name="T23" fmla="*/ 2147483647 h 784"/>
              <a:gd name="T24" fmla="*/ 2147483647 w 536"/>
              <a:gd name="T25" fmla="*/ 2147483647 h 784"/>
              <a:gd name="T26" fmla="*/ 2147483647 w 536"/>
              <a:gd name="T27" fmla="*/ 2147483647 h 784"/>
              <a:gd name="T28" fmla="*/ 2147483647 w 536"/>
              <a:gd name="T29" fmla="*/ 2147483647 h 784"/>
              <a:gd name="T30" fmla="*/ 2147483647 w 536"/>
              <a:gd name="T31" fmla="*/ 2147483647 h 784"/>
              <a:gd name="T32" fmla="*/ 2147483647 w 536"/>
              <a:gd name="T33" fmla="*/ 2147483647 h 784"/>
              <a:gd name="T34" fmla="*/ 2147483647 w 536"/>
              <a:gd name="T35" fmla="*/ 2147483647 h 784"/>
              <a:gd name="T36" fmla="*/ 2147483647 w 536"/>
              <a:gd name="T37" fmla="*/ 2147483647 h 784"/>
              <a:gd name="T38" fmla="*/ 2147483647 w 536"/>
              <a:gd name="T39" fmla="*/ 2147483647 h 7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6"/>
              <a:gd name="T61" fmla="*/ 0 h 784"/>
              <a:gd name="T62" fmla="*/ 536 w 536"/>
              <a:gd name="T63" fmla="*/ 784 h 7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6" h="784">
                <a:moveTo>
                  <a:pt x="144" y="200"/>
                </a:moveTo>
                <a:cubicBezTo>
                  <a:pt x="120" y="224"/>
                  <a:pt x="72" y="216"/>
                  <a:pt x="48" y="248"/>
                </a:cubicBezTo>
                <a:cubicBezTo>
                  <a:pt x="24" y="280"/>
                  <a:pt x="0" y="352"/>
                  <a:pt x="0" y="392"/>
                </a:cubicBezTo>
                <a:cubicBezTo>
                  <a:pt x="0" y="432"/>
                  <a:pt x="24" y="464"/>
                  <a:pt x="48" y="488"/>
                </a:cubicBezTo>
                <a:cubicBezTo>
                  <a:pt x="72" y="512"/>
                  <a:pt x="128" y="520"/>
                  <a:pt x="144" y="536"/>
                </a:cubicBezTo>
                <a:cubicBezTo>
                  <a:pt x="160" y="552"/>
                  <a:pt x="144" y="552"/>
                  <a:pt x="144" y="584"/>
                </a:cubicBezTo>
                <a:cubicBezTo>
                  <a:pt x="144" y="616"/>
                  <a:pt x="128" y="696"/>
                  <a:pt x="144" y="728"/>
                </a:cubicBezTo>
                <a:cubicBezTo>
                  <a:pt x="160" y="760"/>
                  <a:pt x="200" y="768"/>
                  <a:pt x="240" y="776"/>
                </a:cubicBezTo>
                <a:cubicBezTo>
                  <a:pt x="280" y="784"/>
                  <a:pt x="344" y="784"/>
                  <a:pt x="384" y="776"/>
                </a:cubicBezTo>
                <a:cubicBezTo>
                  <a:pt x="424" y="768"/>
                  <a:pt x="456" y="760"/>
                  <a:pt x="480" y="728"/>
                </a:cubicBezTo>
                <a:cubicBezTo>
                  <a:pt x="504" y="696"/>
                  <a:pt x="536" y="624"/>
                  <a:pt x="528" y="584"/>
                </a:cubicBezTo>
                <a:cubicBezTo>
                  <a:pt x="520" y="544"/>
                  <a:pt x="448" y="520"/>
                  <a:pt x="432" y="488"/>
                </a:cubicBezTo>
                <a:cubicBezTo>
                  <a:pt x="416" y="456"/>
                  <a:pt x="432" y="424"/>
                  <a:pt x="432" y="392"/>
                </a:cubicBezTo>
                <a:cubicBezTo>
                  <a:pt x="432" y="360"/>
                  <a:pt x="424" y="320"/>
                  <a:pt x="432" y="296"/>
                </a:cubicBezTo>
                <a:cubicBezTo>
                  <a:pt x="440" y="272"/>
                  <a:pt x="472" y="280"/>
                  <a:pt x="480" y="248"/>
                </a:cubicBezTo>
                <a:cubicBezTo>
                  <a:pt x="488" y="216"/>
                  <a:pt x="496" y="144"/>
                  <a:pt x="480" y="104"/>
                </a:cubicBezTo>
                <a:cubicBezTo>
                  <a:pt x="464" y="64"/>
                  <a:pt x="432" y="16"/>
                  <a:pt x="384" y="8"/>
                </a:cubicBezTo>
                <a:cubicBezTo>
                  <a:pt x="336" y="0"/>
                  <a:pt x="224" y="40"/>
                  <a:pt x="192" y="56"/>
                </a:cubicBezTo>
                <a:cubicBezTo>
                  <a:pt x="160" y="72"/>
                  <a:pt x="200" y="80"/>
                  <a:pt x="192" y="104"/>
                </a:cubicBezTo>
                <a:cubicBezTo>
                  <a:pt x="184" y="128"/>
                  <a:pt x="168" y="176"/>
                  <a:pt x="144" y="200"/>
                </a:cubicBezTo>
                <a:close/>
              </a:path>
            </a:pathLst>
          </a:custGeom>
          <a:pattFill prst="lgConfetti">
            <a:fgClr>
              <a:srgbClr val="008000">
                <a:alpha val="49019"/>
              </a:srgbClr>
            </a:fgClr>
            <a:bgClr>
              <a:schemeClr val="bg1">
                <a:alpha val="49019"/>
              </a:schemeClr>
            </a:bgClr>
          </a:pattFill>
          <a:ln w="25400">
            <a:solidFill>
              <a:srgbClr val="008000"/>
            </a:solidFill>
            <a:round/>
            <a:headEnd/>
            <a:tailEnd/>
          </a:ln>
        </p:spPr>
        <p:txBody>
          <a:bodyPr/>
          <a:lstStyle/>
          <a:p>
            <a:endParaRPr lang="en-US"/>
          </a:p>
        </p:txBody>
      </p:sp>
      <p:sp>
        <p:nvSpPr>
          <p:cNvPr id="175110" name="Freeform 6" descr="Large confetti"/>
          <p:cNvSpPr>
            <a:spLocks/>
          </p:cNvSpPr>
          <p:nvPr/>
        </p:nvSpPr>
        <p:spPr bwMode="auto">
          <a:xfrm>
            <a:off x="1117600" y="4406900"/>
            <a:ext cx="2082800" cy="1333500"/>
          </a:xfrm>
          <a:custGeom>
            <a:avLst/>
            <a:gdLst>
              <a:gd name="T0" fmla="*/ 2147483647 w 1312"/>
              <a:gd name="T1" fmla="*/ 2147483647 h 840"/>
              <a:gd name="T2" fmla="*/ 2147483647 w 1312"/>
              <a:gd name="T3" fmla="*/ 2147483647 h 840"/>
              <a:gd name="T4" fmla="*/ 2147483647 w 1312"/>
              <a:gd name="T5" fmla="*/ 2147483647 h 840"/>
              <a:gd name="T6" fmla="*/ 2147483647 w 1312"/>
              <a:gd name="T7" fmla="*/ 2147483647 h 840"/>
              <a:gd name="T8" fmla="*/ 2147483647 w 1312"/>
              <a:gd name="T9" fmla="*/ 2147483647 h 840"/>
              <a:gd name="T10" fmla="*/ 2147483647 w 1312"/>
              <a:gd name="T11" fmla="*/ 2147483647 h 840"/>
              <a:gd name="T12" fmla="*/ 2147483647 w 1312"/>
              <a:gd name="T13" fmla="*/ 2147483647 h 840"/>
              <a:gd name="T14" fmla="*/ 2147483647 w 1312"/>
              <a:gd name="T15" fmla="*/ 2147483647 h 840"/>
              <a:gd name="T16" fmla="*/ 2147483647 w 1312"/>
              <a:gd name="T17" fmla="*/ 2147483647 h 840"/>
              <a:gd name="T18" fmla="*/ 2147483647 w 1312"/>
              <a:gd name="T19" fmla="*/ 2147483647 h 840"/>
              <a:gd name="T20" fmla="*/ 2147483647 w 1312"/>
              <a:gd name="T21" fmla="*/ 2147483647 h 840"/>
              <a:gd name="T22" fmla="*/ 2147483647 w 1312"/>
              <a:gd name="T23" fmla="*/ 2147483647 h 840"/>
              <a:gd name="T24" fmla="*/ 2147483647 w 1312"/>
              <a:gd name="T25" fmla="*/ 2147483647 h 840"/>
              <a:gd name="T26" fmla="*/ 2147483647 w 1312"/>
              <a:gd name="T27" fmla="*/ 2147483647 h 840"/>
              <a:gd name="T28" fmla="*/ 2147483647 w 1312"/>
              <a:gd name="T29" fmla="*/ 2147483647 h 840"/>
              <a:gd name="T30" fmla="*/ 2147483647 w 1312"/>
              <a:gd name="T31" fmla="*/ 2147483647 h 840"/>
              <a:gd name="T32" fmla="*/ 2147483647 w 1312"/>
              <a:gd name="T33" fmla="*/ 2147483647 h 840"/>
              <a:gd name="T34" fmla="*/ 2147483647 w 1312"/>
              <a:gd name="T35" fmla="*/ 2147483647 h 840"/>
              <a:gd name="T36" fmla="*/ 2147483647 w 1312"/>
              <a:gd name="T37" fmla="*/ 2147483647 h 840"/>
              <a:gd name="T38" fmla="*/ 2147483647 w 1312"/>
              <a:gd name="T39" fmla="*/ 2147483647 h 840"/>
              <a:gd name="T40" fmla="*/ 2147483647 w 1312"/>
              <a:gd name="T41" fmla="*/ 2147483647 h 840"/>
              <a:gd name="T42" fmla="*/ 2147483647 w 1312"/>
              <a:gd name="T43" fmla="*/ 2147483647 h 840"/>
              <a:gd name="T44" fmla="*/ 2147483647 w 1312"/>
              <a:gd name="T45" fmla="*/ 2147483647 h 840"/>
              <a:gd name="T46" fmla="*/ 2147483647 w 1312"/>
              <a:gd name="T47" fmla="*/ 2147483647 h 840"/>
              <a:gd name="T48" fmla="*/ 2147483647 w 1312"/>
              <a:gd name="T49" fmla="*/ 2147483647 h 840"/>
              <a:gd name="T50" fmla="*/ 2147483647 w 1312"/>
              <a:gd name="T51" fmla="*/ 2147483647 h 840"/>
              <a:gd name="T52" fmla="*/ 2147483647 w 1312"/>
              <a:gd name="T53" fmla="*/ 2147483647 h 840"/>
              <a:gd name="T54" fmla="*/ 2147483647 w 1312"/>
              <a:gd name="T55" fmla="*/ 2147483647 h 840"/>
              <a:gd name="T56" fmla="*/ 2147483647 w 1312"/>
              <a:gd name="T57" fmla="*/ 2147483647 h 840"/>
              <a:gd name="T58" fmla="*/ 2147483647 w 1312"/>
              <a:gd name="T59" fmla="*/ 2147483647 h 840"/>
              <a:gd name="T60" fmla="*/ 2147483647 w 1312"/>
              <a:gd name="T61" fmla="*/ 2147483647 h 840"/>
              <a:gd name="T62" fmla="*/ 2147483647 w 1312"/>
              <a:gd name="T63" fmla="*/ 2147483647 h 840"/>
              <a:gd name="T64" fmla="*/ 2147483647 w 1312"/>
              <a:gd name="T65" fmla="*/ 2147483647 h 840"/>
              <a:gd name="T66" fmla="*/ 2147483647 w 1312"/>
              <a:gd name="T67" fmla="*/ 2147483647 h 840"/>
              <a:gd name="T68" fmla="*/ 2147483647 w 1312"/>
              <a:gd name="T69" fmla="*/ 2147483647 h 840"/>
              <a:gd name="T70" fmla="*/ 2147483647 w 1312"/>
              <a:gd name="T71" fmla="*/ 2147483647 h 8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2"/>
              <a:gd name="T109" fmla="*/ 0 h 840"/>
              <a:gd name="T110" fmla="*/ 1312 w 1312"/>
              <a:gd name="T111" fmla="*/ 840 h 8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2" h="840">
                <a:moveTo>
                  <a:pt x="160" y="152"/>
                </a:moveTo>
                <a:cubicBezTo>
                  <a:pt x="160" y="176"/>
                  <a:pt x="160" y="176"/>
                  <a:pt x="160" y="200"/>
                </a:cubicBezTo>
                <a:cubicBezTo>
                  <a:pt x="160" y="224"/>
                  <a:pt x="152" y="264"/>
                  <a:pt x="160" y="296"/>
                </a:cubicBezTo>
                <a:cubicBezTo>
                  <a:pt x="168" y="328"/>
                  <a:pt x="184" y="368"/>
                  <a:pt x="208" y="392"/>
                </a:cubicBezTo>
                <a:cubicBezTo>
                  <a:pt x="232" y="416"/>
                  <a:pt x="288" y="424"/>
                  <a:pt x="304" y="440"/>
                </a:cubicBezTo>
                <a:cubicBezTo>
                  <a:pt x="320" y="456"/>
                  <a:pt x="336" y="480"/>
                  <a:pt x="304" y="488"/>
                </a:cubicBezTo>
                <a:cubicBezTo>
                  <a:pt x="272" y="496"/>
                  <a:pt x="160" y="480"/>
                  <a:pt x="112" y="488"/>
                </a:cubicBezTo>
                <a:cubicBezTo>
                  <a:pt x="64" y="496"/>
                  <a:pt x="32" y="504"/>
                  <a:pt x="16" y="536"/>
                </a:cubicBezTo>
                <a:cubicBezTo>
                  <a:pt x="0" y="568"/>
                  <a:pt x="8" y="640"/>
                  <a:pt x="16" y="680"/>
                </a:cubicBezTo>
                <a:cubicBezTo>
                  <a:pt x="24" y="720"/>
                  <a:pt x="32" y="752"/>
                  <a:pt x="64" y="776"/>
                </a:cubicBezTo>
                <a:cubicBezTo>
                  <a:pt x="96" y="800"/>
                  <a:pt x="168" y="824"/>
                  <a:pt x="208" y="824"/>
                </a:cubicBezTo>
                <a:cubicBezTo>
                  <a:pt x="248" y="824"/>
                  <a:pt x="272" y="808"/>
                  <a:pt x="304" y="776"/>
                </a:cubicBezTo>
                <a:cubicBezTo>
                  <a:pt x="336" y="744"/>
                  <a:pt x="376" y="664"/>
                  <a:pt x="400" y="632"/>
                </a:cubicBezTo>
                <a:cubicBezTo>
                  <a:pt x="424" y="600"/>
                  <a:pt x="432" y="592"/>
                  <a:pt x="448" y="584"/>
                </a:cubicBezTo>
                <a:cubicBezTo>
                  <a:pt x="464" y="576"/>
                  <a:pt x="480" y="560"/>
                  <a:pt x="496" y="584"/>
                </a:cubicBezTo>
                <a:cubicBezTo>
                  <a:pt x="512" y="608"/>
                  <a:pt x="512" y="688"/>
                  <a:pt x="544" y="728"/>
                </a:cubicBezTo>
                <a:cubicBezTo>
                  <a:pt x="576" y="768"/>
                  <a:pt x="624" y="808"/>
                  <a:pt x="688" y="824"/>
                </a:cubicBezTo>
                <a:cubicBezTo>
                  <a:pt x="752" y="840"/>
                  <a:pt x="856" y="832"/>
                  <a:pt x="928" y="824"/>
                </a:cubicBezTo>
                <a:cubicBezTo>
                  <a:pt x="1000" y="816"/>
                  <a:pt x="1064" y="792"/>
                  <a:pt x="1120" y="776"/>
                </a:cubicBezTo>
                <a:cubicBezTo>
                  <a:pt x="1176" y="760"/>
                  <a:pt x="1232" y="752"/>
                  <a:pt x="1264" y="728"/>
                </a:cubicBezTo>
                <a:cubicBezTo>
                  <a:pt x="1296" y="704"/>
                  <a:pt x="1312" y="672"/>
                  <a:pt x="1312" y="632"/>
                </a:cubicBezTo>
                <a:cubicBezTo>
                  <a:pt x="1312" y="592"/>
                  <a:pt x="1280" y="536"/>
                  <a:pt x="1264" y="488"/>
                </a:cubicBezTo>
                <a:cubicBezTo>
                  <a:pt x="1248" y="440"/>
                  <a:pt x="1248" y="360"/>
                  <a:pt x="1216" y="344"/>
                </a:cubicBezTo>
                <a:cubicBezTo>
                  <a:pt x="1184" y="328"/>
                  <a:pt x="1112" y="384"/>
                  <a:pt x="1072" y="392"/>
                </a:cubicBezTo>
                <a:cubicBezTo>
                  <a:pt x="1032" y="400"/>
                  <a:pt x="1016" y="384"/>
                  <a:pt x="976" y="392"/>
                </a:cubicBezTo>
                <a:cubicBezTo>
                  <a:pt x="936" y="400"/>
                  <a:pt x="872" y="432"/>
                  <a:pt x="832" y="440"/>
                </a:cubicBezTo>
                <a:cubicBezTo>
                  <a:pt x="792" y="448"/>
                  <a:pt x="744" y="464"/>
                  <a:pt x="736" y="440"/>
                </a:cubicBezTo>
                <a:cubicBezTo>
                  <a:pt x="728" y="416"/>
                  <a:pt x="784" y="328"/>
                  <a:pt x="784" y="296"/>
                </a:cubicBezTo>
                <a:cubicBezTo>
                  <a:pt x="784" y="264"/>
                  <a:pt x="760" y="272"/>
                  <a:pt x="736" y="248"/>
                </a:cubicBezTo>
                <a:cubicBezTo>
                  <a:pt x="712" y="224"/>
                  <a:pt x="672" y="160"/>
                  <a:pt x="640" y="152"/>
                </a:cubicBezTo>
                <a:cubicBezTo>
                  <a:pt x="608" y="144"/>
                  <a:pt x="568" y="216"/>
                  <a:pt x="544" y="200"/>
                </a:cubicBezTo>
                <a:cubicBezTo>
                  <a:pt x="520" y="184"/>
                  <a:pt x="520" y="88"/>
                  <a:pt x="496" y="56"/>
                </a:cubicBezTo>
                <a:cubicBezTo>
                  <a:pt x="472" y="24"/>
                  <a:pt x="440" y="16"/>
                  <a:pt x="400" y="8"/>
                </a:cubicBezTo>
                <a:cubicBezTo>
                  <a:pt x="360" y="0"/>
                  <a:pt x="296" y="0"/>
                  <a:pt x="256" y="8"/>
                </a:cubicBezTo>
                <a:cubicBezTo>
                  <a:pt x="216" y="16"/>
                  <a:pt x="176" y="32"/>
                  <a:pt x="160" y="56"/>
                </a:cubicBezTo>
                <a:cubicBezTo>
                  <a:pt x="144" y="80"/>
                  <a:pt x="160" y="128"/>
                  <a:pt x="160" y="152"/>
                </a:cubicBezTo>
                <a:close/>
              </a:path>
            </a:pathLst>
          </a:custGeom>
          <a:pattFill prst="lgConfetti">
            <a:fgClr>
              <a:srgbClr val="008000">
                <a:alpha val="49019"/>
              </a:srgbClr>
            </a:fgClr>
            <a:bgClr>
              <a:schemeClr val="bg1">
                <a:alpha val="49019"/>
              </a:schemeClr>
            </a:bgClr>
          </a:pattFill>
          <a:ln w="25400">
            <a:solidFill>
              <a:srgbClr val="008000"/>
            </a:solidFill>
            <a:round/>
            <a:headEnd/>
            <a:tailEnd/>
          </a:ln>
        </p:spPr>
        <p:txBody>
          <a:bodyPr/>
          <a:lstStyle/>
          <a:p>
            <a:endParaRPr lang="en-US"/>
          </a:p>
        </p:txBody>
      </p:sp>
      <p:sp>
        <p:nvSpPr>
          <p:cNvPr id="175111" name="Freeform 7" descr="Large confetti"/>
          <p:cNvSpPr>
            <a:spLocks/>
          </p:cNvSpPr>
          <p:nvPr/>
        </p:nvSpPr>
        <p:spPr bwMode="auto">
          <a:xfrm>
            <a:off x="1739900" y="3492500"/>
            <a:ext cx="558800" cy="495300"/>
          </a:xfrm>
          <a:custGeom>
            <a:avLst/>
            <a:gdLst>
              <a:gd name="T0" fmla="*/ 2147483647 w 352"/>
              <a:gd name="T1" fmla="*/ 2147483647 h 312"/>
              <a:gd name="T2" fmla="*/ 2147483647 w 352"/>
              <a:gd name="T3" fmla="*/ 2147483647 h 312"/>
              <a:gd name="T4" fmla="*/ 2147483647 w 352"/>
              <a:gd name="T5" fmla="*/ 2147483647 h 312"/>
              <a:gd name="T6" fmla="*/ 2147483647 w 352"/>
              <a:gd name="T7" fmla="*/ 2147483647 h 312"/>
              <a:gd name="T8" fmla="*/ 2147483647 w 352"/>
              <a:gd name="T9" fmla="*/ 2147483647 h 312"/>
              <a:gd name="T10" fmla="*/ 2147483647 w 352"/>
              <a:gd name="T11" fmla="*/ 2147483647 h 312"/>
              <a:gd name="T12" fmla="*/ 2147483647 w 352"/>
              <a:gd name="T13" fmla="*/ 2147483647 h 312"/>
              <a:gd name="T14" fmla="*/ 2147483647 w 352"/>
              <a:gd name="T15" fmla="*/ 2147483647 h 312"/>
              <a:gd name="T16" fmla="*/ 2147483647 w 352"/>
              <a:gd name="T17" fmla="*/ 2147483647 h 312"/>
              <a:gd name="T18" fmla="*/ 2147483647 w 352"/>
              <a:gd name="T19" fmla="*/ 2147483647 h 3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2"/>
              <a:gd name="T31" fmla="*/ 0 h 312"/>
              <a:gd name="T32" fmla="*/ 352 w 352"/>
              <a:gd name="T33" fmla="*/ 312 h 3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2" h="312">
                <a:moveTo>
                  <a:pt x="104" y="296"/>
                </a:moveTo>
                <a:cubicBezTo>
                  <a:pt x="136" y="296"/>
                  <a:pt x="208" y="312"/>
                  <a:pt x="248" y="296"/>
                </a:cubicBezTo>
                <a:cubicBezTo>
                  <a:pt x="288" y="280"/>
                  <a:pt x="336" y="232"/>
                  <a:pt x="344" y="200"/>
                </a:cubicBezTo>
                <a:cubicBezTo>
                  <a:pt x="352" y="168"/>
                  <a:pt x="328" y="136"/>
                  <a:pt x="296" y="104"/>
                </a:cubicBezTo>
                <a:cubicBezTo>
                  <a:pt x="264" y="72"/>
                  <a:pt x="192" y="16"/>
                  <a:pt x="152" y="8"/>
                </a:cubicBezTo>
                <a:cubicBezTo>
                  <a:pt x="112" y="0"/>
                  <a:pt x="80" y="32"/>
                  <a:pt x="56" y="56"/>
                </a:cubicBezTo>
                <a:cubicBezTo>
                  <a:pt x="32" y="80"/>
                  <a:pt x="16" y="120"/>
                  <a:pt x="8" y="152"/>
                </a:cubicBezTo>
                <a:cubicBezTo>
                  <a:pt x="0" y="184"/>
                  <a:pt x="0" y="224"/>
                  <a:pt x="8" y="248"/>
                </a:cubicBezTo>
                <a:cubicBezTo>
                  <a:pt x="16" y="272"/>
                  <a:pt x="40" y="288"/>
                  <a:pt x="56" y="296"/>
                </a:cubicBezTo>
                <a:cubicBezTo>
                  <a:pt x="72" y="304"/>
                  <a:pt x="72" y="296"/>
                  <a:pt x="104" y="296"/>
                </a:cubicBezTo>
                <a:close/>
              </a:path>
            </a:pathLst>
          </a:custGeom>
          <a:pattFill prst="lgConfetti">
            <a:fgClr>
              <a:srgbClr val="008000">
                <a:alpha val="49019"/>
              </a:srgbClr>
            </a:fgClr>
            <a:bgClr>
              <a:schemeClr val="bg1">
                <a:alpha val="49019"/>
              </a:schemeClr>
            </a:bgClr>
          </a:pattFill>
          <a:ln w="25400">
            <a:solidFill>
              <a:srgbClr val="008000"/>
            </a:solidFill>
            <a:round/>
            <a:headEnd/>
            <a:tailEnd/>
          </a:ln>
        </p:spPr>
        <p:txBody>
          <a:bodyPr/>
          <a:lstStyle/>
          <a:p>
            <a:endParaRPr lang="en-US"/>
          </a:p>
        </p:txBody>
      </p:sp>
      <p:sp>
        <p:nvSpPr>
          <p:cNvPr id="175113" name="Freeform 9" descr="Large confetti"/>
          <p:cNvSpPr>
            <a:spLocks/>
          </p:cNvSpPr>
          <p:nvPr/>
        </p:nvSpPr>
        <p:spPr bwMode="auto">
          <a:xfrm>
            <a:off x="2514600" y="3492500"/>
            <a:ext cx="723900" cy="635000"/>
          </a:xfrm>
          <a:custGeom>
            <a:avLst/>
            <a:gdLst>
              <a:gd name="T0" fmla="*/ 2147483647 w 456"/>
              <a:gd name="T1" fmla="*/ 2147483647 h 400"/>
              <a:gd name="T2" fmla="*/ 2147483647 w 456"/>
              <a:gd name="T3" fmla="*/ 2147483647 h 400"/>
              <a:gd name="T4" fmla="*/ 2147483647 w 456"/>
              <a:gd name="T5" fmla="*/ 2147483647 h 400"/>
              <a:gd name="T6" fmla="*/ 2147483647 w 456"/>
              <a:gd name="T7" fmla="*/ 2147483647 h 400"/>
              <a:gd name="T8" fmla="*/ 2147483647 w 456"/>
              <a:gd name="T9" fmla="*/ 2147483647 h 400"/>
              <a:gd name="T10" fmla="*/ 2147483647 w 456"/>
              <a:gd name="T11" fmla="*/ 2147483647 h 400"/>
              <a:gd name="T12" fmla="*/ 2147483647 w 456"/>
              <a:gd name="T13" fmla="*/ 2147483647 h 400"/>
              <a:gd name="T14" fmla="*/ 2147483647 w 456"/>
              <a:gd name="T15" fmla="*/ 2147483647 h 400"/>
              <a:gd name="T16" fmla="*/ 2147483647 w 456"/>
              <a:gd name="T17" fmla="*/ 2147483647 h 400"/>
              <a:gd name="T18" fmla="*/ 0 w 456"/>
              <a:gd name="T19" fmla="*/ 2147483647 h 400"/>
              <a:gd name="T20" fmla="*/ 2147483647 w 456"/>
              <a:gd name="T21" fmla="*/ 2147483647 h 400"/>
              <a:gd name="T22" fmla="*/ 2147483647 w 456"/>
              <a:gd name="T23" fmla="*/ 2147483647 h 400"/>
              <a:gd name="T24" fmla="*/ 2147483647 w 456"/>
              <a:gd name="T25" fmla="*/ 2147483647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6"/>
              <a:gd name="T40" fmla="*/ 0 h 400"/>
              <a:gd name="T41" fmla="*/ 456 w 456"/>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6" h="400">
                <a:moveTo>
                  <a:pt x="192" y="392"/>
                </a:moveTo>
                <a:cubicBezTo>
                  <a:pt x="216" y="400"/>
                  <a:pt x="248" y="400"/>
                  <a:pt x="288" y="392"/>
                </a:cubicBezTo>
                <a:cubicBezTo>
                  <a:pt x="328" y="384"/>
                  <a:pt x="408" y="376"/>
                  <a:pt x="432" y="344"/>
                </a:cubicBezTo>
                <a:cubicBezTo>
                  <a:pt x="456" y="312"/>
                  <a:pt x="440" y="240"/>
                  <a:pt x="432" y="200"/>
                </a:cubicBezTo>
                <a:cubicBezTo>
                  <a:pt x="424" y="160"/>
                  <a:pt x="408" y="128"/>
                  <a:pt x="384" y="104"/>
                </a:cubicBezTo>
                <a:cubicBezTo>
                  <a:pt x="360" y="80"/>
                  <a:pt x="320" y="72"/>
                  <a:pt x="288" y="56"/>
                </a:cubicBezTo>
                <a:cubicBezTo>
                  <a:pt x="256" y="40"/>
                  <a:pt x="224" y="16"/>
                  <a:pt x="192" y="8"/>
                </a:cubicBezTo>
                <a:cubicBezTo>
                  <a:pt x="160" y="0"/>
                  <a:pt x="120" y="0"/>
                  <a:pt x="96" y="8"/>
                </a:cubicBezTo>
                <a:cubicBezTo>
                  <a:pt x="72" y="16"/>
                  <a:pt x="64" y="24"/>
                  <a:pt x="48" y="56"/>
                </a:cubicBezTo>
                <a:cubicBezTo>
                  <a:pt x="32" y="88"/>
                  <a:pt x="0" y="160"/>
                  <a:pt x="0" y="200"/>
                </a:cubicBezTo>
                <a:cubicBezTo>
                  <a:pt x="0" y="240"/>
                  <a:pt x="24" y="272"/>
                  <a:pt x="48" y="296"/>
                </a:cubicBezTo>
                <a:cubicBezTo>
                  <a:pt x="72" y="320"/>
                  <a:pt x="120" y="328"/>
                  <a:pt x="144" y="344"/>
                </a:cubicBezTo>
                <a:cubicBezTo>
                  <a:pt x="168" y="360"/>
                  <a:pt x="168" y="384"/>
                  <a:pt x="192" y="392"/>
                </a:cubicBezTo>
                <a:close/>
              </a:path>
            </a:pathLst>
          </a:custGeom>
          <a:pattFill prst="lgConfetti">
            <a:fgClr>
              <a:srgbClr val="008000">
                <a:alpha val="49019"/>
              </a:srgbClr>
            </a:fgClr>
            <a:bgClr>
              <a:schemeClr val="bg1">
                <a:alpha val="49019"/>
              </a:schemeClr>
            </a:bgClr>
          </a:pattFill>
          <a:ln w="25400">
            <a:solidFill>
              <a:srgbClr val="008000"/>
            </a:solidFill>
            <a:round/>
            <a:headEnd/>
            <a:tailEnd/>
          </a:ln>
        </p:spPr>
        <p:txBody>
          <a:bodyPr/>
          <a:lstStyle/>
          <a:p>
            <a:endParaRPr lang="en-US"/>
          </a:p>
        </p:txBody>
      </p:sp>
      <p:sp>
        <p:nvSpPr>
          <p:cNvPr id="175116" name="Freeform 12" descr="Large confetti"/>
          <p:cNvSpPr>
            <a:spLocks/>
          </p:cNvSpPr>
          <p:nvPr/>
        </p:nvSpPr>
        <p:spPr bwMode="auto">
          <a:xfrm>
            <a:off x="4114800" y="3432175"/>
            <a:ext cx="1981200" cy="2511425"/>
          </a:xfrm>
          <a:custGeom>
            <a:avLst/>
            <a:gdLst>
              <a:gd name="T0" fmla="*/ 2147483647 w 1248"/>
              <a:gd name="T1" fmla="*/ 2147483647 h 1582"/>
              <a:gd name="T2" fmla="*/ 2147483647 w 1248"/>
              <a:gd name="T3" fmla="*/ 2147483647 h 1582"/>
              <a:gd name="T4" fmla="*/ 2147483647 w 1248"/>
              <a:gd name="T5" fmla="*/ 2147483647 h 1582"/>
              <a:gd name="T6" fmla="*/ 2147483647 w 1248"/>
              <a:gd name="T7" fmla="*/ 2147483647 h 1582"/>
              <a:gd name="T8" fmla="*/ 2147483647 w 1248"/>
              <a:gd name="T9" fmla="*/ 2147483647 h 1582"/>
              <a:gd name="T10" fmla="*/ 2147483647 w 1248"/>
              <a:gd name="T11" fmla="*/ 2147483647 h 1582"/>
              <a:gd name="T12" fmla="*/ 2147483647 w 1248"/>
              <a:gd name="T13" fmla="*/ 2147483647 h 1582"/>
              <a:gd name="T14" fmla="*/ 2147483647 w 1248"/>
              <a:gd name="T15" fmla="*/ 2147483647 h 1582"/>
              <a:gd name="T16" fmla="*/ 2147483647 w 1248"/>
              <a:gd name="T17" fmla="*/ 2147483647 h 1582"/>
              <a:gd name="T18" fmla="*/ 2147483647 w 1248"/>
              <a:gd name="T19" fmla="*/ 2147483647 h 1582"/>
              <a:gd name="T20" fmla="*/ 2147483647 w 1248"/>
              <a:gd name="T21" fmla="*/ 2147483647 h 1582"/>
              <a:gd name="T22" fmla="*/ 2147483647 w 1248"/>
              <a:gd name="T23" fmla="*/ 2147483647 h 1582"/>
              <a:gd name="T24" fmla="*/ 2147483647 w 1248"/>
              <a:gd name="T25" fmla="*/ 2147483647 h 1582"/>
              <a:gd name="T26" fmla="*/ 2147483647 w 1248"/>
              <a:gd name="T27" fmla="*/ 2147483647 h 1582"/>
              <a:gd name="T28" fmla="*/ 2147483647 w 1248"/>
              <a:gd name="T29" fmla="*/ 2147483647 h 1582"/>
              <a:gd name="T30" fmla="*/ 2147483647 w 1248"/>
              <a:gd name="T31" fmla="*/ 2147483647 h 1582"/>
              <a:gd name="T32" fmla="*/ 2147483647 w 1248"/>
              <a:gd name="T33" fmla="*/ 2147483647 h 1582"/>
              <a:gd name="T34" fmla="*/ 2147483647 w 1248"/>
              <a:gd name="T35" fmla="*/ 2147483647 h 1582"/>
              <a:gd name="T36" fmla="*/ 2147483647 w 1248"/>
              <a:gd name="T37" fmla="*/ 2147483647 h 1582"/>
              <a:gd name="T38" fmla="*/ 2147483647 w 1248"/>
              <a:gd name="T39" fmla="*/ 2147483647 h 1582"/>
              <a:gd name="T40" fmla="*/ 2147483647 w 1248"/>
              <a:gd name="T41" fmla="*/ 2147483647 h 1582"/>
              <a:gd name="T42" fmla="*/ 2147483647 w 1248"/>
              <a:gd name="T43" fmla="*/ 2147483647 h 1582"/>
              <a:gd name="T44" fmla="*/ 2147483647 w 1248"/>
              <a:gd name="T45" fmla="*/ 2147483647 h 1582"/>
              <a:gd name="T46" fmla="*/ 2147483647 w 1248"/>
              <a:gd name="T47" fmla="*/ 2147483647 h 1582"/>
              <a:gd name="T48" fmla="*/ 2147483647 w 1248"/>
              <a:gd name="T49" fmla="*/ 2147483647 h 1582"/>
              <a:gd name="T50" fmla="*/ 2147483647 w 1248"/>
              <a:gd name="T51" fmla="*/ 2147483647 h 1582"/>
              <a:gd name="T52" fmla="*/ 2147483647 w 1248"/>
              <a:gd name="T53" fmla="*/ 2147483647 h 1582"/>
              <a:gd name="T54" fmla="*/ 2147483647 w 1248"/>
              <a:gd name="T55" fmla="*/ 2147483647 h 1582"/>
              <a:gd name="T56" fmla="*/ 2147483647 w 1248"/>
              <a:gd name="T57" fmla="*/ 2147483647 h 1582"/>
              <a:gd name="T58" fmla="*/ 2147483647 w 1248"/>
              <a:gd name="T59" fmla="*/ 2147483647 h 1582"/>
              <a:gd name="T60" fmla="*/ 2147483647 w 1248"/>
              <a:gd name="T61" fmla="*/ 2147483647 h 1582"/>
              <a:gd name="T62" fmla="*/ 2147483647 w 1248"/>
              <a:gd name="T63" fmla="*/ 2147483647 h 1582"/>
              <a:gd name="T64" fmla="*/ 2147483647 w 1248"/>
              <a:gd name="T65" fmla="*/ 2147483647 h 1582"/>
              <a:gd name="T66" fmla="*/ 2147483647 w 1248"/>
              <a:gd name="T67" fmla="*/ 2147483647 h 1582"/>
              <a:gd name="T68" fmla="*/ 2147483647 w 1248"/>
              <a:gd name="T69" fmla="*/ 2147483647 h 1582"/>
              <a:gd name="T70" fmla="*/ 2147483647 w 1248"/>
              <a:gd name="T71" fmla="*/ 2147483647 h 1582"/>
              <a:gd name="T72" fmla="*/ 2147483647 w 1248"/>
              <a:gd name="T73" fmla="*/ 2147483647 h 1582"/>
              <a:gd name="T74" fmla="*/ 2147483647 w 1248"/>
              <a:gd name="T75" fmla="*/ 2147483647 h 1582"/>
              <a:gd name="T76" fmla="*/ 2147483647 w 1248"/>
              <a:gd name="T77" fmla="*/ 2147483647 h 1582"/>
              <a:gd name="T78" fmla="*/ 2147483647 w 1248"/>
              <a:gd name="T79" fmla="*/ 2147483647 h 1582"/>
              <a:gd name="T80" fmla="*/ 2147483647 w 1248"/>
              <a:gd name="T81" fmla="*/ 2147483647 h 1582"/>
              <a:gd name="T82" fmla="*/ 2147483647 w 1248"/>
              <a:gd name="T83" fmla="*/ 2147483647 h 1582"/>
              <a:gd name="T84" fmla="*/ 0 w 1248"/>
              <a:gd name="T85" fmla="*/ 2147483647 h 1582"/>
              <a:gd name="T86" fmla="*/ 2147483647 w 1248"/>
              <a:gd name="T87" fmla="*/ 2147483647 h 1582"/>
              <a:gd name="T88" fmla="*/ 2147483647 w 1248"/>
              <a:gd name="T89" fmla="*/ 2147483647 h 1582"/>
              <a:gd name="T90" fmla="*/ 2147483647 w 1248"/>
              <a:gd name="T91" fmla="*/ 2147483647 h 1582"/>
              <a:gd name="T92" fmla="*/ 2147483647 w 1248"/>
              <a:gd name="T93" fmla="*/ 2147483647 h 1582"/>
              <a:gd name="T94" fmla="*/ 2147483647 w 1248"/>
              <a:gd name="T95" fmla="*/ 2147483647 h 1582"/>
              <a:gd name="T96" fmla="*/ 2147483647 w 1248"/>
              <a:gd name="T97" fmla="*/ 2147483647 h 1582"/>
              <a:gd name="T98" fmla="*/ 2147483647 w 1248"/>
              <a:gd name="T99" fmla="*/ 2147483647 h 15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8"/>
              <a:gd name="T151" fmla="*/ 0 h 1582"/>
              <a:gd name="T152" fmla="*/ 1248 w 1248"/>
              <a:gd name="T153" fmla="*/ 1582 h 15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8" h="1582">
                <a:moveTo>
                  <a:pt x="42" y="1015"/>
                </a:moveTo>
                <a:cubicBezTo>
                  <a:pt x="43" y="1029"/>
                  <a:pt x="39" y="1072"/>
                  <a:pt x="48" y="1102"/>
                </a:cubicBezTo>
                <a:cubicBezTo>
                  <a:pt x="57" y="1132"/>
                  <a:pt x="80" y="1174"/>
                  <a:pt x="96" y="1198"/>
                </a:cubicBezTo>
                <a:cubicBezTo>
                  <a:pt x="112" y="1222"/>
                  <a:pt x="128" y="1238"/>
                  <a:pt x="144" y="1246"/>
                </a:cubicBezTo>
                <a:cubicBezTo>
                  <a:pt x="160" y="1254"/>
                  <a:pt x="184" y="1238"/>
                  <a:pt x="192" y="1246"/>
                </a:cubicBezTo>
                <a:cubicBezTo>
                  <a:pt x="200" y="1254"/>
                  <a:pt x="184" y="1270"/>
                  <a:pt x="192" y="1294"/>
                </a:cubicBezTo>
                <a:cubicBezTo>
                  <a:pt x="200" y="1318"/>
                  <a:pt x="216" y="1366"/>
                  <a:pt x="240" y="1390"/>
                </a:cubicBezTo>
                <a:cubicBezTo>
                  <a:pt x="264" y="1414"/>
                  <a:pt x="304" y="1430"/>
                  <a:pt x="336" y="1438"/>
                </a:cubicBezTo>
                <a:cubicBezTo>
                  <a:pt x="368" y="1446"/>
                  <a:pt x="400" y="1430"/>
                  <a:pt x="432" y="1438"/>
                </a:cubicBezTo>
                <a:cubicBezTo>
                  <a:pt x="464" y="1446"/>
                  <a:pt x="504" y="1470"/>
                  <a:pt x="528" y="1486"/>
                </a:cubicBezTo>
                <a:cubicBezTo>
                  <a:pt x="552" y="1502"/>
                  <a:pt x="544" y="1518"/>
                  <a:pt x="576" y="1534"/>
                </a:cubicBezTo>
                <a:cubicBezTo>
                  <a:pt x="608" y="1550"/>
                  <a:pt x="680" y="1582"/>
                  <a:pt x="720" y="1582"/>
                </a:cubicBezTo>
                <a:cubicBezTo>
                  <a:pt x="760" y="1582"/>
                  <a:pt x="784" y="1558"/>
                  <a:pt x="816" y="1534"/>
                </a:cubicBezTo>
                <a:cubicBezTo>
                  <a:pt x="848" y="1510"/>
                  <a:pt x="880" y="1454"/>
                  <a:pt x="912" y="1438"/>
                </a:cubicBezTo>
                <a:cubicBezTo>
                  <a:pt x="944" y="1422"/>
                  <a:pt x="976" y="1446"/>
                  <a:pt x="1008" y="1438"/>
                </a:cubicBezTo>
                <a:cubicBezTo>
                  <a:pt x="1040" y="1430"/>
                  <a:pt x="1072" y="1414"/>
                  <a:pt x="1104" y="1390"/>
                </a:cubicBezTo>
                <a:cubicBezTo>
                  <a:pt x="1136" y="1366"/>
                  <a:pt x="1176" y="1326"/>
                  <a:pt x="1200" y="1294"/>
                </a:cubicBezTo>
                <a:cubicBezTo>
                  <a:pt x="1224" y="1262"/>
                  <a:pt x="1248" y="1230"/>
                  <a:pt x="1248" y="1198"/>
                </a:cubicBezTo>
                <a:cubicBezTo>
                  <a:pt x="1248" y="1166"/>
                  <a:pt x="1216" y="1126"/>
                  <a:pt x="1200" y="1102"/>
                </a:cubicBezTo>
                <a:cubicBezTo>
                  <a:pt x="1184" y="1078"/>
                  <a:pt x="1152" y="1070"/>
                  <a:pt x="1152" y="1054"/>
                </a:cubicBezTo>
                <a:cubicBezTo>
                  <a:pt x="1152" y="1038"/>
                  <a:pt x="1192" y="1038"/>
                  <a:pt x="1200" y="1006"/>
                </a:cubicBezTo>
                <a:cubicBezTo>
                  <a:pt x="1208" y="974"/>
                  <a:pt x="1216" y="894"/>
                  <a:pt x="1200" y="862"/>
                </a:cubicBezTo>
                <a:cubicBezTo>
                  <a:pt x="1184" y="830"/>
                  <a:pt x="1136" y="822"/>
                  <a:pt x="1104" y="814"/>
                </a:cubicBezTo>
                <a:cubicBezTo>
                  <a:pt x="1072" y="806"/>
                  <a:pt x="1040" y="814"/>
                  <a:pt x="1008" y="814"/>
                </a:cubicBezTo>
                <a:cubicBezTo>
                  <a:pt x="976" y="814"/>
                  <a:pt x="936" y="806"/>
                  <a:pt x="912" y="814"/>
                </a:cubicBezTo>
                <a:cubicBezTo>
                  <a:pt x="888" y="822"/>
                  <a:pt x="880" y="838"/>
                  <a:pt x="864" y="862"/>
                </a:cubicBezTo>
                <a:cubicBezTo>
                  <a:pt x="848" y="886"/>
                  <a:pt x="824" y="926"/>
                  <a:pt x="816" y="958"/>
                </a:cubicBezTo>
                <a:cubicBezTo>
                  <a:pt x="808" y="990"/>
                  <a:pt x="824" y="1046"/>
                  <a:pt x="816" y="1054"/>
                </a:cubicBezTo>
                <a:cubicBezTo>
                  <a:pt x="808" y="1062"/>
                  <a:pt x="776" y="1022"/>
                  <a:pt x="768" y="1006"/>
                </a:cubicBezTo>
                <a:cubicBezTo>
                  <a:pt x="760" y="990"/>
                  <a:pt x="768" y="990"/>
                  <a:pt x="768" y="958"/>
                </a:cubicBezTo>
                <a:cubicBezTo>
                  <a:pt x="768" y="926"/>
                  <a:pt x="784" y="846"/>
                  <a:pt x="768" y="814"/>
                </a:cubicBezTo>
                <a:cubicBezTo>
                  <a:pt x="752" y="782"/>
                  <a:pt x="704" y="782"/>
                  <a:pt x="672" y="766"/>
                </a:cubicBezTo>
                <a:cubicBezTo>
                  <a:pt x="640" y="750"/>
                  <a:pt x="584" y="734"/>
                  <a:pt x="576" y="718"/>
                </a:cubicBezTo>
                <a:cubicBezTo>
                  <a:pt x="568" y="702"/>
                  <a:pt x="592" y="678"/>
                  <a:pt x="624" y="670"/>
                </a:cubicBezTo>
                <a:cubicBezTo>
                  <a:pt x="656" y="662"/>
                  <a:pt x="734" y="699"/>
                  <a:pt x="768" y="670"/>
                </a:cubicBezTo>
                <a:cubicBezTo>
                  <a:pt x="802" y="641"/>
                  <a:pt x="816" y="576"/>
                  <a:pt x="828" y="493"/>
                </a:cubicBezTo>
                <a:cubicBezTo>
                  <a:pt x="840" y="410"/>
                  <a:pt x="930" y="242"/>
                  <a:pt x="843" y="169"/>
                </a:cubicBezTo>
                <a:cubicBezTo>
                  <a:pt x="756" y="96"/>
                  <a:pt x="382" y="0"/>
                  <a:pt x="306" y="52"/>
                </a:cubicBezTo>
                <a:cubicBezTo>
                  <a:pt x="230" y="104"/>
                  <a:pt x="387" y="407"/>
                  <a:pt x="384" y="478"/>
                </a:cubicBezTo>
                <a:cubicBezTo>
                  <a:pt x="381" y="549"/>
                  <a:pt x="328" y="486"/>
                  <a:pt x="288" y="478"/>
                </a:cubicBezTo>
                <a:cubicBezTo>
                  <a:pt x="248" y="470"/>
                  <a:pt x="184" y="430"/>
                  <a:pt x="144" y="430"/>
                </a:cubicBezTo>
                <a:cubicBezTo>
                  <a:pt x="104" y="430"/>
                  <a:pt x="72" y="446"/>
                  <a:pt x="48" y="478"/>
                </a:cubicBezTo>
                <a:cubicBezTo>
                  <a:pt x="24" y="510"/>
                  <a:pt x="0" y="574"/>
                  <a:pt x="0" y="622"/>
                </a:cubicBezTo>
                <a:cubicBezTo>
                  <a:pt x="0" y="670"/>
                  <a:pt x="32" y="726"/>
                  <a:pt x="48" y="766"/>
                </a:cubicBezTo>
                <a:cubicBezTo>
                  <a:pt x="64" y="806"/>
                  <a:pt x="72" y="846"/>
                  <a:pt x="96" y="862"/>
                </a:cubicBezTo>
                <a:cubicBezTo>
                  <a:pt x="120" y="878"/>
                  <a:pt x="176" y="854"/>
                  <a:pt x="192" y="862"/>
                </a:cubicBezTo>
                <a:cubicBezTo>
                  <a:pt x="208" y="870"/>
                  <a:pt x="192" y="894"/>
                  <a:pt x="192" y="910"/>
                </a:cubicBezTo>
                <a:cubicBezTo>
                  <a:pt x="192" y="926"/>
                  <a:pt x="208" y="950"/>
                  <a:pt x="192" y="958"/>
                </a:cubicBezTo>
                <a:cubicBezTo>
                  <a:pt x="176" y="966"/>
                  <a:pt x="120" y="949"/>
                  <a:pt x="96" y="958"/>
                </a:cubicBezTo>
                <a:cubicBezTo>
                  <a:pt x="72" y="967"/>
                  <a:pt x="56" y="1001"/>
                  <a:pt x="45" y="1012"/>
                </a:cubicBezTo>
              </a:path>
            </a:pathLst>
          </a:custGeom>
          <a:pattFill prst="lgConfetti">
            <a:fgClr>
              <a:srgbClr val="008000">
                <a:alpha val="47842"/>
              </a:srgbClr>
            </a:fgClr>
            <a:bgClr>
              <a:schemeClr val="bg1">
                <a:alpha val="47842"/>
              </a:schemeClr>
            </a:bgClr>
          </a:pattFill>
          <a:ln w="25400">
            <a:solidFill>
              <a:srgbClr val="008000"/>
            </a:solidFill>
            <a:round/>
            <a:headEnd/>
            <a:tailEnd/>
          </a:ln>
        </p:spPr>
        <p:txBody>
          <a:bodyPr/>
          <a:lstStyle/>
          <a:p>
            <a:endParaRPr lang="en-US"/>
          </a:p>
        </p:txBody>
      </p:sp>
      <p:sp>
        <p:nvSpPr>
          <p:cNvPr id="175118" name="Freeform 14" descr="Large confetti"/>
          <p:cNvSpPr>
            <a:spLocks/>
          </p:cNvSpPr>
          <p:nvPr/>
        </p:nvSpPr>
        <p:spPr bwMode="auto">
          <a:xfrm>
            <a:off x="3314700" y="2501900"/>
            <a:ext cx="660400" cy="571500"/>
          </a:xfrm>
          <a:custGeom>
            <a:avLst/>
            <a:gdLst>
              <a:gd name="T0" fmla="*/ 2147483647 w 416"/>
              <a:gd name="T1" fmla="*/ 2147483647 h 360"/>
              <a:gd name="T2" fmla="*/ 2147483647 w 416"/>
              <a:gd name="T3" fmla="*/ 2147483647 h 360"/>
              <a:gd name="T4" fmla="*/ 2147483647 w 416"/>
              <a:gd name="T5" fmla="*/ 2147483647 h 360"/>
              <a:gd name="T6" fmla="*/ 2147483647 w 416"/>
              <a:gd name="T7" fmla="*/ 2147483647 h 360"/>
              <a:gd name="T8" fmla="*/ 2147483647 w 416"/>
              <a:gd name="T9" fmla="*/ 2147483647 h 360"/>
              <a:gd name="T10" fmla="*/ 2147483647 w 416"/>
              <a:gd name="T11" fmla="*/ 2147483647 h 360"/>
              <a:gd name="T12" fmla="*/ 2147483647 w 416"/>
              <a:gd name="T13" fmla="*/ 2147483647 h 360"/>
              <a:gd name="T14" fmla="*/ 2147483647 w 416"/>
              <a:gd name="T15" fmla="*/ 2147483647 h 360"/>
              <a:gd name="T16" fmla="*/ 2147483647 w 416"/>
              <a:gd name="T17" fmla="*/ 2147483647 h 360"/>
              <a:gd name="T18" fmla="*/ 2147483647 w 416"/>
              <a:gd name="T19" fmla="*/ 2147483647 h 360"/>
              <a:gd name="T20" fmla="*/ 2147483647 w 416"/>
              <a:gd name="T21" fmla="*/ 2147483647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60"/>
              <a:gd name="T35" fmla="*/ 416 w 416"/>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60">
                <a:moveTo>
                  <a:pt x="24" y="152"/>
                </a:moveTo>
                <a:cubicBezTo>
                  <a:pt x="24" y="184"/>
                  <a:pt x="8" y="216"/>
                  <a:pt x="24" y="248"/>
                </a:cubicBezTo>
                <a:cubicBezTo>
                  <a:pt x="40" y="280"/>
                  <a:pt x="80" y="328"/>
                  <a:pt x="120" y="344"/>
                </a:cubicBezTo>
                <a:cubicBezTo>
                  <a:pt x="160" y="360"/>
                  <a:pt x="224" y="352"/>
                  <a:pt x="264" y="344"/>
                </a:cubicBezTo>
                <a:cubicBezTo>
                  <a:pt x="304" y="336"/>
                  <a:pt x="336" y="320"/>
                  <a:pt x="360" y="296"/>
                </a:cubicBezTo>
                <a:cubicBezTo>
                  <a:pt x="384" y="272"/>
                  <a:pt x="416" y="240"/>
                  <a:pt x="408" y="200"/>
                </a:cubicBezTo>
                <a:cubicBezTo>
                  <a:pt x="400" y="160"/>
                  <a:pt x="336" y="88"/>
                  <a:pt x="312" y="56"/>
                </a:cubicBezTo>
                <a:cubicBezTo>
                  <a:pt x="288" y="24"/>
                  <a:pt x="288" y="16"/>
                  <a:pt x="264" y="8"/>
                </a:cubicBezTo>
                <a:cubicBezTo>
                  <a:pt x="240" y="0"/>
                  <a:pt x="208" y="0"/>
                  <a:pt x="168" y="8"/>
                </a:cubicBezTo>
                <a:cubicBezTo>
                  <a:pt x="128" y="16"/>
                  <a:pt x="48" y="32"/>
                  <a:pt x="24" y="56"/>
                </a:cubicBezTo>
                <a:cubicBezTo>
                  <a:pt x="0" y="80"/>
                  <a:pt x="24" y="120"/>
                  <a:pt x="24" y="152"/>
                </a:cubicBezTo>
                <a:close/>
              </a:path>
            </a:pathLst>
          </a:custGeom>
          <a:pattFill prst="lgConfetti">
            <a:fgClr>
              <a:srgbClr val="008000">
                <a:alpha val="50195"/>
              </a:srgbClr>
            </a:fgClr>
            <a:bgClr>
              <a:schemeClr val="bg1">
                <a:alpha val="50195"/>
              </a:schemeClr>
            </a:bgClr>
          </a:pattFill>
          <a:ln w="25400">
            <a:solidFill>
              <a:srgbClr val="008000"/>
            </a:solidFill>
            <a:round/>
            <a:headEnd/>
            <a:tailEnd/>
          </a:ln>
        </p:spPr>
        <p:txBody>
          <a:bodyPr/>
          <a:lstStyle/>
          <a:p>
            <a:endParaRPr lang="en-US"/>
          </a:p>
        </p:txBody>
      </p:sp>
      <p:sp>
        <p:nvSpPr>
          <p:cNvPr id="175119" name="Freeform 15" descr="Large confetti"/>
          <p:cNvSpPr>
            <a:spLocks/>
          </p:cNvSpPr>
          <p:nvPr/>
        </p:nvSpPr>
        <p:spPr bwMode="auto">
          <a:xfrm>
            <a:off x="4089400" y="2743200"/>
            <a:ext cx="812800" cy="635000"/>
          </a:xfrm>
          <a:custGeom>
            <a:avLst/>
            <a:gdLst>
              <a:gd name="T0" fmla="*/ 2147483647 w 512"/>
              <a:gd name="T1" fmla="*/ 2147483647 h 400"/>
              <a:gd name="T2" fmla="*/ 2147483647 w 512"/>
              <a:gd name="T3" fmla="*/ 2147483647 h 400"/>
              <a:gd name="T4" fmla="*/ 2147483647 w 512"/>
              <a:gd name="T5" fmla="*/ 2147483647 h 400"/>
              <a:gd name="T6" fmla="*/ 2147483647 w 512"/>
              <a:gd name="T7" fmla="*/ 2147483647 h 400"/>
              <a:gd name="T8" fmla="*/ 2147483647 w 512"/>
              <a:gd name="T9" fmla="*/ 2147483647 h 400"/>
              <a:gd name="T10" fmla="*/ 2147483647 w 512"/>
              <a:gd name="T11" fmla="*/ 2147483647 h 400"/>
              <a:gd name="T12" fmla="*/ 2147483647 w 512"/>
              <a:gd name="T13" fmla="*/ 2147483647 h 400"/>
              <a:gd name="T14" fmla="*/ 2147483647 w 512"/>
              <a:gd name="T15" fmla="*/ 0 h 400"/>
              <a:gd name="T16" fmla="*/ 2147483647 w 512"/>
              <a:gd name="T17" fmla="*/ 2147483647 h 400"/>
              <a:gd name="T18" fmla="*/ 2147483647 w 512"/>
              <a:gd name="T19" fmla="*/ 2147483647 h 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400"/>
              <a:gd name="T32" fmla="*/ 512 w 512"/>
              <a:gd name="T33" fmla="*/ 400 h 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400">
                <a:moveTo>
                  <a:pt x="13" y="96"/>
                </a:moveTo>
                <a:cubicBezTo>
                  <a:pt x="13" y="127"/>
                  <a:pt x="0" y="240"/>
                  <a:pt x="16" y="288"/>
                </a:cubicBezTo>
                <a:cubicBezTo>
                  <a:pt x="32" y="336"/>
                  <a:pt x="64" y="368"/>
                  <a:pt x="112" y="384"/>
                </a:cubicBezTo>
                <a:cubicBezTo>
                  <a:pt x="160" y="400"/>
                  <a:pt x="248" y="392"/>
                  <a:pt x="304" y="384"/>
                </a:cubicBezTo>
                <a:cubicBezTo>
                  <a:pt x="360" y="376"/>
                  <a:pt x="416" y="368"/>
                  <a:pt x="448" y="336"/>
                </a:cubicBezTo>
                <a:cubicBezTo>
                  <a:pt x="480" y="304"/>
                  <a:pt x="512" y="240"/>
                  <a:pt x="496" y="192"/>
                </a:cubicBezTo>
                <a:cubicBezTo>
                  <a:pt x="480" y="144"/>
                  <a:pt x="400" y="80"/>
                  <a:pt x="352" y="48"/>
                </a:cubicBezTo>
                <a:cubicBezTo>
                  <a:pt x="304" y="16"/>
                  <a:pt x="256" y="0"/>
                  <a:pt x="208" y="0"/>
                </a:cubicBezTo>
                <a:cubicBezTo>
                  <a:pt x="160" y="0"/>
                  <a:pt x="96" y="32"/>
                  <a:pt x="64" y="48"/>
                </a:cubicBezTo>
                <a:cubicBezTo>
                  <a:pt x="32" y="64"/>
                  <a:pt x="24" y="80"/>
                  <a:pt x="16" y="96"/>
                </a:cubicBezTo>
              </a:path>
            </a:pathLst>
          </a:custGeom>
          <a:pattFill prst="lgConfetti">
            <a:fgClr>
              <a:srgbClr val="008000">
                <a:alpha val="49019"/>
              </a:srgbClr>
            </a:fgClr>
            <a:bgClr>
              <a:schemeClr val="bg1">
                <a:alpha val="49019"/>
              </a:schemeClr>
            </a:bgClr>
          </a:pattFill>
          <a:ln w="25400">
            <a:solidFill>
              <a:srgbClr val="008000"/>
            </a:solidFill>
            <a:round/>
            <a:headEnd/>
            <a:tailEnd/>
          </a:ln>
        </p:spPr>
        <p:txBody>
          <a:bodyPr/>
          <a:lstStyle/>
          <a:p>
            <a:endParaRPr lang="en-US"/>
          </a:p>
        </p:txBody>
      </p:sp>
      <p:sp>
        <p:nvSpPr>
          <p:cNvPr id="20493" name="Oval 16"/>
          <p:cNvSpPr>
            <a:spLocks noChangeArrowheads="1"/>
          </p:cNvSpPr>
          <p:nvPr/>
        </p:nvSpPr>
        <p:spPr bwMode="auto">
          <a:xfrm>
            <a:off x="6705600" y="1524000"/>
            <a:ext cx="533400" cy="304800"/>
          </a:xfrm>
          <a:prstGeom prst="ellipse">
            <a:avLst/>
          </a:prstGeom>
          <a:noFill/>
          <a:ln w="25400">
            <a:solidFill>
              <a:srgbClr val="FF0000"/>
            </a:solidFill>
            <a:round/>
            <a:headEnd/>
            <a:tailEnd/>
          </a:ln>
        </p:spPr>
        <p:txBody>
          <a:bodyPr wrap="none" anchor="ctr"/>
          <a:lstStyle/>
          <a:p>
            <a:endParaRPr lang="en-US"/>
          </a:p>
        </p:txBody>
      </p:sp>
      <p:sp>
        <p:nvSpPr>
          <p:cNvPr id="175121" name="Freeform 17"/>
          <p:cNvSpPr>
            <a:spLocks/>
          </p:cNvSpPr>
          <p:nvPr/>
        </p:nvSpPr>
        <p:spPr bwMode="auto">
          <a:xfrm>
            <a:off x="2082800" y="2095500"/>
            <a:ext cx="2616200" cy="2184400"/>
          </a:xfrm>
          <a:custGeom>
            <a:avLst/>
            <a:gdLst>
              <a:gd name="T0" fmla="*/ 2147483647 w 1648"/>
              <a:gd name="T1" fmla="*/ 2147483647 h 1376"/>
              <a:gd name="T2" fmla="*/ 2147483647 w 1648"/>
              <a:gd name="T3" fmla="*/ 2147483647 h 1376"/>
              <a:gd name="T4" fmla="*/ 2147483647 w 1648"/>
              <a:gd name="T5" fmla="*/ 2147483647 h 1376"/>
              <a:gd name="T6" fmla="*/ 2147483647 w 1648"/>
              <a:gd name="T7" fmla="*/ 2147483647 h 1376"/>
              <a:gd name="T8" fmla="*/ 2147483647 w 1648"/>
              <a:gd name="T9" fmla="*/ 2147483647 h 1376"/>
              <a:gd name="T10" fmla="*/ 2147483647 w 1648"/>
              <a:gd name="T11" fmla="*/ 2147483647 h 1376"/>
              <a:gd name="T12" fmla="*/ 2147483647 w 1648"/>
              <a:gd name="T13" fmla="*/ 2147483647 h 1376"/>
              <a:gd name="T14" fmla="*/ 2147483647 w 1648"/>
              <a:gd name="T15" fmla="*/ 2147483647 h 1376"/>
              <a:gd name="T16" fmla="*/ 2147483647 w 1648"/>
              <a:gd name="T17" fmla="*/ 2147483647 h 1376"/>
              <a:gd name="T18" fmla="*/ 2147483647 w 1648"/>
              <a:gd name="T19" fmla="*/ 2147483647 h 1376"/>
              <a:gd name="T20" fmla="*/ 2147483647 w 1648"/>
              <a:gd name="T21" fmla="*/ 2147483647 h 1376"/>
              <a:gd name="T22" fmla="*/ 2147483647 w 1648"/>
              <a:gd name="T23" fmla="*/ 2147483647 h 1376"/>
              <a:gd name="T24" fmla="*/ 2147483647 w 1648"/>
              <a:gd name="T25" fmla="*/ 2147483647 h 1376"/>
              <a:gd name="T26" fmla="*/ 2147483647 w 1648"/>
              <a:gd name="T27" fmla="*/ 2147483647 h 1376"/>
              <a:gd name="T28" fmla="*/ 2147483647 w 1648"/>
              <a:gd name="T29" fmla="*/ 2147483647 h 1376"/>
              <a:gd name="T30" fmla="*/ 2147483647 w 1648"/>
              <a:gd name="T31" fmla="*/ 2147483647 h 1376"/>
              <a:gd name="T32" fmla="*/ 2147483647 w 1648"/>
              <a:gd name="T33" fmla="*/ 2147483647 h 1376"/>
              <a:gd name="T34" fmla="*/ 2147483647 w 1648"/>
              <a:gd name="T35" fmla="*/ 2147483647 h 1376"/>
              <a:gd name="T36" fmla="*/ 2147483647 w 1648"/>
              <a:gd name="T37" fmla="*/ 2147483647 h 1376"/>
              <a:gd name="T38" fmla="*/ 2147483647 w 1648"/>
              <a:gd name="T39" fmla="*/ 2147483647 h 1376"/>
              <a:gd name="T40" fmla="*/ 2147483647 w 1648"/>
              <a:gd name="T41" fmla="*/ 2147483647 h 1376"/>
              <a:gd name="T42" fmla="*/ 2147483647 w 1648"/>
              <a:gd name="T43" fmla="*/ 2147483647 h 1376"/>
              <a:gd name="T44" fmla="*/ 2147483647 w 1648"/>
              <a:gd name="T45" fmla="*/ 2147483647 h 1376"/>
              <a:gd name="T46" fmla="*/ 2147483647 w 1648"/>
              <a:gd name="T47" fmla="*/ 2147483647 h 1376"/>
              <a:gd name="T48" fmla="*/ 2147483647 w 1648"/>
              <a:gd name="T49" fmla="*/ 2147483647 h 1376"/>
              <a:gd name="T50" fmla="*/ 2147483647 w 1648"/>
              <a:gd name="T51" fmla="*/ 2147483647 h 1376"/>
              <a:gd name="T52" fmla="*/ 2147483647 w 1648"/>
              <a:gd name="T53" fmla="*/ 2147483647 h 1376"/>
              <a:gd name="T54" fmla="*/ 2147483647 w 1648"/>
              <a:gd name="T55" fmla="*/ 2147483647 h 1376"/>
              <a:gd name="T56" fmla="*/ 2147483647 w 1648"/>
              <a:gd name="T57" fmla="*/ 2147483647 h 1376"/>
              <a:gd name="T58" fmla="*/ 2147483647 w 1648"/>
              <a:gd name="T59" fmla="*/ 2147483647 h 1376"/>
              <a:gd name="T60" fmla="*/ 2147483647 w 1648"/>
              <a:gd name="T61" fmla="*/ 2147483647 h 1376"/>
              <a:gd name="T62" fmla="*/ 2147483647 w 1648"/>
              <a:gd name="T63" fmla="*/ 2147483647 h 1376"/>
              <a:gd name="T64" fmla="*/ 2147483647 w 1648"/>
              <a:gd name="T65" fmla="*/ 2147483647 h 1376"/>
              <a:gd name="T66" fmla="*/ 2147483647 w 1648"/>
              <a:gd name="T67" fmla="*/ 2147483647 h 1376"/>
              <a:gd name="T68" fmla="*/ 2147483647 w 1648"/>
              <a:gd name="T69" fmla="*/ 2147483647 h 1376"/>
              <a:gd name="T70" fmla="*/ 2147483647 w 1648"/>
              <a:gd name="T71" fmla="*/ 2147483647 h 1376"/>
              <a:gd name="T72" fmla="*/ 2147483647 w 1648"/>
              <a:gd name="T73" fmla="*/ 2147483647 h 1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8"/>
              <a:gd name="T112" fmla="*/ 0 h 1376"/>
              <a:gd name="T113" fmla="*/ 1648 w 1648"/>
              <a:gd name="T114" fmla="*/ 1376 h 13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8" h="1376">
                <a:moveTo>
                  <a:pt x="752" y="456"/>
                </a:moveTo>
                <a:cubicBezTo>
                  <a:pt x="776" y="388"/>
                  <a:pt x="800" y="320"/>
                  <a:pt x="752" y="312"/>
                </a:cubicBezTo>
                <a:cubicBezTo>
                  <a:pt x="704" y="304"/>
                  <a:pt x="544" y="376"/>
                  <a:pt x="464" y="408"/>
                </a:cubicBezTo>
                <a:cubicBezTo>
                  <a:pt x="384" y="440"/>
                  <a:pt x="344" y="432"/>
                  <a:pt x="272" y="504"/>
                </a:cubicBezTo>
                <a:cubicBezTo>
                  <a:pt x="200" y="576"/>
                  <a:pt x="64" y="760"/>
                  <a:pt x="32" y="840"/>
                </a:cubicBezTo>
                <a:cubicBezTo>
                  <a:pt x="0" y="920"/>
                  <a:pt x="56" y="944"/>
                  <a:pt x="80" y="984"/>
                </a:cubicBezTo>
                <a:cubicBezTo>
                  <a:pt x="104" y="1024"/>
                  <a:pt x="144" y="1064"/>
                  <a:pt x="176" y="1080"/>
                </a:cubicBezTo>
                <a:cubicBezTo>
                  <a:pt x="208" y="1096"/>
                  <a:pt x="248" y="1112"/>
                  <a:pt x="272" y="1080"/>
                </a:cubicBezTo>
                <a:cubicBezTo>
                  <a:pt x="296" y="1048"/>
                  <a:pt x="288" y="928"/>
                  <a:pt x="320" y="888"/>
                </a:cubicBezTo>
                <a:cubicBezTo>
                  <a:pt x="352" y="848"/>
                  <a:pt x="400" y="824"/>
                  <a:pt x="464" y="840"/>
                </a:cubicBezTo>
                <a:cubicBezTo>
                  <a:pt x="528" y="856"/>
                  <a:pt x="664" y="920"/>
                  <a:pt x="704" y="984"/>
                </a:cubicBezTo>
                <a:cubicBezTo>
                  <a:pt x="744" y="1048"/>
                  <a:pt x="688" y="1160"/>
                  <a:pt x="704" y="1224"/>
                </a:cubicBezTo>
                <a:cubicBezTo>
                  <a:pt x="720" y="1288"/>
                  <a:pt x="768" y="1360"/>
                  <a:pt x="800" y="1368"/>
                </a:cubicBezTo>
                <a:cubicBezTo>
                  <a:pt x="832" y="1376"/>
                  <a:pt x="864" y="1304"/>
                  <a:pt x="896" y="1272"/>
                </a:cubicBezTo>
                <a:cubicBezTo>
                  <a:pt x="928" y="1240"/>
                  <a:pt x="944" y="1192"/>
                  <a:pt x="992" y="1176"/>
                </a:cubicBezTo>
                <a:cubicBezTo>
                  <a:pt x="1040" y="1160"/>
                  <a:pt x="1136" y="1152"/>
                  <a:pt x="1184" y="1176"/>
                </a:cubicBezTo>
                <a:cubicBezTo>
                  <a:pt x="1232" y="1200"/>
                  <a:pt x="1240" y="1304"/>
                  <a:pt x="1280" y="1320"/>
                </a:cubicBezTo>
                <a:cubicBezTo>
                  <a:pt x="1320" y="1336"/>
                  <a:pt x="1368" y="1272"/>
                  <a:pt x="1424" y="1272"/>
                </a:cubicBezTo>
                <a:cubicBezTo>
                  <a:pt x="1480" y="1272"/>
                  <a:pt x="1584" y="1344"/>
                  <a:pt x="1616" y="1320"/>
                </a:cubicBezTo>
                <a:cubicBezTo>
                  <a:pt x="1648" y="1296"/>
                  <a:pt x="1624" y="1200"/>
                  <a:pt x="1616" y="1128"/>
                </a:cubicBezTo>
                <a:cubicBezTo>
                  <a:pt x="1608" y="1056"/>
                  <a:pt x="1600" y="944"/>
                  <a:pt x="1568" y="888"/>
                </a:cubicBezTo>
                <a:cubicBezTo>
                  <a:pt x="1536" y="832"/>
                  <a:pt x="1464" y="816"/>
                  <a:pt x="1424" y="792"/>
                </a:cubicBezTo>
                <a:cubicBezTo>
                  <a:pt x="1384" y="768"/>
                  <a:pt x="1352" y="768"/>
                  <a:pt x="1328" y="744"/>
                </a:cubicBezTo>
                <a:cubicBezTo>
                  <a:pt x="1304" y="720"/>
                  <a:pt x="1288" y="680"/>
                  <a:pt x="1280" y="648"/>
                </a:cubicBezTo>
                <a:cubicBezTo>
                  <a:pt x="1272" y="616"/>
                  <a:pt x="1280" y="584"/>
                  <a:pt x="1280" y="552"/>
                </a:cubicBezTo>
                <a:cubicBezTo>
                  <a:pt x="1280" y="520"/>
                  <a:pt x="1232" y="480"/>
                  <a:pt x="1280" y="456"/>
                </a:cubicBezTo>
                <a:cubicBezTo>
                  <a:pt x="1328" y="432"/>
                  <a:pt x="1512" y="432"/>
                  <a:pt x="1568" y="408"/>
                </a:cubicBezTo>
                <a:cubicBezTo>
                  <a:pt x="1624" y="384"/>
                  <a:pt x="1624" y="376"/>
                  <a:pt x="1616" y="312"/>
                </a:cubicBezTo>
                <a:cubicBezTo>
                  <a:pt x="1608" y="248"/>
                  <a:pt x="1568" y="48"/>
                  <a:pt x="1520" y="24"/>
                </a:cubicBezTo>
                <a:cubicBezTo>
                  <a:pt x="1472" y="0"/>
                  <a:pt x="1392" y="128"/>
                  <a:pt x="1328" y="168"/>
                </a:cubicBezTo>
                <a:cubicBezTo>
                  <a:pt x="1264" y="208"/>
                  <a:pt x="1184" y="248"/>
                  <a:pt x="1136" y="264"/>
                </a:cubicBezTo>
                <a:cubicBezTo>
                  <a:pt x="1088" y="280"/>
                  <a:pt x="1040" y="248"/>
                  <a:pt x="1040" y="264"/>
                </a:cubicBezTo>
                <a:cubicBezTo>
                  <a:pt x="1040" y="280"/>
                  <a:pt x="1120" y="320"/>
                  <a:pt x="1136" y="360"/>
                </a:cubicBezTo>
                <a:cubicBezTo>
                  <a:pt x="1152" y="400"/>
                  <a:pt x="1152" y="464"/>
                  <a:pt x="1136" y="504"/>
                </a:cubicBezTo>
                <a:cubicBezTo>
                  <a:pt x="1120" y="544"/>
                  <a:pt x="1080" y="584"/>
                  <a:pt x="1040" y="600"/>
                </a:cubicBezTo>
                <a:cubicBezTo>
                  <a:pt x="1000" y="616"/>
                  <a:pt x="945" y="625"/>
                  <a:pt x="896" y="600"/>
                </a:cubicBezTo>
                <a:cubicBezTo>
                  <a:pt x="847" y="575"/>
                  <a:pt x="777" y="481"/>
                  <a:pt x="746" y="450"/>
                </a:cubicBezTo>
              </a:path>
            </a:pathLst>
          </a:custGeom>
          <a:pattFill prst="wdDnDiag">
            <a:fgClr>
              <a:srgbClr val="FF0000"/>
            </a:fgClr>
            <a:bgClr>
              <a:schemeClr val="bg1"/>
            </a:bgClr>
          </a:pattFill>
          <a:ln w="25400">
            <a:solidFill>
              <a:srgbClr val="FF0000"/>
            </a:solidFill>
            <a:round/>
            <a:headEnd/>
            <a:tailEnd/>
          </a:ln>
        </p:spPr>
        <p:txBody>
          <a:bodyPr/>
          <a:lstStyle/>
          <a:p>
            <a:endParaRPr lang="en-US"/>
          </a:p>
        </p:txBody>
      </p:sp>
      <p:sp>
        <p:nvSpPr>
          <p:cNvPr id="175122" name="Text Box 18"/>
          <p:cNvSpPr txBox="1">
            <a:spLocks noChangeArrowheads="1"/>
          </p:cNvSpPr>
          <p:nvPr/>
        </p:nvSpPr>
        <p:spPr bwMode="auto">
          <a:xfrm>
            <a:off x="3276600" y="3505200"/>
            <a:ext cx="1295400" cy="336550"/>
          </a:xfrm>
          <a:prstGeom prst="rect">
            <a:avLst/>
          </a:prstGeom>
          <a:noFill/>
          <a:ln w="9525">
            <a:noFill/>
            <a:miter lim="800000"/>
            <a:headEnd/>
            <a:tailEnd/>
          </a:ln>
        </p:spPr>
        <p:txBody>
          <a:bodyPr>
            <a:spAutoFit/>
          </a:bodyPr>
          <a:lstStyle/>
          <a:p>
            <a:pPr>
              <a:spcBef>
                <a:spcPct val="50000"/>
              </a:spcBef>
            </a:pPr>
            <a:r>
              <a:rPr lang="en-US" sz="1600">
                <a:solidFill>
                  <a:srgbClr val="0000FF"/>
                </a:solidFill>
              </a:rPr>
              <a:t>Park Desert</a:t>
            </a:r>
          </a:p>
        </p:txBody>
      </p:sp>
      <p:sp>
        <p:nvSpPr>
          <p:cNvPr id="175123" name="Freeform 19"/>
          <p:cNvSpPr>
            <a:spLocks/>
          </p:cNvSpPr>
          <p:nvPr/>
        </p:nvSpPr>
        <p:spPr bwMode="auto">
          <a:xfrm>
            <a:off x="1409700" y="3886200"/>
            <a:ext cx="3111500" cy="1790700"/>
          </a:xfrm>
          <a:custGeom>
            <a:avLst/>
            <a:gdLst>
              <a:gd name="T0" fmla="*/ 2147483647 w 1960"/>
              <a:gd name="T1" fmla="*/ 2147483647 h 1128"/>
              <a:gd name="T2" fmla="*/ 2147483647 w 1960"/>
              <a:gd name="T3" fmla="*/ 2147483647 h 1128"/>
              <a:gd name="T4" fmla="*/ 2147483647 w 1960"/>
              <a:gd name="T5" fmla="*/ 2147483647 h 1128"/>
              <a:gd name="T6" fmla="*/ 2147483647 w 1960"/>
              <a:gd name="T7" fmla="*/ 2147483647 h 1128"/>
              <a:gd name="T8" fmla="*/ 2147483647 w 1960"/>
              <a:gd name="T9" fmla="*/ 2147483647 h 1128"/>
              <a:gd name="T10" fmla="*/ 2147483647 w 1960"/>
              <a:gd name="T11" fmla="*/ 2147483647 h 1128"/>
              <a:gd name="T12" fmla="*/ 2147483647 w 1960"/>
              <a:gd name="T13" fmla="*/ 2147483647 h 1128"/>
              <a:gd name="T14" fmla="*/ 2147483647 w 1960"/>
              <a:gd name="T15" fmla="*/ 2147483647 h 1128"/>
              <a:gd name="T16" fmla="*/ 2147483647 w 1960"/>
              <a:gd name="T17" fmla="*/ 2147483647 h 1128"/>
              <a:gd name="T18" fmla="*/ 2147483647 w 1960"/>
              <a:gd name="T19" fmla="*/ 2147483647 h 1128"/>
              <a:gd name="T20" fmla="*/ 2147483647 w 1960"/>
              <a:gd name="T21" fmla="*/ 2147483647 h 1128"/>
              <a:gd name="T22" fmla="*/ 2147483647 w 1960"/>
              <a:gd name="T23" fmla="*/ 2147483647 h 1128"/>
              <a:gd name="T24" fmla="*/ 2147483647 w 1960"/>
              <a:gd name="T25" fmla="*/ 2147483647 h 1128"/>
              <a:gd name="T26" fmla="*/ 2147483647 w 1960"/>
              <a:gd name="T27" fmla="*/ 2147483647 h 1128"/>
              <a:gd name="T28" fmla="*/ 2147483647 w 1960"/>
              <a:gd name="T29" fmla="*/ 2147483647 h 1128"/>
              <a:gd name="T30" fmla="*/ 2147483647 w 1960"/>
              <a:gd name="T31" fmla="*/ 2147483647 h 1128"/>
              <a:gd name="T32" fmla="*/ 2147483647 w 1960"/>
              <a:gd name="T33" fmla="*/ 2147483647 h 1128"/>
              <a:gd name="T34" fmla="*/ 2147483647 w 1960"/>
              <a:gd name="T35" fmla="*/ 2147483647 h 1128"/>
              <a:gd name="T36" fmla="*/ 2147483647 w 1960"/>
              <a:gd name="T37" fmla="*/ 2147483647 h 1128"/>
              <a:gd name="T38" fmla="*/ 2147483647 w 1960"/>
              <a:gd name="T39" fmla="*/ 2147483647 h 1128"/>
              <a:gd name="T40" fmla="*/ 2147483647 w 1960"/>
              <a:gd name="T41" fmla="*/ 2147483647 h 1128"/>
              <a:gd name="T42" fmla="*/ 2147483647 w 1960"/>
              <a:gd name="T43" fmla="*/ 2147483647 h 1128"/>
              <a:gd name="T44" fmla="*/ 2147483647 w 1960"/>
              <a:gd name="T45" fmla="*/ 2147483647 h 1128"/>
              <a:gd name="T46" fmla="*/ 2147483647 w 1960"/>
              <a:gd name="T47" fmla="*/ 2147483647 h 1128"/>
              <a:gd name="T48" fmla="*/ 2147483647 w 1960"/>
              <a:gd name="T49" fmla="*/ 2147483647 h 1128"/>
              <a:gd name="T50" fmla="*/ 2147483647 w 1960"/>
              <a:gd name="T51" fmla="*/ 2147483647 h 1128"/>
              <a:gd name="T52" fmla="*/ 2147483647 w 1960"/>
              <a:gd name="T53" fmla="*/ 2147483647 h 1128"/>
              <a:gd name="T54" fmla="*/ 2147483647 w 1960"/>
              <a:gd name="T55" fmla="*/ 2147483647 h 1128"/>
              <a:gd name="T56" fmla="*/ 2147483647 w 1960"/>
              <a:gd name="T57" fmla="*/ 2147483647 h 1128"/>
              <a:gd name="T58" fmla="*/ 2147483647 w 1960"/>
              <a:gd name="T59" fmla="*/ 2147483647 h 1128"/>
              <a:gd name="T60" fmla="*/ 2147483647 w 1960"/>
              <a:gd name="T61" fmla="*/ 2147483647 h 1128"/>
              <a:gd name="T62" fmla="*/ 2147483647 w 1960"/>
              <a:gd name="T63" fmla="*/ 2147483647 h 1128"/>
              <a:gd name="T64" fmla="*/ 2147483647 w 1960"/>
              <a:gd name="T65" fmla="*/ 2147483647 h 1128"/>
              <a:gd name="T66" fmla="*/ 2147483647 w 1960"/>
              <a:gd name="T67" fmla="*/ 2147483647 h 1128"/>
              <a:gd name="T68" fmla="*/ 2147483647 w 1960"/>
              <a:gd name="T69" fmla="*/ 2147483647 h 1128"/>
              <a:gd name="T70" fmla="*/ 2147483647 w 1960"/>
              <a:gd name="T71" fmla="*/ 0 h 1128"/>
              <a:gd name="T72" fmla="*/ 2147483647 w 1960"/>
              <a:gd name="T73" fmla="*/ 2147483647 h 1128"/>
              <a:gd name="T74" fmla="*/ 2147483647 w 1960"/>
              <a:gd name="T75" fmla="*/ 2147483647 h 1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60"/>
              <a:gd name="T115" fmla="*/ 0 h 1128"/>
              <a:gd name="T116" fmla="*/ 1960 w 1960"/>
              <a:gd name="T117" fmla="*/ 1128 h 11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60" h="1128">
                <a:moveTo>
                  <a:pt x="264" y="48"/>
                </a:moveTo>
                <a:cubicBezTo>
                  <a:pt x="252" y="36"/>
                  <a:pt x="240" y="24"/>
                  <a:pt x="216" y="48"/>
                </a:cubicBezTo>
                <a:cubicBezTo>
                  <a:pt x="192" y="72"/>
                  <a:pt x="152" y="144"/>
                  <a:pt x="120" y="192"/>
                </a:cubicBezTo>
                <a:cubicBezTo>
                  <a:pt x="88" y="240"/>
                  <a:pt x="0" y="312"/>
                  <a:pt x="24" y="336"/>
                </a:cubicBezTo>
                <a:cubicBezTo>
                  <a:pt x="48" y="360"/>
                  <a:pt x="208" y="320"/>
                  <a:pt x="264" y="336"/>
                </a:cubicBezTo>
                <a:cubicBezTo>
                  <a:pt x="320" y="352"/>
                  <a:pt x="320" y="408"/>
                  <a:pt x="360" y="432"/>
                </a:cubicBezTo>
                <a:cubicBezTo>
                  <a:pt x="400" y="456"/>
                  <a:pt x="464" y="440"/>
                  <a:pt x="504" y="480"/>
                </a:cubicBezTo>
                <a:cubicBezTo>
                  <a:pt x="544" y="520"/>
                  <a:pt x="584" y="624"/>
                  <a:pt x="600" y="672"/>
                </a:cubicBezTo>
                <a:cubicBezTo>
                  <a:pt x="616" y="720"/>
                  <a:pt x="560" y="760"/>
                  <a:pt x="600" y="768"/>
                </a:cubicBezTo>
                <a:cubicBezTo>
                  <a:pt x="640" y="776"/>
                  <a:pt x="784" y="736"/>
                  <a:pt x="840" y="720"/>
                </a:cubicBezTo>
                <a:cubicBezTo>
                  <a:pt x="896" y="704"/>
                  <a:pt x="904" y="680"/>
                  <a:pt x="936" y="672"/>
                </a:cubicBezTo>
                <a:cubicBezTo>
                  <a:pt x="968" y="664"/>
                  <a:pt x="1000" y="632"/>
                  <a:pt x="1032" y="672"/>
                </a:cubicBezTo>
                <a:cubicBezTo>
                  <a:pt x="1064" y="712"/>
                  <a:pt x="1104" y="848"/>
                  <a:pt x="1128" y="912"/>
                </a:cubicBezTo>
                <a:cubicBezTo>
                  <a:pt x="1152" y="976"/>
                  <a:pt x="1064" y="1024"/>
                  <a:pt x="1176" y="1056"/>
                </a:cubicBezTo>
                <a:cubicBezTo>
                  <a:pt x="1288" y="1088"/>
                  <a:pt x="1672" y="1096"/>
                  <a:pt x="1800" y="1104"/>
                </a:cubicBezTo>
                <a:cubicBezTo>
                  <a:pt x="1928" y="1112"/>
                  <a:pt x="1928" y="1128"/>
                  <a:pt x="1944" y="1104"/>
                </a:cubicBezTo>
                <a:cubicBezTo>
                  <a:pt x="1960" y="1080"/>
                  <a:pt x="1920" y="992"/>
                  <a:pt x="1896" y="960"/>
                </a:cubicBezTo>
                <a:cubicBezTo>
                  <a:pt x="1872" y="928"/>
                  <a:pt x="1824" y="936"/>
                  <a:pt x="1800" y="912"/>
                </a:cubicBezTo>
                <a:cubicBezTo>
                  <a:pt x="1776" y="888"/>
                  <a:pt x="1752" y="864"/>
                  <a:pt x="1752" y="816"/>
                </a:cubicBezTo>
                <a:cubicBezTo>
                  <a:pt x="1752" y="768"/>
                  <a:pt x="1800" y="688"/>
                  <a:pt x="1800" y="624"/>
                </a:cubicBezTo>
                <a:cubicBezTo>
                  <a:pt x="1800" y="560"/>
                  <a:pt x="1776" y="480"/>
                  <a:pt x="1752" y="432"/>
                </a:cubicBezTo>
                <a:cubicBezTo>
                  <a:pt x="1728" y="384"/>
                  <a:pt x="1680" y="344"/>
                  <a:pt x="1656" y="336"/>
                </a:cubicBezTo>
                <a:cubicBezTo>
                  <a:pt x="1632" y="328"/>
                  <a:pt x="1608" y="352"/>
                  <a:pt x="1608" y="384"/>
                </a:cubicBezTo>
                <a:cubicBezTo>
                  <a:pt x="1608" y="416"/>
                  <a:pt x="1640" y="488"/>
                  <a:pt x="1656" y="528"/>
                </a:cubicBezTo>
                <a:cubicBezTo>
                  <a:pt x="1672" y="568"/>
                  <a:pt x="1704" y="584"/>
                  <a:pt x="1704" y="624"/>
                </a:cubicBezTo>
                <a:cubicBezTo>
                  <a:pt x="1704" y="664"/>
                  <a:pt x="1688" y="736"/>
                  <a:pt x="1656" y="768"/>
                </a:cubicBezTo>
                <a:cubicBezTo>
                  <a:pt x="1624" y="800"/>
                  <a:pt x="1568" y="816"/>
                  <a:pt x="1512" y="816"/>
                </a:cubicBezTo>
                <a:cubicBezTo>
                  <a:pt x="1456" y="816"/>
                  <a:pt x="1352" y="792"/>
                  <a:pt x="1320" y="768"/>
                </a:cubicBezTo>
                <a:cubicBezTo>
                  <a:pt x="1288" y="744"/>
                  <a:pt x="1336" y="712"/>
                  <a:pt x="1320" y="672"/>
                </a:cubicBezTo>
                <a:cubicBezTo>
                  <a:pt x="1304" y="632"/>
                  <a:pt x="1248" y="576"/>
                  <a:pt x="1224" y="528"/>
                </a:cubicBezTo>
                <a:cubicBezTo>
                  <a:pt x="1200" y="480"/>
                  <a:pt x="1176" y="424"/>
                  <a:pt x="1176" y="384"/>
                </a:cubicBezTo>
                <a:cubicBezTo>
                  <a:pt x="1176" y="344"/>
                  <a:pt x="1240" y="328"/>
                  <a:pt x="1224" y="288"/>
                </a:cubicBezTo>
                <a:cubicBezTo>
                  <a:pt x="1208" y="248"/>
                  <a:pt x="1128" y="168"/>
                  <a:pt x="1080" y="144"/>
                </a:cubicBezTo>
                <a:cubicBezTo>
                  <a:pt x="1032" y="120"/>
                  <a:pt x="984" y="160"/>
                  <a:pt x="936" y="144"/>
                </a:cubicBezTo>
                <a:cubicBezTo>
                  <a:pt x="888" y="128"/>
                  <a:pt x="840" y="72"/>
                  <a:pt x="792" y="48"/>
                </a:cubicBezTo>
                <a:cubicBezTo>
                  <a:pt x="744" y="24"/>
                  <a:pt x="704" y="0"/>
                  <a:pt x="648" y="0"/>
                </a:cubicBezTo>
                <a:cubicBezTo>
                  <a:pt x="592" y="0"/>
                  <a:pt x="512" y="40"/>
                  <a:pt x="456" y="48"/>
                </a:cubicBezTo>
                <a:cubicBezTo>
                  <a:pt x="400" y="56"/>
                  <a:pt x="336" y="48"/>
                  <a:pt x="312" y="48"/>
                </a:cubicBezTo>
              </a:path>
            </a:pathLst>
          </a:custGeom>
          <a:pattFill prst="wdDnDiag">
            <a:fgClr>
              <a:srgbClr val="FF0000"/>
            </a:fgClr>
            <a:bgClr>
              <a:schemeClr val="bg1"/>
            </a:bgClr>
          </a:pattFill>
          <a:ln w="25400">
            <a:solidFill>
              <a:srgbClr val="FF0000"/>
            </a:solidFill>
            <a:round/>
            <a:headEnd/>
            <a:tailEnd/>
          </a:ln>
        </p:spPr>
        <p:txBody>
          <a:bodyPr/>
          <a:lstStyle/>
          <a:p>
            <a:endParaRPr lang="en-US"/>
          </a:p>
        </p:txBody>
      </p:sp>
      <p:sp>
        <p:nvSpPr>
          <p:cNvPr id="175124" name="Text Box 20"/>
          <p:cNvSpPr txBox="1">
            <a:spLocks noChangeArrowheads="1"/>
          </p:cNvSpPr>
          <p:nvPr/>
        </p:nvSpPr>
        <p:spPr bwMode="auto">
          <a:xfrm>
            <a:off x="1981200" y="4235450"/>
            <a:ext cx="1295400" cy="336550"/>
          </a:xfrm>
          <a:prstGeom prst="rect">
            <a:avLst/>
          </a:prstGeom>
          <a:noFill/>
          <a:ln w="9525">
            <a:noFill/>
            <a:miter lim="800000"/>
            <a:headEnd/>
            <a:tailEnd/>
          </a:ln>
        </p:spPr>
        <p:txBody>
          <a:bodyPr>
            <a:spAutoFit/>
          </a:bodyPr>
          <a:lstStyle/>
          <a:p>
            <a:pPr>
              <a:spcBef>
                <a:spcPct val="50000"/>
              </a:spcBef>
            </a:pPr>
            <a:r>
              <a:rPr lang="en-US" sz="1600">
                <a:solidFill>
                  <a:srgbClr val="0000FF"/>
                </a:solidFill>
              </a:rPr>
              <a:t>Park Desert</a:t>
            </a:r>
          </a:p>
        </p:txBody>
      </p:sp>
      <p:sp>
        <p:nvSpPr>
          <p:cNvPr id="175125" name="Freeform 21" descr="Wide downward diagonal"/>
          <p:cNvSpPr>
            <a:spLocks/>
          </p:cNvSpPr>
          <p:nvPr/>
        </p:nvSpPr>
        <p:spPr bwMode="auto">
          <a:xfrm>
            <a:off x="4559300" y="2641600"/>
            <a:ext cx="1536700" cy="2247900"/>
          </a:xfrm>
          <a:custGeom>
            <a:avLst/>
            <a:gdLst>
              <a:gd name="T0" fmla="*/ 2147483647 w 968"/>
              <a:gd name="T1" fmla="*/ 2147483647 h 1416"/>
              <a:gd name="T2" fmla="*/ 2147483647 w 968"/>
              <a:gd name="T3" fmla="*/ 2147483647 h 1416"/>
              <a:gd name="T4" fmla="*/ 2147483647 w 968"/>
              <a:gd name="T5" fmla="*/ 2147483647 h 1416"/>
              <a:gd name="T6" fmla="*/ 2147483647 w 968"/>
              <a:gd name="T7" fmla="*/ 2147483647 h 1416"/>
              <a:gd name="T8" fmla="*/ 2147483647 w 968"/>
              <a:gd name="T9" fmla="*/ 2147483647 h 1416"/>
              <a:gd name="T10" fmla="*/ 2147483647 w 968"/>
              <a:gd name="T11" fmla="*/ 2147483647 h 1416"/>
              <a:gd name="T12" fmla="*/ 2147483647 w 968"/>
              <a:gd name="T13" fmla="*/ 2147483647 h 1416"/>
              <a:gd name="T14" fmla="*/ 2147483647 w 968"/>
              <a:gd name="T15" fmla="*/ 2147483647 h 1416"/>
              <a:gd name="T16" fmla="*/ 2147483647 w 968"/>
              <a:gd name="T17" fmla="*/ 2147483647 h 1416"/>
              <a:gd name="T18" fmla="*/ 2147483647 w 968"/>
              <a:gd name="T19" fmla="*/ 2147483647 h 1416"/>
              <a:gd name="T20" fmla="*/ 2147483647 w 968"/>
              <a:gd name="T21" fmla="*/ 2147483647 h 1416"/>
              <a:gd name="T22" fmla="*/ 2147483647 w 968"/>
              <a:gd name="T23" fmla="*/ 2147483647 h 1416"/>
              <a:gd name="T24" fmla="*/ 2147483647 w 968"/>
              <a:gd name="T25" fmla="*/ 2147483647 h 1416"/>
              <a:gd name="T26" fmla="*/ 2147483647 w 968"/>
              <a:gd name="T27" fmla="*/ 2147483647 h 1416"/>
              <a:gd name="T28" fmla="*/ 2147483647 w 968"/>
              <a:gd name="T29" fmla="*/ 2147483647 h 1416"/>
              <a:gd name="T30" fmla="*/ 2147483647 w 968"/>
              <a:gd name="T31" fmla="*/ 2147483647 h 1416"/>
              <a:gd name="T32" fmla="*/ 2147483647 w 968"/>
              <a:gd name="T33" fmla="*/ 2147483647 h 1416"/>
              <a:gd name="T34" fmla="*/ 2147483647 w 968"/>
              <a:gd name="T35" fmla="*/ 2147483647 h 1416"/>
              <a:gd name="T36" fmla="*/ 2147483647 w 968"/>
              <a:gd name="T37" fmla="*/ 2147483647 h 1416"/>
              <a:gd name="T38" fmla="*/ 2147483647 w 968"/>
              <a:gd name="T39" fmla="*/ 2147483647 h 1416"/>
              <a:gd name="T40" fmla="*/ 2147483647 w 968"/>
              <a:gd name="T41" fmla="*/ 2147483647 h 1416"/>
              <a:gd name="T42" fmla="*/ 2147483647 w 968"/>
              <a:gd name="T43" fmla="*/ 2147483647 h 1416"/>
              <a:gd name="T44" fmla="*/ 2147483647 w 968"/>
              <a:gd name="T45" fmla="*/ 2147483647 h 1416"/>
              <a:gd name="T46" fmla="*/ 2147483647 w 968"/>
              <a:gd name="T47" fmla="*/ 2147483647 h 1416"/>
              <a:gd name="T48" fmla="*/ 2147483647 w 968"/>
              <a:gd name="T49" fmla="*/ 2147483647 h 1416"/>
              <a:gd name="T50" fmla="*/ 2147483647 w 968"/>
              <a:gd name="T51" fmla="*/ 2147483647 h 1416"/>
              <a:gd name="T52" fmla="*/ 2147483647 w 968"/>
              <a:gd name="T53" fmla="*/ 2147483647 h 1416"/>
              <a:gd name="T54" fmla="*/ 2147483647 w 968"/>
              <a:gd name="T55" fmla="*/ 2147483647 h 1416"/>
              <a:gd name="T56" fmla="*/ 2147483647 w 968"/>
              <a:gd name="T57" fmla="*/ 2147483647 h 1416"/>
              <a:gd name="T58" fmla="*/ 2147483647 w 968"/>
              <a:gd name="T59" fmla="*/ 2147483647 h 1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8"/>
              <a:gd name="T91" fmla="*/ 0 h 1416"/>
              <a:gd name="T92" fmla="*/ 968 w 968"/>
              <a:gd name="T93" fmla="*/ 1416 h 1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8" h="1416">
                <a:moveTo>
                  <a:pt x="584" y="688"/>
                </a:moveTo>
                <a:cubicBezTo>
                  <a:pt x="600" y="720"/>
                  <a:pt x="592" y="768"/>
                  <a:pt x="584" y="832"/>
                </a:cubicBezTo>
                <a:cubicBezTo>
                  <a:pt x="576" y="896"/>
                  <a:pt x="552" y="1016"/>
                  <a:pt x="536" y="1072"/>
                </a:cubicBezTo>
                <a:cubicBezTo>
                  <a:pt x="520" y="1128"/>
                  <a:pt x="520" y="1144"/>
                  <a:pt x="488" y="1168"/>
                </a:cubicBezTo>
                <a:cubicBezTo>
                  <a:pt x="456" y="1192"/>
                  <a:pt x="352" y="1200"/>
                  <a:pt x="344" y="1216"/>
                </a:cubicBezTo>
                <a:cubicBezTo>
                  <a:pt x="336" y="1232"/>
                  <a:pt x="416" y="1232"/>
                  <a:pt x="440" y="1264"/>
                </a:cubicBezTo>
                <a:cubicBezTo>
                  <a:pt x="464" y="1296"/>
                  <a:pt x="456" y="1400"/>
                  <a:pt x="488" y="1408"/>
                </a:cubicBezTo>
                <a:cubicBezTo>
                  <a:pt x="520" y="1416"/>
                  <a:pt x="592" y="1328"/>
                  <a:pt x="632" y="1312"/>
                </a:cubicBezTo>
                <a:cubicBezTo>
                  <a:pt x="672" y="1296"/>
                  <a:pt x="680" y="1312"/>
                  <a:pt x="728" y="1312"/>
                </a:cubicBezTo>
                <a:cubicBezTo>
                  <a:pt x="776" y="1312"/>
                  <a:pt x="880" y="1312"/>
                  <a:pt x="920" y="1312"/>
                </a:cubicBezTo>
                <a:cubicBezTo>
                  <a:pt x="960" y="1312"/>
                  <a:pt x="968" y="1336"/>
                  <a:pt x="968" y="1312"/>
                </a:cubicBezTo>
                <a:cubicBezTo>
                  <a:pt x="968" y="1288"/>
                  <a:pt x="944" y="1208"/>
                  <a:pt x="920" y="1168"/>
                </a:cubicBezTo>
                <a:cubicBezTo>
                  <a:pt x="896" y="1128"/>
                  <a:pt x="864" y="1096"/>
                  <a:pt x="824" y="1072"/>
                </a:cubicBezTo>
                <a:cubicBezTo>
                  <a:pt x="784" y="1048"/>
                  <a:pt x="704" y="1072"/>
                  <a:pt x="680" y="1024"/>
                </a:cubicBezTo>
                <a:cubicBezTo>
                  <a:pt x="656" y="976"/>
                  <a:pt x="688" y="872"/>
                  <a:pt x="680" y="784"/>
                </a:cubicBezTo>
                <a:cubicBezTo>
                  <a:pt x="672" y="696"/>
                  <a:pt x="632" y="576"/>
                  <a:pt x="632" y="496"/>
                </a:cubicBezTo>
                <a:cubicBezTo>
                  <a:pt x="632" y="416"/>
                  <a:pt x="712" y="376"/>
                  <a:pt x="680" y="304"/>
                </a:cubicBezTo>
                <a:cubicBezTo>
                  <a:pt x="648" y="232"/>
                  <a:pt x="504" y="112"/>
                  <a:pt x="440" y="64"/>
                </a:cubicBezTo>
                <a:cubicBezTo>
                  <a:pt x="376" y="16"/>
                  <a:pt x="344" y="24"/>
                  <a:pt x="296" y="16"/>
                </a:cubicBezTo>
                <a:cubicBezTo>
                  <a:pt x="248" y="8"/>
                  <a:pt x="192" y="16"/>
                  <a:pt x="152" y="16"/>
                </a:cubicBezTo>
                <a:cubicBezTo>
                  <a:pt x="112" y="16"/>
                  <a:pt x="72" y="0"/>
                  <a:pt x="56" y="16"/>
                </a:cubicBezTo>
                <a:cubicBezTo>
                  <a:pt x="40" y="32"/>
                  <a:pt x="32" y="80"/>
                  <a:pt x="56" y="112"/>
                </a:cubicBezTo>
                <a:cubicBezTo>
                  <a:pt x="80" y="144"/>
                  <a:pt x="184" y="168"/>
                  <a:pt x="200" y="208"/>
                </a:cubicBezTo>
                <a:cubicBezTo>
                  <a:pt x="216" y="248"/>
                  <a:pt x="168" y="312"/>
                  <a:pt x="152" y="352"/>
                </a:cubicBezTo>
                <a:cubicBezTo>
                  <a:pt x="136" y="392"/>
                  <a:pt x="128" y="432"/>
                  <a:pt x="104" y="448"/>
                </a:cubicBezTo>
                <a:cubicBezTo>
                  <a:pt x="80" y="464"/>
                  <a:pt x="16" y="432"/>
                  <a:pt x="8" y="448"/>
                </a:cubicBezTo>
                <a:cubicBezTo>
                  <a:pt x="0" y="464"/>
                  <a:pt x="16" y="528"/>
                  <a:pt x="56" y="544"/>
                </a:cubicBezTo>
                <a:cubicBezTo>
                  <a:pt x="96" y="560"/>
                  <a:pt x="176" y="528"/>
                  <a:pt x="248" y="544"/>
                </a:cubicBezTo>
                <a:cubicBezTo>
                  <a:pt x="320" y="560"/>
                  <a:pt x="432" y="616"/>
                  <a:pt x="488" y="640"/>
                </a:cubicBezTo>
                <a:cubicBezTo>
                  <a:pt x="544" y="664"/>
                  <a:pt x="568" y="656"/>
                  <a:pt x="584" y="688"/>
                </a:cubicBezTo>
                <a:close/>
              </a:path>
            </a:pathLst>
          </a:custGeom>
          <a:pattFill prst="wdDnDiag">
            <a:fgClr>
              <a:srgbClr val="FF0000"/>
            </a:fgClr>
            <a:bgClr>
              <a:schemeClr val="bg1"/>
            </a:bgClr>
          </a:pattFill>
          <a:ln w="25400">
            <a:solidFill>
              <a:srgbClr val="FF0000"/>
            </a:solidFill>
            <a:round/>
            <a:headEnd/>
            <a:tailEnd/>
          </a:ln>
        </p:spPr>
        <p:txBody>
          <a:bodyPr/>
          <a:lstStyle/>
          <a:p>
            <a:endParaRPr lang="en-US"/>
          </a:p>
        </p:txBody>
      </p:sp>
      <p:sp>
        <p:nvSpPr>
          <p:cNvPr id="175127" name="Freeform 23"/>
          <p:cNvSpPr>
            <a:spLocks/>
          </p:cNvSpPr>
          <p:nvPr/>
        </p:nvSpPr>
        <p:spPr bwMode="auto">
          <a:xfrm>
            <a:off x="1125538" y="4552950"/>
            <a:ext cx="398462" cy="666750"/>
          </a:xfrm>
          <a:custGeom>
            <a:avLst/>
            <a:gdLst>
              <a:gd name="T0" fmla="*/ 2147483647 w 251"/>
              <a:gd name="T1" fmla="*/ 0 h 420"/>
              <a:gd name="T2" fmla="*/ 2147483647 w 251"/>
              <a:gd name="T3" fmla="*/ 2147483647 h 420"/>
              <a:gd name="T4" fmla="*/ 2147483647 w 251"/>
              <a:gd name="T5" fmla="*/ 2147483647 h 420"/>
              <a:gd name="T6" fmla="*/ 2147483647 w 251"/>
              <a:gd name="T7" fmla="*/ 2147483647 h 420"/>
              <a:gd name="T8" fmla="*/ 2147483647 w 251"/>
              <a:gd name="T9" fmla="*/ 2147483647 h 420"/>
              <a:gd name="T10" fmla="*/ 2147483647 w 251"/>
              <a:gd name="T11" fmla="*/ 2147483647 h 420"/>
              <a:gd name="T12" fmla="*/ 2147483647 w 251"/>
              <a:gd name="T13" fmla="*/ 2147483647 h 420"/>
              <a:gd name="T14" fmla="*/ 2147483647 w 251"/>
              <a:gd name="T15" fmla="*/ 2147483647 h 420"/>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420"/>
              <a:gd name="T26" fmla="*/ 251 w 25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420">
                <a:moveTo>
                  <a:pt x="125" y="0"/>
                </a:moveTo>
                <a:cubicBezTo>
                  <a:pt x="107" y="42"/>
                  <a:pt x="22" y="186"/>
                  <a:pt x="11" y="252"/>
                </a:cubicBezTo>
                <a:cubicBezTo>
                  <a:pt x="0" y="318"/>
                  <a:pt x="27" y="372"/>
                  <a:pt x="59" y="396"/>
                </a:cubicBezTo>
                <a:cubicBezTo>
                  <a:pt x="91" y="420"/>
                  <a:pt x="171" y="396"/>
                  <a:pt x="203" y="396"/>
                </a:cubicBezTo>
                <a:cubicBezTo>
                  <a:pt x="235" y="396"/>
                  <a:pt x="251" y="412"/>
                  <a:pt x="251" y="396"/>
                </a:cubicBezTo>
                <a:cubicBezTo>
                  <a:pt x="251" y="380"/>
                  <a:pt x="219" y="340"/>
                  <a:pt x="203" y="300"/>
                </a:cubicBezTo>
                <a:cubicBezTo>
                  <a:pt x="187" y="260"/>
                  <a:pt x="166" y="205"/>
                  <a:pt x="155" y="156"/>
                </a:cubicBezTo>
                <a:cubicBezTo>
                  <a:pt x="144" y="107"/>
                  <a:pt x="141" y="37"/>
                  <a:pt x="137" y="6"/>
                </a:cubicBezTo>
              </a:path>
            </a:pathLst>
          </a:custGeom>
          <a:pattFill prst="wdDnDiag">
            <a:fgClr>
              <a:srgbClr val="FF0000"/>
            </a:fgClr>
            <a:bgClr>
              <a:schemeClr val="bg1"/>
            </a:bgClr>
          </a:pattFill>
          <a:ln w="25400">
            <a:solidFill>
              <a:srgbClr val="FF0000"/>
            </a:solidFill>
            <a:round/>
            <a:headEnd/>
            <a:tailEnd/>
          </a:ln>
        </p:spPr>
        <p:txBody>
          <a:bodyPr/>
          <a:lstStyle/>
          <a:p>
            <a:endParaRPr lang="en-US"/>
          </a:p>
        </p:txBody>
      </p:sp>
      <p:sp>
        <p:nvSpPr>
          <p:cNvPr id="175128" name="Freeform 24" descr="Wide downward diagonal"/>
          <p:cNvSpPr>
            <a:spLocks/>
          </p:cNvSpPr>
          <p:nvPr/>
        </p:nvSpPr>
        <p:spPr bwMode="auto">
          <a:xfrm>
            <a:off x="1193800" y="5321300"/>
            <a:ext cx="977900" cy="584200"/>
          </a:xfrm>
          <a:custGeom>
            <a:avLst/>
            <a:gdLst>
              <a:gd name="T0" fmla="*/ 2147483647 w 616"/>
              <a:gd name="T1" fmla="*/ 2147483647 h 368"/>
              <a:gd name="T2" fmla="*/ 2147483647 w 616"/>
              <a:gd name="T3" fmla="*/ 2147483647 h 368"/>
              <a:gd name="T4" fmla="*/ 2147483647 w 616"/>
              <a:gd name="T5" fmla="*/ 2147483647 h 368"/>
              <a:gd name="T6" fmla="*/ 2147483647 w 616"/>
              <a:gd name="T7" fmla="*/ 2147483647 h 368"/>
              <a:gd name="T8" fmla="*/ 2147483647 w 616"/>
              <a:gd name="T9" fmla="*/ 2147483647 h 368"/>
              <a:gd name="T10" fmla="*/ 2147483647 w 616"/>
              <a:gd name="T11" fmla="*/ 2147483647 h 368"/>
              <a:gd name="T12" fmla="*/ 2147483647 w 616"/>
              <a:gd name="T13" fmla="*/ 2147483647 h 368"/>
              <a:gd name="T14" fmla="*/ 2147483647 w 616"/>
              <a:gd name="T15" fmla="*/ 2147483647 h 368"/>
              <a:gd name="T16" fmla="*/ 2147483647 w 616"/>
              <a:gd name="T17" fmla="*/ 2147483647 h 368"/>
              <a:gd name="T18" fmla="*/ 2147483647 w 616"/>
              <a:gd name="T19" fmla="*/ 2147483647 h 368"/>
              <a:gd name="T20" fmla="*/ 2147483647 w 616"/>
              <a:gd name="T21" fmla="*/ 2147483647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6"/>
              <a:gd name="T34" fmla="*/ 0 h 368"/>
              <a:gd name="T35" fmla="*/ 616 w 616"/>
              <a:gd name="T36" fmla="*/ 368 h 3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6" h="368">
                <a:moveTo>
                  <a:pt x="16" y="200"/>
                </a:moveTo>
                <a:cubicBezTo>
                  <a:pt x="0" y="216"/>
                  <a:pt x="0" y="320"/>
                  <a:pt x="16" y="344"/>
                </a:cubicBezTo>
                <a:cubicBezTo>
                  <a:pt x="32" y="368"/>
                  <a:pt x="56" y="352"/>
                  <a:pt x="112" y="344"/>
                </a:cubicBezTo>
                <a:cubicBezTo>
                  <a:pt x="168" y="336"/>
                  <a:pt x="272" y="320"/>
                  <a:pt x="352" y="296"/>
                </a:cubicBezTo>
                <a:cubicBezTo>
                  <a:pt x="432" y="272"/>
                  <a:pt x="568" y="224"/>
                  <a:pt x="592" y="200"/>
                </a:cubicBezTo>
                <a:cubicBezTo>
                  <a:pt x="616" y="176"/>
                  <a:pt x="520" y="184"/>
                  <a:pt x="496" y="152"/>
                </a:cubicBezTo>
                <a:cubicBezTo>
                  <a:pt x="472" y="120"/>
                  <a:pt x="480" y="16"/>
                  <a:pt x="448" y="8"/>
                </a:cubicBezTo>
                <a:cubicBezTo>
                  <a:pt x="416" y="0"/>
                  <a:pt x="344" y="64"/>
                  <a:pt x="304" y="104"/>
                </a:cubicBezTo>
                <a:cubicBezTo>
                  <a:pt x="264" y="144"/>
                  <a:pt x="240" y="224"/>
                  <a:pt x="208" y="248"/>
                </a:cubicBezTo>
                <a:cubicBezTo>
                  <a:pt x="176" y="272"/>
                  <a:pt x="144" y="256"/>
                  <a:pt x="112" y="248"/>
                </a:cubicBezTo>
                <a:cubicBezTo>
                  <a:pt x="80" y="240"/>
                  <a:pt x="32" y="184"/>
                  <a:pt x="16" y="200"/>
                </a:cubicBezTo>
                <a:close/>
              </a:path>
            </a:pathLst>
          </a:custGeom>
          <a:pattFill prst="wdDnDiag">
            <a:fgClr>
              <a:srgbClr val="FF0000"/>
            </a:fgClr>
            <a:bgClr>
              <a:schemeClr val="bg1"/>
            </a:bgClr>
          </a:pattFill>
          <a:ln w="25400">
            <a:solidFill>
              <a:srgbClr val="FF0000"/>
            </a:solidFill>
            <a:round/>
            <a:headEnd/>
            <a:tailEnd/>
          </a:ln>
        </p:spPr>
        <p:txBody>
          <a:bodyPr/>
          <a:lstStyle/>
          <a:p>
            <a:endParaRPr lang="en-US"/>
          </a:p>
        </p:txBody>
      </p:sp>
      <p:sp>
        <p:nvSpPr>
          <p:cNvPr id="175129" name="Freeform 25"/>
          <p:cNvSpPr>
            <a:spLocks/>
          </p:cNvSpPr>
          <p:nvPr/>
        </p:nvSpPr>
        <p:spPr bwMode="auto">
          <a:xfrm>
            <a:off x="5334000" y="5689600"/>
            <a:ext cx="419100" cy="342900"/>
          </a:xfrm>
          <a:custGeom>
            <a:avLst/>
            <a:gdLst>
              <a:gd name="T0" fmla="*/ 0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2147483647 h 216"/>
              <a:gd name="T14" fmla="*/ 2147483647 w 264"/>
              <a:gd name="T15" fmla="*/ 2147483647 h 216"/>
              <a:gd name="T16" fmla="*/ 0 w 264"/>
              <a:gd name="T17" fmla="*/ 2147483647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16"/>
              <a:gd name="T29" fmla="*/ 264 w 264"/>
              <a:gd name="T30" fmla="*/ 216 h 2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16">
                <a:moveTo>
                  <a:pt x="0" y="160"/>
                </a:moveTo>
                <a:cubicBezTo>
                  <a:pt x="28" y="156"/>
                  <a:pt x="56" y="152"/>
                  <a:pt x="96" y="160"/>
                </a:cubicBezTo>
                <a:cubicBezTo>
                  <a:pt x="136" y="168"/>
                  <a:pt x="216" y="216"/>
                  <a:pt x="240" y="208"/>
                </a:cubicBezTo>
                <a:cubicBezTo>
                  <a:pt x="264" y="200"/>
                  <a:pt x="240" y="144"/>
                  <a:pt x="240" y="112"/>
                </a:cubicBezTo>
                <a:cubicBezTo>
                  <a:pt x="240" y="80"/>
                  <a:pt x="256" y="32"/>
                  <a:pt x="240" y="16"/>
                </a:cubicBezTo>
                <a:cubicBezTo>
                  <a:pt x="224" y="0"/>
                  <a:pt x="168" y="16"/>
                  <a:pt x="144" y="16"/>
                </a:cubicBezTo>
                <a:cubicBezTo>
                  <a:pt x="120" y="16"/>
                  <a:pt x="112" y="0"/>
                  <a:pt x="96" y="16"/>
                </a:cubicBezTo>
                <a:cubicBezTo>
                  <a:pt x="80" y="32"/>
                  <a:pt x="64" y="90"/>
                  <a:pt x="48" y="112"/>
                </a:cubicBezTo>
                <a:cubicBezTo>
                  <a:pt x="32" y="134"/>
                  <a:pt x="10" y="141"/>
                  <a:pt x="0" y="148"/>
                </a:cubicBezTo>
              </a:path>
            </a:pathLst>
          </a:custGeom>
          <a:pattFill prst="wdDnDiag">
            <a:fgClr>
              <a:srgbClr val="FF0000"/>
            </a:fgClr>
            <a:bgClr>
              <a:schemeClr val="bg1"/>
            </a:bgClr>
          </a:pattFill>
          <a:ln w="254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5118"/>
                                        </p:tgtEl>
                                        <p:attrNameLst>
                                          <p:attrName>style.visibility</p:attrName>
                                        </p:attrNameLst>
                                      </p:cBhvr>
                                      <p:to>
                                        <p:strVal val="visible"/>
                                      </p:to>
                                    </p:set>
                                    <p:anim calcmode="lin" valueType="num">
                                      <p:cBhvr>
                                        <p:cTn id="7" dur="3000" fill="hold"/>
                                        <p:tgtEl>
                                          <p:spTgt spid="175118"/>
                                        </p:tgtEl>
                                        <p:attrNameLst>
                                          <p:attrName>ppt_w</p:attrName>
                                        </p:attrNameLst>
                                      </p:cBhvr>
                                      <p:tavLst>
                                        <p:tav tm="0">
                                          <p:val>
                                            <p:strVal val="#ppt_w*0.70"/>
                                          </p:val>
                                        </p:tav>
                                        <p:tav tm="100000">
                                          <p:val>
                                            <p:strVal val="#ppt_w"/>
                                          </p:val>
                                        </p:tav>
                                      </p:tavLst>
                                    </p:anim>
                                    <p:anim calcmode="lin" valueType="num">
                                      <p:cBhvr>
                                        <p:cTn id="8" dur="3000" fill="hold"/>
                                        <p:tgtEl>
                                          <p:spTgt spid="175118"/>
                                        </p:tgtEl>
                                        <p:attrNameLst>
                                          <p:attrName>ppt_h</p:attrName>
                                        </p:attrNameLst>
                                      </p:cBhvr>
                                      <p:tavLst>
                                        <p:tav tm="0">
                                          <p:val>
                                            <p:strVal val="#ppt_h"/>
                                          </p:val>
                                        </p:tav>
                                        <p:tav tm="100000">
                                          <p:val>
                                            <p:strVal val="#ppt_h"/>
                                          </p:val>
                                        </p:tav>
                                      </p:tavLst>
                                    </p:anim>
                                    <p:animEffect transition="in" filter="fade">
                                      <p:cBhvr>
                                        <p:cTn id="9" dur="3000"/>
                                        <p:tgtEl>
                                          <p:spTgt spid="1751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19"/>
                                        </p:tgtEl>
                                        <p:attrNameLst>
                                          <p:attrName>style.visibility</p:attrName>
                                        </p:attrNameLst>
                                      </p:cBhvr>
                                      <p:to>
                                        <p:strVal val="visible"/>
                                      </p:to>
                                    </p:set>
                                    <p:anim calcmode="lin" valueType="num">
                                      <p:cBhvr>
                                        <p:cTn id="12" dur="3000" fill="hold"/>
                                        <p:tgtEl>
                                          <p:spTgt spid="175119"/>
                                        </p:tgtEl>
                                        <p:attrNameLst>
                                          <p:attrName>ppt_w</p:attrName>
                                        </p:attrNameLst>
                                      </p:cBhvr>
                                      <p:tavLst>
                                        <p:tav tm="0">
                                          <p:val>
                                            <p:strVal val="#ppt_w*0.70"/>
                                          </p:val>
                                        </p:tav>
                                        <p:tav tm="100000">
                                          <p:val>
                                            <p:strVal val="#ppt_w"/>
                                          </p:val>
                                        </p:tav>
                                      </p:tavLst>
                                    </p:anim>
                                    <p:anim calcmode="lin" valueType="num">
                                      <p:cBhvr>
                                        <p:cTn id="13" dur="3000" fill="hold"/>
                                        <p:tgtEl>
                                          <p:spTgt spid="175119"/>
                                        </p:tgtEl>
                                        <p:attrNameLst>
                                          <p:attrName>ppt_h</p:attrName>
                                        </p:attrNameLst>
                                      </p:cBhvr>
                                      <p:tavLst>
                                        <p:tav tm="0">
                                          <p:val>
                                            <p:strVal val="#ppt_h"/>
                                          </p:val>
                                        </p:tav>
                                        <p:tav tm="100000">
                                          <p:val>
                                            <p:strVal val="#ppt_h"/>
                                          </p:val>
                                        </p:tav>
                                      </p:tavLst>
                                    </p:anim>
                                    <p:animEffect transition="in" filter="fade">
                                      <p:cBhvr>
                                        <p:cTn id="14" dur="3000"/>
                                        <p:tgtEl>
                                          <p:spTgt spid="17511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75116"/>
                                        </p:tgtEl>
                                        <p:attrNameLst>
                                          <p:attrName>style.visibility</p:attrName>
                                        </p:attrNameLst>
                                      </p:cBhvr>
                                      <p:to>
                                        <p:strVal val="visible"/>
                                      </p:to>
                                    </p:set>
                                    <p:anim calcmode="lin" valueType="num">
                                      <p:cBhvr>
                                        <p:cTn id="17" dur="3000" fill="hold"/>
                                        <p:tgtEl>
                                          <p:spTgt spid="175116"/>
                                        </p:tgtEl>
                                        <p:attrNameLst>
                                          <p:attrName>ppt_w</p:attrName>
                                        </p:attrNameLst>
                                      </p:cBhvr>
                                      <p:tavLst>
                                        <p:tav tm="0">
                                          <p:val>
                                            <p:strVal val="#ppt_w*0.70"/>
                                          </p:val>
                                        </p:tav>
                                        <p:tav tm="100000">
                                          <p:val>
                                            <p:strVal val="#ppt_w"/>
                                          </p:val>
                                        </p:tav>
                                      </p:tavLst>
                                    </p:anim>
                                    <p:anim calcmode="lin" valueType="num">
                                      <p:cBhvr>
                                        <p:cTn id="18" dur="3000" fill="hold"/>
                                        <p:tgtEl>
                                          <p:spTgt spid="175116"/>
                                        </p:tgtEl>
                                        <p:attrNameLst>
                                          <p:attrName>ppt_h</p:attrName>
                                        </p:attrNameLst>
                                      </p:cBhvr>
                                      <p:tavLst>
                                        <p:tav tm="0">
                                          <p:val>
                                            <p:strVal val="#ppt_h"/>
                                          </p:val>
                                        </p:tav>
                                        <p:tav tm="100000">
                                          <p:val>
                                            <p:strVal val="#ppt_h"/>
                                          </p:val>
                                        </p:tav>
                                      </p:tavLst>
                                    </p:anim>
                                    <p:animEffect transition="in" filter="fade">
                                      <p:cBhvr>
                                        <p:cTn id="19" dur="3000"/>
                                        <p:tgtEl>
                                          <p:spTgt spid="17511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5109"/>
                                        </p:tgtEl>
                                        <p:attrNameLst>
                                          <p:attrName>style.visibility</p:attrName>
                                        </p:attrNameLst>
                                      </p:cBhvr>
                                      <p:to>
                                        <p:strVal val="visible"/>
                                      </p:to>
                                    </p:set>
                                    <p:anim calcmode="lin" valueType="num">
                                      <p:cBhvr>
                                        <p:cTn id="22" dur="3000" fill="hold"/>
                                        <p:tgtEl>
                                          <p:spTgt spid="175109"/>
                                        </p:tgtEl>
                                        <p:attrNameLst>
                                          <p:attrName>ppt_w</p:attrName>
                                        </p:attrNameLst>
                                      </p:cBhvr>
                                      <p:tavLst>
                                        <p:tav tm="0">
                                          <p:val>
                                            <p:strVal val="#ppt_w*0.70"/>
                                          </p:val>
                                        </p:tav>
                                        <p:tav tm="100000">
                                          <p:val>
                                            <p:strVal val="#ppt_w"/>
                                          </p:val>
                                        </p:tav>
                                      </p:tavLst>
                                    </p:anim>
                                    <p:anim calcmode="lin" valueType="num">
                                      <p:cBhvr>
                                        <p:cTn id="23" dur="3000" fill="hold"/>
                                        <p:tgtEl>
                                          <p:spTgt spid="175109"/>
                                        </p:tgtEl>
                                        <p:attrNameLst>
                                          <p:attrName>ppt_h</p:attrName>
                                        </p:attrNameLst>
                                      </p:cBhvr>
                                      <p:tavLst>
                                        <p:tav tm="0">
                                          <p:val>
                                            <p:strVal val="#ppt_h"/>
                                          </p:val>
                                        </p:tav>
                                        <p:tav tm="100000">
                                          <p:val>
                                            <p:strVal val="#ppt_h"/>
                                          </p:val>
                                        </p:tav>
                                      </p:tavLst>
                                    </p:anim>
                                    <p:animEffect transition="in" filter="fade">
                                      <p:cBhvr>
                                        <p:cTn id="24" dur="3000"/>
                                        <p:tgtEl>
                                          <p:spTgt spid="17510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75113"/>
                                        </p:tgtEl>
                                        <p:attrNameLst>
                                          <p:attrName>style.visibility</p:attrName>
                                        </p:attrNameLst>
                                      </p:cBhvr>
                                      <p:to>
                                        <p:strVal val="visible"/>
                                      </p:to>
                                    </p:set>
                                    <p:anim calcmode="lin" valueType="num">
                                      <p:cBhvr>
                                        <p:cTn id="27" dur="3000" fill="hold"/>
                                        <p:tgtEl>
                                          <p:spTgt spid="175113"/>
                                        </p:tgtEl>
                                        <p:attrNameLst>
                                          <p:attrName>ppt_w</p:attrName>
                                        </p:attrNameLst>
                                      </p:cBhvr>
                                      <p:tavLst>
                                        <p:tav tm="0">
                                          <p:val>
                                            <p:strVal val="#ppt_w*0.70"/>
                                          </p:val>
                                        </p:tav>
                                        <p:tav tm="100000">
                                          <p:val>
                                            <p:strVal val="#ppt_w"/>
                                          </p:val>
                                        </p:tav>
                                      </p:tavLst>
                                    </p:anim>
                                    <p:anim calcmode="lin" valueType="num">
                                      <p:cBhvr>
                                        <p:cTn id="28" dur="3000" fill="hold"/>
                                        <p:tgtEl>
                                          <p:spTgt spid="175113"/>
                                        </p:tgtEl>
                                        <p:attrNameLst>
                                          <p:attrName>ppt_h</p:attrName>
                                        </p:attrNameLst>
                                      </p:cBhvr>
                                      <p:tavLst>
                                        <p:tav tm="0">
                                          <p:val>
                                            <p:strVal val="#ppt_h"/>
                                          </p:val>
                                        </p:tav>
                                        <p:tav tm="100000">
                                          <p:val>
                                            <p:strVal val="#ppt_h"/>
                                          </p:val>
                                        </p:tav>
                                      </p:tavLst>
                                    </p:anim>
                                    <p:animEffect transition="in" filter="fade">
                                      <p:cBhvr>
                                        <p:cTn id="29" dur="3000"/>
                                        <p:tgtEl>
                                          <p:spTgt spid="17511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75111"/>
                                        </p:tgtEl>
                                        <p:attrNameLst>
                                          <p:attrName>style.visibility</p:attrName>
                                        </p:attrNameLst>
                                      </p:cBhvr>
                                      <p:to>
                                        <p:strVal val="visible"/>
                                      </p:to>
                                    </p:set>
                                    <p:anim calcmode="lin" valueType="num">
                                      <p:cBhvr>
                                        <p:cTn id="32" dur="3000" fill="hold"/>
                                        <p:tgtEl>
                                          <p:spTgt spid="175111"/>
                                        </p:tgtEl>
                                        <p:attrNameLst>
                                          <p:attrName>ppt_w</p:attrName>
                                        </p:attrNameLst>
                                      </p:cBhvr>
                                      <p:tavLst>
                                        <p:tav tm="0">
                                          <p:val>
                                            <p:strVal val="#ppt_w*0.70"/>
                                          </p:val>
                                        </p:tav>
                                        <p:tav tm="100000">
                                          <p:val>
                                            <p:strVal val="#ppt_w"/>
                                          </p:val>
                                        </p:tav>
                                      </p:tavLst>
                                    </p:anim>
                                    <p:anim calcmode="lin" valueType="num">
                                      <p:cBhvr>
                                        <p:cTn id="33" dur="3000" fill="hold"/>
                                        <p:tgtEl>
                                          <p:spTgt spid="175111"/>
                                        </p:tgtEl>
                                        <p:attrNameLst>
                                          <p:attrName>ppt_h</p:attrName>
                                        </p:attrNameLst>
                                      </p:cBhvr>
                                      <p:tavLst>
                                        <p:tav tm="0">
                                          <p:val>
                                            <p:strVal val="#ppt_h"/>
                                          </p:val>
                                        </p:tav>
                                        <p:tav tm="100000">
                                          <p:val>
                                            <p:strVal val="#ppt_h"/>
                                          </p:val>
                                        </p:tav>
                                      </p:tavLst>
                                    </p:anim>
                                    <p:animEffect transition="in" filter="fade">
                                      <p:cBhvr>
                                        <p:cTn id="34" dur="3000"/>
                                        <p:tgtEl>
                                          <p:spTgt spid="175111"/>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75110"/>
                                        </p:tgtEl>
                                        <p:attrNameLst>
                                          <p:attrName>style.visibility</p:attrName>
                                        </p:attrNameLst>
                                      </p:cBhvr>
                                      <p:to>
                                        <p:strVal val="visible"/>
                                      </p:to>
                                    </p:set>
                                    <p:anim calcmode="lin" valueType="num">
                                      <p:cBhvr>
                                        <p:cTn id="37" dur="3000" fill="hold"/>
                                        <p:tgtEl>
                                          <p:spTgt spid="175110"/>
                                        </p:tgtEl>
                                        <p:attrNameLst>
                                          <p:attrName>ppt_w</p:attrName>
                                        </p:attrNameLst>
                                      </p:cBhvr>
                                      <p:tavLst>
                                        <p:tav tm="0">
                                          <p:val>
                                            <p:strVal val="#ppt_w*0.70"/>
                                          </p:val>
                                        </p:tav>
                                        <p:tav tm="100000">
                                          <p:val>
                                            <p:strVal val="#ppt_w"/>
                                          </p:val>
                                        </p:tav>
                                      </p:tavLst>
                                    </p:anim>
                                    <p:anim calcmode="lin" valueType="num">
                                      <p:cBhvr>
                                        <p:cTn id="38" dur="3000" fill="hold"/>
                                        <p:tgtEl>
                                          <p:spTgt spid="175110"/>
                                        </p:tgtEl>
                                        <p:attrNameLst>
                                          <p:attrName>ppt_h</p:attrName>
                                        </p:attrNameLst>
                                      </p:cBhvr>
                                      <p:tavLst>
                                        <p:tav tm="0">
                                          <p:val>
                                            <p:strVal val="#ppt_h"/>
                                          </p:val>
                                        </p:tav>
                                        <p:tav tm="100000">
                                          <p:val>
                                            <p:strVal val="#ppt_h"/>
                                          </p:val>
                                        </p:tav>
                                      </p:tavLst>
                                    </p:anim>
                                    <p:animEffect transition="in" filter="fade">
                                      <p:cBhvr>
                                        <p:cTn id="39" dur="3000"/>
                                        <p:tgtEl>
                                          <p:spTgt spid="175110"/>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75121"/>
                                        </p:tgtEl>
                                        <p:attrNameLst>
                                          <p:attrName>style.visibility</p:attrName>
                                        </p:attrNameLst>
                                      </p:cBhvr>
                                      <p:to>
                                        <p:strVal val="visible"/>
                                      </p:to>
                                    </p:set>
                                    <p:anim calcmode="lin" valueType="num">
                                      <p:cBhvr>
                                        <p:cTn id="44" dur="1000" fill="hold"/>
                                        <p:tgtEl>
                                          <p:spTgt spid="175121"/>
                                        </p:tgtEl>
                                        <p:attrNameLst>
                                          <p:attrName>ppt_w</p:attrName>
                                        </p:attrNameLst>
                                      </p:cBhvr>
                                      <p:tavLst>
                                        <p:tav tm="0">
                                          <p:val>
                                            <p:strVal val="#ppt_w*0.70"/>
                                          </p:val>
                                        </p:tav>
                                        <p:tav tm="100000">
                                          <p:val>
                                            <p:strVal val="#ppt_w"/>
                                          </p:val>
                                        </p:tav>
                                      </p:tavLst>
                                    </p:anim>
                                    <p:anim calcmode="lin" valueType="num">
                                      <p:cBhvr>
                                        <p:cTn id="45" dur="1000" fill="hold"/>
                                        <p:tgtEl>
                                          <p:spTgt spid="175121"/>
                                        </p:tgtEl>
                                        <p:attrNameLst>
                                          <p:attrName>ppt_h</p:attrName>
                                        </p:attrNameLst>
                                      </p:cBhvr>
                                      <p:tavLst>
                                        <p:tav tm="0">
                                          <p:val>
                                            <p:strVal val="#ppt_h"/>
                                          </p:val>
                                        </p:tav>
                                        <p:tav tm="100000">
                                          <p:val>
                                            <p:strVal val="#ppt_h"/>
                                          </p:val>
                                        </p:tav>
                                      </p:tavLst>
                                    </p:anim>
                                    <p:animEffect transition="in" filter="fade">
                                      <p:cBhvr>
                                        <p:cTn id="46" dur="1000"/>
                                        <p:tgtEl>
                                          <p:spTgt spid="175121"/>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75127"/>
                                        </p:tgtEl>
                                        <p:attrNameLst>
                                          <p:attrName>style.visibility</p:attrName>
                                        </p:attrNameLst>
                                      </p:cBhvr>
                                      <p:to>
                                        <p:strVal val="visible"/>
                                      </p:to>
                                    </p:set>
                                    <p:anim calcmode="lin" valueType="num">
                                      <p:cBhvr>
                                        <p:cTn id="49" dur="1000" fill="hold"/>
                                        <p:tgtEl>
                                          <p:spTgt spid="175127"/>
                                        </p:tgtEl>
                                        <p:attrNameLst>
                                          <p:attrName>ppt_w</p:attrName>
                                        </p:attrNameLst>
                                      </p:cBhvr>
                                      <p:tavLst>
                                        <p:tav tm="0">
                                          <p:val>
                                            <p:strVal val="#ppt_w*0.70"/>
                                          </p:val>
                                        </p:tav>
                                        <p:tav tm="100000">
                                          <p:val>
                                            <p:strVal val="#ppt_w"/>
                                          </p:val>
                                        </p:tav>
                                      </p:tavLst>
                                    </p:anim>
                                    <p:anim calcmode="lin" valueType="num">
                                      <p:cBhvr>
                                        <p:cTn id="50" dur="1000" fill="hold"/>
                                        <p:tgtEl>
                                          <p:spTgt spid="175127"/>
                                        </p:tgtEl>
                                        <p:attrNameLst>
                                          <p:attrName>ppt_h</p:attrName>
                                        </p:attrNameLst>
                                      </p:cBhvr>
                                      <p:tavLst>
                                        <p:tav tm="0">
                                          <p:val>
                                            <p:strVal val="#ppt_h"/>
                                          </p:val>
                                        </p:tav>
                                        <p:tav tm="100000">
                                          <p:val>
                                            <p:strVal val="#ppt_h"/>
                                          </p:val>
                                        </p:tav>
                                      </p:tavLst>
                                    </p:anim>
                                    <p:animEffect transition="in" filter="fade">
                                      <p:cBhvr>
                                        <p:cTn id="51" dur="1000"/>
                                        <p:tgtEl>
                                          <p:spTgt spid="175127"/>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75128"/>
                                        </p:tgtEl>
                                        <p:attrNameLst>
                                          <p:attrName>style.visibility</p:attrName>
                                        </p:attrNameLst>
                                      </p:cBhvr>
                                      <p:to>
                                        <p:strVal val="visible"/>
                                      </p:to>
                                    </p:set>
                                    <p:anim calcmode="lin" valueType="num">
                                      <p:cBhvr>
                                        <p:cTn id="54" dur="1000" fill="hold"/>
                                        <p:tgtEl>
                                          <p:spTgt spid="175128"/>
                                        </p:tgtEl>
                                        <p:attrNameLst>
                                          <p:attrName>ppt_w</p:attrName>
                                        </p:attrNameLst>
                                      </p:cBhvr>
                                      <p:tavLst>
                                        <p:tav tm="0">
                                          <p:val>
                                            <p:strVal val="#ppt_w*0.70"/>
                                          </p:val>
                                        </p:tav>
                                        <p:tav tm="100000">
                                          <p:val>
                                            <p:strVal val="#ppt_w"/>
                                          </p:val>
                                        </p:tav>
                                      </p:tavLst>
                                    </p:anim>
                                    <p:anim calcmode="lin" valueType="num">
                                      <p:cBhvr>
                                        <p:cTn id="55" dur="1000" fill="hold"/>
                                        <p:tgtEl>
                                          <p:spTgt spid="175128"/>
                                        </p:tgtEl>
                                        <p:attrNameLst>
                                          <p:attrName>ppt_h</p:attrName>
                                        </p:attrNameLst>
                                      </p:cBhvr>
                                      <p:tavLst>
                                        <p:tav tm="0">
                                          <p:val>
                                            <p:strVal val="#ppt_h"/>
                                          </p:val>
                                        </p:tav>
                                        <p:tav tm="100000">
                                          <p:val>
                                            <p:strVal val="#ppt_h"/>
                                          </p:val>
                                        </p:tav>
                                      </p:tavLst>
                                    </p:anim>
                                    <p:animEffect transition="in" filter="fade">
                                      <p:cBhvr>
                                        <p:cTn id="56" dur="1000"/>
                                        <p:tgtEl>
                                          <p:spTgt spid="175128"/>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75123"/>
                                        </p:tgtEl>
                                        <p:attrNameLst>
                                          <p:attrName>style.visibility</p:attrName>
                                        </p:attrNameLst>
                                      </p:cBhvr>
                                      <p:to>
                                        <p:strVal val="visible"/>
                                      </p:to>
                                    </p:set>
                                    <p:anim calcmode="lin" valueType="num">
                                      <p:cBhvr>
                                        <p:cTn id="59" dur="1000" fill="hold"/>
                                        <p:tgtEl>
                                          <p:spTgt spid="175123"/>
                                        </p:tgtEl>
                                        <p:attrNameLst>
                                          <p:attrName>ppt_w</p:attrName>
                                        </p:attrNameLst>
                                      </p:cBhvr>
                                      <p:tavLst>
                                        <p:tav tm="0">
                                          <p:val>
                                            <p:strVal val="#ppt_w*0.70"/>
                                          </p:val>
                                        </p:tav>
                                        <p:tav tm="100000">
                                          <p:val>
                                            <p:strVal val="#ppt_w"/>
                                          </p:val>
                                        </p:tav>
                                      </p:tavLst>
                                    </p:anim>
                                    <p:anim calcmode="lin" valueType="num">
                                      <p:cBhvr>
                                        <p:cTn id="60" dur="1000" fill="hold"/>
                                        <p:tgtEl>
                                          <p:spTgt spid="175123"/>
                                        </p:tgtEl>
                                        <p:attrNameLst>
                                          <p:attrName>ppt_h</p:attrName>
                                        </p:attrNameLst>
                                      </p:cBhvr>
                                      <p:tavLst>
                                        <p:tav tm="0">
                                          <p:val>
                                            <p:strVal val="#ppt_h"/>
                                          </p:val>
                                        </p:tav>
                                        <p:tav tm="100000">
                                          <p:val>
                                            <p:strVal val="#ppt_h"/>
                                          </p:val>
                                        </p:tav>
                                      </p:tavLst>
                                    </p:anim>
                                    <p:animEffect transition="in" filter="fade">
                                      <p:cBhvr>
                                        <p:cTn id="61" dur="1000"/>
                                        <p:tgtEl>
                                          <p:spTgt spid="175123"/>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75129"/>
                                        </p:tgtEl>
                                        <p:attrNameLst>
                                          <p:attrName>style.visibility</p:attrName>
                                        </p:attrNameLst>
                                      </p:cBhvr>
                                      <p:to>
                                        <p:strVal val="visible"/>
                                      </p:to>
                                    </p:set>
                                    <p:anim calcmode="lin" valueType="num">
                                      <p:cBhvr>
                                        <p:cTn id="64" dur="1000" fill="hold"/>
                                        <p:tgtEl>
                                          <p:spTgt spid="175129"/>
                                        </p:tgtEl>
                                        <p:attrNameLst>
                                          <p:attrName>ppt_w</p:attrName>
                                        </p:attrNameLst>
                                      </p:cBhvr>
                                      <p:tavLst>
                                        <p:tav tm="0">
                                          <p:val>
                                            <p:strVal val="#ppt_w*0.70"/>
                                          </p:val>
                                        </p:tav>
                                        <p:tav tm="100000">
                                          <p:val>
                                            <p:strVal val="#ppt_w"/>
                                          </p:val>
                                        </p:tav>
                                      </p:tavLst>
                                    </p:anim>
                                    <p:anim calcmode="lin" valueType="num">
                                      <p:cBhvr>
                                        <p:cTn id="65" dur="1000" fill="hold"/>
                                        <p:tgtEl>
                                          <p:spTgt spid="175129"/>
                                        </p:tgtEl>
                                        <p:attrNameLst>
                                          <p:attrName>ppt_h</p:attrName>
                                        </p:attrNameLst>
                                      </p:cBhvr>
                                      <p:tavLst>
                                        <p:tav tm="0">
                                          <p:val>
                                            <p:strVal val="#ppt_h"/>
                                          </p:val>
                                        </p:tav>
                                        <p:tav tm="100000">
                                          <p:val>
                                            <p:strVal val="#ppt_h"/>
                                          </p:val>
                                        </p:tav>
                                      </p:tavLst>
                                    </p:anim>
                                    <p:animEffect transition="in" filter="fade">
                                      <p:cBhvr>
                                        <p:cTn id="66" dur="1000"/>
                                        <p:tgtEl>
                                          <p:spTgt spid="175129"/>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75125"/>
                                        </p:tgtEl>
                                        <p:attrNameLst>
                                          <p:attrName>style.visibility</p:attrName>
                                        </p:attrNameLst>
                                      </p:cBhvr>
                                      <p:to>
                                        <p:strVal val="visible"/>
                                      </p:to>
                                    </p:set>
                                    <p:anim calcmode="lin" valueType="num">
                                      <p:cBhvr>
                                        <p:cTn id="69" dur="1000" fill="hold"/>
                                        <p:tgtEl>
                                          <p:spTgt spid="175125"/>
                                        </p:tgtEl>
                                        <p:attrNameLst>
                                          <p:attrName>ppt_w</p:attrName>
                                        </p:attrNameLst>
                                      </p:cBhvr>
                                      <p:tavLst>
                                        <p:tav tm="0">
                                          <p:val>
                                            <p:strVal val="#ppt_w*0.70"/>
                                          </p:val>
                                        </p:tav>
                                        <p:tav tm="100000">
                                          <p:val>
                                            <p:strVal val="#ppt_w"/>
                                          </p:val>
                                        </p:tav>
                                      </p:tavLst>
                                    </p:anim>
                                    <p:anim calcmode="lin" valueType="num">
                                      <p:cBhvr>
                                        <p:cTn id="70" dur="1000" fill="hold"/>
                                        <p:tgtEl>
                                          <p:spTgt spid="175125"/>
                                        </p:tgtEl>
                                        <p:attrNameLst>
                                          <p:attrName>ppt_h</p:attrName>
                                        </p:attrNameLst>
                                      </p:cBhvr>
                                      <p:tavLst>
                                        <p:tav tm="0">
                                          <p:val>
                                            <p:strVal val="#ppt_h"/>
                                          </p:val>
                                        </p:tav>
                                        <p:tav tm="100000">
                                          <p:val>
                                            <p:strVal val="#ppt_h"/>
                                          </p:val>
                                        </p:tav>
                                      </p:tavLst>
                                    </p:anim>
                                    <p:animEffect transition="in" filter="fade">
                                      <p:cBhvr>
                                        <p:cTn id="71" dur="1000"/>
                                        <p:tgtEl>
                                          <p:spTgt spid="175125"/>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175122"/>
                                        </p:tgtEl>
                                        <p:attrNameLst>
                                          <p:attrName>style.visibility</p:attrName>
                                        </p:attrNameLst>
                                      </p:cBhvr>
                                      <p:to>
                                        <p:strVal val="visible"/>
                                      </p:to>
                                    </p:set>
                                    <p:anim calcmode="lin" valueType="num">
                                      <p:cBhvr>
                                        <p:cTn id="74" dur="1000" fill="hold"/>
                                        <p:tgtEl>
                                          <p:spTgt spid="175122"/>
                                        </p:tgtEl>
                                        <p:attrNameLst>
                                          <p:attrName>ppt_w</p:attrName>
                                        </p:attrNameLst>
                                      </p:cBhvr>
                                      <p:tavLst>
                                        <p:tav tm="0">
                                          <p:val>
                                            <p:strVal val="#ppt_w*0.70"/>
                                          </p:val>
                                        </p:tav>
                                        <p:tav tm="100000">
                                          <p:val>
                                            <p:strVal val="#ppt_w"/>
                                          </p:val>
                                        </p:tav>
                                      </p:tavLst>
                                    </p:anim>
                                    <p:anim calcmode="lin" valueType="num">
                                      <p:cBhvr>
                                        <p:cTn id="75" dur="1000" fill="hold"/>
                                        <p:tgtEl>
                                          <p:spTgt spid="175122"/>
                                        </p:tgtEl>
                                        <p:attrNameLst>
                                          <p:attrName>ppt_h</p:attrName>
                                        </p:attrNameLst>
                                      </p:cBhvr>
                                      <p:tavLst>
                                        <p:tav tm="0">
                                          <p:val>
                                            <p:strVal val="#ppt_h"/>
                                          </p:val>
                                        </p:tav>
                                        <p:tav tm="100000">
                                          <p:val>
                                            <p:strVal val="#ppt_h"/>
                                          </p:val>
                                        </p:tav>
                                      </p:tavLst>
                                    </p:anim>
                                    <p:animEffect transition="in" filter="fade">
                                      <p:cBhvr>
                                        <p:cTn id="76" dur="1000"/>
                                        <p:tgtEl>
                                          <p:spTgt spid="175122"/>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175124"/>
                                        </p:tgtEl>
                                        <p:attrNameLst>
                                          <p:attrName>style.visibility</p:attrName>
                                        </p:attrNameLst>
                                      </p:cBhvr>
                                      <p:to>
                                        <p:strVal val="visible"/>
                                      </p:to>
                                    </p:set>
                                    <p:anim calcmode="lin" valueType="num">
                                      <p:cBhvr>
                                        <p:cTn id="79" dur="1000" fill="hold"/>
                                        <p:tgtEl>
                                          <p:spTgt spid="175124"/>
                                        </p:tgtEl>
                                        <p:attrNameLst>
                                          <p:attrName>ppt_w</p:attrName>
                                        </p:attrNameLst>
                                      </p:cBhvr>
                                      <p:tavLst>
                                        <p:tav tm="0">
                                          <p:val>
                                            <p:strVal val="#ppt_w*0.70"/>
                                          </p:val>
                                        </p:tav>
                                        <p:tav tm="100000">
                                          <p:val>
                                            <p:strVal val="#ppt_w"/>
                                          </p:val>
                                        </p:tav>
                                      </p:tavLst>
                                    </p:anim>
                                    <p:anim calcmode="lin" valueType="num">
                                      <p:cBhvr>
                                        <p:cTn id="80" dur="1000" fill="hold"/>
                                        <p:tgtEl>
                                          <p:spTgt spid="175124"/>
                                        </p:tgtEl>
                                        <p:attrNameLst>
                                          <p:attrName>ppt_h</p:attrName>
                                        </p:attrNameLst>
                                      </p:cBhvr>
                                      <p:tavLst>
                                        <p:tav tm="0">
                                          <p:val>
                                            <p:strVal val="#ppt_h"/>
                                          </p:val>
                                        </p:tav>
                                        <p:tav tm="100000">
                                          <p:val>
                                            <p:strVal val="#ppt_h"/>
                                          </p:val>
                                        </p:tav>
                                      </p:tavLst>
                                    </p:anim>
                                    <p:animEffect transition="in" filter="fade">
                                      <p:cBhvr>
                                        <p:cTn id="81" dur="1000"/>
                                        <p:tgtEl>
                                          <p:spTgt spid="17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animBg="1"/>
      <p:bldP spid="175110" grpId="0" animBg="1"/>
      <p:bldP spid="175111" grpId="0" animBg="1"/>
      <p:bldP spid="175113" grpId="0" animBg="1"/>
      <p:bldP spid="175116" grpId="0" animBg="1"/>
      <p:bldP spid="175118" grpId="0" animBg="1"/>
      <p:bldP spid="175119" grpId="0" animBg="1"/>
      <p:bldP spid="175121" grpId="0" animBg="1"/>
      <p:bldP spid="175122" grpId="0"/>
      <p:bldP spid="175123" grpId="0" animBg="1"/>
      <p:bldP spid="175124" grpId="0"/>
      <p:bldP spid="175125" grpId="0" animBg="1"/>
      <p:bldP spid="175127" grpId="0" animBg="1"/>
      <p:bldP spid="175128" grpId="0" animBg="1"/>
      <p:bldP spid="1751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81000"/>
            <a:ext cx="9144000" cy="1143000"/>
          </a:xfrm>
        </p:spPr>
        <p:txBody>
          <a:bodyPr/>
          <a:lstStyle/>
          <a:p>
            <a:pPr eaLnBrk="1" hangingPunct="1"/>
            <a:r>
              <a:rPr lang="en-US" sz="4000" smtClean="0">
                <a:solidFill>
                  <a:schemeClr val="tx1"/>
                </a:solidFill>
                <a:latin typeface="Arial" charset="0"/>
                <a:cs typeface="Arial" charset="0"/>
              </a:rPr>
              <a:t>A Healthy Kids Snapshot</a:t>
            </a:r>
          </a:p>
        </p:txBody>
      </p:sp>
      <p:sp>
        <p:nvSpPr>
          <p:cNvPr id="3075" name="Rectangle 3"/>
          <p:cNvSpPr>
            <a:spLocks noGrp="1" noChangeArrowheads="1"/>
          </p:cNvSpPr>
          <p:nvPr>
            <p:ph type="body" idx="1"/>
          </p:nvPr>
        </p:nvSpPr>
        <p:spPr>
          <a:xfrm>
            <a:off x="457200" y="1798638"/>
            <a:ext cx="8229600" cy="4525962"/>
          </a:xfrm>
        </p:spPr>
        <p:txBody>
          <a:bodyPr/>
          <a:lstStyle/>
          <a:p>
            <a:pPr eaLnBrk="1" hangingPunct="1">
              <a:lnSpc>
                <a:spcPct val="80000"/>
              </a:lnSpc>
            </a:pPr>
            <a:r>
              <a:rPr lang="en-US" sz="2800" smtClean="0">
                <a:latin typeface="Arial" charset="0"/>
                <a:cs typeface="Arial" charset="0"/>
              </a:rPr>
              <a:t>4 Year, $360,000 grant to reverse childhood obesity</a:t>
            </a:r>
            <a:endParaRPr lang="en-US" sz="2800" baseline="30000" smtClean="0">
              <a:latin typeface="Arial" charset="0"/>
              <a:cs typeface="Arial" charset="0"/>
            </a:endParaRPr>
          </a:p>
          <a:p>
            <a:pPr eaLnBrk="1" hangingPunct="1">
              <a:lnSpc>
                <a:spcPct val="80000"/>
              </a:lnSpc>
            </a:pPr>
            <a:r>
              <a:rPr lang="en-US" sz="2800" smtClean="0">
                <a:latin typeface="Arial" charset="0"/>
                <a:cs typeface="Arial" charset="0"/>
              </a:rPr>
              <a:t>Target area is Westside, San Antonio</a:t>
            </a:r>
            <a:endParaRPr lang="en-US" sz="2800" baseline="30000" smtClean="0">
              <a:latin typeface="Arial" charset="0"/>
              <a:cs typeface="Arial" charset="0"/>
            </a:endParaRPr>
          </a:p>
          <a:p>
            <a:pPr eaLnBrk="1" hangingPunct="1">
              <a:lnSpc>
                <a:spcPct val="80000"/>
              </a:lnSpc>
            </a:pPr>
            <a:r>
              <a:rPr lang="en-US" sz="2800" smtClean="0">
                <a:latin typeface="Arial" charset="0"/>
                <a:cs typeface="Arial" charset="0"/>
              </a:rPr>
              <a:t>Healthy Kids has a strong partnership structure</a:t>
            </a:r>
            <a:endParaRPr lang="en-US" sz="2800" baseline="30000" smtClean="0">
              <a:latin typeface="Arial" charset="0"/>
              <a:cs typeface="Arial" charset="0"/>
            </a:endParaRPr>
          </a:p>
          <a:p>
            <a:pPr eaLnBrk="1" hangingPunct="1">
              <a:lnSpc>
                <a:spcPct val="80000"/>
              </a:lnSpc>
            </a:pPr>
            <a:r>
              <a:rPr lang="en-US" sz="2800" smtClean="0">
                <a:latin typeface="Arial" charset="0"/>
                <a:cs typeface="Arial" charset="0"/>
              </a:rPr>
              <a:t>Focused on policy &amp; environmental changes</a:t>
            </a:r>
          </a:p>
          <a:p>
            <a:pPr eaLnBrk="1" hangingPunct="1">
              <a:lnSpc>
                <a:spcPct val="80000"/>
              </a:lnSpc>
            </a:pPr>
            <a:r>
              <a:rPr lang="en-US" sz="2800" smtClean="0">
                <a:latin typeface="Arial" charset="0"/>
                <a:cs typeface="Arial" charset="0"/>
              </a:rPr>
              <a:t>Focused on both physical activity &amp; nutrition-related initiatives</a:t>
            </a:r>
          </a:p>
          <a:p>
            <a:pPr eaLnBrk="1" hangingPunct="1">
              <a:lnSpc>
                <a:spcPct val="80000"/>
              </a:lnSpc>
            </a:pPr>
            <a:endParaRPr lang="en-US" sz="2800" baseline="30000" smtClean="0">
              <a:latin typeface="Arial" charset="0"/>
              <a:cs typeface="Arial" charset="0"/>
            </a:endParaRPr>
          </a:p>
          <a:p>
            <a:pPr lvl="1" eaLnBrk="1" hangingPunct="1">
              <a:lnSpc>
                <a:spcPct val="80000"/>
              </a:lnSpc>
              <a:buFontTx/>
              <a:buNone/>
            </a:pPr>
            <a:endParaRPr lang="en-US" sz="2400" smtClean="0">
              <a:solidFill>
                <a:schemeClr val="bg1"/>
              </a:solidFill>
            </a:endParaRPr>
          </a:p>
          <a:p>
            <a:pPr eaLnBrk="1" hangingPunct="1">
              <a:lnSpc>
                <a:spcPct val="80000"/>
              </a:lnSpc>
              <a:buFontTx/>
              <a:buNone/>
            </a:pPr>
            <a:endParaRPr lang="en-US" sz="2800" smtClean="0"/>
          </a:p>
        </p:txBody>
      </p:sp>
      <p:sp>
        <p:nvSpPr>
          <p:cNvPr id="3076" name="Line 4"/>
          <p:cNvSpPr>
            <a:spLocks noChangeShapeType="1"/>
          </p:cNvSpPr>
          <p:nvPr/>
        </p:nvSpPr>
        <p:spPr bwMode="auto">
          <a:xfrm>
            <a:off x="304800" y="1676400"/>
            <a:ext cx="8229600" cy="0"/>
          </a:xfrm>
          <a:prstGeom prst="line">
            <a:avLst/>
          </a:prstGeom>
          <a:noFill/>
          <a:ln w="38100">
            <a:solidFill>
              <a:srgbClr val="FF0000"/>
            </a:solidFill>
            <a:round/>
            <a:headEnd/>
            <a:tailEnd/>
          </a:ln>
        </p:spPr>
        <p:txBody>
          <a:bodyPr wrap="none" anchor="ctr"/>
          <a:lstStyle/>
          <a:p>
            <a:endParaRPr lang="en-US"/>
          </a:p>
        </p:txBody>
      </p:sp>
      <p:pic>
        <p:nvPicPr>
          <p:cNvPr id="3077" name="Picture 4" descr="H:\albd_share\Communications\Logos and Branding\HKHC logo color merge.jpg"/>
          <p:cNvPicPr>
            <a:picLocks noChangeAspect="1" noChangeArrowheads="1"/>
          </p:cNvPicPr>
          <p:nvPr/>
        </p:nvPicPr>
        <p:blipFill>
          <a:blip r:embed="rId3"/>
          <a:srcRect/>
          <a:stretch>
            <a:fillRect/>
          </a:stretch>
        </p:blipFill>
        <p:spPr bwMode="auto">
          <a:xfrm>
            <a:off x="0" y="5918200"/>
            <a:ext cx="2819400" cy="93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D4776781-6202-47F1-A055-FA32AFE28C3E}" type="slidenum">
              <a:rPr lang="en-US" smtClean="0"/>
              <a:pPr/>
              <a:t>20</a:t>
            </a:fld>
            <a:endParaRPr lang="en-US" smtClean="0"/>
          </a:p>
        </p:txBody>
      </p:sp>
      <p:sp>
        <p:nvSpPr>
          <p:cNvPr id="21507" name="Rectangle 4"/>
          <p:cNvSpPr>
            <a:spLocks noGrp="1" noChangeArrowheads="1"/>
          </p:cNvSpPr>
          <p:nvPr>
            <p:ph type="title"/>
          </p:nvPr>
        </p:nvSpPr>
        <p:spPr>
          <a:xfrm>
            <a:off x="228600" y="152400"/>
            <a:ext cx="4800600" cy="642938"/>
          </a:xfrm>
          <a:solidFill>
            <a:schemeClr val="tx2"/>
          </a:solidFill>
          <a:ln w="38100">
            <a:solidFill>
              <a:schemeClr val="bg1"/>
            </a:solidFill>
          </a:ln>
        </p:spPr>
        <p:txBody>
          <a:bodyPr/>
          <a:lstStyle/>
          <a:p>
            <a:pPr algn="l" eaLnBrk="1" hangingPunct="1"/>
            <a:r>
              <a:rPr lang="en-US" sz="4000" smtClean="0">
                <a:solidFill>
                  <a:schemeClr val="bg1"/>
                </a:solidFill>
              </a:rPr>
              <a:t>HKHC: </a:t>
            </a:r>
            <a:r>
              <a:rPr lang="en-US" sz="4000" smtClean="0">
                <a:solidFill>
                  <a:srgbClr val="008000"/>
                </a:solidFill>
              </a:rPr>
              <a:t>Greenspace</a:t>
            </a:r>
            <a:endParaRPr lang="en-US" sz="4000" smtClean="0">
              <a:solidFill>
                <a:schemeClr val="bg1"/>
              </a:solidFill>
            </a:endParaRPr>
          </a:p>
        </p:txBody>
      </p:sp>
      <p:sp>
        <p:nvSpPr>
          <p:cNvPr id="14340" name="Text Box 5"/>
          <p:cNvSpPr txBox="1">
            <a:spLocks noChangeArrowheads="1"/>
          </p:cNvSpPr>
          <p:nvPr/>
        </p:nvSpPr>
        <p:spPr bwMode="auto">
          <a:xfrm>
            <a:off x="152400" y="914400"/>
            <a:ext cx="8839200" cy="2185988"/>
          </a:xfrm>
          <a:prstGeom prst="rect">
            <a:avLst/>
          </a:prstGeom>
          <a:noFill/>
          <a:ln w="9525">
            <a:noFill/>
            <a:miter lim="800000"/>
            <a:headEnd/>
            <a:tailEnd/>
          </a:ln>
        </p:spPr>
        <p:txBody>
          <a:bodyPr>
            <a:spAutoFit/>
          </a:bodyPr>
          <a:lstStyle/>
          <a:p>
            <a:pPr>
              <a:spcBef>
                <a:spcPct val="50000"/>
              </a:spcBef>
              <a:defRPr/>
            </a:pPr>
            <a:r>
              <a:rPr lang="en-US" sz="2800" b="1" dirty="0"/>
              <a:t>Park </a:t>
            </a:r>
            <a:r>
              <a:rPr lang="en-US" sz="2800" b="1" u="sng" dirty="0"/>
              <a:t>Access </a:t>
            </a:r>
            <a:r>
              <a:rPr lang="en-US" sz="2800" b="1" dirty="0"/>
              <a:t>is As Important as Park Acreage</a:t>
            </a:r>
          </a:p>
          <a:p>
            <a:pPr>
              <a:spcBef>
                <a:spcPct val="50000"/>
              </a:spcBef>
              <a:buFont typeface="Arial" charset="0"/>
              <a:buChar char="•"/>
              <a:defRPr/>
            </a:pPr>
            <a:r>
              <a:rPr lang="en-US" sz="2400" b="1" dirty="0"/>
              <a:t> Even a ½ mile </a:t>
            </a:r>
            <a:r>
              <a:rPr lang="en-US" sz="2400" dirty="0"/>
              <a:t>(10 minute)</a:t>
            </a:r>
            <a:r>
              <a:rPr lang="en-US" sz="2400" b="1" dirty="0"/>
              <a:t> walk may not be reasonable if</a:t>
            </a:r>
          </a:p>
          <a:p>
            <a:pPr lvl="1">
              <a:spcBef>
                <a:spcPct val="50000"/>
              </a:spcBef>
              <a:buFontTx/>
              <a:buChar char="•"/>
              <a:defRPr/>
            </a:pPr>
            <a:r>
              <a:rPr lang="en-US" sz="2400" dirty="0">
                <a:solidFill>
                  <a:schemeClr val="bg2">
                    <a:lumMod val="75000"/>
                  </a:schemeClr>
                </a:solidFill>
              </a:rPr>
              <a:t>There is a Lack of Trees/Shade</a:t>
            </a:r>
          </a:p>
          <a:p>
            <a:pPr lvl="1">
              <a:spcBef>
                <a:spcPct val="50000"/>
              </a:spcBef>
              <a:buFontTx/>
              <a:buChar char="•"/>
              <a:defRPr/>
            </a:pPr>
            <a:r>
              <a:rPr lang="en-US" sz="2400" dirty="0">
                <a:solidFill>
                  <a:schemeClr val="bg2">
                    <a:lumMod val="75000"/>
                  </a:schemeClr>
                </a:solidFill>
              </a:rPr>
              <a:t>There is a Lack of Sidewalks &amp; Lighting/Safety</a:t>
            </a:r>
          </a:p>
        </p:txBody>
      </p:sp>
      <p:pic>
        <p:nvPicPr>
          <p:cNvPr id="21509" name="Picture 7" descr="2_The_city_park"/>
          <p:cNvPicPr>
            <a:picLocks noChangeAspect="1" noChangeArrowheads="1"/>
          </p:cNvPicPr>
          <p:nvPr/>
        </p:nvPicPr>
        <p:blipFill>
          <a:blip r:embed="rId2"/>
          <a:srcRect/>
          <a:stretch>
            <a:fillRect/>
          </a:stretch>
        </p:blipFill>
        <p:spPr bwMode="auto">
          <a:xfrm>
            <a:off x="609600" y="3695700"/>
            <a:ext cx="3810000" cy="2857500"/>
          </a:xfrm>
          <a:prstGeom prst="rect">
            <a:avLst/>
          </a:prstGeom>
          <a:noFill/>
          <a:ln w="38100">
            <a:solidFill>
              <a:schemeClr val="bg1"/>
            </a:solidFill>
            <a:miter lim="800000"/>
            <a:headEnd/>
            <a:tailEnd/>
          </a:ln>
        </p:spPr>
      </p:pic>
      <p:pic>
        <p:nvPicPr>
          <p:cNvPr id="21510" name="Picture 9" descr="RedRibbon_8"/>
          <p:cNvPicPr>
            <a:picLocks noChangeAspect="1" noChangeArrowheads="1"/>
          </p:cNvPicPr>
          <p:nvPr/>
        </p:nvPicPr>
        <p:blipFill>
          <a:blip r:embed="rId3"/>
          <a:srcRect l="6639" r="21510"/>
          <a:stretch>
            <a:fillRect/>
          </a:stretch>
        </p:blipFill>
        <p:spPr bwMode="auto">
          <a:xfrm>
            <a:off x="4876800" y="3698875"/>
            <a:ext cx="3425825" cy="28352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p:spPr>
        <p:txBody>
          <a:bodyPr/>
          <a:lstStyle/>
          <a:p>
            <a:fld id="{99DE8DDD-6F83-4BD8-B9D9-C4C3F3990D9A}" type="slidenum">
              <a:rPr lang="en-US" smtClean="0"/>
              <a:pPr/>
              <a:t>21</a:t>
            </a:fld>
            <a:endParaRPr lang="en-US" smtClean="0"/>
          </a:p>
        </p:txBody>
      </p:sp>
      <p:pic>
        <p:nvPicPr>
          <p:cNvPr id="22531" name="Picture 4" descr="2.JPG"/>
          <p:cNvPicPr>
            <a:picLocks noChangeAspect="1"/>
          </p:cNvPicPr>
          <p:nvPr/>
        </p:nvPicPr>
        <p:blipFill>
          <a:blip r:embed="rId2"/>
          <a:srcRect l="4443" t="7777" b="24445"/>
          <a:stretch>
            <a:fillRect/>
          </a:stretch>
        </p:blipFill>
        <p:spPr bwMode="auto">
          <a:xfrm>
            <a:off x="4800600" y="1676400"/>
            <a:ext cx="3810000" cy="2362200"/>
          </a:xfrm>
          <a:prstGeom prst="rect">
            <a:avLst/>
          </a:prstGeom>
          <a:noFill/>
          <a:ln w="9525">
            <a:noFill/>
            <a:miter lim="800000"/>
            <a:headEnd/>
            <a:tailEnd/>
          </a:ln>
        </p:spPr>
      </p:pic>
      <p:sp>
        <p:nvSpPr>
          <p:cNvPr id="22532" name="Rectangle 4"/>
          <p:cNvSpPr>
            <a:spLocks noGrp="1" noChangeArrowheads="1"/>
          </p:cNvSpPr>
          <p:nvPr>
            <p:ph type="title"/>
          </p:nvPr>
        </p:nvSpPr>
        <p:spPr>
          <a:xfrm>
            <a:off x="228600" y="152400"/>
            <a:ext cx="4800600" cy="642938"/>
          </a:xfrm>
          <a:solidFill>
            <a:schemeClr val="tx2"/>
          </a:solidFill>
          <a:ln w="38100">
            <a:solidFill>
              <a:schemeClr val="bg1"/>
            </a:solidFill>
          </a:ln>
        </p:spPr>
        <p:txBody>
          <a:bodyPr/>
          <a:lstStyle/>
          <a:p>
            <a:pPr algn="l" eaLnBrk="1" hangingPunct="1"/>
            <a:r>
              <a:rPr lang="en-US" sz="4000" smtClean="0">
                <a:solidFill>
                  <a:schemeClr val="bg1"/>
                </a:solidFill>
              </a:rPr>
              <a:t>HKHC: </a:t>
            </a:r>
            <a:r>
              <a:rPr lang="en-US" sz="4000" smtClean="0">
                <a:solidFill>
                  <a:srgbClr val="008000"/>
                </a:solidFill>
              </a:rPr>
              <a:t>Greenspace</a:t>
            </a:r>
            <a:endParaRPr lang="en-US" sz="4000" smtClean="0">
              <a:solidFill>
                <a:schemeClr val="bg1"/>
              </a:solidFill>
            </a:endParaRPr>
          </a:p>
        </p:txBody>
      </p:sp>
      <p:sp>
        <p:nvSpPr>
          <p:cNvPr id="22533" name="Content Placeholder 2"/>
          <p:cNvSpPr>
            <a:spLocks noGrp="1"/>
          </p:cNvSpPr>
          <p:nvPr>
            <p:ph idx="1"/>
          </p:nvPr>
        </p:nvSpPr>
        <p:spPr>
          <a:xfrm>
            <a:off x="228600" y="762000"/>
            <a:ext cx="8458200" cy="1219200"/>
          </a:xfrm>
        </p:spPr>
        <p:txBody>
          <a:bodyPr/>
          <a:lstStyle/>
          <a:p>
            <a:pPr>
              <a:buFontTx/>
              <a:buNone/>
            </a:pPr>
            <a:r>
              <a:rPr lang="en-US" sz="2800" b="1" i="1" smtClean="0">
                <a:latin typeface="Arial" charset="0"/>
                <a:cs typeface="Arial" charset="0"/>
              </a:rPr>
              <a:t>New</a:t>
            </a:r>
            <a:r>
              <a:rPr lang="en-US" sz="2800" b="1" smtClean="0">
                <a:latin typeface="Arial" charset="0"/>
                <a:cs typeface="Arial" charset="0"/>
              </a:rPr>
              <a:t> HKHC Partner: San Antonio River Authority (SARA)</a:t>
            </a:r>
          </a:p>
          <a:p>
            <a:pPr>
              <a:buFontTx/>
              <a:buNone/>
            </a:pPr>
            <a:endParaRPr lang="en-US" sz="2400" b="1" smtClean="0">
              <a:solidFill>
                <a:srgbClr val="000090"/>
              </a:solidFill>
              <a:latin typeface="Arial" charset="0"/>
              <a:cs typeface="Arial" charset="0"/>
            </a:endParaRPr>
          </a:p>
        </p:txBody>
      </p:sp>
      <p:pic>
        <p:nvPicPr>
          <p:cNvPr id="22534" name="Picture 7" descr="1.JPG"/>
          <p:cNvPicPr>
            <a:picLocks noChangeAspect="1"/>
          </p:cNvPicPr>
          <p:nvPr/>
        </p:nvPicPr>
        <p:blipFill>
          <a:blip r:embed="rId3"/>
          <a:srcRect b="33333"/>
          <a:stretch>
            <a:fillRect/>
          </a:stretch>
        </p:blipFill>
        <p:spPr bwMode="auto">
          <a:xfrm>
            <a:off x="407988" y="1676400"/>
            <a:ext cx="4087812" cy="2362200"/>
          </a:xfrm>
          <a:prstGeom prst="rect">
            <a:avLst/>
          </a:prstGeom>
          <a:noFill/>
          <a:ln w="9525">
            <a:noFill/>
            <a:miter lim="800000"/>
            <a:headEnd/>
            <a:tailEnd/>
          </a:ln>
        </p:spPr>
      </p:pic>
      <p:sp>
        <p:nvSpPr>
          <p:cNvPr id="9" name="Rectangle 8"/>
          <p:cNvSpPr/>
          <p:nvPr/>
        </p:nvSpPr>
        <p:spPr>
          <a:xfrm>
            <a:off x="457200" y="4038600"/>
            <a:ext cx="7886700" cy="2554288"/>
          </a:xfrm>
          <a:prstGeom prst="rect">
            <a:avLst/>
          </a:prstGeom>
        </p:spPr>
        <p:txBody>
          <a:bodyPr wrap="none">
            <a:spAutoFit/>
          </a:bodyPr>
          <a:lstStyle/>
          <a:p>
            <a:pPr>
              <a:buFont typeface="Arial" pitchFamily="34" charset="0"/>
              <a:buChar char="•"/>
              <a:defRPr/>
            </a:pPr>
            <a:r>
              <a:rPr lang="en-US" sz="2000" b="1" i="1" dirty="0"/>
              <a:t>  New</a:t>
            </a:r>
            <a:r>
              <a:rPr lang="en-US" sz="2000" b="1" dirty="0"/>
              <a:t> HKHC Partner: San Antonio River Authority (SARA)</a:t>
            </a:r>
          </a:p>
          <a:p>
            <a:pPr>
              <a:buFont typeface="Arial" pitchFamily="34" charset="0"/>
              <a:buChar char="•"/>
              <a:defRPr/>
            </a:pPr>
            <a:r>
              <a:rPr lang="en-US" sz="2000" b="1" dirty="0"/>
              <a:t>  Westside </a:t>
            </a:r>
            <a:r>
              <a:rPr lang="en-US" sz="2000" b="1" dirty="0" err="1"/>
              <a:t>Creekway</a:t>
            </a:r>
            <a:r>
              <a:rPr lang="en-US" sz="2000" b="1" dirty="0"/>
              <a:t> Restoration Concept Plan</a:t>
            </a:r>
          </a:p>
          <a:p>
            <a:pPr lvl="1">
              <a:buFont typeface="Arial" pitchFamily="34" charset="0"/>
              <a:buChar char="•"/>
              <a:defRPr/>
            </a:pPr>
            <a:r>
              <a:rPr lang="en-US" sz="2000" b="1" dirty="0">
                <a:solidFill>
                  <a:schemeClr val="bg2">
                    <a:lumMod val="75000"/>
                  </a:schemeClr>
                </a:solidFill>
              </a:rPr>
              <a:t>  Hike &amp; Bike Trails (Cleaner Air than Streets; Connected to</a:t>
            </a:r>
          </a:p>
          <a:p>
            <a:pPr lvl="1">
              <a:defRPr/>
            </a:pPr>
            <a:r>
              <a:rPr lang="en-US" sz="2000" b="1" dirty="0">
                <a:solidFill>
                  <a:schemeClr val="bg2">
                    <a:lumMod val="75000"/>
                  </a:schemeClr>
                </a:solidFill>
              </a:rPr>
              <a:t>    Neighborhoods</a:t>
            </a:r>
          </a:p>
          <a:p>
            <a:pPr lvl="1">
              <a:buFont typeface="Arial" pitchFamily="34" charset="0"/>
              <a:buChar char="•"/>
              <a:defRPr/>
            </a:pPr>
            <a:r>
              <a:rPr lang="en-US" sz="2000" b="1" dirty="0">
                <a:solidFill>
                  <a:schemeClr val="bg2">
                    <a:lumMod val="75000"/>
                  </a:schemeClr>
                </a:solidFill>
              </a:rPr>
              <a:t>   New Parkland/</a:t>
            </a:r>
            <a:r>
              <a:rPr lang="en-US" sz="2000" b="1" dirty="0" err="1">
                <a:solidFill>
                  <a:schemeClr val="bg2">
                    <a:lumMod val="75000"/>
                  </a:schemeClr>
                </a:solidFill>
              </a:rPr>
              <a:t>Greenspace</a:t>
            </a:r>
            <a:r>
              <a:rPr lang="en-US" sz="2000" b="1" dirty="0">
                <a:solidFill>
                  <a:schemeClr val="bg2">
                    <a:lumMod val="75000"/>
                  </a:schemeClr>
                </a:solidFill>
              </a:rPr>
              <a:t> Areas</a:t>
            </a:r>
          </a:p>
          <a:p>
            <a:pPr lvl="1">
              <a:buFont typeface="Arial" pitchFamily="34" charset="0"/>
              <a:buChar char="•"/>
              <a:defRPr/>
            </a:pPr>
            <a:r>
              <a:rPr lang="en-US" sz="2000" b="1" dirty="0">
                <a:solidFill>
                  <a:schemeClr val="bg2">
                    <a:lumMod val="75000"/>
                  </a:schemeClr>
                </a:solidFill>
              </a:rPr>
              <a:t>   Catalyst Sites</a:t>
            </a:r>
          </a:p>
          <a:p>
            <a:pPr lvl="2">
              <a:buFont typeface="Arial" pitchFamily="34" charset="0"/>
              <a:buChar char="•"/>
              <a:defRPr/>
            </a:pPr>
            <a:r>
              <a:rPr lang="en-US" sz="2000" b="1" dirty="0">
                <a:solidFill>
                  <a:schemeClr val="bg2">
                    <a:lumMod val="75000"/>
                  </a:schemeClr>
                </a:solidFill>
              </a:rPr>
              <a:t>  Community Gardens</a:t>
            </a:r>
          </a:p>
          <a:p>
            <a:pPr lvl="2">
              <a:buFont typeface="Arial" pitchFamily="34" charset="0"/>
              <a:buChar char="•"/>
              <a:defRPr/>
            </a:pPr>
            <a:r>
              <a:rPr lang="en-US" sz="2000" b="1" dirty="0">
                <a:solidFill>
                  <a:schemeClr val="bg2">
                    <a:lumMod val="75000"/>
                  </a:schemeClr>
                </a:solidFill>
              </a:rPr>
              <a:t>  Farmers Markets, Sports Fields &amp; Other Resources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2374449A-20A8-4E64-86FB-3B6C34289A43}" type="slidenum">
              <a:rPr lang="en-US" smtClean="0"/>
              <a:pPr/>
              <a:t>22</a:t>
            </a:fld>
            <a:endParaRPr lang="en-US" smtClean="0"/>
          </a:p>
        </p:txBody>
      </p:sp>
      <p:sp>
        <p:nvSpPr>
          <p:cNvPr id="23555" name="Rectangle 4"/>
          <p:cNvSpPr>
            <a:spLocks noGrp="1" noChangeArrowheads="1"/>
          </p:cNvSpPr>
          <p:nvPr>
            <p:ph type="title"/>
          </p:nvPr>
        </p:nvSpPr>
        <p:spPr>
          <a:xfrm>
            <a:off x="228600" y="152400"/>
            <a:ext cx="4800600" cy="642938"/>
          </a:xfrm>
          <a:solidFill>
            <a:schemeClr val="tx2"/>
          </a:solidFill>
          <a:ln w="38100">
            <a:solidFill>
              <a:schemeClr val="bg1"/>
            </a:solidFill>
          </a:ln>
        </p:spPr>
        <p:txBody>
          <a:bodyPr/>
          <a:lstStyle/>
          <a:p>
            <a:pPr algn="l" eaLnBrk="1" hangingPunct="1"/>
            <a:r>
              <a:rPr lang="en-US" sz="4000" smtClean="0">
                <a:solidFill>
                  <a:schemeClr val="bg1"/>
                </a:solidFill>
              </a:rPr>
              <a:t>HKHC: </a:t>
            </a:r>
            <a:r>
              <a:rPr lang="en-US" sz="4000" smtClean="0">
                <a:solidFill>
                  <a:srgbClr val="FFC000"/>
                </a:solidFill>
              </a:rPr>
              <a:t>Healthy Hub</a:t>
            </a:r>
          </a:p>
        </p:txBody>
      </p:sp>
      <p:sp>
        <p:nvSpPr>
          <p:cNvPr id="23556" name="TextBox 5"/>
          <p:cNvSpPr txBox="1">
            <a:spLocks noChangeArrowheads="1"/>
          </p:cNvSpPr>
          <p:nvPr/>
        </p:nvSpPr>
        <p:spPr bwMode="auto">
          <a:xfrm>
            <a:off x="381000" y="914400"/>
            <a:ext cx="7391400" cy="3170238"/>
          </a:xfrm>
          <a:prstGeom prst="rect">
            <a:avLst/>
          </a:prstGeom>
          <a:noFill/>
          <a:ln w="9525">
            <a:noFill/>
            <a:miter lim="800000"/>
            <a:headEnd/>
            <a:tailEnd/>
          </a:ln>
        </p:spPr>
        <p:txBody>
          <a:bodyPr>
            <a:spAutoFit/>
          </a:bodyPr>
          <a:lstStyle/>
          <a:p>
            <a:pPr marL="342900" indent="-342900">
              <a:buFont typeface="Baskerville Old Face" pitchFamily="18" charset="0"/>
              <a:buAutoNum type="arabicPeriod"/>
            </a:pPr>
            <a:r>
              <a:rPr lang="en-US" sz="2000" b="1" u="sng">
                <a:solidFill>
                  <a:srgbClr val="FFC000"/>
                </a:solidFill>
              </a:rPr>
              <a:t>Nutrition Element:</a:t>
            </a:r>
          </a:p>
          <a:p>
            <a:pPr marL="342900" indent="-342900">
              <a:buFont typeface="Baskerville Old Face" pitchFamily="18" charset="0"/>
              <a:buAutoNum type="arabicPeriod"/>
            </a:pPr>
            <a:endParaRPr lang="en-US" sz="2000" b="1" u="sng">
              <a:solidFill>
                <a:srgbClr val="FFC000"/>
              </a:solidFill>
            </a:endParaRPr>
          </a:p>
          <a:p>
            <a:pPr marL="342900" indent="-342900">
              <a:buFont typeface="Baskerville Old Face" pitchFamily="18" charset="0"/>
              <a:buAutoNum type="arabicPeriod"/>
            </a:pPr>
            <a:endParaRPr lang="en-US" sz="2000" b="1" u="sng">
              <a:solidFill>
                <a:srgbClr val="FFC000"/>
              </a:solidFill>
            </a:endParaRPr>
          </a:p>
          <a:p>
            <a:pPr marL="342900" indent="-342900">
              <a:buFont typeface="Baskerville Old Face" pitchFamily="18" charset="0"/>
              <a:buAutoNum type="arabicPeriod"/>
            </a:pPr>
            <a:endParaRPr lang="en-US" sz="2000" b="1" u="sng">
              <a:solidFill>
                <a:srgbClr val="FFC000"/>
              </a:solidFill>
            </a:endParaRPr>
          </a:p>
          <a:p>
            <a:pPr marL="342900" indent="-342900">
              <a:buFont typeface="Baskerville Old Face" pitchFamily="18" charset="0"/>
              <a:buAutoNum type="arabicPeriod"/>
            </a:pPr>
            <a:endParaRPr lang="en-US" sz="2000" b="1" u="sng">
              <a:solidFill>
                <a:srgbClr val="FFC000"/>
              </a:solidFill>
            </a:endParaRPr>
          </a:p>
          <a:p>
            <a:pPr marL="342900" indent="-342900">
              <a:buFont typeface="Baskerville Old Face" pitchFamily="18" charset="0"/>
              <a:buAutoNum type="arabicPeriod"/>
            </a:pPr>
            <a:endParaRPr lang="en-US" sz="2000" b="1" u="sng">
              <a:solidFill>
                <a:srgbClr val="FFC000"/>
              </a:solidFill>
            </a:endParaRPr>
          </a:p>
          <a:p>
            <a:pPr marL="342900" indent="-342900">
              <a:buFont typeface="Baskerville Old Face" pitchFamily="18" charset="0"/>
              <a:buAutoNum type="arabicPeriod"/>
            </a:pPr>
            <a:endParaRPr lang="en-US" sz="2000" b="1" u="sng">
              <a:solidFill>
                <a:srgbClr val="FFC000"/>
              </a:solidFill>
            </a:endParaRPr>
          </a:p>
          <a:p>
            <a:pPr marL="342900" indent="-342900"/>
            <a:endParaRPr lang="en-US" sz="2000" b="1" u="sng">
              <a:solidFill>
                <a:srgbClr val="FFC000"/>
              </a:solidFill>
            </a:endParaRPr>
          </a:p>
          <a:p>
            <a:pPr marL="342900" indent="-342900"/>
            <a:r>
              <a:rPr lang="en-US" sz="2000" b="1">
                <a:solidFill>
                  <a:srgbClr val="FFC000"/>
                </a:solidFill>
              </a:rPr>
              <a:t>2.   </a:t>
            </a:r>
            <a:r>
              <a:rPr lang="en-US" sz="2000" b="1" u="sng">
                <a:solidFill>
                  <a:srgbClr val="FFC000"/>
                </a:solidFill>
              </a:rPr>
              <a:t>Physical Activity Element:</a:t>
            </a:r>
          </a:p>
          <a:p>
            <a:pPr marL="342900" indent="-342900"/>
            <a:endParaRPr lang="en-US" sz="2000" b="1" u="sng">
              <a:solidFill>
                <a:srgbClr val="FFC000"/>
              </a:solidFill>
            </a:endParaRPr>
          </a:p>
        </p:txBody>
      </p:sp>
      <p:pic>
        <p:nvPicPr>
          <p:cNvPr id="23557" name="Picture 2" descr="http://www.donpedro.net/photos/don-pedro-mexican-restaurant.jpg"/>
          <p:cNvPicPr>
            <a:picLocks noChangeAspect="1" noChangeArrowheads="1"/>
          </p:cNvPicPr>
          <p:nvPr/>
        </p:nvPicPr>
        <p:blipFill>
          <a:blip r:embed="rId2"/>
          <a:srcRect/>
          <a:stretch>
            <a:fillRect/>
          </a:stretch>
        </p:blipFill>
        <p:spPr bwMode="auto">
          <a:xfrm>
            <a:off x="457200" y="1371600"/>
            <a:ext cx="2438400" cy="1539875"/>
          </a:xfrm>
          <a:prstGeom prst="rect">
            <a:avLst/>
          </a:prstGeom>
          <a:noFill/>
          <a:ln w="9525">
            <a:noFill/>
            <a:miter lim="800000"/>
            <a:headEnd/>
            <a:tailEnd/>
          </a:ln>
        </p:spPr>
      </p:pic>
      <p:pic>
        <p:nvPicPr>
          <p:cNvPr id="23558" name="Picture 4" descr="http://img.groundspeak.com/waymarking/54191e8b-17d6-489b-a87c-7b7e4591ab5c.JPG"/>
          <p:cNvPicPr>
            <a:picLocks noChangeAspect="1" noChangeArrowheads="1"/>
          </p:cNvPicPr>
          <p:nvPr/>
        </p:nvPicPr>
        <p:blipFill>
          <a:blip r:embed="rId3"/>
          <a:srcRect/>
          <a:stretch>
            <a:fillRect/>
          </a:stretch>
        </p:blipFill>
        <p:spPr bwMode="auto">
          <a:xfrm>
            <a:off x="3581400" y="1371600"/>
            <a:ext cx="2057400" cy="1543050"/>
          </a:xfrm>
          <a:prstGeom prst="rect">
            <a:avLst/>
          </a:prstGeom>
          <a:noFill/>
          <a:ln w="9525">
            <a:noFill/>
            <a:miter lim="800000"/>
            <a:headEnd/>
            <a:tailEnd/>
          </a:ln>
        </p:spPr>
      </p:pic>
      <p:pic>
        <p:nvPicPr>
          <p:cNvPr id="23559" name="Picture 6" descr="http://cdn.thegreenestdollar.com/wp-content/uploads/2009/03/patchesofheaven_1a.jpg"/>
          <p:cNvPicPr>
            <a:picLocks noChangeAspect="1" noChangeArrowheads="1"/>
          </p:cNvPicPr>
          <p:nvPr/>
        </p:nvPicPr>
        <p:blipFill>
          <a:blip r:embed="rId4"/>
          <a:srcRect/>
          <a:stretch>
            <a:fillRect/>
          </a:stretch>
        </p:blipFill>
        <p:spPr bwMode="auto">
          <a:xfrm>
            <a:off x="6172200" y="1371600"/>
            <a:ext cx="2019300" cy="1541463"/>
          </a:xfrm>
          <a:prstGeom prst="rect">
            <a:avLst/>
          </a:prstGeom>
          <a:noFill/>
          <a:ln w="9525">
            <a:noFill/>
            <a:miter lim="800000"/>
            <a:headEnd/>
            <a:tailEnd/>
          </a:ln>
        </p:spPr>
      </p:pic>
      <p:sp>
        <p:nvSpPr>
          <p:cNvPr id="23560" name="TextBox 9"/>
          <p:cNvSpPr txBox="1">
            <a:spLocks noChangeArrowheads="1"/>
          </p:cNvSpPr>
          <p:nvPr/>
        </p:nvSpPr>
        <p:spPr bwMode="auto">
          <a:xfrm>
            <a:off x="381000" y="2895600"/>
            <a:ext cx="8229600" cy="646113"/>
          </a:xfrm>
          <a:prstGeom prst="rect">
            <a:avLst/>
          </a:prstGeom>
          <a:noFill/>
          <a:ln w="9525">
            <a:noFill/>
            <a:miter lim="800000"/>
            <a:headEnd/>
            <a:tailEnd/>
          </a:ln>
        </p:spPr>
        <p:txBody>
          <a:bodyPr>
            <a:spAutoFit/>
          </a:bodyPr>
          <a:lstStyle/>
          <a:p>
            <a:r>
              <a:rPr lang="en-US"/>
              <a:t>Restaurants		      Corner Stores		    Community Gardens	</a:t>
            </a:r>
          </a:p>
        </p:txBody>
      </p:sp>
      <p:pic>
        <p:nvPicPr>
          <p:cNvPr id="23561" name="Picture 8" descr="http://greengym.homestead.com/walkingbanner2.jpg"/>
          <p:cNvPicPr>
            <a:picLocks noChangeAspect="1" noChangeArrowheads="1"/>
          </p:cNvPicPr>
          <p:nvPr/>
        </p:nvPicPr>
        <p:blipFill>
          <a:blip r:embed="rId5"/>
          <a:srcRect/>
          <a:stretch>
            <a:fillRect/>
          </a:stretch>
        </p:blipFill>
        <p:spPr bwMode="auto">
          <a:xfrm>
            <a:off x="476250" y="3962400"/>
            <a:ext cx="2425700" cy="1600200"/>
          </a:xfrm>
          <a:prstGeom prst="rect">
            <a:avLst/>
          </a:prstGeom>
          <a:noFill/>
          <a:ln w="9525">
            <a:noFill/>
            <a:miter lim="800000"/>
            <a:headEnd/>
            <a:tailEnd/>
          </a:ln>
        </p:spPr>
      </p:pic>
      <p:sp>
        <p:nvSpPr>
          <p:cNvPr id="23562" name="TextBox 12"/>
          <p:cNvSpPr txBox="1">
            <a:spLocks noChangeArrowheads="1"/>
          </p:cNvSpPr>
          <p:nvPr/>
        </p:nvSpPr>
        <p:spPr bwMode="auto">
          <a:xfrm>
            <a:off x="381000" y="5602288"/>
            <a:ext cx="8229600" cy="646112"/>
          </a:xfrm>
          <a:prstGeom prst="rect">
            <a:avLst/>
          </a:prstGeom>
          <a:noFill/>
          <a:ln w="9525">
            <a:noFill/>
            <a:miter lim="800000"/>
            <a:headEnd/>
            <a:tailEnd/>
          </a:ln>
        </p:spPr>
        <p:txBody>
          <a:bodyPr>
            <a:spAutoFit/>
          </a:bodyPr>
          <a:lstStyle/>
          <a:p>
            <a:r>
              <a:rPr lang="en-US"/>
              <a:t>Fitness Trails/Stations          Small Sided Soccer             Community Gardens	</a:t>
            </a:r>
          </a:p>
        </p:txBody>
      </p:sp>
      <p:pic>
        <p:nvPicPr>
          <p:cNvPr id="23563" name="Picture 6" descr="http://cdn.thegreenestdollar.com/wp-content/uploads/2009/03/patchesofheaven_1a.jpg"/>
          <p:cNvPicPr>
            <a:picLocks noChangeAspect="1" noChangeArrowheads="1"/>
          </p:cNvPicPr>
          <p:nvPr/>
        </p:nvPicPr>
        <p:blipFill>
          <a:blip r:embed="rId4"/>
          <a:srcRect/>
          <a:stretch>
            <a:fillRect/>
          </a:stretch>
        </p:blipFill>
        <p:spPr bwMode="auto">
          <a:xfrm>
            <a:off x="6162675" y="3944938"/>
            <a:ext cx="2219325" cy="1693862"/>
          </a:xfrm>
          <a:prstGeom prst="rect">
            <a:avLst/>
          </a:prstGeom>
          <a:noFill/>
          <a:ln w="9525">
            <a:noFill/>
            <a:miter lim="800000"/>
            <a:headEnd/>
            <a:tailEnd/>
          </a:ln>
        </p:spPr>
      </p:pic>
      <p:pic>
        <p:nvPicPr>
          <p:cNvPr id="23564" name="Picture 12" descr="http://www.southcountysoccer.org/images/field_diagrams/lag-field.jpg"/>
          <p:cNvPicPr>
            <a:picLocks noChangeAspect="1" noChangeArrowheads="1"/>
          </p:cNvPicPr>
          <p:nvPr/>
        </p:nvPicPr>
        <p:blipFill>
          <a:blip r:embed="rId6"/>
          <a:srcRect l="14667" t="47787" r="33333"/>
          <a:stretch>
            <a:fillRect/>
          </a:stretch>
        </p:blipFill>
        <p:spPr bwMode="auto">
          <a:xfrm>
            <a:off x="3352800" y="3962400"/>
            <a:ext cx="2209800" cy="1671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p:spPr>
        <p:txBody>
          <a:bodyPr/>
          <a:lstStyle/>
          <a:p>
            <a:fld id="{9BD9CA92-DFCA-4919-A1E8-482B651B70EE}" type="slidenum">
              <a:rPr lang="en-US" smtClean="0"/>
              <a:pPr/>
              <a:t>23</a:t>
            </a:fld>
            <a:endParaRPr lang="en-US" smtClean="0"/>
          </a:p>
        </p:txBody>
      </p:sp>
      <p:sp>
        <p:nvSpPr>
          <p:cNvPr id="24579" name="Rectangle 4"/>
          <p:cNvSpPr>
            <a:spLocks noGrp="1" noChangeArrowheads="1"/>
          </p:cNvSpPr>
          <p:nvPr>
            <p:ph type="title"/>
          </p:nvPr>
        </p:nvSpPr>
        <p:spPr>
          <a:xfrm>
            <a:off x="228600" y="152400"/>
            <a:ext cx="4800600" cy="642938"/>
          </a:xfrm>
          <a:solidFill>
            <a:schemeClr val="tx2"/>
          </a:solidFill>
          <a:ln w="38100">
            <a:solidFill>
              <a:schemeClr val="bg1"/>
            </a:solidFill>
          </a:ln>
        </p:spPr>
        <p:txBody>
          <a:bodyPr/>
          <a:lstStyle/>
          <a:p>
            <a:pPr algn="l" eaLnBrk="1" hangingPunct="1"/>
            <a:r>
              <a:rPr lang="en-US" sz="4000" smtClean="0">
                <a:solidFill>
                  <a:schemeClr val="bg1"/>
                </a:solidFill>
              </a:rPr>
              <a:t>HKHC: </a:t>
            </a:r>
            <a:r>
              <a:rPr lang="en-US" sz="4000" smtClean="0">
                <a:solidFill>
                  <a:srgbClr val="FFC000"/>
                </a:solidFill>
              </a:rPr>
              <a:t>Healthy Hub</a:t>
            </a:r>
          </a:p>
        </p:txBody>
      </p:sp>
      <p:sp>
        <p:nvSpPr>
          <p:cNvPr id="6" name="TextBox 5"/>
          <p:cNvSpPr txBox="1"/>
          <p:nvPr/>
        </p:nvSpPr>
        <p:spPr>
          <a:xfrm>
            <a:off x="381000" y="914400"/>
            <a:ext cx="7391400" cy="3478213"/>
          </a:xfrm>
          <a:prstGeom prst="rect">
            <a:avLst/>
          </a:prstGeom>
          <a:noFill/>
        </p:spPr>
        <p:txBody>
          <a:bodyPr>
            <a:spAutoFit/>
          </a:bodyPr>
          <a:lstStyle/>
          <a:p>
            <a:pPr marL="457200" indent="-457200">
              <a:buFont typeface="+mj-lt"/>
              <a:buAutoNum type="arabicPeriod" startAt="3"/>
              <a:defRPr/>
            </a:pPr>
            <a:r>
              <a:rPr lang="en-US" sz="2000" b="1" u="sng" dirty="0" err="1">
                <a:solidFill>
                  <a:srgbClr val="FFC000"/>
                </a:solidFill>
              </a:rPr>
              <a:t>Walkable</a:t>
            </a:r>
            <a:r>
              <a:rPr lang="en-US" sz="2000" b="1" u="sng" dirty="0">
                <a:solidFill>
                  <a:srgbClr val="FFC000"/>
                </a:solidFill>
              </a:rPr>
              <a:t>:</a:t>
            </a:r>
          </a:p>
          <a:p>
            <a:pPr marL="342900" indent="-342900">
              <a:buFont typeface="+mj-lt"/>
              <a:buAutoNum type="arabicPeriod" startAt="3"/>
              <a:defRPr/>
            </a:pPr>
            <a:endParaRPr lang="en-US" sz="2000" b="1" u="sng" dirty="0">
              <a:solidFill>
                <a:srgbClr val="FFC000"/>
              </a:solidFill>
            </a:endParaRPr>
          </a:p>
          <a:p>
            <a:pPr marL="342900" indent="-342900">
              <a:buFont typeface="+mj-lt"/>
              <a:buAutoNum type="arabicPeriod" startAt="3"/>
              <a:defRPr/>
            </a:pPr>
            <a:endParaRPr lang="en-US" sz="2000" b="1" u="sng" dirty="0">
              <a:solidFill>
                <a:srgbClr val="FFC000"/>
              </a:solidFill>
            </a:endParaRPr>
          </a:p>
          <a:p>
            <a:pPr marL="342900" indent="-342900">
              <a:buFont typeface="+mj-lt"/>
              <a:buAutoNum type="arabicPeriod" startAt="3"/>
              <a:defRPr/>
            </a:pPr>
            <a:endParaRPr lang="en-US" sz="2000" b="1" u="sng" dirty="0">
              <a:solidFill>
                <a:srgbClr val="FFC000"/>
              </a:solidFill>
            </a:endParaRPr>
          </a:p>
          <a:p>
            <a:pPr marL="342900" indent="-342900">
              <a:buFont typeface="+mj-lt"/>
              <a:buAutoNum type="arabicPeriod" startAt="3"/>
              <a:defRPr/>
            </a:pPr>
            <a:endParaRPr lang="en-US" sz="2000" b="1" u="sng" dirty="0">
              <a:solidFill>
                <a:srgbClr val="FFC000"/>
              </a:solidFill>
            </a:endParaRPr>
          </a:p>
          <a:p>
            <a:pPr marL="342900" indent="-342900">
              <a:buFont typeface="+mj-lt"/>
              <a:buAutoNum type="arabicPeriod" startAt="3"/>
              <a:defRPr/>
            </a:pPr>
            <a:endParaRPr lang="en-US" sz="2000" b="1" u="sng" dirty="0">
              <a:solidFill>
                <a:srgbClr val="FFC000"/>
              </a:solidFill>
            </a:endParaRPr>
          </a:p>
          <a:p>
            <a:pPr marL="342900" indent="-342900">
              <a:buFont typeface="+mj-lt"/>
              <a:buAutoNum type="arabicPeriod" startAt="3"/>
              <a:defRPr/>
            </a:pPr>
            <a:endParaRPr lang="en-US" sz="2000" b="1" u="sng" dirty="0">
              <a:solidFill>
                <a:srgbClr val="FFC000"/>
              </a:solidFill>
            </a:endParaRPr>
          </a:p>
          <a:p>
            <a:pPr marL="342900" indent="-342900">
              <a:defRPr/>
            </a:pPr>
            <a:endParaRPr lang="en-US" sz="2000" b="1" u="sng" dirty="0">
              <a:solidFill>
                <a:srgbClr val="FFC000"/>
              </a:solidFill>
            </a:endParaRPr>
          </a:p>
          <a:p>
            <a:pPr marL="342900" indent="-342900">
              <a:defRPr/>
            </a:pPr>
            <a:endParaRPr lang="en-US" sz="2000" b="1" u="sng" dirty="0">
              <a:solidFill>
                <a:srgbClr val="FFC000"/>
              </a:solidFill>
            </a:endParaRPr>
          </a:p>
          <a:p>
            <a:pPr marL="342900" indent="-342900">
              <a:defRPr/>
            </a:pPr>
            <a:r>
              <a:rPr lang="en-US" sz="2000" b="1" dirty="0">
                <a:solidFill>
                  <a:srgbClr val="FFC000"/>
                </a:solidFill>
              </a:rPr>
              <a:t>4.    </a:t>
            </a:r>
            <a:r>
              <a:rPr lang="en-US" sz="2000" b="1" u="sng" dirty="0">
                <a:solidFill>
                  <a:srgbClr val="FFC000"/>
                </a:solidFill>
              </a:rPr>
              <a:t>Mixed Use Potential:</a:t>
            </a:r>
          </a:p>
          <a:p>
            <a:pPr marL="342900" indent="-342900">
              <a:defRPr/>
            </a:pPr>
            <a:endParaRPr lang="en-US" sz="2000" b="1" u="sng" dirty="0">
              <a:solidFill>
                <a:srgbClr val="FFC000"/>
              </a:solidFill>
            </a:endParaRPr>
          </a:p>
        </p:txBody>
      </p:sp>
      <p:pic>
        <p:nvPicPr>
          <p:cNvPr id="24581" name="Picture 2" descr="http://savethedinky.org/images/nj--transit=circle.gif"/>
          <p:cNvPicPr>
            <a:picLocks noChangeAspect="1" noChangeArrowheads="1"/>
          </p:cNvPicPr>
          <p:nvPr/>
        </p:nvPicPr>
        <p:blipFill>
          <a:blip r:embed="rId2"/>
          <a:srcRect/>
          <a:stretch>
            <a:fillRect/>
          </a:stretch>
        </p:blipFill>
        <p:spPr bwMode="auto">
          <a:xfrm>
            <a:off x="2743200" y="1066800"/>
            <a:ext cx="4325938" cy="2444750"/>
          </a:xfrm>
          <a:prstGeom prst="rect">
            <a:avLst/>
          </a:prstGeom>
          <a:noFill/>
          <a:ln w="9525">
            <a:noFill/>
            <a:miter lim="800000"/>
            <a:headEnd/>
            <a:tailEnd/>
          </a:ln>
        </p:spPr>
      </p:pic>
      <p:pic>
        <p:nvPicPr>
          <p:cNvPr id="24582" name="Picture 9" descr="1.JPG"/>
          <p:cNvPicPr>
            <a:picLocks noChangeAspect="1"/>
          </p:cNvPicPr>
          <p:nvPr/>
        </p:nvPicPr>
        <p:blipFill>
          <a:blip r:embed="rId3"/>
          <a:srcRect b="33333"/>
          <a:stretch>
            <a:fillRect/>
          </a:stretch>
        </p:blipFill>
        <p:spPr bwMode="auto">
          <a:xfrm>
            <a:off x="560388" y="4191000"/>
            <a:ext cx="408781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fld id="{09448289-B8C5-46C4-8BF9-7AADA8B3D9CD}" type="slidenum">
              <a:rPr lang="en-US" smtClean="0"/>
              <a:pPr/>
              <a:t>24</a:t>
            </a:fld>
            <a:endParaRPr lang="en-US" smtClean="0"/>
          </a:p>
        </p:txBody>
      </p:sp>
      <p:sp>
        <p:nvSpPr>
          <p:cNvPr id="25603" name="Rectangle 3"/>
          <p:cNvSpPr>
            <a:spLocks noGrp="1" noChangeArrowheads="1"/>
          </p:cNvSpPr>
          <p:nvPr>
            <p:ph type="body" idx="4294967295"/>
          </p:nvPr>
        </p:nvSpPr>
        <p:spPr>
          <a:xfrm>
            <a:off x="609600" y="1600200"/>
            <a:ext cx="5029200" cy="1981200"/>
          </a:xfrm>
        </p:spPr>
        <p:txBody>
          <a:bodyPr/>
          <a:lstStyle/>
          <a:p>
            <a:pPr marL="231775" indent="-231775" eaLnBrk="1" hangingPunct="1">
              <a:lnSpc>
                <a:spcPct val="80000"/>
              </a:lnSpc>
              <a:buFontTx/>
              <a:buNone/>
            </a:pPr>
            <a:endParaRPr lang="en-US" sz="1800" b="1" smtClean="0"/>
          </a:p>
          <a:p>
            <a:pPr marL="231775" indent="-231775" eaLnBrk="1" hangingPunct="1">
              <a:lnSpc>
                <a:spcPct val="80000"/>
              </a:lnSpc>
              <a:buFontTx/>
              <a:buNone/>
            </a:pPr>
            <a:endParaRPr lang="en-US" sz="1800" b="1" smtClean="0"/>
          </a:p>
          <a:p>
            <a:pPr marL="231775" indent="-231775" eaLnBrk="1" hangingPunct="1">
              <a:lnSpc>
                <a:spcPct val="80000"/>
              </a:lnSpc>
              <a:buFontTx/>
              <a:buNone/>
            </a:pPr>
            <a:r>
              <a:rPr lang="en-US" sz="1800" b="1" smtClean="0">
                <a:solidFill>
                  <a:srgbClr val="0000FF"/>
                </a:solidFill>
              </a:rPr>
              <a:t>David Clear, Senior Management Analyst</a:t>
            </a:r>
          </a:p>
          <a:p>
            <a:pPr marL="231775" indent="-231775" eaLnBrk="1" hangingPunct="1">
              <a:lnSpc>
                <a:spcPct val="80000"/>
              </a:lnSpc>
              <a:buFontTx/>
              <a:buNone/>
            </a:pPr>
            <a:r>
              <a:rPr lang="en-US" sz="1800" b="1" smtClean="0"/>
              <a:t>332 W. Commerce, SA, TX, 78205	</a:t>
            </a:r>
          </a:p>
          <a:p>
            <a:pPr marL="231775" indent="-231775" eaLnBrk="1" hangingPunct="1">
              <a:lnSpc>
                <a:spcPct val="80000"/>
              </a:lnSpc>
              <a:buFontTx/>
              <a:buNone/>
            </a:pPr>
            <a:r>
              <a:rPr lang="en-US" sz="1800" b="1" smtClean="0"/>
              <a:t>Phone: 207-2002</a:t>
            </a:r>
          </a:p>
          <a:p>
            <a:pPr marL="231775" indent="-231775" eaLnBrk="1" hangingPunct="1">
              <a:lnSpc>
                <a:spcPct val="80000"/>
              </a:lnSpc>
              <a:buFontTx/>
              <a:buNone/>
            </a:pPr>
            <a:r>
              <a:rPr lang="en-US" sz="1800" b="1" smtClean="0"/>
              <a:t>E-mail: david.clear@sanantonio.gov</a:t>
            </a:r>
          </a:p>
          <a:p>
            <a:pPr marL="231775" indent="-231775" eaLnBrk="1" hangingPunct="1">
              <a:lnSpc>
                <a:spcPct val="80000"/>
              </a:lnSpc>
              <a:buFontTx/>
              <a:buNone/>
            </a:pPr>
            <a:endParaRPr lang="en-US" sz="1800" smtClean="0"/>
          </a:p>
          <a:p>
            <a:pPr marL="231775" indent="-231775" eaLnBrk="1" hangingPunct="1">
              <a:lnSpc>
                <a:spcPct val="80000"/>
              </a:lnSpc>
              <a:buFontTx/>
              <a:buNone/>
            </a:pPr>
            <a:endParaRPr lang="en-US" sz="1800" smtClean="0"/>
          </a:p>
        </p:txBody>
      </p:sp>
      <p:pic>
        <p:nvPicPr>
          <p:cNvPr id="25604" name="Picture 4" descr="Metro Health logo (updated"/>
          <p:cNvPicPr>
            <a:picLocks noChangeAspect="1" noChangeArrowheads="1"/>
          </p:cNvPicPr>
          <p:nvPr/>
        </p:nvPicPr>
        <p:blipFill>
          <a:blip r:embed="rId3"/>
          <a:srcRect/>
          <a:stretch>
            <a:fillRect/>
          </a:stretch>
        </p:blipFill>
        <p:spPr bwMode="auto">
          <a:xfrm>
            <a:off x="1524000" y="4038600"/>
            <a:ext cx="2286000" cy="539750"/>
          </a:xfrm>
          <a:prstGeom prst="rect">
            <a:avLst/>
          </a:prstGeom>
          <a:noFill/>
          <a:ln w="9525">
            <a:noFill/>
            <a:miter lim="800000"/>
            <a:headEnd/>
            <a:tailEnd/>
          </a:ln>
        </p:spPr>
      </p:pic>
      <p:sp>
        <p:nvSpPr>
          <p:cNvPr id="25605" name="Rectangle 5"/>
          <p:cNvSpPr>
            <a:spLocks noChangeArrowheads="1"/>
          </p:cNvSpPr>
          <p:nvPr/>
        </p:nvSpPr>
        <p:spPr bwMode="auto">
          <a:xfrm>
            <a:off x="152400" y="0"/>
            <a:ext cx="8839200" cy="1371600"/>
          </a:xfrm>
          <a:prstGeom prst="rect">
            <a:avLst/>
          </a:prstGeom>
          <a:noFill/>
          <a:ln w="9525">
            <a:noFill/>
            <a:miter lim="800000"/>
            <a:headEnd/>
            <a:tailEnd/>
          </a:ln>
        </p:spPr>
        <p:txBody>
          <a:bodyPr anchor="ctr"/>
          <a:lstStyle/>
          <a:p>
            <a:pPr algn="ctr"/>
            <a:r>
              <a:rPr lang="en-US" sz="4400" b="1">
                <a:solidFill>
                  <a:srgbClr val="000090"/>
                </a:solidFill>
                <a:cs typeface="Arial" charset="0"/>
              </a:rPr>
              <a:t>Metro Health Project Contacts</a:t>
            </a:r>
          </a:p>
        </p:txBody>
      </p:sp>
      <p:pic>
        <p:nvPicPr>
          <p:cNvPr id="25606" name="Picture 9" descr="http://www.reconnectingamerica.org/assets/Uploads/healthykids.jpg"/>
          <p:cNvPicPr>
            <a:picLocks noChangeAspect="1" noChangeArrowheads="1"/>
          </p:cNvPicPr>
          <p:nvPr/>
        </p:nvPicPr>
        <p:blipFill>
          <a:blip r:embed="rId4"/>
          <a:srcRect/>
          <a:stretch>
            <a:fillRect/>
          </a:stretch>
        </p:blipFill>
        <p:spPr bwMode="auto">
          <a:xfrm>
            <a:off x="5715000" y="1790700"/>
            <a:ext cx="2857500" cy="2857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p>
            <a:fld id="{7DCDF0D4-AD34-463A-B13F-5877D31D64FA}" type="slidenum">
              <a:rPr lang="en-US" smtClean="0"/>
              <a:pPr/>
              <a:t>3</a:t>
            </a:fld>
            <a:endParaRPr lang="en-US" smtClean="0"/>
          </a:p>
        </p:txBody>
      </p:sp>
      <p:sp>
        <p:nvSpPr>
          <p:cNvPr id="4099" name="Rectangle 3"/>
          <p:cNvSpPr>
            <a:spLocks noGrp="1" noChangeArrowheads="1"/>
          </p:cNvSpPr>
          <p:nvPr>
            <p:ph type="body" idx="1"/>
          </p:nvPr>
        </p:nvSpPr>
        <p:spPr>
          <a:xfrm>
            <a:off x="228600" y="1371600"/>
            <a:ext cx="3355975" cy="4451350"/>
          </a:xfrm>
        </p:spPr>
        <p:txBody>
          <a:bodyPr/>
          <a:lstStyle/>
          <a:p>
            <a:r>
              <a:rPr lang="en-US" sz="2400" smtClean="0">
                <a:latin typeface="Arial" charset="0"/>
                <a:cs typeface="Arial" charset="0"/>
              </a:rPr>
              <a:t>106,000 people</a:t>
            </a:r>
          </a:p>
          <a:p>
            <a:r>
              <a:rPr lang="en-US" sz="2400" smtClean="0">
                <a:latin typeface="Arial" charset="0"/>
                <a:cs typeface="Arial" charset="0"/>
              </a:rPr>
              <a:t>95% Hispanic</a:t>
            </a:r>
          </a:p>
          <a:p>
            <a:r>
              <a:rPr lang="en-US" sz="2400" smtClean="0">
                <a:latin typeface="Arial" charset="0"/>
                <a:cs typeface="Arial" charset="0"/>
              </a:rPr>
              <a:t>58% without high school diploma</a:t>
            </a:r>
          </a:p>
          <a:p>
            <a:r>
              <a:rPr lang="en-US" sz="2400" smtClean="0">
                <a:latin typeface="Arial" charset="0"/>
                <a:cs typeface="Arial" charset="0"/>
              </a:rPr>
              <a:t>33% living below poverty in 2000</a:t>
            </a:r>
          </a:p>
          <a:p>
            <a:r>
              <a:rPr lang="en-US" sz="2400" smtClean="0">
                <a:latin typeface="Arial" charset="0"/>
                <a:cs typeface="Arial" charset="0"/>
              </a:rPr>
              <a:t>23% of WIC kids overweight/obese (across S.A.)</a:t>
            </a:r>
          </a:p>
        </p:txBody>
      </p:sp>
      <p:grpSp>
        <p:nvGrpSpPr>
          <p:cNvPr id="4100" name="Group 6"/>
          <p:cNvGrpSpPr>
            <a:grpSpLocks noChangeAspect="1"/>
          </p:cNvGrpSpPr>
          <p:nvPr/>
        </p:nvGrpSpPr>
        <p:grpSpPr bwMode="auto">
          <a:xfrm>
            <a:off x="3200400" y="1219200"/>
            <a:ext cx="5302250" cy="4740275"/>
            <a:chOff x="1440" y="2301"/>
            <a:chExt cx="9750" cy="8715"/>
          </a:xfrm>
        </p:grpSpPr>
        <p:pic>
          <p:nvPicPr>
            <p:cNvPr id="4103" name="Picture 7" descr="WDC area"/>
            <p:cNvPicPr>
              <a:picLocks noChangeAspect="1" noChangeArrowheads="1"/>
            </p:cNvPicPr>
            <p:nvPr/>
          </p:nvPicPr>
          <p:blipFill>
            <a:blip r:embed="rId3"/>
            <a:srcRect t="3200"/>
            <a:stretch>
              <a:fillRect/>
            </a:stretch>
          </p:blipFill>
          <p:spPr bwMode="auto">
            <a:xfrm>
              <a:off x="1440" y="2301"/>
              <a:ext cx="9750" cy="8715"/>
            </a:xfrm>
            <a:prstGeom prst="rect">
              <a:avLst/>
            </a:prstGeom>
            <a:noFill/>
            <a:ln w="9525">
              <a:solidFill>
                <a:srgbClr val="0000FF"/>
              </a:solidFill>
              <a:miter lim="800000"/>
              <a:headEnd/>
              <a:tailEnd/>
            </a:ln>
          </p:spPr>
        </p:pic>
        <p:grpSp>
          <p:nvGrpSpPr>
            <p:cNvPr id="4104" name="Group 8"/>
            <p:cNvGrpSpPr>
              <a:grpSpLocks noChangeAspect="1"/>
            </p:cNvGrpSpPr>
            <p:nvPr/>
          </p:nvGrpSpPr>
          <p:grpSpPr bwMode="auto">
            <a:xfrm>
              <a:off x="1620" y="2751"/>
              <a:ext cx="9308" cy="7905"/>
              <a:chOff x="1620" y="2145"/>
              <a:chExt cx="9308" cy="7905"/>
            </a:xfrm>
          </p:grpSpPr>
          <p:sp>
            <p:nvSpPr>
              <p:cNvPr id="4105" name="Freeform 9"/>
              <p:cNvSpPr>
                <a:spLocks noChangeAspect="1"/>
              </p:cNvSpPr>
              <p:nvPr/>
            </p:nvSpPr>
            <p:spPr bwMode="auto">
              <a:xfrm>
                <a:off x="3660" y="2145"/>
                <a:ext cx="5513" cy="1005"/>
              </a:xfrm>
              <a:custGeom>
                <a:avLst/>
                <a:gdLst>
                  <a:gd name="T0" fmla="*/ 0 w 5513"/>
                  <a:gd name="T1" fmla="*/ 0 h 1005"/>
                  <a:gd name="T2" fmla="*/ 233 w 5513"/>
                  <a:gd name="T3" fmla="*/ 38 h 1005"/>
                  <a:gd name="T4" fmla="*/ 578 w 5513"/>
                  <a:gd name="T5" fmla="*/ 75 h 1005"/>
                  <a:gd name="T6" fmla="*/ 863 w 5513"/>
                  <a:gd name="T7" fmla="*/ 120 h 1005"/>
                  <a:gd name="T8" fmla="*/ 833 w 5513"/>
                  <a:gd name="T9" fmla="*/ 443 h 1005"/>
                  <a:gd name="T10" fmla="*/ 3518 w 5513"/>
                  <a:gd name="T11" fmla="*/ 758 h 1005"/>
                  <a:gd name="T12" fmla="*/ 3615 w 5513"/>
                  <a:gd name="T13" fmla="*/ 930 h 1005"/>
                  <a:gd name="T14" fmla="*/ 3743 w 5513"/>
                  <a:gd name="T15" fmla="*/ 975 h 1005"/>
                  <a:gd name="T16" fmla="*/ 3983 w 5513"/>
                  <a:gd name="T17" fmla="*/ 900 h 1005"/>
                  <a:gd name="T18" fmla="*/ 4155 w 5513"/>
                  <a:gd name="T19" fmla="*/ 855 h 1005"/>
                  <a:gd name="T20" fmla="*/ 4223 w 5513"/>
                  <a:gd name="T21" fmla="*/ 840 h 1005"/>
                  <a:gd name="T22" fmla="*/ 4493 w 5513"/>
                  <a:gd name="T23" fmla="*/ 893 h 1005"/>
                  <a:gd name="T24" fmla="*/ 4620 w 5513"/>
                  <a:gd name="T25" fmla="*/ 915 h 1005"/>
                  <a:gd name="T26" fmla="*/ 4980 w 5513"/>
                  <a:gd name="T27" fmla="*/ 953 h 1005"/>
                  <a:gd name="T28" fmla="*/ 5213 w 5513"/>
                  <a:gd name="T29" fmla="*/ 975 h 1005"/>
                  <a:gd name="T30" fmla="*/ 5513 w 5513"/>
                  <a:gd name="T31" fmla="*/ 1005 h 1005"/>
                  <a:gd name="T32" fmla="*/ 5430 w 5513"/>
                  <a:gd name="T33" fmla="*/ 225 h 10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13"/>
                  <a:gd name="T52" fmla="*/ 0 h 1005"/>
                  <a:gd name="T53" fmla="*/ 5513 w 5513"/>
                  <a:gd name="T54" fmla="*/ 1005 h 10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13" h="1005">
                    <a:moveTo>
                      <a:pt x="0" y="0"/>
                    </a:moveTo>
                    <a:cubicBezTo>
                      <a:pt x="84" y="17"/>
                      <a:pt x="154" y="32"/>
                      <a:pt x="233" y="38"/>
                    </a:cubicBezTo>
                    <a:cubicBezTo>
                      <a:pt x="348" y="46"/>
                      <a:pt x="463" y="69"/>
                      <a:pt x="578" y="75"/>
                    </a:cubicBezTo>
                    <a:lnTo>
                      <a:pt x="863" y="120"/>
                    </a:lnTo>
                    <a:lnTo>
                      <a:pt x="833" y="443"/>
                    </a:lnTo>
                    <a:lnTo>
                      <a:pt x="3518" y="758"/>
                    </a:lnTo>
                    <a:lnTo>
                      <a:pt x="3615" y="930"/>
                    </a:lnTo>
                    <a:lnTo>
                      <a:pt x="3743" y="975"/>
                    </a:lnTo>
                    <a:lnTo>
                      <a:pt x="3983" y="900"/>
                    </a:lnTo>
                    <a:lnTo>
                      <a:pt x="4155" y="855"/>
                    </a:lnTo>
                    <a:lnTo>
                      <a:pt x="4223" y="840"/>
                    </a:lnTo>
                    <a:lnTo>
                      <a:pt x="4493" y="893"/>
                    </a:lnTo>
                    <a:lnTo>
                      <a:pt x="4620" y="915"/>
                    </a:lnTo>
                    <a:lnTo>
                      <a:pt x="4980" y="953"/>
                    </a:lnTo>
                    <a:lnTo>
                      <a:pt x="5213" y="975"/>
                    </a:lnTo>
                    <a:lnTo>
                      <a:pt x="5513" y="1005"/>
                    </a:lnTo>
                    <a:lnTo>
                      <a:pt x="5430" y="225"/>
                    </a:lnTo>
                  </a:path>
                </a:pathLst>
              </a:custGeom>
              <a:noFill/>
              <a:ln w="25400">
                <a:solidFill>
                  <a:srgbClr val="0000FF"/>
                </a:solidFill>
                <a:round/>
                <a:headEnd/>
                <a:tailEnd/>
              </a:ln>
            </p:spPr>
            <p:txBody>
              <a:bodyPr/>
              <a:lstStyle/>
              <a:p>
                <a:endParaRPr lang="en-US"/>
              </a:p>
            </p:txBody>
          </p:sp>
          <p:sp>
            <p:nvSpPr>
              <p:cNvPr id="4106" name="Freeform 10"/>
              <p:cNvSpPr>
                <a:spLocks noChangeAspect="1"/>
              </p:cNvSpPr>
              <p:nvPr/>
            </p:nvSpPr>
            <p:spPr bwMode="auto">
              <a:xfrm>
                <a:off x="9075" y="2370"/>
                <a:ext cx="1853" cy="5985"/>
              </a:xfrm>
              <a:custGeom>
                <a:avLst/>
                <a:gdLst>
                  <a:gd name="T0" fmla="*/ 0 w 1853"/>
                  <a:gd name="T1" fmla="*/ 0 h 5985"/>
                  <a:gd name="T2" fmla="*/ 203 w 1853"/>
                  <a:gd name="T3" fmla="*/ 255 h 5985"/>
                  <a:gd name="T4" fmla="*/ 278 w 1853"/>
                  <a:gd name="T5" fmla="*/ 360 h 5985"/>
                  <a:gd name="T6" fmla="*/ 548 w 1853"/>
                  <a:gd name="T7" fmla="*/ 720 h 5985"/>
                  <a:gd name="T8" fmla="*/ 690 w 1853"/>
                  <a:gd name="T9" fmla="*/ 893 h 5985"/>
                  <a:gd name="T10" fmla="*/ 900 w 1853"/>
                  <a:gd name="T11" fmla="*/ 1170 h 5985"/>
                  <a:gd name="T12" fmla="*/ 1043 w 1853"/>
                  <a:gd name="T13" fmla="*/ 1328 h 5985"/>
                  <a:gd name="T14" fmla="*/ 1245 w 1853"/>
                  <a:gd name="T15" fmla="*/ 1620 h 5985"/>
                  <a:gd name="T16" fmla="*/ 1350 w 1853"/>
                  <a:gd name="T17" fmla="*/ 1755 h 5985"/>
                  <a:gd name="T18" fmla="*/ 1388 w 1853"/>
                  <a:gd name="T19" fmla="*/ 1898 h 5985"/>
                  <a:gd name="T20" fmla="*/ 1388 w 1853"/>
                  <a:gd name="T21" fmla="*/ 1980 h 5985"/>
                  <a:gd name="T22" fmla="*/ 1410 w 1853"/>
                  <a:gd name="T23" fmla="*/ 2168 h 5985"/>
                  <a:gd name="T24" fmla="*/ 1508 w 1853"/>
                  <a:gd name="T25" fmla="*/ 2355 h 5985"/>
                  <a:gd name="T26" fmla="*/ 1680 w 1853"/>
                  <a:gd name="T27" fmla="*/ 2565 h 5985"/>
                  <a:gd name="T28" fmla="*/ 1763 w 1853"/>
                  <a:gd name="T29" fmla="*/ 2655 h 5985"/>
                  <a:gd name="T30" fmla="*/ 1853 w 1853"/>
                  <a:gd name="T31" fmla="*/ 2760 h 5985"/>
                  <a:gd name="T32" fmla="*/ 1748 w 1853"/>
                  <a:gd name="T33" fmla="*/ 2910 h 5985"/>
                  <a:gd name="T34" fmla="*/ 1650 w 1853"/>
                  <a:gd name="T35" fmla="*/ 3165 h 5985"/>
                  <a:gd name="T36" fmla="*/ 1605 w 1853"/>
                  <a:gd name="T37" fmla="*/ 3473 h 5985"/>
                  <a:gd name="T38" fmla="*/ 1500 w 1853"/>
                  <a:gd name="T39" fmla="*/ 4650 h 5985"/>
                  <a:gd name="T40" fmla="*/ 1425 w 1853"/>
                  <a:gd name="T41" fmla="*/ 5010 h 5985"/>
                  <a:gd name="T42" fmla="*/ 1328 w 1853"/>
                  <a:gd name="T43" fmla="*/ 5160 h 5985"/>
                  <a:gd name="T44" fmla="*/ 1080 w 1853"/>
                  <a:gd name="T45" fmla="*/ 5445 h 5985"/>
                  <a:gd name="T46" fmla="*/ 975 w 1853"/>
                  <a:gd name="T47" fmla="*/ 5550 h 5985"/>
                  <a:gd name="T48" fmla="*/ 900 w 1853"/>
                  <a:gd name="T49" fmla="*/ 5678 h 5985"/>
                  <a:gd name="T50" fmla="*/ 758 w 1853"/>
                  <a:gd name="T51" fmla="*/ 5985 h 59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3"/>
                  <a:gd name="T79" fmla="*/ 0 h 5985"/>
                  <a:gd name="T80" fmla="*/ 1853 w 1853"/>
                  <a:gd name="T81" fmla="*/ 5985 h 59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3" h="5985">
                    <a:moveTo>
                      <a:pt x="0" y="0"/>
                    </a:moveTo>
                    <a:cubicBezTo>
                      <a:pt x="34" y="42"/>
                      <a:pt x="157" y="195"/>
                      <a:pt x="203" y="255"/>
                    </a:cubicBezTo>
                    <a:cubicBezTo>
                      <a:pt x="235" y="273"/>
                      <a:pt x="278" y="360"/>
                      <a:pt x="278" y="360"/>
                    </a:cubicBezTo>
                    <a:cubicBezTo>
                      <a:pt x="324" y="438"/>
                      <a:pt x="488" y="637"/>
                      <a:pt x="548" y="720"/>
                    </a:cubicBezTo>
                    <a:cubicBezTo>
                      <a:pt x="589" y="766"/>
                      <a:pt x="636" y="857"/>
                      <a:pt x="690" y="893"/>
                    </a:cubicBezTo>
                    <a:cubicBezTo>
                      <a:pt x="749" y="968"/>
                      <a:pt x="860" y="1116"/>
                      <a:pt x="900" y="1170"/>
                    </a:cubicBezTo>
                    <a:cubicBezTo>
                      <a:pt x="960" y="1241"/>
                      <a:pt x="1003" y="1293"/>
                      <a:pt x="1043" y="1328"/>
                    </a:cubicBezTo>
                    <a:cubicBezTo>
                      <a:pt x="1098" y="1405"/>
                      <a:pt x="1202" y="1545"/>
                      <a:pt x="1245" y="1620"/>
                    </a:cubicBezTo>
                    <a:cubicBezTo>
                      <a:pt x="1268" y="1665"/>
                      <a:pt x="1329" y="1709"/>
                      <a:pt x="1350" y="1755"/>
                    </a:cubicBezTo>
                    <a:cubicBezTo>
                      <a:pt x="1350" y="1755"/>
                      <a:pt x="1380" y="1875"/>
                      <a:pt x="1388" y="1898"/>
                    </a:cubicBezTo>
                    <a:cubicBezTo>
                      <a:pt x="1393" y="1913"/>
                      <a:pt x="1388" y="1980"/>
                      <a:pt x="1388" y="1980"/>
                    </a:cubicBezTo>
                    <a:cubicBezTo>
                      <a:pt x="1373" y="2056"/>
                      <a:pt x="1387" y="2091"/>
                      <a:pt x="1410" y="2168"/>
                    </a:cubicBezTo>
                    <a:cubicBezTo>
                      <a:pt x="1422" y="2209"/>
                      <a:pt x="1494" y="2326"/>
                      <a:pt x="1508" y="2355"/>
                    </a:cubicBezTo>
                    <a:cubicBezTo>
                      <a:pt x="1551" y="2426"/>
                      <a:pt x="1639" y="2515"/>
                      <a:pt x="1680" y="2565"/>
                    </a:cubicBezTo>
                    <a:cubicBezTo>
                      <a:pt x="1710" y="2573"/>
                      <a:pt x="1738" y="2630"/>
                      <a:pt x="1763" y="2655"/>
                    </a:cubicBezTo>
                    <a:cubicBezTo>
                      <a:pt x="1778" y="2670"/>
                      <a:pt x="1838" y="2745"/>
                      <a:pt x="1853" y="2760"/>
                    </a:cubicBezTo>
                    <a:cubicBezTo>
                      <a:pt x="1849" y="2797"/>
                      <a:pt x="1782" y="2843"/>
                      <a:pt x="1748" y="2910"/>
                    </a:cubicBezTo>
                    <a:cubicBezTo>
                      <a:pt x="1717" y="3004"/>
                      <a:pt x="1685" y="3073"/>
                      <a:pt x="1650" y="3165"/>
                    </a:cubicBezTo>
                    <a:cubicBezTo>
                      <a:pt x="1619" y="3260"/>
                      <a:pt x="1630" y="3226"/>
                      <a:pt x="1605" y="3473"/>
                    </a:cubicBezTo>
                    <a:cubicBezTo>
                      <a:pt x="1592" y="3841"/>
                      <a:pt x="1530" y="4293"/>
                      <a:pt x="1500" y="4650"/>
                    </a:cubicBezTo>
                    <a:cubicBezTo>
                      <a:pt x="1470" y="4906"/>
                      <a:pt x="1455" y="4928"/>
                      <a:pt x="1425" y="5010"/>
                    </a:cubicBezTo>
                    <a:cubicBezTo>
                      <a:pt x="1349" y="5146"/>
                      <a:pt x="1401" y="5073"/>
                      <a:pt x="1328" y="5160"/>
                    </a:cubicBezTo>
                    <a:cubicBezTo>
                      <a:pt x="1268" y="5228"/>
                      <a:pt x="1139" y="5380"/>
                      <a:pt x="1080" y="5445"/>
                    </a:cubicBezTo>
                    <a:cubicBezTo>
                      <a:pt x="1050" y="5490"/>
                      <a:pt x="1005" y="5505"/>
                      <a:pt x="975" y="5550"/>
                    </a:cubicBezTo>
                    <a:cubicBezTo>
                      <a:pt x="943" y="5585"/>
                      <a:pt x="938" y="5628"/>
                      <a:pt x="900" y="5678"/>
                    </a:cubicBezTo>
                    <a:cubicBezTo>
                      <a:pt x="860" y="5745"/>
                      <a:pt x="786" y="5939"/>
                      <a:pt x="758" y="5985"/>
                    </a:cubicBezTo>
                  </a:path>
                </a:pathLst>
              </a:custGeom>
              <a:noFill/>
              <a:ln w="25400">
                <a:solidFill>
                  <a:srgbClr val="0000FF"/>
                </a:solidFill>
                <a:round/>
                <a:headEnd/>
                <a:tailEnd/>
              </a:ln>
            </p:spPr>
            <p:txBody>
              <a:bodyPr/>
              <a:lstStyle/>
              <a:p>
                <a:endParaRPr lang="en-US"/>
              </a:p>
            </p:txBody>
          </p:sp>
          <p:sp>
            <p:nvSpPr>
              <p:cNvPr id="4107" name="Freeform 11"/>
              <p:cNvSpPr>
                <a:spLocks noChangeAspect="1"/>
              </p:cNvSpPr>
              <p:nvPr/>
            </p:nvSpPr>
            <p:spPr bwMode="auto">
              <a:xfrm>
                <a:off x="1620" y="7575"/>
                <a:ext cx="8213" cy="2475"/>
              </a:xfrm>
              <a:custGeom>
                <a:avLst/>
                <a:gdLst>
                  <a:gd name="T0" fmla="*/ 8213 w 8213"/>
                  <a:gd name="T1" fmla="*/ 773 h 2475"/>
                  <a:gd name="T2" fmla="*/ 8108 w 8213"/>
                  <a:gd name="T3" fmla="*/ 1110 h 2475"/>
                  <a:gd name="T4" fmla="*/ 8025 w 8213"/>
                  <a:gd name="T5" fmla="*/ 1365 h 2475"/>
                  <a:gd name="T6" fmla="*/ 7928 w 8213"/>
                  <a:gd name="T7" fmla="*/ 1905 h 2475"/>
                  <a:gd name="T8" fmla="*/ 7973 w 8213"/>
                  <a:gd name="T9" fmla="*/ 2198 h 2475"/>
                  <a:gd name="T10" fmla="*/ 7980 w 8213"/>
                  <a:gd name="T11" fmla="*/ 2475 h 2475"/>
                  <a:gd name="T12" fmla="*/ 6780 w 8213"/>
                  <a:gd name="T13" fmla="*/ 2415 h 2475"/>
                  <a:gd name="T14" fmla="*/ 6450 w 8213"/>
                  <a:gd name="T15" fmla="*/ 2355 h 2475"/>
                  <a:gd name="T16" fmla="*/ 6075 w 8213"/>
                  <a:gd name="T17" fmla="*/ 2198 h 2475"/>
                  <a:gd name="T18" fmla="*/ 5955 w 8213"/>
                  <a:gd name="T19" fmla="*/ 2115 h 2475"/>
                  <a:gd name="T20" fmla="*/ 5715 w 8213"/>
                  <a:gd name="T21" fmla="*/ 1980 h 2475"/>
                  <a:gd name="T22" fmla="*/ 5205 w 8213"/>
                  <a:gd name="T23" fmla="*/ 1740 h 2475"/>
                  <a:gd name="T24" fmla="*/ 5070 w 8213"/>
                  <a:gd name="T25" fmla="*/ 1680 h 2475"/>
                  <a:gd name="T26" fmla="*/ 4785 w 8213"/>
                  <a:gd name="T27" fmla="*/ 1590 h 2475"/>
                  <a:gd name="T28" fmla="*/ 4568 w 8213"/>
                  <a:gd name="T29" fmla="*/ 1508 h 2475"/>
                  <a:gd name="T30" fmla="*/ 4313 w 8213"/>
                  <a:gd name="T31" fmla="*/ 1463 h 2475"/>
                  <a:gd name="T32" fmla="*/ 3960 w 8213"/>
                  <a:gd name="T33" fmla="*/ 1425 h 2475"/>
                  <a:gd name="T34" fmla="*/ 3360 w 8213"/>
                  <a:gd name="T35" fmla="*/ 1350 h 2475"/>
                  <a:gd name="T36" fmla="*/ 2700 w 8213"/>
                  <a:gd name="T37" fmla="*/ 1290 h 2475"/>
                  <a:gd name="T38" fmla="*/ 2115 w 8213"/>
                  <a:gd name="T39" fmla="*/ 1215 h 2475"/>
                  <a:gd name="T40" fmla="*/ 1575 w 8213"/>
                  <a:gd name="T41" fmla="*/ 1155 h 2475"/>
                  <a:gd name="T42" fmla="*/ 1095 w 8213"/>
                  <a:gd name="T43" fmla="*/ 1080 h 2475"/>
                  <a:gd name="T44" fmla="*/ 540 w 8213"/>
                  <a:gd name="T45" fmla="*/ 1020 h 2475"/>
                  <a:gd name="T46" fmla="*/ 240 w 8213"/>
                  <a:gd name="T47" fmla="*/ 953 h 2475"/>
                  <a:gd name="T48" fmla="*/ 0 w 8213"/>
                  <a:gd name="T49" fmla="*/ 848 h 2475"/>
                  <a:gd name="T50" fmla="*/ 15 w 8213"/>
                  <a:gd name="T51" fmla="*/ 0 h 2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13"/>
                  <a:gd name="T79" fmla="*/ 0 h 2475"/>
                  <a:gd name="T80" fmla="*/ 8213 w 8213"/>
                  <a:gd name="T81" fmla="*/ 2475 h 2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13" h="2475">
                    <a:moveTo>
                      <a:pt x="8213" y="773"/>
                    </a:moveTo>
                    <a:cubicBezTo>
                      <a:pt x="8184" y="829"/>
                      <a:pt x="8144" y="1011"/>
                      <a:pt x="8108" y="1110"/>
                    </a:cubicBezTo>
                    <a:cubicBezTo>
                      <a:pt x="8096" y="1195"/>
                      <a:pt x="8050" y="1282"/>
                      <a:pt x="8025" y="1365"/>
                    </a:cubicBezTo>
                    <a:cubicBezTo>
                      <a:pt x="8019" y="1499"/>
                      <a:pt x="7937" y="1766"/>
                      <a:pt x="7928" y="1905"/>
                    </a:cubicBezTo>
                    <a:lnTo>
                      <a:pt x="7973" y="2198"/>
                    </a:lnTo>
                    <a:lnTo>
                      <a:pt x="7980" y="2475"/>
                    </a:lnTo>
                    <a:cubicBezTo>
                      <a:pt x="7579" y="2453"/>
                      <a:pt x="7181" y="2428"/>
                      <a:pt x="6780" y="2415"/>
                    </a:cubicBezTo>
                    <a:lnTo>
                      <a:pt x="6450" y="2355"/>
                    </a:lnTo>
                    <a:cubicBezTo>
                      <a:pt x="6342" y="2315"/>
                      <a:pt x="6158" y="2238"/>
                      <a:pt x="6075" y="2198"/>
                    </a:cubicBezTo>
                    <a:cubicBezTo>
                      <a:pt x="6015" y="2178"/>
                      <a:pt x="6015" y="2135"/>
                      <a:pt x="5955" y="2115"/>
                    </a:cubicBezTo>
                    <a:cubicBezTo>
                      <a:pt x="5895" y="2079"/>
                      <a:pt x="5800" y="2017"/>
                      <a:pt x="5715" y="1980"/>
                    </a:cubicBezTo>
                    <a:cubicBezTo>
                      <a:pt x="5590" y="1917"/>
                      <a:pt x="5305" y="1785"/>
                      <a:pt x="5205" y="1740"/>
                    </a:cubicBezTo>
                    <a:cubicBezTo>
                      <a:pt x="5098" y="1690"/>
                      <a:pt x="5140" y="1705"/>
                      <a:pt x="5070" y="1680"/>
                    </a:cubicBezTo>
                    <a:cubicBezTo>
                      <a:pt x="4982" y="1641"/>
                      <a:pt x="4879" y="1614"/>
                      <a:pt x="4785" y="1590"/>
                    </a:cubicBezTo>
                    <a:cubicBezTo>
                      <a:pt x="4720" y="1546"/>
                      <a:pt x="4637" y="1543"/>
                      <a:pt x="4568" y="1508"/>
                    </a:cubicBezTo>
                    <a:cubicBezTo>
                      <a:pt x="4491" y="1483"/>
                      <a:pt x="4415" y="1475"/>
                      <a:pt x="4313" y="1463"/>
                    </a:cubicBezTo>
                    <a:cubicBezTo>
                      <a:pt x="4193" y="1455"/>
                      <a:pt x="4080" y="1430"/>
                      <a:pt x="3960" y="1425"/>
                    </a:cubicBezTo>
                    <a:cubicBezTo>
                      <a:pt x="3758" y="1385"/>
                      <a:pt x="3567" y="1366"/>
                      <a:pt x="3360" y="1350"/>
                    </a:cubicBezTo>
                    <a:cubicBezTo>
                      <a:pt x="3139" y="1333"/>
                      <a:pt x="2922" y="1302"/>
                      <a:pt x="2700" y="1290"/>
                    </a:cubicBezTo>
                    <a:cubicBezTo>
                      <a:pt x="2493" y="1268"/>
                      <a:pt x="2302" y="1237"/>
                      <a:pt x="2115" y="1215"/>
                    </a:cubicBezTo>
                    <a:lnTo>
                      <a:pt x="1575" y="1155"/>
                    </a:lnTo>
                    <a:cubicBezTo>
                      <a:pt x="1405" y="1133"/>
                      <a:pt x="1195" y="1095"/>
                      <a:pt x="1095" y="1080"/>
                    </a:cubicBezTo>
                    <a:cubicBezTo>
                      <a:pt x="923" y="1058"/>
                      <a:pt x="672" y="1045"/>
                      <a:pt x="540" y="1020"/>
                    </a:cubicBezTo>
                    <a:cubicBezTo>
                      <a:pt x="459" y="993"/>
                      <a:pt x="322" y="980"/>
                      <a:pt x="240" y="953"/>
                    </a:cubicBezTo>
                    <a:cubicBezTo>
                      <a:pt x="148" y="922"/>
                      <a:pt x="81" y="902"/>
                      <a:pt x="0" y="848"/>
                    </a:cubicBezTo>
                    <a:lnTo>
                      <a:pt x="15" y="0"/>
                    </a:lnTo>
                  </a:path>
                </a:pathLst>
              </a:custGeom>
              <a:noFill/>
              <a:ln w="25400">
                <a:solidFill>
                  <a:srgbClr val="0000FF"/>
                </a:solidFill>
                <a:round/>
                <a:headEnd/>
                <a:tailEnd/>
              </a:ln>
            </p:spPr>
            <p:txBody>
              <a:bodyPr/>
              <a:lstStyle/>
              <a:p>
                <a:endParaRPr lang="en-US"/>
              </a:p>
            </p:txBody>
          </p:sp>
          <p:sp>
            <p:nvSpPr>
              <p:cNvPr id="4108" name="Freeform 12"/>
              <p:cNvSpPr>
                <a:spLocks noChangeAspect="1"/>
              </p:cNvSpPr>
              <p:nvPr/>
            </p:nvSpPr>
            <p:spPr bwMode="auto">
              <a:xfrm>
                <a:off x="1633" y="2160"/>
                <a:ext cx="2027" cy="5453"/>
              </a:xfrm>
              <a:custGeom>
                <a:avLst/>
                <a:gdLst>
                  <a:gd name="T0" fmla="*/ 2 w 2027"/>
                  <a:gd name="T1" fmla="*/ 5453 h 5453"/>
                  <a:gd name="T2" fmla="*/ 10 w 2027"/>
                  <a:gd name="T3" fmla="*/ 4178 h 5453"/>
                  <a:gd name="T4" fmla="*/ 17 w 2027"/>
                  <a:gd name="T5" fmla="*/ 3533 h 5453"/>
                  <a:gd name="T6" fmla="*/ 2 w 2027"/>
                  <a:gd name="T7" fmla="*/ 2925 h 5453"/>
                  <a:gd name="T8" fmla="*/ 460 w 2027"/>
                  <a:gd name="T9" fmla="*/ 2970 h 5453"/>
                  <a:gd name="T10" fmla="*/ 1667 w 2027"/>
                  <a:gd name="T11" fmla="*/ 3120 h 5453"/>
                  <a:gd name="T12" fmla="*/ 1667 w 2027"/>
                  <a:gd name="T13" fmla="*/ 3000 h 5453"/>
                  <a:gd name="T14" fmla="*/ 1712 w 2027"/>
                  <a:gd name="T15" fmla="*/ 2528 h 5453"/>
                  <a:gd name="T16" fmla="*/ 1735 w 2027"/>
                  <a:gd name="T17" fmla="*/ 2213 h 5453"/>
                  <a:gd name="T18" fmla="*/ 1825 w 2027"/>
                  <a:gd name="T19" fmla="*/ 2055 h 5453"/>
                  <a:gd name="T20" fmla="*/ 1907 w 2027"/>
                  <a:gd name="T21" fmla="*/ 1763 h 5453"/>
                  <a:gd name="T22" fmla="*/ 1937 w 2027"/>
                  <a:gd name="T23" fmla="*/ 1500 h 5453"/>
                  <a:gd name="T24" fmla="*/ 1952 w 2027"/>
                  <a:gd name="T25" fmla="*/ 1260 h 5453"/>
                  <a:gd name="T26" fmla="*/ 1967 w 2027"/>
                  <a:gd name="T27" fmla="*/ 615 h 5453"/>
                  <a:gd name="T28" fmla="*/ 2027 w 2027"/>
                  <a:gd name="T29" fmla="*/ 0 h 54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27"/>
                  <a:gd name="T46" fmla="*/ 0 h 5453"/>
                  <a:gd name="T47" fmla="*/ 2027 w 2027"/>
                  <a:gd name="T48" fmla="*/ 5453 h 54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27" h="5453">
                    <a:moveTo>
                      <a:pt x="2" y="5453"/>
                    </a:moveTo>
                    <a:lnTo>
                      <a:pt x="10" y="4178"/>
                    </a:lnTo>
                    <a:cubicBezTo>
                      <a:pt x="15" y="3958"/>
                      <a:pt x="17" y="3753"/>
                      <a:pt x="17" y="3533"/>
                    </a:cubicBezTo>
                    <a:cubicBezTo>
                      <a:pt x="15" y="3331"/>
                      <a:pt x="0" y="3032"/>
                      <a:pt x="2" y="2925"/>
                    </a:cubicBezTo>
                    <a:lnTo>
                      <a:pt x="460" y="2970"/>
                    </a:lnTo>
                    <a:lnTo>
                      <a:pt x="1667" y="3120"/>
                    </a:lnTo>
                    <a:lnTo>
                      <a:pt x="1667" y="3000"/>
                    </a:lnTo>
                    <a:cubicBezTo>
                      <a:pt x="1672" y="2845"/>
                      <a:pt x="1702" y="2683"/>
                      <a:pt x="1712" y="2528"/>
                    </a:cubicBezTo>
                    <a:lnTo>
                      <a:pt x="1735" y="2213"/>
                    </a:lnTo>
                    <a:cubicBezTo>
                      <a:pt x="1757" y="2142"/>
                      <a:pt x="1780" y="2100"/>
                      <a:pt x="1825" y="2055"/>
                    </a:cubicBezTo>
                    <a:cubicBezTo>
                      <a:pt x="1885" y="1935"/>
                      <a:pt x="1868" y="1880"/>
                      <a:pt x="1907" y="1763"/>
                    </a:cubicBezTo>
                    <a:cubicBezTo>
                      <a:pt x="1926" y="1671"/>
                      <a:pt x="1930" y="1584"/>
                      <a:pt x="1937" y="1500"/>
                    </a:cubicBezTo>
                    <a:cubicBezTo>
                      <a:pt x="1942" y="1420"/>
                      <a:pt x="1949" y="1340"/>
                      <a:pt x="1952" y="1260"/>
                    </a:cubicBezTo>
                    <a:cubicBezTo>
                      <a:pt x="1959" y="1045"/>
                      <a:pt x="1954" y="830"/>
                      <a:pt x="1967" y="615"/>
                    </a:cubicBezTo>
                    <a:cubicBezTo>
                      <a:pt x="1979" y="405"/>
                      <a:pt x="2017" y="102"/>
                      <a:pt x="2027" y="0"/>
                    </a:cubicBezTo>
                  </a:path>
                </a:pathLst>
              </a:custGeom>
              <a:noFill/>
              <a:ln w="25400">
                <a:solidFill>
                  <a:srgbClr val="0000FF"/>
                </a:solidFill>
                <a:round/>
                <a:headEnd/>
                <a:tailEnd/>
              </a:ln>
            </p:spPr>
            <p:txBody>
              <a:bodyPr/>
              <a:lstStyle/>
              <a:p>
                <a:endParaRPr lang="en-US"/>
              </a:p>
            </p:txBody>
          </p:sp>
        </p:grpSp>
      </p:grpSp>
      <p:pic>
        <p:nvPicPr>
          <p:cNvPr id="4101" name="Picture 4" descr="H:\albd_share\Communications\Logos and Branding\HKHC logo color merge.jpg"/>
          <p:cNvPicPr>
            <a:picLocks noChangeAspect="1" noChangeArrowheads="1"/>
          </p:cNvPicPr>
          <p:nvPr/>
        </p:nvPicPr>
        <p:blipFill>
          <a:blip r:embed="rId4"/>
          <a:srcRect/>
          <a:stretch>
            <a:fillRect/>
          </a:stretch>
        </p:blipFill>
        <p:spPr bwMode="auto">
          <a:xfrm>
            <a:off x="0" y="5918200"/>
            <a:ext cx="2819400" cy="939800"/>
          </a:xfrm>
          <a:prstGeom prst="rect">
            <a:avLst/>
          </a:prstGeom>
          <a:noFill/>
          <a:ln w="9525">
            <a:noFill/>
            <a:miter lim="800000"/>
            <a:headEnd/>
            <a:tailEnd/>
          </a:ln>
        </p:spPr>
      </p:pic>
      <p:sp>
        <p:nvSpPr>
          <p:cNvPr id="4102" name="Rectangle 5"/>
          <p:cNvSpPr>
            <a:spLocks noChangeArrowheads="1"/>
          </p:cNvSpPr>
          <p:nvPr/>
        </p:nvSpPr>
        <p:spPr bwMode="auto">
          <a:xfrm>
            <a:off x="457200" y="152400"/>
            <a:ext cx="6402388" cy="1016000"/>
          </a:xfrm>
          <a:prstGeom prst="rect">
            <a:avLst/>
          </a:prstGeom>
          <a:noFill/>
          <a:ln w="9525">
            <a:noFill/>
            <a:miter lim="800000"/>
            <a:headEnd/>
            <a:tailEnd/>
          </a:ln>
        </p:spPr>
        <p:txBody>
          <a:bodyPr wrap="none">
            <a:spAutoFit/>
          </a:bodyPr>
          <a:lstStyle/>
          <a:p>
            <a:pPr>
              <a:spcBef>
                <a:spcPct val="50000"/>
              </a:spcBef>
            </a:pPr>
            <a:r>
              <a:rPr lang="en-US" sz="2400" b="1">
                <a:solidFill>
                  <a:srgbClr val="92D050"/>
                </a:solidFill>
              </a:rPr>
              <a:t>HEALTHY KIDS, HEALTHY COMMUNITIES:</a:t>
            </a:r>
          </a:p>
          <a:p>
            <a:pPr>
              <a:spcBef>
                <a:spcPct val="50000"/>
              </a:spcBef>
            </a:pPr>
            <a:r>
              <a:rPr lang="en-US" sz="2400" b="1"/>
              <a:t>Target Area: Westside, San Antonio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0" y="228600"/>
            <a:ext cx="8458200" cy="1066800"/>
          </a:xfrm>
        </p:spPr>
        <p:txBody>
          <a:bodyPr/>
          <a:lstStyle/>
          <a:p>
            <a:pPr eaLnBrk="1" hangingPunct="1"/>
            <a:r>
              <a:rPr lang="en-US" sz="1200" smtClean="0">
                <a:solidFill>
                  <a:schemeClr val="bg1"/>
                </a:solidFill>
              </a:rPr>
              <a:t/>
            </a:r>
            <a:br>
              <a:rPr lang="en-US" sz="1200" smtClean="0">
                <a:solidFill>
                  <a:schemeClr val="bg1"/>
                </a:solidFill>
              </a:rPr>
            </a:br>
            <a:r>
              <a:rPr lang="en-US" sz="4000" smtClean="0">
                <a:solidFill>
                  <a:schemeClr val="tx1"/>
                </a:solidFill>
                <a:latin typeface="Arial" charset="0"/>
                <a:cs typeface="Arial" charset="0"/>
              </a:rPr>
              <a:t>Where is Metro Health Now ?</a:t>
            </a:r>
            <a:r>
              <a:rPr lang="en-US" sz="3600" smtClean="0">
                <a:solidFill>
                  <a:schemeClr val="bg1"/>
                </a:solidFill>
              </a:rPr>
              <a:t/>
            </a:r>
            <a:br>
              <a:rPr lang="en-US" sz="3600" smtClean="0">
                <a:solidFill>
                  <a:schemeClr val="bg1"/>
                </a:solidFill>
              </a:rPr>
            </a:br>
            <a:endParaRPr lang="en-US" sz="3600" smtClean="0">
              <a:solidFill>
                <a:schemeClr val="bg1"/>
              </a:solidFill>
            </a:endParaRPr>
          </a:p>
        </p:txBody>
      </p:sp>
      <p:sp>
        <p:nvSpPr>
          <p:cNvPr id="5123" name="Content Placeholder 2"/>
          <p:cNvSpPr>
            <a:spLocks noGrp="1"/>
          </p:cNvSpPr>
          <p:nvPr>
            <p:ph idx="1"/>
          </p:nvPr>
        </p:nvSpPr>
        <p:spPr>
          <a:xfrm>
            <a:off x="381000" y="1600200"/>
            <a:ext cx="8229600" cy="5243513"/>
          </a:xfrm>
        </p:spPr>
        <p:txBody>
          <a:bodyPr/>
          <a:lstStyle/>
          <a:p>
            <a:pPr eaLnBrk="1" hangingPunct="1">
              <a:spcBef>
                <a:spcPct val="0"/>
              </a:spcBef>
              <a:buFontTx/>
              <a:buNone/>
            </a:pPr>
            <a:r>
              <a:rPr lang="en-US" sz="2400" b="1" smtClean="0"/>
              <a:t>Healthy Kids Healthy Communities</a:t>
            </a:r>
          </a:p>
          <a:p>
            <a:pPr lvl="1" eaLnBrk="1" hangingPunct="1">
              <a:spcBef>
                <a:spcPct val="0"/>
              </a:spcBef>
            </a:pPr>
            <a:r>
              <a:rPr lang="en-US" sz="2000" smtClean="0"/>
              <a:t>Childhood Obesity Prevention targeting the West Side</a:t>
            </a:r>
            <a:endParaRPr lang="en-US" sz="2400" b="1" smtClean="0"/>
          </a:p>
          <a:p>
            <a:pPr eaLnBrk="1" hangingPunct="1">
              <a:spcBef>
                <a:spcPct val="0"/>
              </a:spcBef>
              <a:buFontTx/>
              <a:buNone/>
            </a:pPr>
            <a:endParaRPr lang="en-US" sz="2400" b="1" smtClean="0"/>
          </a:p>
          <a:p>
            <a:pPr eaLnBrk="1" hangingPunct="1">
              <a:spcBef>
                <a:spcPct val="0"/>
              </a:spcBef>
              <a:buFontTx/>
              <a:buNone/>
            </a:pPr>
            <a:r>
              <a:rPr lang="en-US" sz="2400" b="1" smtClean="0"/>
              <a:t>Mayor’s Fitness Council</a:t>
            </a:r>
          </a:p>
          <a:p>
            <a:pPr eaLnBrk="1" hangingPunct="1">
              <a:spcBef>
                <a:spcPct val="0"/>
              </a:spcBef>
              <a:buFontTx/>
              <a:buNone/>
            </a:pPr>
            <a:endParaRPr lang="en-US" sz="2400" b="1" smtClean="0"/>
          </a:p>
          <a:p>
            <a:pPr eaLnBrk="1" hangingPunct="1">
              <a:spcBef>
                <a:spcPct val="0"/>
              </a:spcBef>
              <a:buFontTx/>
              <a:buNone/>
            </a:pPr>
            <a:r>
              <a:rPr lang="en-US" sz="2200" b="1" smtClean="0"/>
              <a:t>Communities Putting Prevention to Work (CPPW)</a:t>
            </a:r>
          </a:p>
          <a:p>
            <a:pPr lvl="1" eaLnBrk="1" hangingPunct="1">
              <a:spcBef>
                <a:spcPct val="0"/>
              </a:spcBef>
            </a:pPr>
            <a:r>
              <a:rPr lang="en-US" sz="2000" smtClean="0"/>
              <a:t>Find Your Balance  (SABalance.org)</a:t>
            </a:r>
          </a:p>
          <a:p>
            <a:pPr lvl="1" eaLnBrk="1" hangingPunct="1">
              <a:spcBef>
                <a:spcPct val="0"/>
              </a:spcBef>
            </a:pPr>
            <a:endParaRPr lang="en-US" sz="2000" smtClean="0"/>
          </a:p>
          <a:p>
            <a:pPr eaLnBrk="1" hangingPunct="1">
              <a:spcBef>
                <a:spcPct val="0"/>
              </a:spcBef>
              <a:buFontTx/>
              <a:buNone/>
            </a:pPr>
            <a:r>
              <a:rPr lang="en-US" sz="2400" b="1" smtClean="0"/>
              <a:t>Community Diabetes Project</a:t>
            </a:r>
          </a:p>
          <a:p>
            <a:pPr lvl="1" eaLnBrk="1" hangingPunct="1">
              <a:spcBef>
                <a:spcPct val="0"/>
              </a:spcBef>
              <a:buFontTx/>
              <a:buNone/>
            </a:pPr>
            <a:endParaRPr lang="en-US" sz="2000" smtClean="0"/>
          </a:p>
        </p:txBody>
      </p:sp>
      <p:sp>
        <p:nvSpPr>
          <p:cNvPr id="5124" name="Line 4"/>
          <p:cNvSpPr>
            <a:spLocks noChangeShapeType="1"/>
          </p:cNvSpPr>
          <p:nvPr/>
        </p:nvSpPr>
        <p:spPr bwMode="auto">
          <a:xfrm>
            <a:off x="381000" y="1309688"/>
            <a:ext cx="8229600" cy="0"/>
          </a:xfrm>
          <a:prstGeom prst="line">
            <a:avLst/>
          </a:prstGeom>
          <a:noFill/>
          <a:ln w="38100">
            <a:solidFill>
              <a:srgbClr val="FF0000"/>
            </a:solidFill>
            <a:round/>
            <a:headEnd/>
            <a:tailEnd/>
          </a:ln>
        </p:spPr>
        <p:txBody>
          <a:bodyPr wrap="none" anchor="ctr"/>
          <a:lstStyle/>
          <a:p>
            <a:endParaRPr lang="en-US"/>
          </a:p>
        </p:txBody>
      </p:sp>
      <p:pic>
        <p:nvPicPr>
          <p:cNvPr id="5125" name="Picture 4" descr="H:\albd_share\Communications\Logos and Branding\HKHC logo color merge.jpg"/>
          <p:cNvPicPr>
            <a:picLocks noChangeAspect="1" noChangeArrowheads="1"/>
          </p:cNvPicPr>
          <p:nvPr/>
        </p:nvPicPr>
        <p:blipFill>
          <a:blip r:embed="rId3"/>
          <a:srcRect/>
          <a:stretch>
            <a:fillRect/>
          </a:stretch>
        </p:blipFill>
        <p:spPr bwMode="auto">
          <a:xfrm>
            <a:off x="7391400" y="1752600"/>
            <a:ext cx="1371600" cy="457200"/>
          </a:xfrm>
          <a:prstGeom prst="rect">
            <a:avLst/>
          </a:prstGeom>
          <a:noFill/>
          <a:ln w="9525">
            <a:noFill/>
            <a:miter lim="800000"/>
            <a:headEnd/>
            <a:tailEnd/>
          </a:ln>
        </p:spPr>
      </p:pic>
      <p:pic>
        <p:nvPicPr>
          <p:cNvPr id="5126" name="Picture 23" descr="MFC.jpg"/>
          <p:cNvPicPr>
            <a:picLocks noChangeAspect="1"/>
          </p:cNvPicPr>
          <p:nvPr/>
        </p:nvPicPr>
        <p:blipFill>
          <a:blip r:embed="rId4"/>
          <a:srcRect/>
          <a:stretch>
            <a:fillRect/>
          </a:stretch>
        </p:blipFill>
        <p:spPr bwMode="auto">
          <a:xfrm>
            <a:off x="4419600" y="2667000"/>
            <a:ext cx="1317625" cy="457200"/>
          </a:xfrm>
          <a:prstGeom prst="rect">
            <a:avLst/>
          </a:prstGeom>
          <a:noFill/>
          <a:ln w="9525">
            <a:noFill/>
            <a:miter lim="800000"/>
            <a:headEnd/>
            <a:tailEnd/>
          </a:ln>
        </p:spPr>
      </p:pic>
      <p:pic>
        <p:nvPicPr>
          <p:cNvPr id="5127" name="Picture 6" descr="find_your_balance_LOGO-01"/>
          <p:cNvPicPr>
            <a:picLocks noChangeAspect="1" noChangeArrowheads="1"/>
          </p:cNvPicPr>
          <p:nvPr/>
        </p:nvPicPr>
        <p:blipFill>
          <a:blip r:embed="rId5"/>
          <a:srcRect/>
          <a:stretch>
            <a:fillRect/>
          </a:stretch>
        </p:blipFill>
        <p:spPr bwMode="auto">
          <a:xfrm>
            <a:off x="7391400" y="3352800"/>
            <a:ext cx="1371600" cy="463550"/>
          </a:xfrm>
          <a:prstGeom prst="rect">
            <a:avLst/>
          </a:prstGeom>
          <a:noFill/>
          <a:ln w="9525">
            <a:noFill/>
            <a:miter lim="800000"/>
            <a:headEnd/>
            <a:tailEnd/>
          </a:ln>
        </p:spPr>
      </p:pic>
      <p:pic>
        <p:nvPicPr>
          <p:cNvPr id="5128" name="Picture 4" descr="Metro Health logo (updated"/>
          <p:cNvPicPr>
            <a:picLocks noChangeAspect="1" noChangeArrowheads="1"/>
          </p:cNvPicPr>
          <p:nvPr/>
        </p:nvPicPr>
        <p:blipFill>
          <a:blip r:embed="rId6"/>
          <a:srcRect/>
          <a:stretch>
            <a:fillRect/>
          </a:stretch>
        </p:blipFill>
        <p:spPr bwMode="auto">
          <a:xfrm>
            <a:off x="2971800" y="5856288"/>
            <a:ext cx="3276600" cy="773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6" descr="waiter.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147" name="Text Box 4"/>
          <p:cNvSpPr txBox="1">
            <a:spLocks noChangeArrowheads="1"/>
          </p:cNvSpPr>
          <p:nvPr/>
        </p:nvSpPr>
        <p:spPr bwMode="auto">
          <a:xfrm>
            <a:off x="3429000" y="4572000"/>
            <a:ext cx="6096000" cy="1754188"/>
          </a:xfrm>
          <a:prstGeom prst="rect">
            <a:avLst/>
          </a:prstGeom>
          <a:noFill/>
          <a:ln w="9525">
            <a:noFill/>
            <a:miter lim="800000"/>
            <a:headEnd/>
            <a:tailEnd/>
          </a:ln>
        </p:spPr>
        <p:txBody>
          <a:bodyPr>
            <a:spAutoFit/>
          </a:bodyPr>
          <a:lstStyle/>
          <a:p>
            <a:pPr algn="ctr"/>
            <a:r>
              <a:rPr lang="en-US" sz="3600" b="1">
                <a:latin typeface="Georgia" pitchFamily="18" charset="0"/>
              </a:rPr>
              <a:t>San Antonio </a:t>
            </a:r>
          </a:p>
          <a:p>
            <a:pPr algn="ctr"/>
            <a:r>
              <a:rPr lang="en-US" sz="3600" b="1">
                <a:latin typeface="Georgia" pitchFamily="18" charset="0"/>
              </a:rPr>
              <a:t>Healthy Restaurants Coalition</a:t>
            </a:r>
          </a:p>
        </p:txBody>
      </p:sp>
      <p:pic>
        <p:nvPicPr>
          <p:cNvPr id="6148" name="Picture 5"/>
          <p:cNvPicPr>
            <a:picLocks noChangeAspect="1" noChangeArrowheads="1"/>
          </p:cNvPicPr>
          <p:nvPr/>
        </p:nvPicPr>
        <p:blipFill>
          <a:blip r:embed="rId3"/>
          <a:srcRect/>
          <a:stretch>
            <a:fillRect/>
          </a:stretch>
        </p:blipFill>
        <p:spPr bwMode="auto">
          <a:xfrm>
            <a:off x="4648200" y="152400"/>
            <a:ext cx="2743200" cy="23272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b="1" smtClean="0">
                <a:solidFill>
                  <a:srgbClr val="3B006A"/>
                </a:solidFill>
              </a:rPr>
              <a:t>Healthy Restaurants Coalition</a:t>
            </a:r>
            <a:endParaRPr lang="en-US" smtClean="0"/>
          </a:p>
        </p:txBody>
      </p:sp>
      <p:sp>
        <p:nvSpPr>
          <p:cNvPr id="7171" name="Content Placeholder 2"/>
          <p:cNvSpPr>
            <a:spLocks noGrp="1"/>
          </p:cNvSpPr>
          <p:nvPr>
            <p:ph idx="1"/>
          </p:nvPr>
        </p:nvSpPr>
        <p:spPr>
          <a:xfrm>
            <a:off x="457200" y="1981200"/>
            <a:ext cx="8229600" cy="4495800"/>
          </a:xfrm>
        </p:spPr>
        <p:txBody>
          <a:bodyPr/>
          <a:lstStyle/>
          <a:p>
            <a:r>
              <a:rPr lang="en-US" smtClean="0"/>
              <a:t>City of San Antonio Metropolitan Health District (Metro Health)</a:t>
            </a:r>
          </a:p>
          <a:p>
            <a:r>
              <a:rPr lang="en-US" smtClean="0"/>
              <a:t>San Antonio Restaurant Association</a:t>
            </a:r>
          </a:p>
          <a:p>
            <a:r>
              <a:rPr lang="en-US" smtClean="0"/>
              <a:t>San Antonio Dietetic Association</a:t>
            </a:r>
          </a:p>
          <a:p>
            <a:endParaRPr lang="en-US" smtClean="0"/>
          </a:p>
          <a:p>
            <a:r>
              <a:rPr lang="en-US" smtClean="0"/>
              <a:t>Restaurateurs, Local Food Writer, Public Health Professionals, Food Distributors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endParaRPr lang="en-US" smtClean="0"/>
          </a:p>
        </p:txBody>
      </p:sp>
      <p:sp>
        <p:nvSpPr>
          <p:cNvPr id="8195" name="Rectangle 3"/>
          <p:cNvSpPr>
            <a:spLocks noGrp="1"/>
          </p:cNvSpPr>
          <p:nvPr>
            <p:ph type="body" idx="1"/>
          </p:nvPr>
        </p:nvSpPr>
        <p:spPr/>
        <p:txBody>
          <a:bodyPr/>
          <a:lstStyle/>
          <a:p>
            <a:endParaRPr lang="en-US" smtClean="0"/>
          </a:p>
        </p:txBody>
      </p:sp>
      <p:pic>
        <p:nvPicPr>
          <p:cNvPr id="8196" name="Picture 4"/>
          <p:cNvPicPr>
            <a:picLocks noChangeAspect="1" noChangeArrowheads="1"/>
          </p:cNvPicPr>
          <p:nvPr/>
        </p:nvPicPr>
        <p:blipFill>
          <a:blip r:embed="rId3"/>
          <a:srcRect/>
          <a:stretch>
            <a:fillRect/>
          </a:stretch>
        </p:blipFill>
        <p:spPr bwMode="auto">
          <a:xfrm>
            <a:off x="158750" y="25400"/>
            <a:ext cx="88265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smtClean="0">
                <a:solidFill>
                  <a:srgbClr val="3B006A"/>
                </a:solidFill>
              </a:rPr>
              <a:t>Por Vida Nutrition Criteria</a:t>
            </a:r>
            <a:endParaRPr lang="en-US" smtClean="0"/>
          </a:p>
        </p:txBody>
      </p:sp>
      <p:sp>
        <p:nvSpPr>
          <p:cNvPr id="9219" name="Content Placeholder 4"/>
          <p:cNvSpPr>
            <a:spLocks noGrp="1"/>
          </p:cNvSpPr>
          <p:nvPr>
            <p:ph sz="half" idx="2"/>
          </p:nvPr>
        </p:nvSpPr>
        <p:spPr>
          <a:xfrm>
            <a:off x="457200" y="1828800"/>
            <a:ext cx="4040188" cy="2590800"/>
          </a:xfrm>
        </p:spPr>
        <p:txBody>
          <a:bodyPr/>
          <a:lstStyle/>
          <a:p>
            <a:r>
              <a:rPr lang="en-US" smtClean="0"/>
              <a:t>Entrée + 2 Sides</a:t>
            </a:r>
          </a:p>
          <a:p>
            <a:pPr lvl="1"/>
            <a:r>
              <a:rPr lang="en-US" smtClean="0"/>
              <a:t>≤ 700 Calories</a:t>
            </a:r>
          </a:p>
          <a:p>
            <a:pPr lvl="1"/>
            <a:r>
              <a:rPr lang="en-US" smtClean="0"/>
              <a:t>≤ 23g Total Fat</a:t>
            </a:r>
          </a:p>
          <a:p>
            <a:pPr lvl="1"/>
            <a:r>
              <a:rPr lang="en-US" smtClean="0"/>
              <a:t>≤ 8g Saturated Fat</a:t>
            </a:r>
          </a:p>
          <a:p>
            <a:pPr lvl="1"/>
            <a:r>
              <a:rPr lang="en-US" smtClean="0"/>
              <a:t>≤ 0.5g </a:t>
            </a:r>
            <a:r>
              <a:rPr lang="en-US" i="1" smtClean="0"/>
              <a:t>Trans</a:t>
            </a:r>
            <a:r>
              <a:rPr lang="en-US" smtClean="0"/>
              <a:t>-Fat</a:t>
            </a:r>
          </a:p>
          <a:p>
            <a:pPr lvl="1"/>
            <a:r>
              <a:rPr lang="en-US" smtClean="0"/>
              <a:t>≤ 750mg Sodium</a:t>
            </a:r>
          </a:p>
          <a:p>
            <a:pPr lvl="1"/>
            <a:endParaRPr lang="en-US" smtClean="0"/>
          </a:p>
        </p:txBody>
      </p:sp>
      <p:sp>
        <p:nvSpPr>
          <p:cNvPr id="9220" name="Content Placeholder 6"/>
          <p:cNvSpPr>
            <a:spLocks noGrp="1"/>
          </p:cNvSpPr>
          <p:nvPr>
            <p:ph sz="quarter" idx="4"/>
          </p:nvPr>
        </p:nvSpPr>
        <p:spPr>
          <a:xfrm>
            <a:off x="4648200" y="1752600"/>
            <a:ext cx="4041775" cy="4606925"/>
          </a:xfrm>
        </p:spPr>
        <p:txBody>
          <a:bodyPr/>
          <a:lstStyle/>
          <a:p>
            <a:r>
              <a:rPr lang="en-US" smtClean="0"/>
              <a:t>Entrée</a:t>
            </a:r>
          </a:p>
          <a:p>
            <a:pPr lvl="1"/>
            <a:r>
              <a:rPr lang="en-US" smtClean="0"/>
              <a:t>≤ 300 Calories</a:t>
            </a:r>
          </a:p>
          <a:p>
            <a:pPr lvl="1"/>
            <a:r>
              <a:rPr lang="en-US" smtClean="0"/>
              <a:t>≤ 10g Total Fat</a:t>
            </a:r>
          </a:p>
          <a:p>
            <a:pPr lvl="1"/>
            <a:r>
              <a:rPr lang="en-US" smtClean="0"/>
              <a:t>≤ 3.5g Saturated Fat</a:t>
            </a:r>
          </a:p>
          <a:p>
            <a:pPr lvl="1"/>
            <a:r>
              <a:rPr lang="en-US" smtClean="0"/>
              <a:t>≤ 0.5g </a:t>
            </a:r>
            <a:r>
              <a:rPr lang="en-US" i="1" smtClean="0"/>
              <a:t>Trans</a:t>
            </a:r>
            <a:r>
              <a:rPr lang="en-US" smtClean="0"/>
              <a:t>-Fat</a:t>
            </a:r>
          </a:p>
          <a:p>
            <a:pPr lvl="1"/>
            <a:r>
              <a:rPr lang="en-US" smtClean="0"/>
              <a:t>≤ 325mg Sodium</a:t>
            </a:r>
          </a:p>
          <a:p>
            <a:pPr lvl="1">
              <a:buFont typeface="Wingdings" pitchFamily="2" charset="2"/>
              <a:buNone/>
            </a:pPr>
            <a:endParaRPr lang="en-US" sz="500" smtClean="0"/>
          </a:p>
          <a:p>
            <a:r>
              <a:rPr lang="en-US" smtClean="0"/>
              <a:t>Side Item</a:t>
            </a:r>
          </a:p>
          <a:p>
            <a:pPr lvl="1"/>
            <a:r>
              <a:rPr lang="en-US" smtClean="0"/>
              <a:t>≤ 200 Calories</a:t>
            </a:r>
          </a:p>
          <a:p>
            <a:pPr lvl="1"/>
            <a:r>
              <a:rPr lang="en-US" smtClean="0"/>
              <a:t>≤ 7g Total Fat</a:t>
            </a:r>
          </a:p>
          <a:p>
            <a:pPr lvl="1"/>
            <a:r>
              <a:rPr lang="en-US" smtClean="0"/>
              <a:t>≤ 2g Saturated Fat</a:t>
            </a:r>
          </a:p>
          <a:p>
            <a:pPr lvl="1"/>
            <a:r>
              <a:rPr lang="en-US" smtClean="0"/>
              <a:t>≤ 0.5g </a:t>
            </a:r>
            <a:r>
              <a:rPr lang="en-US" i="1" smtClean="0"/>
              <a:t>Trans</a:t>
            </a:r>
            <a:r>
              <a:rPr lang="en-US" smtClean="0"/>
              <a:t>-Fat</a:t>
            </a:r>
          </a:p>
          <a:p>
            <a:pPr lvl="1"/>
            <a:r>
              <a:rPr lang="en-US" smtClean="0"/>
              <a:t>≤ 215mg Sodium</a:t>
            </a:r>
          </a:p>
        </p:txBody>
      </p:sp>
      <p:pic>
        <p:nvPicPr>
          <p:cNvPr id="9221" name="Picture 8" descr="sada_logo"/>
          <p:cNvPicPr>
            <a:picLocks noChangeAspect="1" noChangeArrowheads="1"/>
          </p:cNvPicPr>
          <p:nvPr/>
        </p:nvPicPr>
        <p:blipFill>
          <a:blip r:embed="rId2"/>
          <a:srcRect/>
          <a:stretch>
            <a:fillRect/>
          </a:stretch>
        </p:blipFill>
        <p:spPr bwMode="auto">
          <a:xfrm>
            <a:off x="990600" y="4495800"/>
            <a:ext cx="2286000" cy="2070100"/>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idx="4294967295"/>
          </p:nvPr>
        </p:nvSpPr>
        <p:spPr>
          <a:xfrm>
            <a:off x="685800" y="0"/>
            <a:ext cx="8458200" cy="1470025"/>
          </a:xfrm>
        </p:spPr>
        <p:txBody>
          <a:bodyPr/>
          <a:lstStyle/>
          <a:p>
            <a:r>
              <a:rPr lang="en-US" b="1" smtClean="0">
                <a:solidFill>
                  <a:srgbClr val="3B006A"/>
                </a:solidFill>
              </a:rPr>
              <a:t>Children’s Menu Criteria</a:t>
            </a:r>
            <a:endParaRPr lang="en-US" smtClean="0">
              <a:solidFill>
                <a:srgbClr val="3B006A"/>
              </a:solidFill>
            </a:endParaRPr>
          </a:p>
        </p:txBody>
      </p:sp>
      <p:graphicFrame>
        <p:nvGraphicFramePr>
          <p:cNvPr id="6" name="Table 5"/>
          <p:cNvGraphicFramePr>
            <a:graphicFrameLocks noGrp="1"/>
          </p:cNvGraphicFramePr>
          <p:nvPr/>
        </p:nvGraphicFramePr>
        <p:xfrm>
          <a:off x="931286" y="1085434"/>
          <a:ext cx="7603114" cy="5620166"/>
        </p:xfrm>
        <a:graphic>
          <a:graphicData uri="http://schemas.openxmlformats.org/drawingml/2006/table">
            <a:tbl>
              <a:tblPr/>
              <a:tblGrid>
                <a:gridCol w="2086569"/>
                <a:gridCol w="2982174"/>
                <a:gridCol w="2534371"/>
              </a:tblGrid>
              <a:tr h="240858">
                <a:tc>
                  <a:txBody>
                    <a:bodyPr/>
                    <a:lstStyle/>
                    <a:p>
                      <a:pPr marL="0" marR="0" algn="ctr">
                        <a:spcBef>
                          <a:spcPts val="0"/>
                        </a:spcBef>
                        <a:spcAft>
                          <a:spcPts val="0"/>
                        </a:spcAft>
                      </a:pPr>
                      <a:r>
                        <a:rPr lang="en-US" sz="1200" b="1" dirty="0">
                          <a:solidFill>
                            <a:srgbClr val="FFFFFF"/>
                          </a:solidFill>
                          <a:highlight>
                            <a:srgbClr val="000000"/>
                          </a:highlight>
                          <a:latin typeface="Arial"/>
                          <a:ea typeface="Times New Roman"/>
                        </a:rPr>
                        <a:t>Category</a:t>
                      </a:r>
                      <a:endParaRPr lang="en-US" sz="1100" dirty="0">
                        <a:latin typeface="Times New Roman"/>
                        <a:ea typeface="Times New Roman"/>
                      </a:endParaRPr>
                    </a:p>
                  </a:txBody>
                  <a:tcPr marL="60422" marR="60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0C0C"/>
                    </a:solidFill>
                  </a:tcPr>
                </a:tc>
                <a:tc>
                  <a:txBody>
                    <a:bodyPr/>
                    <a:lstStyle/>
                    <a:p>
                      <a:pPr marL="0" marR="0" algn="ctr">
                        <a:spcBef>
                          <a:spcPts val="0"/>
                        </a:spcBef>
                        <a:spcAft>
                          <a:spcPts val="0"/>
                        </a:spcAft>
                      </a:pPr>
                      <a:r>
                        <a:rPr lang="en-US" sz="1200" b="1">
                          <a:solidFill>
                            <a:srgbClr val="FFFFFF"/>
                          </a:solidFill>
                          <a:highlight>
                            <a:srgbClr val="000000"/>
                          </a:highlight>
                          <a:latin typeface="Arial"/>
                          <a:ea typeface="Times New Roman"/>
                        </a:rPr>
                        <a:t>Options</a:t>
                      </a:r>
                      <a:endParaRPr lang="en-US" sz="1100">
                        <a:latin typeface="Times New Roman"/>
                        <a:ea typeface="Times New Roman"/>
                      </a:endParaRPr>
                    </a:p>
                  </a:txBody>
                  <a:tcPr marL="60422" marR="60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0C0C"/>
                    </a:solidFill>
                  </a:tcPr>
                </a:tc>
                <a:tc>
                  <a:txBody>
                    <a:bodyPr/>
                    <a:lstStyle/>
                    <a:p>
                      <a:pPr marL="0" marR="0" algn="ctr">
                        <a:spcBef>
                          <a:spcPts val="0"/>
                        </a:spcBef>
                        <a:spcAft>
                          <a:spcPts val="0"/>
                        </a:spcAft>
                      </a:pPr>
                      <a:r>
                        <a:rPr lang="en-US" sz="1200" b="1">
                          <a:solidFill>
                            <a:srgbClr val="FFFFFF"/>
                          </a:solidFill>
                          <a:highlight>
                            <a:srgbClr val="000000"/>
                          </a:highlight>
                          <a:latin typeface="Arial"/>
                          <a:ea typeface="Times New Roman"/>
                        </a:rPr>
                        <a:t>Recommendations</a:t>
                      </a:r>
                      <a:endParaRPr lang="en-US" sz="1100">
                        <a:latin typeface="Times New Roman"/>
                        <a:ea typeface="Times New Roman"/>
                      </a:endParaRPr>
                    </a:p>
                  </a:txBody>
                  <a:tcPr marL="60422" marR="60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C0C0C"/>
                    </a:solidFill>
                  </a:tcPr>
                </a:tc>
              </a:tr>
              <a:tr h="1384934">
                <a:tc>
                  <a:txBody>
                    <a:bodyPr/>
                    <a:lstStyle/>
                    <a:p>
                      <a:pPr marL="0" marR="0" algn="ctr">
                        <a:spcBef>
                          <a:spcPts val="0"/>
                        </a:spcBef>
                        <a:spcAft>
                          <a:spcPts val="0"/>
                        </a:spcAft>
                      </a:pPr>
                      <a:r>
                        <a:rPr lang="en-US" sz="1100" b="1">
                          <a:latin typeface="Arial"/>
                          <a:ea typeface="Times New Roman"/>
                        </a:rPr>
                        <a:t>Fruits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100" dirty="0">
                          <a:latin typeface="Arial"/>
                          <a:ea typeface="Times New Roman"/>
                        </a:rPr>
                        <a:t>Serve one or more </a:t>
                      </a:r>
                      <a:endParaRPr lang="en-US" sz="1100" dirty="0">
                        <a:latin typeface="Times New Roman"/>
                        <a:ea typeface="Times New Roman"/>
                      </a:endParaRPr>
                    </a:p>
                    <a:p>
                      <a:pPr marL="0" marR="0" algn="ctr">
                        <a:spcBef>
                          <a:spcPts val="0"/>
                        </a:spcBef>
                        <a:spcAft>
                          <a:spcPts val="0"/>
                        </a:spcAft>
                      </a:pPr>
                      <a:r>
                        <a:rPr lang="en-US" sz="1100" dirty="0">
                          <a:latin typeface="Arial"/>
                          <a:ea typeface="Times New Roman"/>
                        </a:rPr>
                        <a:t>serving of fruit</a:t>
                      </a:r>
                      <a:endParaRPr lang="en-US" sz="1100" dirty="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000">
                        <a:latin typeface="Arial"/>
                        <a:ea typeface="Times New Roman"/>
                      </a:endParaRPr>
                    </a:p>
                    <a:p>
                      <a:pPr marL="0" marR="0">
                        <a:spcBef>
                          <a:spcPts val="0"/>
                        </a:spcBef>
                        <a:spcAft>
                          <a:spcPts val="0"/>
                        </a:spcAft>
                      </a:pPr>
                      <a:r>
                        <a:rPr lang="en-US" sz="1000">
                          <a:latin typeface="Arial"/>
                          <a:ea typeface="Times New Roman"/>
                        </a:rPr>
                        <a:t>● Fresh Fruit</a:t>
                      </a:r>
                      <a:endParaRPr lang="en-US" sz="1100">
                        <a:latin typeface="Times New Roman"/>
                        <a:ea typeface="Times New Roman"/>
                      </a:endParaRPr>
                    </a:p>
                    <a:p>
                      <a:pPr marL="0" marR="0">
                        <a:spcBef>
                          <a:spcPts val="0"/>
                        </a:spcBef>
                        <a:spcAft>
                          <a:spcPts val="0"/>
                        </a:spcAft>
                      </a:pPr>
                      <a:r>
                        <a:rPr lang="en-US" sz="1000">
                          <a:latin typeface="Arial"/>
                          <a:ea typeface="Times New Roman"/>
                        </a:rPr>
                        <a:t>● Canned Fruit: must be in natural juice or light syrup</a:t>
                      </a:r>
                      <a:endParaRPr lang="en-US" sz="1100">
                        <a:latin typeface="Times New Roman"/>
                        <a:ea typeface="Times New Roman"/>
                      </a:endParaRPr>
                    </a:p>
                    <a:p>
                      <a:pPr marL="0" marR="0">
                        <a:spcBef>
                          <a:spcPts val="0"/>
                        </a:spcBef>
                        <a:spcAft>
                          <a:spcPts val="0"/>
                        </a:spcAft>
                      </a:pPr>
                      <a:r>
                        <a:rPr lang="en-US" sz="1000">
                          <a:latin typeface="Arial"/>
                          <a:ea typeface="Times New Roman"/>
                        </a:rPr>
                        <a:t>● Examples: Fruit Cup, Applesauce, Strawberries, Mandarin Oranges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1780630">
                <a:tc>
                  <a:txBody>
                    <a:bodyPr/>
                    <a:lstStyle/>
                    <a:p>
                      <a:pPr marL="0" marR="0" algn="ctr">
                        <a:spcBef>
                          <a:spcPts val="0"/>
                        </a:spcBef>
                        <a:spcAft>
                          <a:spcPts val="0"/>
                        </a:spcAft>
                      </a:pPr>
                      <a:r>
                        <a:rPr lang="en-US" sz="1100" b="1">
                          <a:latin typeface="Arial"/>
                          <a:ea typeface="Times New Roman"/>
                        </a:rPr>
                        <a:t>Vegetables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100">
                          <a:latin typeface="Arial"/>
                          <a:ea typeface="Times New Roman"/>
                        </a:rPr>
                        <a:t>Serve one or more </a:t>
                      </a:r>
                      <a:endParaRPr lang="en-US" sz="1100">
                        <a:latin typeface="Times New Roman"/>
                        <a:ea typeface="Times New Roman"/>
                      </a:endParaRPr>
                    </a:p>
                    <a:p>
                      <a:pPr marL="0" marR="0" algn="ctr">
                        <a:spcBef>
                          <a:spcPts val="0"/>
                        </a:spcBef>
                        <a:spcAft>
                          <a:spcPts val="0"/>
                        </a:spcAft>
                      </a:pPr>
                      <a:r>
                        <a:rPr lang="en-US" sz="1100">
                          <a:latin typeface="Arial"/>
                          <a:ea typeface="Times New Roman"/>
                        </a:rPr>
                        <a:t>serving of vegetable</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000">
                        <a:latin typeface="Arial"/>
                        <a:ea typeface="Times New Roman"/>
                      </a:endParaRPr>
                    </a:p>
                    <a:p>
                      <a:pPr marL="0" marR="0">
                        <a:spcBef>
                          <a:spcPts val="0"/>
                        </a:spcBef>
                        <a:spcAft>
                          <a:spcPts val="0"/>
                        </a:spcAft>
                      </a:pPr>
                      <a:r>
                        <a:rPr lang="en-US" sz="1000">
                          <a:latin typeface="Arial"/>
                          <a:ea typeface="Times New Roman"/>
                        </a:rPr>
                        <a:t>● non-fried vegetables</a:t>
                      </a:r>
                      <a:endParaRPr lang="en-US" sz="1100">
                        <a:latin typeface="Times New Roman"/>
                        <a:ea typeface="Times New Roman"/>
                      </a:endParaRPr>
                    </a:p>
                    <a:p>
                      <a:pPr marL="0" marR="0">
                        <a:spcBef>
                          <a:spcPts val="0"/>
                        </a:spcBef>
                        <a:spcAft>
                          <a:spcPts val="0"/>
                        </a:spcAft>
                      </a:pPr>
                      <a:r>
                        <a:rPr lang="en-US" sz="1000">
                          <a:latin typeface="Arial"/>
                          <a:ea typeface="Times New Roman"/>
                        </a:rPr>
                        <a:t>● vegetables can be served as side dish or prepared in meal</a:t>
                      </a:r>
                      <a:endParaRPr lang="en-US" sz="1100">
                        <a:latin typeface="Times New Roman"/>
                        <a:ea typeface="Times New Roman"/>
                      </a:endParaRPr>
                    </a:p>
                    <a:p>
                      <a:pPr marL="0" marR="0">
                        <a:spcBef>
                          <a:spcPts val="0"/>
                        </a:spcBef>
                        <a:spcAft>
                          <a:spcPts val="0"/>
                        </a:spcAft>
                      </a:pPr>
                      <a:r>
                        <a:rPr lang="en-US" sz="1000">
                          <a:latin typeface="Arial"/>
                          <a:ea typeface="Times New Roman"/>
                        </a:rPr>
                        <a:t>● Examples: Side Salad, Green Beans, Carrots, Broccoli, grilled vegetable medley</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791391">
                <a:tc>
                  <a:txBody>
                    <a:bodyPr/>
                    <a:lstStyle/>
                    <a:p>
                      <a:pPr marL="0" marR="0" algn="ctr">
                        <a:spcBef>
                          <a:spcPts val="0"/>
                        </a:spcBef>
                        <a:spcAft>
                          <a:spcPts val="0"/>
                        </a:spcAft>
                      </a:pPr>
                      <a:r>
                        <a:rPr lang="en-US" sz="1100" b="1">
                          <a:latin typeface="Arial"/>
                          <a:ea typeface="Times New Roman"/>
                        </a:rPr>
                        <a:t>Non fried foods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100">
                          <a:latin typeface="Arial"/>
                          <a:ea typeface="Times New Roman"/>
                        </a:rPr>
                        <a:t>Serve a variety of </a:t>
                      </a:r>
                      <a:endParaRPr lang="en-US" sz="1100">
                        <a:latin typeface="Times New Roman"/>
                        <a:ea typeface="Times New Roman"/>
                      </a:endParaRPr>
                    </a:p>
                    <a:p>
                      <a:pPr marL="0" marR="0" algn="ctr">
                        <a:spcBef>
                          <a:spcPts val="0"/>
                        </a:spcBef>
                        <a:spcAft>
                          <a:spcPts val="0"/>
                        </a:spcAft>
                      </a:pPr>
                      <a:r>
                        <a:rPr lang="en-US" sz="1100">
                          <a:latin typeface="Arial"/>
                          <a:ea typeface="Times New Roman"/>
                        </a:rPr>
                        <a:t>non fried entrée items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000">
                        <a:latin typeface="Arial"/>
                        <a:ea typeface="Times New Roman"/>
                      </a:endParaRPr>
                    </a:p>
                    <a:p>
                      <a:pPr marL="0" marR="0">
                        <a:spcBef>
                          <a:spcPts val="0"/>
                        </a:spcBef>
                        <a:spcAft>
                          <a:spcPts val="0"/>
                        </a:spcAft>
                      </a:pPr>
                      <a:r>
                        <a:rPr lang="en-US" sz="1000">
                          <a:latin typeface="Arial"/>
                          <a:ea typeface="Times New Roman"/>
                        </a:rPr>
                        <a:t>● Offer a variety of baked, grilled, or sautéed entrée items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791391">
                <a:tc>
                  <a:txBody>
                    <a:bodyPr/>
                    <a:lstStyle/>
                    <a:p>
                      <a:pPr marL="0" marR="0" algn="ctr">
                        <a:spcBef>
                          <a:spcPts val="0"/>
                        </a:spcBef>
                        <a:spcAft>
                          <a:spcPts val="0"/>
                        </a:spcAft>
                      </a:pPr>
                      <a:r>
                        <a:rPr lang="en-US" sz="1100" b="1">
                          <a:latin typeface="Arial"/>
                          <a:ea typeface="Times New Roman"/>
                        </a:rPr>
                        <a:t>No Sugar Sweetened Beverages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100">
                          <a:latin typeface="Arial"/>
                          <a:ea typeface="Times New Roman"/>
                        </a:rPr>
                        <a:t>Offer a variety of No Sugar Sweetened Beverages</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000">
                        <a:latin typeface="Arial"/>
                        <a:ea typeface="Times New Roman"/>
                      </a:endParaRPr>
                    </a:p>
                    <a:p>
                      <a:pPr marL="0" marR="0">
                        <a:spcBef>
                          <a:spcPts val="0"/>
                        </a:spcBef>
                        <a:spcAft>
                          <a:spcPts val="0"/>
                        </a:spcAft>
                      </a:pPr>
                      <a:r>
                        <a:rPr lang="en-US" sz="1000">
                          <a:latin typeface="Arial"/>
                          <a:ea typeface="Times New Roman"/>
                        </a:rPr>
                        <a:t>● 100% Real Fruit Juice</a:t>
                      </a:r>
                      <a:endParaRPr lang="en-US" sz="1100">
                        <a:latin typeface="Times New Roman"/>
                        <a:ea typeface="Times New Roman"/>
                      </a:endParaRPr>
                    </a:p>
                    <a:p>
                      <a:pPr marL="0" marR="0">
                        <a:spcBef>
                          <a:spcPts val="0"/>
                        </a:spcBef>
                        <a:spcAft>
                          <a:spcPts val="0"/>
                        </a:spcAft>
                      </a:pPr>
                      <a:r>
                        <a:rPr lang="en-US" sz="1000">
                          <a:latin typeface="Arial"/>
                          <a:ea typeface="Times New Roman"/>
                        </a:rPr>
                        <a:t>● Low Fat Milk</a:t>
                      </a:r>
                      <a:endParaRPr lang="en-US" sz="1100">
                        <a:latin typeface="Times New Roman"/>
                        <a:ea typeface="Times New Roman"/>
                      </a:endParaRPr>
                    </a:p>
                    <a:p>
                      <a:pPr marL="0" marR="0">
                        <a:spcBef>
                          <a:spcPts val="0"/>
                        </a:spcBef>
                        <a:spcAft>
                          <a:spcPts val="0"/>
                        </a:spcAft>
                      </a:pPr>
                      <a:r>
                        <a:rPr lang="en-US" sz="1000">
                          <a:latin typeface="Arial"/>
                          <a:ea typeface="Times New Roman"/>
                        </a:rPr>
                        <a:t>● Water</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630962">
                <a:tc>
                  <a:txBody>
                    <a:bodyPr/>
                    <a:lstStyle/>
                    <a:p>
                      <a:pPr marL="0" marR="0" algn="ctr">
                        <a:spcBef>
                          <a:spcPts val="0"/>
                        </a:spcBef>
                        <a:spcAft>
                          <a:spcPts val="0"/>
                        </a:spcAft>
                      </a:pPr>
                      <a:r>
                        <a:rPr lang="en-US" sz="1100" b="1">
                          <a:latin typeface="Arial"/>
                          <a:ea typeface="Times New Roman"/>
                        </a:rPr>
                        <a:t>Portion size</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marL="0" marR="0" algn="ctr">
                        <a:spcBef>
                          <a:spcPts val="0"/>
                        </a:spcBef>
                        <a:spcAft>
                          <a:spcPts val="0"/>
                        </a:spcAft>
                      </a:pPr>
                      <a:r>
                        <a:rPr lang="en-US" sz="1100">
                          <a:latin typeface="Arial"/>
                          <a:ea typeface="Times New Roman"/>
                        </a:rPr>
                        <a:t>Offer children’s portion size of entrées and side items to be </a:t>
                      </a:r>
                      <a:endParaRPr lang="en-US" sz="1100">
                        <a:latin typeface="Times New Roman"/>
                        <a:ea typeface="Times New Roman"/>
                      </a:endParaRPr>
                    </a:p>
                    <a:p>
                      <a:pPr marL="0" marR="0" algn="ctr">
                        <a:spcBef>
                          <a:spcPts val="0"/>
                        </a:spcBef>
                        <a:spcAft>
                          <a:spcPts val="0"/>
                        </a:spcAft>
                      </a:pPr>
                      <a:r>
                        <a:rPr lang="en-US" sz="1100">
                          <a:latin typeface="Arial"/>
                          <a:ea typeface="Times New Roman"/>
                        </a:rPr>
                        <a:t>≤ 75% of adult portion size</a:t>
                      </a:r>
                      <a:endParaRPr lang="en-US" sz="1100">
                        <a:latin typeface="Times New Roman"/>
                        <a:ea typeface="Times New Roman"/>
                      </a:endParaRPr>
                    </a:p>
                  </a:txBody>
                  <a:tcPr marL="60422" marR="604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marL="0" marR="0">
                        <a:spcBef>
                          <a:spcPts val="0"/>
                        </a:spcBef>
                        <a:spcAft>
                          <a:spcPts val="0"/>
                        </a:spcAft>
                      </a:pPr>
                      <a:endParaRPr lang="en-US" sz="1000" dirty="0">
                        <a:latin typeface="Arial"/>
                        <a:ea typeface="Times New Roman"/>
                      </a:endParaRPr>
                    </a:p>
                    <a:p>
                      <a:pPr marL="0" marR="0">
                        <a:spcBef>
                          <a:spcPts val="0"/>
                        </a:spcBef>
                        <a:spcAft>
                          <a:spcPts val="0"/>
                        </a:spcAft>
                      </a:pPr>
                      <a:r>
                        <a:rPr lang="en-US" sz="1000" dirty="0">
                          <a:latin typeface="Arial"/>
                          <a:ea typeface="Times New Roman"/>
                        </a:rPr>
                        <a:t>● see Children’s Portion Control plate for more details</a:t>
                      </a:r>
                      <a:endParaRPr lang="en-US" sz="1100" dirty="0">
                        <a:latin typeface="Times New Roman"/>
                        <a:ea typeface="Times New Roman"/>
                      </a:endParaRPr>
                    </a:p>
                  </a:txBody>
                  <a:tcPr marL="60422" marR="60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askerville Old Fac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1962</TotalTime>
  <Words>1656</Words>
  <Application>Microsoft Office PowerPoint</Application>
  <PresentationFormat>On-screen Show (4:3)</PresentationFormat>
  <Paragraphs>309</Paragraphs>
  <Slides>24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ＭＳ Ｐゴシック</vt:lpstr>
      <vt:lpstr>Baskerville Old Face</vt:lpstr>
      <vt:lpstr>Tahoma</vt:lpstr>
      <vt:lpstr>Georgia</vt:lpstr>
      <vt:lpstr>Wingdings</vt:lpstr>
      <vt:lpstr>Calibri</vt:lpstr>
      <vt:lpstr>Times New Roman</vt:lpstr>
      <vt:lpstr>Default Design</vt:lpstr>
      <vt:lpstr>Slide 1</vt:lpstr>
      <vt:lpstr>A Healthy Kids Snapshot</vt:lpstr>
      <vt:lpstr>Slide 3</vt:lpstr>
      <vt:lpstr> Where is Metro Health Now ? </vt:lpstr>
      <vt:lpstr>Slide 5</vt:lpstr>
      <vt:lpstr>Healthy Restaurants Coalition</vt:lpstr>
      <vt:lpstr>Slide 7</vt:lpstr>
      <vt:lpstr>Por Vida Nutrition Criteria</vt:lpstr>
      <vt:lpstr>Children’s Menu Criteria</vt:lpstr>
      <vt:lpstr>Slide 10</vt:lpstr>
      <vt:lpstr>Slide 11</vt:lpstr>
      <vt:lpstr>Slide 12</vt:lpstr>
      <vt:lpstr>Por Vida expands its reach</vt:lpstr>
      <vt:lpstr>Slide 14</vt:lpstr>
      <vt:lpstr>Funding for Por Vida</vt:lpstr>
      <vt:lpstr>www.sanantonio.gov/health/porvida</vt:lpstr>
      <vt:lpstr>Slide 17</vt:lpstr>
      <vt:lpstr>Slide 18</vt:lpstr>
      <vt:lpstr>HKHC: Greenspace</vt:lpstr>
      <vt:lpstr>HKHC: Greenspace</vt:lpstr>
      <vt:lpstr>HKHC: Greenspace</vt:lpstr>
      <vt:lpstr>HKHC: Healthy Hub</vt:lpstr>
      <vt:lpstr>HKHC: Healthy Hub</vt:lpstr>
      <vt:lpstr>Slide 24</vt:lpstr>
    </vt:vector>
  </TitlesOfParts>
  <Company>City of San Antonio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Community Development Impacts Public Health</dc:title>
  <dc:creator>cosa user</dc:creator>
  <cp:lastModifiedBy>K1MPS02</cp:lastModifiedBy>
  <cp:revision>232</cp:revision>
  <cp:lastPrinted>2010-10-06T14:58:22Z</cp:lastPrinted>
  <dcterms:created xsi:type="dcterms:W3CDTF">2010-10-06T14:27:14Z</dcterms:created>
  <dcterms:modified xsi:type="dcterms:W3CDTF">2011-09-27T10:24:46Z</dcterms:modified>
</cp:coreProperties>
</file>