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4" r:id="rId4"/>
    <p:sldId id="262" r:id="rId5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C4FF"/>
    <a:srgbClr val="4F8EFF"/>
    <a:srgbClr val="0062AC"/>
    <a:srgbClr val="4A7EBB"/>
    <a:srgbClr val="B4DE86"/>
    <a:srgbClr val="E1F2C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88" autoAdjust="0"/>
    <p:restoredTop sz="93133" autoAdjust="0"/>
  </p:normalViewPr>
  <p:slideViewPr>
    <p:cSldViewPr>
      <p:cViewPr>
        <p:scale>
          <a:sx n="100" d="100"/>
          <a:sy n="100" d="100"/>
        </p:scale>
        <p:origin x="-2034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0" y="762000"/>
            <a:ext cx="3886200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50" b="1" dirty="0" smtClean="0">
                <a:solidFill>
                  <a:prstClr val="black"/>
                </a:solidFill>
              </a:rPr>
              <a:t>2014 Certification Criteria associated with MU Menu Stage 2: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500" y="2059379"/>
            <a:ext cx="2467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50" b="1" dirty="0" smtClean="0">
                <a:solidFill>
                  <a:prstClr val="black"/>
                </a:solidFill>
              </a:rPr>
              <a:t>2014 Certification Criteria associated with MU Core Stage 2: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38553" y="667607"/>
            <a:ext cx="29718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50" b="1" dirty="0" smtClean="0">
                <a:solidFill>
                  <a:prstClr val="black"/>
                </a:solidFill>
              </a:rPr>
              <a:t>2014 Certification Criteria associated with a Base EHR: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71733" y="999506"/>
            <a:ext cx="2551289" cy="4965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CPOE  </a:t>
            </a:r>
            <a:r>
              <a:rPr lang="en-US" sz="900" b="1" dirty="0" smtClean="0">
                <a:solidFill>
                  <a:srgbClr val="0070C0"/>
                </a:solidFill>
              </a:rPr>
              <a:t>(170.314(a)(1))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Drug-drug, drug-allergy interaction checks  </a:t>
            </a:r>
            <a:r>
              <a:rPr lang="en-US" sz="900" b="1" dirty="0" smtClean="0">
                <a:solidFill>
                  <a:srgbClr val="0070C0"/>
                </a:solidFill>
              </a:rPr>
              <a:t>(170.314(a)(2))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Demographics  </a:t>
            </a:r>
            <a:r>
              <a:rPr lang="en-US" sz="900" b="1" dirty="0" smtClean="0">
                <a:solidFill>
                  <a:srgbClr val="0070C0"/>
                </a:solidFill>
              </a:rPr>
              <a:t>(170.314(a)(3))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Vital signs, BMI, &amp; growth charts </a:t>
            </a:r>
            <a:r>
              <a:rPr lang="en-US" sz="900" b="1" dirty="0" smtClean="0">
                <a:solidFill>
                  <a:srgbClr val="0070C0"/>
                </a:solidFill>
              </a:rPr>
              <a:t>(170.314(a)(4))</a:t>
            </a:r>
            <a:endParaRPr lang="en-US" sz="900" b="1" dirty="0" smtClean="0"/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Problem list  </a:t>
            </a:r>
            <a:r>
              <a:rPr lang="en-US" sz="900" b="1" dirty="0" smtClean="0">
                <a:solidFill>
                  <a:srgbClr val="0070C0"/>
                </a:solidFill>
              </a:rPr>
              <a:t>(170.314(a)(5))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Medication list  </a:t>
            </a:r>
            <a:r>
              <a:rPr lang="en-US" sz="900" b="1" dirty="0" smtClean="0">
                <a:solidFill>
                  <a:srgbClr val="0070C0"/>
                </a:solidFill>
              </a:rPr>
              <a:t>(170.314(a)(6))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Medication allergy list  </a:t>
            </a:r>
            <a:r>
              <a:rPr lang="en-US" sz="900" b="1" dirty="0" smtClean="0">
                <a:solidFill>
                  <a:srgbClr val="0070C0"/>
                </a:solidFill>
              </a:rPr>
              <a:t>(170.314(a)(7))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Clinical decision support  </a:t>
            </a:r>
            <a:r>
              <a:rPr lang="en-US" sz="900" b="1" dirty="0" smtClean="0">
                <a:solidFill>
                  <a:srgbClr val="0070C0"/>
                </a:solidFill>
              </a:rPr>
              <a:t>(170.314(a)(8))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Transitions of Care – incorporate summary care record  </a:t>
            </a:r>
            <a:r>
              <a:rPr lang="en-US" sz="900" b="1" dirty="0" smtClean="0">
                <a:solidFill>
                  <a:srgbClr val="0070C0"/>
                </a:solidFill>
              </a:rPr>
              <a:t>(170.314(b)(1))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Transitions of Care – create &amp; transmit summary care record  </a:t>
            </a:r>
            <a:r>
              <a:rPr lang="en-US" sz="900" b="1" dirty="0" smtClean="0">
                <a:solidFill>
                  <a:srgbClr val="0070C0"/>
                </a:solidFill>
              </a:rPr>
              <a:t>(170.314(b)(2))</a:t>
            </a:r>
            <a:endParaRPr lang="en-US" sz="900" b="1" dirty="0" smtClean="0"/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Clinical quality measures  </a:t>
            </a:r>
            <a:r>
              <a:rPr lang="en-US" sz="900" b="1" dirty="0" smtClean="0">
                <a:solidFill>
                  <a:srgbClr val="0070C0"/>
                </a:solidFill>
              </a:rPr>
              <a:t>(170.314(c)(1)-(2))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View, download, &amp; transmit to 3</a:t>
            </a:r>
            <a:r>
              <a:rPr lang="en-US" sz="1000" b="1" baseline="30000" dirty="0" smtClean="0"/>
              <a:t>rd</a:t>
            </a:r>
            <a:r>
              <a:rPr lang="en-US" sz="1000" b="1" dirty="0" smtClean="0"/>
              <a:t> Party  </a:t>
            </a:r>
            <a:r>
              <a:rPr lang="en-US" sz="900" b="1" dirty="0" smtClean="0">
                <a:solidFill>
                  <a:srgbClr val="0070C0"/>
                </a:solidFill>
              </a:rPr>
              <a:t>(170.314(e)(1))</a:t>
            </a:r>
            <a:endParaRPr lang="en-US" sz="900" b="1" dirty="0" smtClean="0"/>
          </a:p>
          <a:p>
            <a:pPr marL="111125" lvl="0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Privacy and Security CC: </a:t>
            </a: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Authentication, access control, &amp;  authorization</a:t>
            </a:r>
            <a:r>
              <a:rPr lang="en-US" sz="900" b="1" dirty="0" smtClean="0">
                <a:solidFill>
                  <a:srgbClr val="0070C0"/>
                </a:solidFill>
              </a:rPr>
              <a:t>  </a:t>
            </a:r>
            <a:r>
              <a:rPr lang="en-US" sz="800" b="1" dirty="0" smtClean="0">
                <a:solidFill>
                  <a:srgbClr val="0070C0"/>
                </a:solidFill>
              </a:rPr>
              <a:t>(170.314(d)(1)) </a:t>
            </a: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Auditable events &amp; tamper resistance </a:t>
            </a:r>
            <a:r>
              <a:rPr lang="en-US" sz="800" b="1" dirty="0" smtClean="0">
                <a:solidFill>
                  <a:srgbClr val="0070C0"/>
                </a:solidFill>
              </a:rPr>
              <a:t>(170.314(d)(2))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Audit report(s)  </a:t>
            </a:r>
            <a:r>
              <a:rPr lang="en-US" sz="800" b="1" dirty="0" smtClean="0">
                <a:solidFill>
                  <a:srgbClr val="0070C0"/>
                </a:solidFill>
              </a:rPr>
              <a:t>(170.314(d)(3))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Amendments</a:t>
            </a:r>
            <a:r>
              <a:rPr lang="en-US" sz="900" b="1" dirty="0" smtClean="0">
                <a:solidFill>
                  <a:srgbClr val="0070C0"/>
                </a:solidFill>
              </a:rPr>
              <a:t>   </a:t>
            </a:r>
            <a:r>
              <a:rPr lang="en-US" sz="800" b="1" dirty="0" smtClean="0">
                <a:solidFill>
                  <a:srgbClr val="0070C0"/>
                </a:solidFill>
              </a:rPr>
              <a:t>(170.314(d)(4))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Automatic log-off  </a:t>
            </a:r>
            <a:r>
              <a:rPr lang="en-US" sz="800" b="1" dirty="0" smtClean="0">
                <a:solidFill>
                  <a:srgbClr val="0070C0"/>
                </a:solidFill>
              </a:rPr>
              <a:t>(170.314(d)(5))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Emergency access  </a:t>
            </a:r>
            <a:r>
              <a:rPr lang="en-US" sz="800" b="1" dirty="0" smtClean="0">
                <a:solidFill>
                  <a:srgbClr val="0070C0"/>
                </a:solidFill>
              </a:rPr>
              <a:t>(170.314(d)(6))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Encryption of data at rest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800" b="1" dirty="0" smtClean="0">
                <a:solidFill>
                  <a:srgbClr val="0070C0"/>
                </a:solidFill>
              </a:rPr>
              <a:t>(170.314(d)(7))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Integrity  </a:t>
            </a:r>
            <a:r>
              <a:rPr lang="en-US" sz="800" b="1" dirty="0" smtClean="0">
                <a:solidFill>
                  <a:srgbClr val="0070C0"/>
                </a:solidFill>
              </a:rPr>
              <a:t>(170.314(d)(8))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Accounting of disclosures*  </a:t>
            </a:r>
            <a:r>
              <a:rPr lang="en-US" sz="800" b="1" dirty="0" smtClean="0">
                <a:solidFill>
                  <a:srgbClr val="0070C0"/>
                </a:solidFill>
              </a:rPr>
              <a:t>(170.314(d)(9)) </a:t>
            </a:r>
            <a:endParaRPr lang="en-US" sz="800" b="1" dirty="0" smtClean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172200" y="685800"/>
            <a:ext cx="2793670" cy="2969"/>
          </a:xfrm>
          <a:prstGeom prst="line">
            <a:avLst/>
          </a:prstGeom>
          <a:ln>
            <a:solidFill>
              <a:srgbClr val="0070C0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3" name="Group 25"/>
          <p:cNvGrpSpPr/>
          <p:nvPr/>
        </p:nvGrpSpPr>
        <p:grpSpPr>
          <a:xfrm>
            <a:off x="2362198" y="685800"/>
            <a:ext cx="4274129" cy="4794739"/>
            <a:chOff x="2220858" y="503880"/>
            <a:chExt cx="4599044" cy="5134922"/>
          </a:xfrm>
        </p:grpSpPr>
        <p:sp>
          <p:nvSpPr>
            <p:cNvPr id="8" name="Oval 7"/>
            <p:cNvSpPr/>
            <p:nvPr/>
          </p:nvSpPr>
          <p:spPr>
            <a:xfrm>
              <a:off x="2324101" y="1219200"/>
              <a:ext cx="4495801" cy="4419602"/>
            </a:xfrm>
            <a:prstGeom prst="ellips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457451" y="1371600"/>
              <a:ext cx="4229101" cy="4114801"/>
            </a:xfrm>
            <a:prstGeom prst="ellipse">
              <a:avLst/>
            </a:prstGeom>
            <a:solidFill>
              <a:srgbClr val="B4DE86">
                <a:alpha val="44000"/>
              </a:srgb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95601" y="1752600"/>
              <a:ext cx="3352801" cy="335280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1" y="1905001"/>
              <a:ext cx="3048001" cy="3048001"/>
            </a:xfrm>
            <a:prstGeom prst="ellipse">
              <a:avLst/>
            </a:prstGeom>
            <a:solidFill>
              <a:srgbClr val="B4DE86">
                <a:alpha val="69000"/>
              </a:srgbClr>
            </a:solidFill>
            <a:ln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581401" y="2447926"/>
              <a:ext cx="1981200" cy="1962151"/>
            </a:xfrm>
            <a:prstGeom prst="ellipse">
              <a:avLst/>
            </a:prstGeom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TBase</a:t>
              </a:r>
              <a:endParaRPr lang="en-US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3714751" y="2600325"/>
              <a:ext cx="1714500" cy="1657350"/>
            </a:xfrm>
            <a:prstGeom prst="ellipse">
              <a:avLst/>
            </a:prstGeom>
            <a:ln w="9525">
              <a:solidFill>
                <a:srgbClr val="4A7EBB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47668" y="2401227"/>
              <a:ext cx="1493692" cy="271931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050" b="1" kern="1300" dirty="0" smtClean="0"/>
                <a:t>Base EHR               </a:t>
              </a:r>
              <a:endParaRPr lang="en-US" sz="1050" b="1" kern="1300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6200000" flipH="1">
              <a:off x="2182760" y="2010892"/>
              <a:ext cx="1224095" cy="1147899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879664" y="1698812"/>
              <a:ext cx="1397944" cy="26667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1300" dirty="0" smtClean="0"/>
                <a:t>MU Core</a:t>
              </a:r>
              <a:endParaRPr lang="en-US" sz="1100" b="1" kern="13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4572001" y="503880"/>
              <a:ext cx="1755945" cy="2925123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15861" y="1170879"/>
              <a:ext cx="1493692" cy="266675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kern="1300" dirty="0" smtClean="0"/>
                <a:t>MU Menu</a:t>
              </a:r>
              <a:endParaRPr lang="en-US" sz="1100" b="1" kern="1300" dirty="0"/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16200000" flipH="1">
              <a:off x="3449877" y="989554"/>
              <a:ext cx="1074483" cy="23914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07817"/>
          </a:xfrm>
          <a:prstGeom prst="rect">
            <a:avLst/>
          </a:prstGeom>
          <a:solidFill>
            <a:srgbClr val="4A7EBB">
              <a:alpha val="76000"/>
            </a:srgbClr>
          </a:solidFill>
          <a:ln>
            <a:headEnd/>
            <a:tailEnd/>
          </a:ln>
          <a:effectLst/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27" tIns="45713" rIns="91427" bIns="4571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Proposed 2014 Edition EHR Certification Criteria Mapped to the Proposed 2014 CEHRT Definition for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EHs &amp; CAHs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Seeking to Achieve Proposed MU Stage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 and after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FY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2014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28800" y="5791200"/>
            <a:ext cx="2669969" cy="1025922"/>
          </a:xfrm>
          <a:prstGeom prst="rect">
            <a:avLst/>
          </a:prstGeom>
          <a:ln w="12700">
            <a:noFill/>
            <a:prstDash val="solid"/>
            <a:beve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200"/>
              </a:spcAft>
              <a:buClr>
                <a:srgbClr val="1F497D"/>
              </a:buClr>
            </a:pPr>
            <a:r>
              <a:rPr lang="en-US" sz="1050" b="1" dirty="0" smtClean="0">
                <a:solidFill>
                  <a:prstClr val="black"/>
                </a:solidFill>
              </a:rPr>
              <a:t>2014 Certification Criteria associated with calculation &amp; reporting: </a:t>
            </a: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Automated numerator recording </a:t>
            </a:r>
            <a:r>
              <a:rPr lang="en-US" sz="800" b="1" dirty="0" smtClean="0">
                <a:solidFill>
                  <a:srgbClr val="0070C0"/>
                </a:solidFill>
              </a:rPr>
              <a:t>(170.314(g)(1))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Automated measure calculation  </a:t>
            </a:r>
            <a:r>
              <a:rPr lang="en-US" sz="800" b="1" dirty="0" smtClean="0">
                <a:solidFill>
                  <a:srgbClr val="0070C0"/>
                </a:solidFill>
              </a:rPr>
              <a:t>(170.314(g)(2))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Non-%-based measure use report  </a:t>
            </a:r>
            <a:r>
              <a:rPr lang="en-US" sz="800" b="1" dirty="0" smtClean="0">
                <a:solidFill>
                  <a:srgbClr val="0070C0"/>
                </a:solidFill>
              </a:rPr>
              <a:t>(170.314(g)(3))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lvl="0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/>
              <a:t>Clinical quality measures  </a:t>
            </a:r>
            <a:r>
              <a:rPr lang="en-US" sz="800" b="1" dirty="0" smtClean="0">
                <a:solidFill>
                  <a:srgbClr val="0070C0"/>
                </a:solidFill>
              </a:rPr>
              <a:t>(170.314(c)(3))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66676" y="757238"/>
            <a:ext cx="3843337" cy="4762"/>
          </a:xfrm>
          <a:prstGeom prst="line">
            <a:avLst/>
          </a:prstGeom>
          <a:ln>
            <a:solidFill>
              <a:srgbClr val="0070C0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2400" y="962025"/>
            <a:ext cx="259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Drug-formulary checks </a:t>
            </a:r>
            <a:r>
              <a:rPr lang="en-US" sz="900" b="1" dirty="0" smtClean="0">
                <a:solidFill>
                  <a:srgbClr val="0070C0"/>
                </a:solidFill>
              </a:rPr>
              <a:t>(170.314(a)(10))</a:t>
            </a:r>
            <a:endParaRPr lang="en-US" sz="900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Imaging </a:t>
            </a:r>
            <a:r>
              <a:rPr lang="en-US" sz="1000" dirty="0" smtClean="0">
                <a:solidFill>
                  <a:prstClr val="black"/>
                </a:solidFill>
              </a:rPr>
              <a:t> </a:t>
            </a:r>
            <a:r>
              <a:rPr lang="en-US" sz="900" b="1" dirty="0" smtClean="0">
                <a:solidFill>
                  <a:srgbClr val="0070C0"/>
                </a:solidFill>
              </a:rPr>
              <a:t>(170.314(a)(12))</a:t>
            </a:r>
            <a:endParaRPr lang="en-US" sz="900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Family health history</a:t>
            </a:r>
            <a:r>
              <a:rPr lang="en-US" sz="1000" b="1" dirty="0" smtClean="0">
                <a:solidFill>
                  <a:srgbClr val="0070C0"/>
                </a:solidFill>
              </a:rPr>
              <a:t> </a:t>
            </a:r>
            <a:r>
              <a:rPr lang="en-US" sz="900" b="1" dirty="0" smtClean="0">
                <a:solidFill>
                  <a:srgbClr val="0070C0"/>
                </a:solidFill>
              </a:rPr>
              <a:t> (170.314(a)(13))</a:t>
            </a:r>
            <a:endParaRPr lang="en-US" sz="900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Advance directives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(170.314(a)(18))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err="1" smtClean="0">
                <a:solidFill>
                  <a:prstClr val="black"/>
                </a:solidFill>
              </a:rPr>
              <a:t>eRx</a:t>
            </a:r>
            <a:r>
              <a:rPr lang="en-US" sz="1000" b="1" dirty="0" smtClean="0">
                <a:solidFill>
                  <a:srgbClr val="0070C0"/>
                </a:solidFill>
              </a:rPr>
              <a:t>   </a:t>
            </a:r>
            <a:r>
              <a:rPr lang="en-US" sz="900" b="1" dirty="0" smtClean="0">
                <a:solidFill>
                  <a:srgbClr val="0070C0"/>
                </a:solidFill>
              </a:rPr>
              <a:t>(170.314(b)(3))</a:t>
            </a:r>
            <a:endParaRPr lang="en-US" sz="900" dirty="0" smtClean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251" y="2438400"/>
            <a:ext cx="2517569" cy="3347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Smoking status </a:t>
            </a:r>
            <a:r>
              <a:rPr lang="en-US" sz="1000" b="1" dirty="0" smtClean="0">
                <a:solidFill>
                  <a:srgbClr val="0070C0"/>
                </a:solidFill>
              </a:rPr>
              <a:t> </a:t>
            </a:r>
            <a:r>
              <a:rPr lang="en-US" sz="900" b="1" dirty="0" smtClean="0">
                <a:solidFill>
                  <a:srgbClr val="0070C0"/>
                </a:solidFill>
              </a:rPr>
              <a:t>(170.314(a)(11))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Patient  lists   </a:t>
            </a:r>
            <a:r>
              <a:rPr lang="en-US" sz="900" b="1" dirty="0" smtClean="0">
                <a:solidFill>
                  <a:srgbClr val="0070C0"/>
                </a:solidFill>
              </a:rPr>
              <a:t>(170.314(a)(14))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Patient-specific education resources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(170.314(a)(16))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err="1" smtClean="0">
                <a:solidFill>
                  <a:prstClr val="black"/>
                </a:solidFill>
              </a:rPr>
              <a:t>eMAR</a:t>
            </a:r>
            <a:r>
              <a:rPr lang="en-US" sz="1000" b="1" dirty="0" smtClean="0">
                <a:solidFill>
                  <a:prstClr val="black"/>
                </a:solidFill>
              </a:rPr>
              <a:t>   </a:t>
            </a:r>
            <a:r>
              <a:rPr lang="en-US" sz="900" b="1" dirty="0" smtClean="0">
                <a:solidFill>
                  <a:srgbClr val="0070C0"/>
                </a:solidFill>
              </a:rPr>
              <a:t>(170.314(a)(17))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Clinical information reconciliation </a:t>
            </a:r>
            <a:r>
              <a:rPr lang="en-US" sz="900" b="1" dirty="0" smtClean="0">
                <a:solidFill>
                  <a:srgbClr val="0070C0"/>
                </a:solidFill>
              </a:rPr>
              <a:t>(170.314(b)(4))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Incorporate lab test &amp; values/results  </a:t>
            </a:r>
            <a:r>
              <a:rPr lang="en-US" sz="900" b="1" dirty="0" smtClean="0">
                <a:solidFill>
                  <a:srgbClr val="0070C0"/>
                </a:solidFill>
              </a:rPr>
              <a:t>(170.314(b)(5))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Immunization information  </a:t>
            </a:r>
            <a:r>
              <a:rPr lang="en-US" sz="900" b="1" dirty="0" smtClean="0">
                <a:solidFill>
                  <a:srgbClr val="0070C0"/>
                </a:solidFill>
              </a:rPr>
              <a:t>(170.314(f)(1))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Transmission to immunization registries  </a:t>
            </a:r>
            <a:r>
              <a:rPr lang="en-US" sz="900" b="1" dirty="0" smtClean="0">
                <a:solidFill>
                  <a:srgbClr val="0070C0"/>
                </a:solidFill>
              </a:rPr>
              <a:t>(170.314(f)(2))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Public health surveillance  </a:t>
            </a:r>
            <a:r>
              <a:rPr lang="en-US" sz="900" b="1" dirty="0" smtClean="0">
                <a:solidFill>
                  <a:srgbClr val="0070C0"/>
                </a:solidFill>
              </a:rPr>
              <a:t>(170.314(f)(3))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Transmission to public health agencies  </a:t>
            </a:r>
            <a:r>
              <a:rPr lang="en-US" sz="900" b="1" dirty="0" smtClean="0">
                <a:solidFill>
                  <a:srgbClr val="0070C0"/>
                </a:solidFill>
              </a:rPr>
              <a:t>(170.314(f)(4))</a:t>
            </a:r>
            <a:r>
              <a:rPr lang="en-US" sz="900" b="1" dirty="0" smtClean="0"/>
              <a:t> 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Reportable lab tests and values/results  </a:t>
            </a:r>
            <a:r>
              <a:rPr lang="en-US" sz="900" b="1" dirty="0" smtClean="0">
                <a:solidFill>
                  <a:srgbClr val="0070C0"/>
                </a:solidFill>
              </a:rPr>
              <a:t>(170.314(f)(5))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Transmission of reportable lab tests &amp; values/results  </a:t>
            </a:r>
            <a:r>
              <a:rPr lang="en-US" sz="900" b="1" dirty="0" smtClean="0">
                <a:solidFill>
                  <a:srgbClr val="0070C0"/>
                </a:solidFill>
              </a:rPr>
              <a:t>(170.314(f)(6))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H="1" flipV="1">
            <a:off x="76200" y="2057400"/>
            <a:ext cx="2286000" cy="2"/>
          </a:xfrm>
          <a:prstGeom prst="line">
            <a:avLst/>
          </a:prstGeom>
          <a:ln>
            <a:solidFill>
              <a:srgbClr val="0070C0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648200" y="5786656"/>
            <a:ext cx="2852057" cy="995144"/>
          </a:xfrm>
          <a:prstGeom prst="rect">
            <a:avLst/>
          </a:prstGeom>
          <a:solidFill>
            <a:schemeClr val="lt1"/>
          </a:solidFill>
          <a:ln w="12700">
            <a:noFill/>
            <a:prstDash val="solid"/>
            <a:beve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200"/>
              </a:spcAft>
              <a:buClr>
                <a:srgbClr val="1F497D"/>
              </a:buClr>
            </a:pPr>
            <a:r>
              <a:rPr lang="en-US" sz="1050" b="1" dirty="0" smtClean="0">
                <a:solidFill>
                  <a:prstClr val="black"/>
                </a:solidFill>
              </a:rPr>
              <a:t>Additional 2014 Certification Criteria proposed: </a:t>
            </a:r>
          </a:p>
          <a:p>
            <a:pPr marL="111125" lvl="0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Electronic Notes  </a:t>
            </a:r>
            <a:r>
              <a:rPr lang="en-US" sz="800" b="1" dirty="0" smtClean="0">
                <a:solidFill>
                  <a:srgbClr val="0070C0"/>
                </a:solidFill>
              </a:rPr>
              <a:t>(170.314(a)(9))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1"/>
                </a:solidFill>
              </a:rPr>
              <a:t>Transmission of electronic laboratory results and values/results to ambulatory providers </a:t>
            </a:r>
            <a:r>
              <a:rPr lang="en-US" sz="800" b="1" dirty="0" smtClean="0">
                <a:solidFill>
                  <a:srgbClr val="0070C0"/>
                </a:solidFill>
              </a:rPr>
              <a:t>(170.314(b)(6))</a:t>
            </a: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Safety-enhanced design </a:t>
            </a:r>
            <a:r>
              <a:rPr lang="en-US" sz="800" b="1" dirty="0" smtClean="0">
                <a:solidFill>
                  <a:srgbClr val="0070C0"/>
                </a:solidFill>
              </a:rPr>
              <a:t>(170.314(g)(4))</a:t>
            </a:r>
          </a:p>
          <a:p>
            <a:pPr marL="111125" indent="-111125">
              <a:spcBef>
                <a:spcPts val="300"/>
              </a:spcBef>
              <a:spcAft>
                <a:spcPts val="300"/>
              </a:spcAft>
              <a:buClr>
                <a:srgbClr val="1F497D"/>
              </a:buClr>
              <a:buFont typeface="Arial" pitchFamily="34" charset="0"/>
              <a:buChar char="•"/>
            </a:pPr>
            <a:endParaRPr lang="en-US" sz="800" b="1" dirty="0" smtClean="0">
              <a:solidFill>
                <a:srgbClr val="0070C0"/>
              </a:solidFill>
            </a:endParaRPr>
          </a:p>
        </p:txBody>
      </p:sp>
      <p:sp>
        <p:nvSpPr>
          <p:cNvPr id="62" name="Right Brace 61"/>
          <p:cNvSpPr/>
          <p:nvPr/>
        </p:nvSpPr>
        <p:spPr>
          <a:xfrm rot="5400000">
            <a:off x="4125686" y="3287485"/>
            <a:ext cx="761998" cy="4245429"/>
          </a:xfrm>
          <a:prstGeom prst="rightBrace">
            <a:avLst>
              <a:gd name="adj1" fmla="val 136005"/>
              <a:gd name="adj2" fmla="val 48822"/>
            </a:avLst>
          </a:prstGeom>
          <a:ln w="28575" cap="rnd">
            <a:solidFill>
              <a:schemeClr val="accent3"/>
            </a:solidFill>
            <a:prstDash val="dashDot"/>
            <a:bevel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752600" y="5791200"/>
            <a:ext cx="5715000" cy="990600"/>
          </a:xfrm>
          <a:prstGeom prst="roundRect">
            <a:avLst/>
          </a:prstGeom>
          <a:noFill/>
          <a:ln>
            <a:solidFill>
              <a:schemeClr val="accent3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924800" y="57150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*= optional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6553200" y="715108"/>
            <a:ext cx="2557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50" b="1" dirty="0" smtClean="0">
                <a:solidFill>
                  <a:prstClr val="black"/>
                </a:solidFill>
              </a:rPr>
              <a:t>2014 Certification Criteria associated with a Base EHR: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29401" y="1068779"/>
            <a:ext cx="2543174" cy="481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CPOE  </a:t>
            </a:r>
            <a:r>
              <a:rPr lang="en-US" sz="900" b="1" dirty="0" smtClean="0">
                <a:solidFill>
                  <a:srgbClr val="0070C0"/>
                </a:solidFill>
              </a:rPr>
              <a:t>(170.314(a)(1))</a:t>
            </a:r>
            <a:endParaRPr lang="en-US" sz="900" b="1" dirty="0" smtClean="0"/>
          </a:p>
          <a:p>
            <a:pPr marL="111125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Drug-drug, drug-allergy interaction checks  </a:t>
            </a:r>
            <a:r>
              <a:rPr lang="en-US" sz="900" b="1" dirty="0" smtClean="0">
                <a:solidFill>
                  <a:srgbClr val="0070C0"/>
                </a:solidFill>
              </a:rPr>
              <a:t>(170.314(a)(2))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Demographics</a:t>
            </a:r>
            <a:r>
              <a:rPr lang="en-US" sz="900" b="1" dirty="0" smtClean="0"/>
              <a:t>   </a:t>
            </a:r>
            <a:r>
              <a:rPr lang="en-US" sz="900" b="1" dirty="0" smtClean="0">
                <a:solidFill>
                  <a:srgbClr val="0070C0"/>
                </a:solidFill>
              </a:rPr>
              <a:t>(170.314(a)(3))</a:t>
            </a:r>
            <a:endParaRPr lang="en-US" sz="900" b="1" dirty="0" smtClean="0"/>
          </a:p>
          <a:p>
            <a:pPr marL="111125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Vital signs, BMI, &amp; growth charts </a:t>
            </a:r>
            <a:r>
              <a:rPr lang="en-US" sz="900" b="1" dirty="0" smtClean="0">
                <a:solidFill>
                  <a:srgbClr val="0070C0"/>
                </a:solidFill>
              </a:rPr>
              <a:t>(170.314(a)(4))</a:t>
            </a:r>
            <a:endParaRPr lang="en-US" sz="900" b="1" dirty="0" smtClean="0"/>
          </a:p>
          <a:p>
            <a:pPr marL="111125" lvl="0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Problem list  </a:t>
            </a:r>
            <a:r>
              <a:rPr lang="en-US" sz="900" b="1" dirty="0" smtClean="0">
                <a:solidFill>
                  <a:srgbClr val="0070C0"/>
                </a:solidFill>
              </a:rPr>
              <a:t>(170.314(a)(5))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Medication list  </a:t>
            </a:r>
            <a:r>
              <a:rPr lang="en-US" sz="900" b="1" dirty="0" smtClean="0">
                <a:solidFill>
                  <a:srgbClr val="0070C0"/>
                </a:solidFill>
              </a:rPr>
              <a:t>(170.314(a)(6))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Medication allergy list  </a:t>
            </a:r>
            <a:r>
              <a:rPr lang="en-US" sz="900" b="1" dirty="0" smtClean="0">
                <a:solidFill>
                  <a:srgbClr val="0070C0"/>
                </a:solidFill>
              </a:rPr>
              <a:t>(170.314(a)(7))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Clinical decision support  </a:t>
            </a:r>
            <a:r>
              <a:rPr lang="en-US" sz="900" b="1" dirty="0" smtClean="0">
                <a:solidFill>
                  <a:srgbClr val="0070C0"/>
                </a:solidFill>
              </a:rPr>
              <a:t>(170.314(a)(8))</a:t>
            </a:r>
            <a:endParaRPr lang="en-US" sz="900" b="1" dirty="0" smtClean="0"/>
          </a:p>
          <a:p>
            <a:pPr marL="111125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Transitions of Care – incorporate summary care record  </a:t>
            </a:r>
            <a:r>
              <a:rPr lang="en-US" sz="900" b="1" dirty="0" smtClean="0">
                <a:solidFill>
                  <a:srgbClr val="0070C0"/>
                </a:solidFill>
              </a:rPr>
              <a:t>(170.314(b)(1))</a:t>
            </a:r>
            <a:endParaRPr lang="en-US" sz="900" b="1" dirty="0" smtClean="0"/>
          </a:p>
          <a:p>
            <a:pPr marL="111125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Transitions of Care – create &amp; transmit summary care record  </a:t>
            </a:r>
            <a:r>
              <a:rPr lang="en-US" sz="900" b="1" dirty="0" smtClean="0">
                <a:solidFill>
                  <a:srgbClr val="0070C0"/>
                </a:solidFill>
              </a:rPr>
              <a:t>(170.314(b)(2))</a:t>
            </a:r>
            <a:endParaRPr lang="en-US" sz="900" b="1" dirty="0" smtClean="0"/>
          </a:p>
          <a:p>
            <a:pPr marL="111125" lvl="0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Clinical quality measures  </a:t>
            </a:r>
            <a:r>
              <a:rPr lang="en-US" sz="900" b="1" dirty="0" smtClean="0">
                <a:solidFill>
                  <a:srgbClr val="0070C0"/>
                </a:solidFill>
              </a:rPr>
              <a:t>(170.314(c)(1)-(2))</a:t>
            </a:r>
          </a:p>
          <a:p>
            <a:pPr marL="111125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View, download, &amp; transmit to 3</a:t>
            </a:r>
            <a:r>
              <a:rPr lang="en-US" sz="1000" b="1" baseline="30000" dirty="0" smtClean="0"/>
              <a:t>rd</a:t>
            </a:r>
            <a:r>
              <a:rPr lang="en-US" sz="1000" b="1" dirty="0" smtClean="0"/>
              <a:t> Party  </a:t>
            </a:r>
            <a:r>
              <a:rPr lang="en-US" sz="900" b="1" dirty="0" smtClean="0">
                <a:solidFill>
                  <a:srgbClr val="0070C0"/>
                </a:solidFill>
              </a:rPr>
              <a:t>(170.314(e)(1))</a:t>
            </a:r>
            <a:endParaRPr lang="en-US" sz="900" b="1" dirty="0" smtClean="0"/>
          </a:p>
          <a:p>
            <a:pPr marL="111125" lvl="0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Privacy and Security CC: </a:t>
            </a: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Authentication, access control, &amp; authorization</a:t>
            </a:r>
            <a:r>
              <a:rPr lang="en-US" sz="900" b="1" dirty="0" smtClean="0">
                <a:solidFill>
                  <a:srgbClr val="0070C0"/>
                </a:solidFill>
              </a:rPr>
              <a:t>  </a:t>
            </a:r>
            <a:r>
              <a:rPr lang="en-US" sz="800" b="1" dirty="0" smtClean="0">
                <a:solidFill>
                  <a:srgbClr val="0070C0"/>
                </a:solidFill>
              </a:rPr>
              <a:t>(170.314(d)(1)) </a:t>
            </a: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Auditable events &amp; tamper resistance </a:t>
            </a:r>
            <a:r>
              <a:rPr lang="en-US" sz="800" b="1" dirty="0" smtClean="0">
                <a:solidFill>
                  <a:srgbClr val="0070C0"/>
                </a:solidFill>
              </a:rPr>
              <a:t>(170.314(d)(2))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Audit report(s)  </a:t>
            </a:r>
            <a:r>
              <a:rPr lang="en-US" sz="800" b="1" dirty="0" smtClean="0">
                <a:solidFill>
                  <a:srgbClr val="0070C0"/>
                </a:solidFill>
              </a:rPr>
              <a:t>(170.314(d)(3))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Amendments</a:t>
            </a:r>
            <a:r>
              <a:rPr lang="en-US" sz="900" b="1" dirty="0" smtClean="0">
                <a:solidFill>
                  <a:srgbClr val="0070C0"/>
                </a:solidFill>
              </a:rPr>
              <a:t>   </a:t>
            </a:r>
            <a:r>
              <a:rPr lang="en-US" sz="800" b="1" dirty="0" smtClean="0">
                <a:solidFill>
                  <a:srgbClr val="0070C0"/>
                </a:solidFill>
              </a:rPr>
              <a:t>(170.314(d)(4))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Automatic log-off  </a:t>
            </a:r>
            <a:r>
              <a:rPr lang="en-US" sz="800" b="1" dirty="0" smtClean="0">
                <a:solidFill>
                  <a:srgbClr val="0070C0"/>
                </a:solidFill>
              </a:rPr>
              <a:t>(170.314(d)(5))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Emergency access   </a:t>
            </a:r>
            <a:r>
              <a:rPr lang="en-US" sz="800" b="1" dirty="0" smtClean="0">
                <a:solidFill>
                  <a:srgbClr val="0070C0"/>
                </a:solidFill>
              </a:rPr>
              <a:t>(170.314(d)(6))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Encryption of data at rest </a:t>
            </a:r>
            <a:r>
              <a:rPr lang="en-US" sz="9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800" b="1" dirty="0" smtClean="0">
                <a:solidFill>
                  <a:srgbClr val="0070C0"/>
                </a:solidFill>
              </a:rPr>
              <a:t>(170.314(d)(7))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Integrity  </a:t>
            </a:r>
            <a:r>
              <a:rPr lang="en-US" sz="800" b="1" dirty="0" smtClean="0">
                <a:solidFill>
                  <a:srgbClr val="0070C0"/>
                </a:solidFill>
              </a:rPr>
              <a:t>(170.314(d)(8))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Accounting of disclosures*</a:t>
            </a:r>
            <a:r>
              <a:rPr lang="en-US" sz="900" b="1" dirty="0" smtClean="0">
                <a:solidFill>
                  <a:srgbClr val="0070C0"/>
                </a:solidFill>
              </a:rPr>
              <a:t> </a:t>
            </a:r>
            <a:r>
              <a:rPr lang="en-US" sz="800" b="1" dirty="0" smtClean="0">
                <a:solidFill>
                  <a:srgbClr val="0070C0"/>
                </a:solidFill>
              </a:rPr>
              <a:t>(170.314(d)(9)) </a:t>
            </a:r>
            <a:endParaRPr lang="en-US" sz="800" b="1" dirty="0" smtClean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139543" y="712519"/>
            <a:ext cx="2852057" cy="13855"/>
          </a:xfrm>
          <a:prstGeom prst="line">
            <a:avLst/>
          </a:prstGeom>
          <a:ln>
            <a:solidFill>
              <a:schemeClr val="accent3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2" name="Group 25"/>
          <p:cNvGrpSpPr/>
          <p:nvPr/>
        </p:nvGrpSpPr>
        <p:grpSpPr>
          <a:xfrm>
            <a:off x="2209800" y="711199"/>
            <a:ext cx="4419601" cy="4622800"/>
            <a:chOff x="2102449" y="721616"/>
            <a:chExt cx="4717453" cy="4917186"/>
          </a:xfrm>
        </p:grpSpPr>
        <p:sp>
          <p:nvSpPr>
            <p:cNvPr id="8" name="Oval 7"/>
            <p:cNvSpPr/>
            <p:nvPr/>
          </p:nvSpPr>
          <p:spPr>
            <a:xfrm>
              <a:off x="2324101" y="1219200"/>
              <a:ext cx="4495801" cy="4419602"/>
            </a:xfrm>
            <a:prstGeom prst="ellipse">
              <a:avLst/>
            </a:prstGeom>
            <a:ln>
              <a:solidFill>
                <a:srgbClr val="0062AC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457451" y="1371600"/>
              <a:ext cx="4229101" cy="4114801"/>
            </a:xfrm>
            <a:prstGeom prst="ellipse">
              <a:avLst/>
            </a:prstGeom>
            <a:gradFill flip="none" rotWithShape="1">
              <a:gsLst>
                <a:gs pos="0">
                  <a:srgbClr val="A3C4FF"/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95601" y="1752600"/>
              <a:ext cx="3352801" cy="335280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62A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1" y="1905001"/>
              <a:ext cx="3048001" cy="3048001"/>
            </a:xfrm>
            <a:prstGeom prst="ellipse">
              <a:avLst/>
            </a:prstGeom>
            <a:solidFill>
              <a:srgbClr val="4F8EFF">
                <a:alpha val="38000"/>
              </a:srgbClr>
            </a:soli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581400" y="2447926"/>
              <a:ext cx="1981199" cy="1962151"/>
            </a:xfrm>
            <a:prstGeom prst="ellipse">
              <a:avLst/>
            </a:prstGeom>
            <a:ln>
              <a:solidFill>
                <a:srgbClr val="0062AC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3714750" y="2600325"/>
              <a:ext cx="1714500" cy="1657350"/>
            </a:xfrm>
            <a:prstGeom prst="ellipse">
              <a:avLst/>
            </a:prstGeom>
            <a:solidFill>
              <a:schemeClr val="accent1">
                <a:alpha val="82000"/>
              </a:schemeClr>
            </a:solidFill>
            <a:ln w="9525">
              <a:solidFill>
                <a:schemeClr val="accent3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45324" y="2421706"/>
              <a:ext cx="1493692" cy="271597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050" b="1" kern="1300" dirty="0" smtClean="0"/>
                <a:t>Base EHR               </a:t>
              </a:r>
              <a:endParaRPr lang="en-US" sz="1050" b="1" kern="1300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2102449" y="2801964"/>
              <a:ext cx="1301366" cy="40526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879664" y="1698812"/>
              <a:ext cx="1397944" cy="270086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kern="1300" dirty="0" smtClean="0"/>
                <a:t>MU Core</a:t>
              </a:r>
              <a:endParaRPr lang="en-US" sz="1050" b="1" kern="13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4572000" y="721616"/>
              <a:ext cx="1746332" cy="270738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15861" y="1170879"/>
              <a:ext cx="1493692" cy="270086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kern="1300" dirty="0" smtClean="0"/>
                <a:t>MU Menu</a:t>
              </a:r>
              <a:endParaRPr lang="en-US" sz="1050" b="1" kern="1300" dirty="0"/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16200000" flipH="1">
              <a:off x="3522844" y="1135576"/>
              <a:ext cx="885574" cy="177733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07817"/>
          </a:xfrm>
          <a:prstGeom prst="rect">
            <a:avLst/>
          </a:prstGeom>
          <a:solidFill>
            <a:schemeClr val="accent3">
              <a:alpha val="76000"/>
            </a:schemeClr>
          </a:solidFill>
          <a:ln>
            <a:headEnd/>
            <a:tailEnd/>
          </a:ln>
          <a:effectLst/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27" tIns="45713" rIns="91427" bIns="4571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Proposed 2014 Edition EHR Certification Criteria Mapped to the Proposed 2014 CEHRT Definition for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EPs Seeking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Achieve Proposed MU Stage 2 in and after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CY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32607" y="758042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50" b="1" dirty="0" smtClean="0">
                <a:solidFill>
                  <a:prstClr val="black"/>
                </a:solidFill>
              </a:rPr>
              <a:t>2014 Certification Criteria associated with MU Menu Stage 2: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228600" y="762000"/>
            <a:ext cx="3657600" cy="0"/>
          </a:xfrm>
          <a:prstGeom prst="line">
            <a:avLst/>
          </a:prstGeom>
          <a:ln>
            <a:solidFill>
              <a:schemeClr val="accent3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80975" y="1123244"/>
            <a:ext cx="306284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Imaging</a:t>
            </a:r>
            <a:r>
              <a:rPr lang="en-US" sz="1000" dirty="0" smtClean="0">
                <a:solidFill>
                  <a:prstClr val="black"/>
                </a:solidFill>
              </a:rPr>
              <a:t>  </a:t>
            </a:r>
            <a:r>
              <a:rPr lang="en-US" sz="900" b="1" dirty="0" smtClean="0">
                <a:solidFill>
                  <a:srgbClr val="0070C0"/>
                </a:solidFill>
              </a:rPr>
              <a:t>(170.314(a)(12))</a:t>
            </a:r>
            <a:endParaRPr lang="en-US" sz="900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Family health history  </a:t>
            </a:r>
            <a:r>
              <a:rPr lang="en-US" sz="900" b="1" dirty="0" smtClean="0">
                <a:solidFill>
                  <a:srgbClr val="0070C0"/>
                </a:solidFill>
              </a:rPr>
              <a:t>(170.314(a)(13))</a:t>
            </a:r>
            <a:endParaRPr lang="en-US" sz="900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Public health surveillance  </a:t>
            </a:r>
            <a:r>
              <a:rPr lang="en-US" sz="900" b="1" dirty="0" smtClean="0">
                <a:solidFill>
                  <a:srgbClr val="0070C0"/>
                </a:solidFill>
              </a:rPr>
              <a:t>(170.314(f)(3))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Transmission to public health agencies </a:t>
            </a:r>
            <a:r>
              <a:rPr lang="en-US" sz="900" b="1" dirty="0" smtClean="0"/>
              <a:t>   </a:t>
            </a:r>
            <a:r>
              <a:rPr lang="en-US" sz="900" b="1" dirty="0" smtClean="0">
                <a:solidFill>
                  <a:srgbClr val="0070C0"/>
                </a:solidFill>
              </a:rPr>
              <a:t>(170.314(f)(4))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Cancer case information  </a:t>
            </a:r>
            <a:r>
              <a:rPr lang="en-US" sz="900" b="1" dirty="0" smtClean="0">
                <a:solidFill>
                  <a:srgbClr val="0070C0"/>
                </a:solidFill>
              </a:rPr>
              <a:t>(170.314(f)(7))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Transmission to cancer registries                   </a:t>
            </a:r>
            <a:r>
              <a:rPr lang="en-US" sz="900" b="1" dirty="0" smtClean="0">
                <a:solidFill>
                  <a:srgbClr val="0070C0"/>
                </a:solidFill>
              </a:rPr>
              <a:t>(170.314(f)(8))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endParaRPr lang="en-US" sz="1000" b="1" dirty="0" smtClean="0">
              <a:solidFill>
                <a:srgbClr val="0070C0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endParaRPr lang="en-US" sz="1050" dirty="0" smtClean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2400" y="3048000"/>
            <a:ext cx="2819400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Drug-formulary checks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(170.314(a)(10))</a:t>
            </a:r>
            <a:endParaRPr lang="en-US" sz="900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Smoking status </a:t>
            </a:r>
            <a:r>
              <a:rPr lang="en-US" sz="1000" b="1" dirty="0" smtClean="0">
                <a:solidFill>
                  <a:srgbClr val="0070C0"/>
                </a:solidFill>
              </a:rPr>
              <a:t> </a:t>
            </a:r>
            <a:r>
              <a:rPr lang="en-US" sz="900" b="1" dirty="0" smtClean="0">
                <a:solidFill>
                  <a:srgbClr val="0070C0"/>
                </a:solidFill>
              </a:rPr>
              <a:t>(170.314(a)(11))</a:t>
            </a: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Patient  lists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(170.314(a)(14))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Patient reminders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(170.314(a)(15))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Patient-specific education resources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(170.314(a)(16))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err="1" smtClean="0">
                <a:solidFill>
                  <a:prstClr val="black"/>
                </a:solidFill>
              </a:rPr>
              <a:t>eRx</a:t>
            </a:r>
            <a:r>
              <a:rPr lang="en-US" sz="1000" b="1" dirty="0" smtClean="0">
                <a:solidFill>
                  <a:srgbClr val="0070C0"/>
                </a:solidFill>
              </a:rPr>
              <a:t>   </a:t>
            </a:r>
            <a:r>
              <a:rPr lang="en-US" sz="900" b="1" dirty="0" smtClean="0">
                <a:solidFill>
                  <a:srgbClr val="0070C0"/>
                </a:solidFill>
              </a:rPr>
              <a:t>(170.314(b)(3))</a:t>
            </a:r>
            <a:endParaRPr lang="en-US" sz="900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Clinical information reconciliation  </a:t>
            </a:r>
            <a:r>
              <a:rPr lang="en-US" sz="900" b="1" dirty="0" smtClean="0">
                <a:solidFill>
                  <a:srgbClr val="0070C0"/>
                </a:solidFill>
              </a:rPr>
              <a:t>(170.314(b)(4))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Incorporate lab test &amp; results/values </a:t>
            </a:r>
            <a:r>
              <a:rPr lang="en-US" sz="900" b="1" dirty="0" smtClean="0">
                <a:solidFill>
                  <a:srgbClr val="0070C0"/>
                </a:solidFill>
              </a:rPr>
              <a:t>(170.314(b)(5))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Clinical summaries  </a:t>
            </a:r>
            <a:r>
              <a:rPr lang="en-US" sz="900" b="1" dirty="0" smtClean="0">
                <a:solidFill>
                  <a:srgbClr val="0070C0"/>
                </a:solidFill>
              </a:rPr>
              <a:t>(170.314(e)(2))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Secure messaging  </a:t>
            </a:r>
            <a:r>
              <a:rPr lang="en-US" sz="900" b="1" dirty="0" smtClean="0">
                <a:solidFill>
                  <a:srgbClr val="0070C0"/>
                </a:solidFill>
              </a:rPr>
              <a:t>(170.314(e)(3))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Immunization information  </a:t>
            </a:r>
            <a:r>
              <a:rPr lang="en-US" sz="900" b="1" dirty="0" smtClean="0">
                <a:solidFill>
                  <a:srgbClr val="0070C0"/>
                </a:solidFill>
              </a:rPr>
              <a:t>(170.314(f)(1))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Transmission to immunization registries  </a:t>
            </a:r>
            <a:r>
              <a:rPr lang="en-US" sz="900" b="1" dirty="0" smtClean="0">
                <a:solidFill>
                  <a:srgbClr val="0070C0"/>
                </a:solidFill>
              </a:rPr>
              <a:t>(170.314(f)(2))</a:t>
            </a:r>
          </a:p>
          <a:p>
            <a:pPr marL="111125" indent="-111125">
              <a:buClr>
                <a:schemeClr val="tx2"/>
              </a:buClr>
            </a:pPr>
            <a:endParaRPr lang="en-US" sz="1100" dirty="0" smtClean="0">
              <a:solidFill>
                <a:prstClr val="black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152400" y="2667000"/>
            <a:ext cx="2072389" cy="3851"/>
          </a:xfrm>
          <a:prstGeom prst="line">
            <a:avLst/>
          </a:prstGeom>
          <a:ln>
            <a:solidFill>
              <a:schemeClr val="accent3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6444" y="2667000"/>
            <a:ext cx="2307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smtClean="0">
                <a:solidFill>
                  <a:prstClr val="black"/>
                </a:solidFill>
              </a:rPr>
              <a:t>2014 Certification Criteria associated with MU Core Stage 2: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133600" y="5755878"/>
            <a:ext cx="2667000" cy="1025922"/>
          </a:xfrm>
          <a:prstGeom prst="rect">
            <a:avLst/>
          </a:prstGeom>
          <a:ln w="12700">
            <a:noFill/>
            <a:prstDash val="solid"/>
            <a:beve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200"/>
              </a:spcAft>
              <a:buClr>
                <a:srgbClr val="1F497D"/>
              </a:buClr>
            </a:pPr>
            <a:r>
              <a:rPr lang="en-US" sz="1050" b="1" dirty="0" smtClean="0">
                <a:solidFill>
                  <a:prstClr val="black"/>
                </a:solidFill>
              </a:rPr>
              <a:t>2014 Certification Criteria associated with calculation &amp; reporting: </a:t>
            </a: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Automated numerator recording  </a:t>
            </a:r>
            <a:r>
              <a:rPr lang="en-US" sz="800" b="1" dirty="0" smtClean="0">
                <a:solidFill>
                  <a:srgbClr val="0070C0"/>
                </a:solidFill>
              </a:rPr>
              <a:t>(170.314(g)(1))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Automated measure calculation  </a:t>
            </a:r>
            <a:r>
              <a:rPr lang="en-US" sz="800" b="1" dirty="0" smtClean="0">
                <a:solidFill>
                  <a:srgbClr val="0070C0"/>
                </a:solidFill>
              </a:rPr>
              <a:t>(170.314(g)(2))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Non-%-based measure use report  </a:t>
            </a:r>
            <a:r>
              <a:rPr lang="en-US" sz="800" b="1" dirty="0" smtClean="0">
                <a:solidFill>
                  <a:srgbClr val="0070C0"/>
                </a:solidFill>
              </a:rPr>
              <a:t>(170.314(g)(3))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lvl="0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/>
              <a:t>Clinical quality measures  </a:t>
            </a:r>
            <a:r>
              <a:rPr lang="en-US" sz="800" b="1" dirty="0" smtClean="0">
                <a:solidFill>
                  <a:srgbClr val="0070C0"/>
                </a:solidFill>
              </a:rPr>
              <a:t>(170.314(c)(3))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24400" y="5749672"/>
            <a:ext cx="2743200" cy="879728"/>
          </a:xfrm>
          <a:prstGeom prst="rect">
            <a:avLst/>
          </a:prstGeom>
          <a:solidFill>
            <a:schemeClr val="lt1"/>
          </a:solidFill>
          <a:ln w="12700">
            <a:noFill/>
            <a:prstDash val="solid"/>
            <a:beve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200"/>
              </a:spcAft>
              <a:buClr>
                <a:srgbClr val="1F497D"/>
              </a:buClr>
            </a:pPr>
            <a:r>
              <a:rPr lang="en-US" sz="1050" b="1" dirty="0" smtClean="0">
                <a:solidFill>
                  <a:prstClr val="black"/>
                </a:solidFill>
              </a:rPr>
              <a:t>Additional 2014 Certification Criteria proposed: </a:t>
            </a:r>
          </a:p>
          <a:p>
            <a:pPr marL="111125" lvl="0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Electronic Notes  </a:t>
            </a:r>
            <a:r>
              <a:rPr lang="en-US" sz="800" b="1" dirty="0" smtClean="0">
                <a:solidFill>
                  <a:srgbClr val="0070C0"/>
                </a:solidFill>
              </a:rPr>
              <a:t>(170.314(a)(9))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Safety-enhanced design  </a:t>
            </a:r>
            <a:r>
              <a:rPr lang="en-US" sz="800" b="1" dirty="0" smtClean="0">
                <a:solidFill>
                  <a:srgbClr val="0070C0"/>
                </a:solidFill>
              </a:rPr>
              <a:t>(170.314(g)(4))</a:t>
            </a:r>
          </a:p>
          <a:p>
            <a:pPr marL="111125" indent="-111125">
              <a:spcBef>
                <a:spcPts val="300"/>
              </a:spcBef>
              <a:spcAft>
                <a:spcPts val="300"/>
              </a:spcAft>
              <a:buClr>
                <a:srgbClr val="1F497D"/>
              </a:buClr>
              <a:buFont typeface="Arial" pitchFamily="34" charset="0"/>
              <a:buChar char="•"/>
            </a:pPr>
            <a:endParaRPr lang="en-US" sz="800" b="1" dirty="0" smtClean="0">
              <a:solidFill>
                <a:srgbClr val="0070C0"/>
              </a:solidFill>
            </a:endParaRPr>
          </a:p>
        </p:txBody>
      </p:sp>
      <p:sp>
        <p:nvSpPr>
          <p:cNvPr id="29" name="Right Brace 28"/>
          <p:cNvSpPr/>
          <p:nvPr/>
        </p:nvSpPr>
        <p:spPr>
          <a:xfrm rot="5400000">
            <a:off x="4180115" y="3211286"/>
            <a:ext cx="761998" cy="4245429"/>
          </a:xfrm>
          <a:prstGeom prst="rightBrace">
            <a:avLst>
              <a:gd name="adj1" fmla="val 236193"/>
              <a:gd name="adj2" fmla="val 49719"/>
            </a:avLst>
          </a:prstGeom>
          <a:ln w="28575" cap="rnd">
            <a:solidFill>
              <a:srgbClr val="0070C0"/>
            </a:solidFill>
            <a:prstDash val="dashDot"/>
            <a:bevel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2133600" y="5791200"/>
            <a:ext cx="4800600" cy="990600"/>
          </a:xfrm>
          <a:prstGeom prst="roundRect">
            <a:avLst/>
          </a:prstGeom>
          <a:noFill/>
          <a:ln>
            <a:solidFill>
              <a:srgbClr val="0070C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24800" y="57150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*= optional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228600" y="4953000"/>
            <a:ext cx="2372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50" b="1" dirty="0" smtClean="0">
                <a:solidFill>
                  <a:prstClr val="black"/>
                </a:solidFill>
              </a:rPr>
              <a:t>2014 Certification Criteria associated with MU Core Stage 1: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24599" y="715108"/>
            <a:ext cx="2785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50" b="1" dirty="0" smtClean="0">
                <a:solidFill>
                  <a:prstClr val="black"/>
                </a:solidFill>
              </a:rPr>
              <a:t>2014 Certification Criteria associated with a Base EHR: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6267450" y="723900"/>
            <a:ext cx="2724150" cy="2474"/>
          </a:xfrm>
          <a:prstGeom prst="line">
            <a:avLst/>
          </a:prstGeom>
          <a:ln>
            <a:solidFill>
              <a:srgbClr val="0070C0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2" name="Group 25"/>
          <p:cNvGrpSpPr/>
          <p:nvPr/>
        </p:nvGrpSpPr>
        <p:grpSpPr>
          <a:xfrm>
            <a:off x="2366962" y="730250"/>
            <a:ext cx="4186238" cy="4598077"/>
            <a:chOff x="2247467" y="552111"/>
            <a:chExt cx="4572435" cy="5086691"/>
          </a:xfrm>
        </p:grpSpPr>
        <p:sp>
          <p:nvSpPr>
            <p:cNvPr id="8" name="Oval 7"/>
            <p:cNvSpPr/>
            <p:nvPr/>
          </p:nvSpPr>
          <p:spPr>
            <a:xfrm>
              <a:off x="2324101" y="1219200"/>
              <a:ext cx="4495801" cy="4419602"/>
            </a:xfrm>
            <a:prstGeom prst="ellipse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457451" y="1371600"/>
              <a:ext cx="4229101" cy="4114801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95601" y="1752600"/>
              <a:ext cx="3352801" cy="3352801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1" y="1905001"/>
              <a:ext cx="3048001" cy="3048001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4A7EBB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581401" y="2447926"/>
              <a:ext cx="1981200" cy="1962151"/>
            </a:xfrm>
            <a:prstGeom prst="ellipse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3714751" y="2600325"/>
              <a:ext cx="1714500" cy="1657350"/>
            </a:xfrm>
            <a:prstGeom prst="ellipse">
              <a:avLst/>
            </a:prstGeom>
            <a:solidFill>
              <a:schemeClr val="accent6">
                <a:alpha val="82000"/>
              </a:schemeClr>
            </a:solidFill>
            <a:ln w="9525">
              <a:solidFill>
                <a:srgbClr val="4A7EBB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45324" y="2399629"/>
              <a:ext cx="1493692" cy="280898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050" b="1" kern="1300" dirty="0" smtClean="0"/>
                <a:t>Base EHR               </a:t>
              </a:r>
              <a:endParaRPr lang="en-US" sz="1050" b="1" kern="1300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5400000" flipH="1" flipV="1">
              <a:off x="1858588" y="3757928"/>
              <a:ext cx="1854542" cy="1076784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890067" y="1709349"/>
              <a:ext cx="1397944" cy="280898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kern="1300" dirty="0" smtClean="0"/>
                <a:t>MU Core</a:t>
              </a:r>
              <a:endParaRPr lang="en-US" sz="1050" b="1" kern="13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4572001" y="552111"/>
              <a:ext cx="1942726" cy="2876895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47072" y="1166779"/>
              <a:ext cx="1493692" cy="280898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900"/>
                </a:spcBef>
              </a:pPr>
              <a:r>
                <a:rPr lang="en-US" sz="1050" b="1" kern="1300" dirty="0" smtClean="0"/>
                <a:t>MU Menu</a:t>
              </a:r>
              <a:endParaRPr lang="en-US" sz="1050" b="1" kern="1300" dirty="0"/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16200000" flipH="1">
              <a:off x="3442157" y="1051938"/>
              <a:ext cx="1095866" cy="16646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07817"/>
          </a:xfrm>
          <a:prstGeom prst="rect">
            <a:avLst/>
          </a:prstGeom>
          <a:solidFill>
            <a:schemeClr val="accent1">
              <a:alpha val="76000"/>
            </a:schemeClr>
          </a:solidFill>
          <a:ln>
            <a:headEnd/>
            <a:tailEnd/>
          </a:ln>
          <a:effectLst/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27" tIns="45713" rIns="91427" bIns="4571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Proposed 2014 Edition EHR Certification Criteria Mapped to the Proposed 2014 CEHRT Definition for EHs &amp; CAHs Seeking to Achieve Proposed MU Stage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in and after FY 2014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228600" y="762000"/>
            <a:ext cx="3657600" cy="0"/>
          </a:xfrm>
          <a:prstGeom prst="line">
            <a:avLst/>
          </a:prstGeom>
          <a:ln>
            <a:solidFill>
              <a:srgbClr val="0070C0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8600" y="7620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50" b="1" dirty="0" smtClean="0">
                <a:solidFill>
                  <a:prstClr val="black"/>
                </a:solidFill>
              </a:rPr>
              <a:t>2014 Certification Criteria associated with MU Menu Stage 1: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66700" y="5334000"/>
            <a:ext cx="22977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Smoking status </a:t>
            </a:r>
            <a:r>
              <a:rPr lang="en-US" sz="1000" b="1" dirty="0" smtClean="0">
                <a:solidFill>
                  <a:srgbClr val="0070C0"/>
                </a:solidFill>
              </a:rPr>
              <a:t> </a:t>
            </a:r>
            <a:r>
              <a:rPr lang="en-US" sz="900" b="1" dirty="0" smtClean="0">
                <a:solidFill>
                  <a:srgbClr val="0070C0"/>
                </a:solidFill>
              </a:rPr>
              <a:t>(170.314(a)(11))</a:t>
            </a:r>
            <a:endParaRPr lang="en-US" sz="900" b="1" dirty="0" smtClean="0">
              <a:solidFill>
                <a:prstClr val="black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304800" y="4953000"/>
            <a:ext cx="2072389" cy="3851"/>
          </a:xfrm>
          <a:prstGeom prst="line">
            <a:avLst/>
          </a:prstGeom>
          <a:ln>
            <a:solidFill>
              <a:srgbClr val="0070C0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04800" y="1143000"/>
            <a:ext cx="2590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Drug-formulary checks </a:t>
            </a:r>
            <a:r>
              <a:rPr lang="en-US" sz="1000" b="1" dirty="0" smtClean="0">
                <a:solidFill>
                  <a:srgbClr val="0070C0"/>
                </a:solidFill>
              </a:rPr>
              <a:t> </a:t>
            </a:r>
            <a:r>
              <a:rPr lang="en-US" sz="900" b="1" dirty="0" smtClean="0">
                <a:solidFill>
                  <a:srgbClr val="0070C0"/>
                </a:solidFill>
              </a:rPr>
              <a:t>(170.314(a)(10))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Patient  lists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(170.314(a)(14))</a:t>
            </a: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Patient-specific education resources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(170.314(a)(16))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Advance directives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(170.314(a)(18))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Clinical information reconciliation  </a:t>
            </a:r>
            <a:r>
              <a:rPr lang="en-US" sz="900" b="1" dirty="0" smtClean="0">
                <a:solidFill>
                  <a:srgbClr val="0070C0"/>
                </a:solidFill>
              </a:rPr>
              <a:t>(170.314(b)(4))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Incorporate lab tests &amp; values/                     results  </a:t>
            </a:r>
            <a:r>
              <a:rPr lang="en-US" sz="900" b="1" dirty="0" smtClean="0">
                <a:solidFill>
                  <a:srgbClr val="0070C0"/>
                </a:solidFill>
              </a:rPr>
              <a:t>(170.314(b)(5))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Immunization information                            </a:t>
            </a:r>
            <a:r>
              <a:rPr lang="en-US" sz="900" b="1" dirty="0" smtClean="0">
                <a:solidFill>
                  <a:srgbClr val="0070C0"/>
                </a:solidFill>
              </a:rPr>
              <a:t>(170.314(f)(1))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Transmission to immunization                        registries  </a:t>
            </a:r>
            <a:r>
              <a:rPr lang="en-US" sz="900" b="1" dirty="0" smtClean="0">
                <a:solidFill>
                  <a:srgbClr val="0070C0"/>
                </a:solidFill>
              </a:rPr>
              <a:t>(170.314(f)(2))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Public health surveillance                    </a:t>
            </a:r>
            <a:r>
              <a:rPr lang="en-US" sz="900" b="1" dirty="0" smtClean="0">
                <a:solidFill>
                  <a:srgbClr val="0070C0"/>
                </a:solidFill>
              </a:rPr>
              <a:t>(170.314(f)(3))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Transmission to public health            agencies  </a:t>
            </a:r>
            <a:r>
              <a:rPr lang="en-US" sz="900" b="1" dirty="0" smtClean="0">
                <a:solidFill>
                  <a:srgbClr val="0070C0"/>
                </a:solidFill>
              </a:rPr>
              <a:t>(170.314(f)(4))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Reportable lab tests &amp; values/results </a:t>
            </a:r>
            <a:r>
              <a:rPr lang="en-US" sz="900" b="1" dirty="0" smtClean="0">
                <a:solidFill>
                  <a:srgbClr val="0070C0"/>
                </a:solidFill>
              </a:rPr>
              <a:t>(170.314(f)(5))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Transmission of reportable lab tests &amp; values/results  </a:t>
            </a:r>
            <a:r>
              <a:rPr lang="en-US" sz="900" b="1" dirty="0" smtClean="0">
                <a:solidFill>
                  <a:srgbClr val="0070C0"/>
                </a:solidFill>
              </a:rPr>
              <a:t>(170.314(f)(6))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</a:pP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</a:pPr>
            <a:endParaRPr lang="en-US" sz="1050" dirty="0" smtClean="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77155" y="5791200"/>
            <a:ext cx="2647245" cy="1025922"/>
          </a:xfrm>
          <a:prstGeom prst="rect">
            <a:avLst/>
          </a:prstGeom>
          <a:ln w="12700">
            <a:noFill/>
            <a:prstDash val="solid"/>
            <a:beve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200"/>
              </a:spcAft>
              <a:buClr>
                <a:srgbClr val="1F497D"/>
              </a:buClr>
            </a:pPr>
            <a:r>
              <a:rPr lang="en-US" sz="1050" b="1" dirty="0" smtClean="0">
                <a:solidFill>
                  <a:prstClr val="black"/>
                </a:solidFill>
              </a:rPr>
              <a:t>2014 Certification Criteria associated with calculation &amp; reporting: </a:t>
            </a: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Automated numerator recording </a:t>
            </a:r>
            <a:r>
              <a:rPr lang="en-US" sz="800" b="1" dirty="0" smtClean="0">
                <a:solidFill>
                  <a:srgbClr val="0070C0"/>
                </a:solidFill>
              </a:rPr>
              <a:t>(170.314(g)(1))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Automated measure calculation  </a:t>
            </a:r>
            <a:r>
              <a:rPr lang="en-US" sz="800" b="1" dirty="0" smtClean="0">
                <a:solidFill>
                  <a:srgbClr val="0070C0"/>
                </a:solidFill>
              </a:rPr>
              <a:t>(170.314(g)(2))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Non-%-based measure use report  </a:t>
            </a:r>
            <a:r>
              <a:rPr lang="en-US" sz="800" b="1" dirty="0" smtClean="0">
                <a:solidFill>
                  <a:srgbClr val="0070C0"/>
                </a:solidFill>
              </a:rPr>
              <a:t>(170.314(g)(3))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lvl="0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/>
              <a:t>Clinical quality measures  </a:t>
            </a:r>
            <a:r>
              <a:rPr lang="en-US" sz="800" b="1" dirty="0" smtClean="0">
                <a:solidFill>
                  <a:srgbClr val="0070C0"/>
                </a:solidFill>
              </a:rPr>
              <a:t>(170.314(c)(3))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48200" y="5791200"/>
            <a:ext cx="2667000" cy="879728"/>
          </a:xfrm>
          <a:prstGeom prst="rect">
            <a:avLst/>
          </a:prstGeom>
          <a:solidFill>
            <a:schemeClr val="lt1"/>
          </a:solidFill>
          <a:ln w="12700">
            <a:noFill/>
            <a:prstDash val="solid"/>
            <a:beve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200"/>
              </a:spcAft>
              <a:buClr>
                <a:srgbClr val="1F497D"/>
              </a:buClr>
            </a:pPr>
            <a:r>
              <a:rPr lang="en-US" sz="1050" b="1" dirty="0" smtClean="0">
                <a:solidFill>
                  <a:prstClr val="black"/>
                </a:solidFill>
              </a:rPr>
              <a:t>Additional 2014 Certification Criteria proposed: </a:t>
            </a:r>
          </a:p>
          <a:p>
            <a:pPr marL="111125" lvl="0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Electronic Notes  </a:t>
            </a:r>
            <a:r>
              <a:rPr lang="en-US" sz="800" b="1" dirty="0" smtClean="0">
                <a:solidFill>
                  <a:srgbClr val="0070C0"/>
                </a:solidFill>
              </a:rPr>
              <a:t>(170.314(a)(9))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Safety-enhanced design </a:t>
            </a:r>
            <a:r>
              <a:rPr lang="en-US" sz="800" b="1" dirty="0" smtClean="0">
                <a:solidFill>
                  <a:srgbClr val="0070C0"/>
                </a:solidFill>
              </a:rPr>
              <a:t>(170.314(g)(4))</a:t>
            </a:r>
          </a:p>
          <a:p>
            <a:pPr marL="111125" indent="-111125">
              <a:spcBef>
                <a:spcPts val="300"/>
              </a:spcBef>
              <a:spcAft>
                <a:spcPts val="300"/>
              </a:spcAft>
              <a:buClr>
                <a:srgbClr val="1F497D"/>
              </a:buClr>
              <a:buFont typeface="Arial" pitchFamily="34" charset="0"/>
              <a:buChar char="•"/>
            </a:pPr>
            <a:endParaRPr lang="en-US" sz="800" b="1" dirty="0" smtClean="0">
              <a:solidFill>
                <a:srgbClr val="0070C0"/>
              </a:solidFill>
            </a:endParaRPr>
          </a:p>
        </p:txBody>
      </p:sp>
      <p:sp>
        <p:nvSpPr>
          <p:cNvPr id="38" name="Right Brace 37"/>
          <p:cNvSpPr/>
          <p:nvPr/>
        </p:nvSpPr>
        <p:spPr>
          <a:xfrm rot="5400000">
            <a:off x="4152901" y="3314701"/>
            <a:ext cx="761998" cy="4038599"/>
          </a:xfrm>
          <a:prstGeom prst="rightBrace">
            <a:avLst>
              <a:gd name="adj1" fmla="val 236193"/>
              <a:gd name="adj2" fmla="val 49719"/>
            </a:avLst>
          </a:prstGeom>
          <a:ln w="28575" cap="rnd">
            <a:solidFill>
              <a:schemeClr val="accent6"/>
            </a:solidFill>
            <a:prstDash val="dashDot"/>
            <a:bevel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671732" y="1105115"/>
            <a:ext cx="2538937" cy="4965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CPOE  </a:t>
            </a:r>
            <a:r>
              <a:rPr lang="en-US" sz="900" b="1" dirty="0" smtClean="0">
                <a:solidFill>
                  <a:srgbClr val="0070C0"/>
                </a:solidFill>
              </a:rPr>
              <a:t>(170.314(a)(1))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Drug-drug, drug-allergy interaction checks  </a:t>
            </a:r>
            <a:r>
              <a:rPr lang="en-US" sz="900" b="1" dirty="0" smtClean="0">
                <a:solidFill>
                  <a:srgbClr val="0070C0"/>
                </a:solidFill>
              </a:rPr>
              <a:t>(170.314(a)(2))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Demographics  </a:t>
            </a:r>
            <a:r>
              <a:rPr lang="en-US" sz="900" b="1" dirty="0" smtClean="0">
                <a:solidFill>
                  <a:srgbClr val="0070C0"/>
                </a:solidFill>
              </a:rPr>
              <a:t>(170.314(a)(3))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Vital signs, BMI, &amp; growth charts </a:t>
            </a:r>
            <a:r>
              <a:rPr lang="en-US" sz="900" b="1" dirty="0" smtClean="0">
                <a:solidFill>
                  <a:srgbClr val="0070C0"/>
                </a:solidFill>
              </a:rPr>
              <a:t>(170.314(a)(4))</a:t>
            </a:r>
            <a:endParaRPr lang="en-US" sz="900" b="1" dirty="0" smtClean="0"/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Problem list  </a:t>
            </a:r>
            <a:r>
              <a:rPr lang="en-US" sz="900" b="1" dirty="0" smtClean="0">
                <a:solidFill>
                  <a:srgbClr val="0070C0"/>
                </a:solidFill>
              </a:rPr>
              <a:t>(170.314(a)(5))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Medication list  </a:t>
            </a:r>
            <a:r>
              <a:rPr lang="en-US" sz="900" b="1" dirty="0" smtClean="0">
                <a:solidFill>
                  <a:srgbClr val="0070C0"/>
                </a:solidFill>
              </a:rPr>
              <a:t>(170.314(a)(6))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Medication allergy list </a:t>
            </a:r>
            <a:r>
              <a:rPr lang="en-US" sz="900" b="1" dirty="0" smtClean="0">
                <a:solidFill>
                  <a:prstClr val="black"/>
                </a:solidFill>
              </a:rPr>
              <a:t> </a:t>
            </a:r>
            <a:r>
              <a:rPr lang="en-US" sz="900" b="1" dirty="0" smtClean="0">
                <a:solidFill>
                  <a:srgbClr val="0070C0"/>
                </a:solidFill>
              </a:rPr>
              <a:t>(170.314(a)(7))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Clinical decision support </a:t>
            </a:r>
            <a:r>
              <a:rPr lang="en-US" sz="900" b="1" dirty="0" smtClean="0">
                <a:solidFill>
                  <a:srgbClr val="0070C0"/>
                </a:solidFill>
              </a:rPr>
              <a:t>(170.314(a)(8))</a:t>
            </a:r>
            <a:endParaRPr lang="en-US" sz="900" b="1" dirty="0" smtClean="0"/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Clinical quality measures </a:t>
            </a:r>
            <a:r>
              <a:rPr lang="en-US" sz="900" b="1" dirty="0" smtClean="0">
                <a:solidFill>
                  <a:srgbClr val="0070C0"/>
                </a:solidFill>
              </a:rPr>
              <a:t>(170.314(c)(1)-(2))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Transitions of care – incorporate summary care record  </a:t>
            </a:r>
            <a:r>
              <a:rPr lang="en-US" sz="900" b="1" dirty="0" smtClean="0">
                <a:solidFill>
                  <a:srgbClr val="0070C0"/>
                </a:solidFill>
              </a:rPr>
              <a:t>(170.314(b)(1))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Transitions of care – create &amp; transmit summary care record  </a:t>
            </a:r>
            <a:r>
              <a:rPr lang="en-US" sz="900" b="1" dirty="0" smtClean="0">
                <a:solidFill>
                  <a:srgbClr val="0070C0"/>
                </a:solidFill>
              </a:rPr>
              <a:t>(170.314(b)(2))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View, download, &amp; transmit to 3</a:t>
            </a:r>
            <a:r>
              <a:rPr lang="en-US" sz="1000" b="1" baseline="30000" dirty="0" smtClean="0"/>
              <a:t>rd</a:t>
            </a:r>
            <a:r>
              <a:rPr lang="en-US" sz="1000" b="1" dirty="0" smtClean="0"/>
              <a:t> Party  </a:t>
            </a:r>
            <a:r>
              <a:rPr lang="en-US" sz="900" b="1" dirty="0" smtClean="0">
                <a:solidFill>
                  <a:srgbClr val="0070C0"/>
                </a:solidFill>
              </a:rPr>
              <a:t>(170.314(e)(1))</a:t>
            </a:r>
            <a:endParaRPr lang="en-US" sz="900" b="1" dirty="0" smtClean="0"/>
          </a:p>
          <a:p>
            <a:pPr marL="111125" lvl="0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Privacy and Security CC: </a:t>
            </a: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Authentication, access control, &amp; authorization</a:t>
            </a:r>
            <a:r>
              <a:rPr lang="en-US" sz="900" b="1" dirty="0" smtClean="0">
                <a:solidFill>
                  <a:srgbClr val="0070C0"/>
                </a:solidFill>
              </a:rPr>
              <a:t>  </a:t>
            </a:r>
            <a:r>
              <a:rPr lang="en-US" sz="800" b="1" dirty="0" smtClean="0">
                <a:solidFill>
                  <a:srgbClr val="0070C0"/>
                </a:solidFill>
              </a:rPr>
              <a:t>(170.314(d)(1)) </a:t>
            </a: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Auditable events &amp; tamper resistance </a:t>
            </a:r>
            <a:r>
              <a:rPr lang="en-US" sz="800" b="1" dirty="0" smtClean="0">
                <a:solidFill>
                  <a:srgbClr val="0070C0"/>
                </a:solidFill>
              </a:rPr>
              <a:t>(170.314(d)(2))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Audit report(s)  </a:t>
            </a:r>
            <a:r>
              <a:rPr lang="en-US" sz="800" b="1" dirty="0" smtClean="0">
                <a:solidFill>
                  <a:srgbClr val="0070C0"/>
                </a:solidFill>
              </a:rPr>
              <a:t>(170.314(d)(3))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Amendments</a:t>
            </a:r>
            <a:r>
              <a:rPr lang="en-US" sz="900" b="1" dirty="0" smtClean="0">
                <a:solidFill>
                  <a:srgbClr val="0070C0"/>
                </a:solidFill>
              </a:rPr>
              <a:t>  </a:t>
            </a:r>
            <a:r>
              <a:rPr lang="en-US" sz="800" b="1" dirty="0" smtClean="0">
                <a:solidFill>
                  <a:srgbClr val="0070C0"/>
                </a:solidFill>
              </a:rPr>
              <a:t>(170.314(d)(4))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Automatic log-off  </a:t>
            </a:r>
            <a:r>
              <a:rPr lang="en-US" sz="800" b="1" dirty="0" smtClean="0">
                <a:solidFill>
                  <a:srgbClr val="0070C0"/>
                </a:solidFill>
              </a:rPr>
              <a:t>( 170.314(d)(5))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Emergency access  </a:t>
            </a:r>
            <a:r>
              <a:rPr lang="en-US" sz="800" b="1" dirty="0" smtClean="0">
                <a:solidFill>
                  <a:srgbClr val="0070C0"/>
                </a:solidFill>
              </a:rPr>
              <a:t>(170.314(d)(6))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Encryption of data at rest 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800" b="1" dirty="0" smtClean="0">
                <a:solidFill>
                  <a:srgbClr val="0070C0"/>
                </a:solidFill>
              </a:rPr>
              <a:t>(170.314(d)(7))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Integrity  </a:t>
            </a:r>
            <a:r>
              <a:rPr lang="en-US" sz="800" b="1" dirty="0" smtClean="0">
                <a:solidFill>
                  <a:srgbClr val="0070C0"/>
                </a:solidFill>
              </a:rPr>
              <a:t>(170.314(d)(8))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Accounting of disclosures* </a:t>
            </a:r>
            <a:r>
              <a:rPr lang="en-US" sz="800" b="1" dirty="0" smtClean="0">
                <a:solidFill>
                  <a:srgbClr val="0070C0"/>
                </a:solidFill>
              </a:rPr>
              <a:t>(170.314(d)(9)) </a:t>
            </a:r>
            <a:endParaRPr lang="en-US" sz="800" b="1" dirty="0" smtClean="0"/>
          </a:p>
        </p:txBody>
      </p:sp>
      <p:sp>
        <p:nvSpPr>
          <p:cNvPr id="29" name="Rounded Rectangle 28"/>
          <p:cNvSpPr/>
          <p:nvPr/>
        </p:nvSpPr>
        <p:spPr>
          <a:xfrm>
            <a:off x="1981200" y="5791200"/>
            <a:ext cx="4876800" cy="990600"/>
          </a:xfrm>
          <a:prstGeom prst="roundRect">
            <a:avLst/>
          </a:prstGeom>
          <a:noFill/>
          <a:ln>
            <a:solidFill>
              <a:schemeClr val="accent6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924800" y="58674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*= optional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228600" y="4648200"/>
            <a:ext cx="23720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50" b="1" dirty="0" smtClean="0">
                <a:solidFill>
                  <a:prstClr val="black"/>
                </a:solidFill>
              </a:rPr>
              <a:t>2014 Certification Criteria associated with MU Core Stage 1: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24599" y="715108"/>
            <a:ext cx="2785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50" b="1" dirty="0" smtClean="0">
                <a:solidFill>
                  <a:prstClr val="black"/>
                </a:solidFill>
              </a:rPr>
              <a:t>2014 Certification Criteria associated with a Base EHR: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671732" y="1057490"/>
            <a:ext cx="2538937" cy="4965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CPOE  </a:t>
            </a:r>
            <a:r>
              <a:rPr lang="en-US" sz="900" b="1" dirty="0" smtClean="0">
                <a:solidFill>
                  <a:srgbClr val="0070C0"/>
                </a:solidFill>
              </a:rPr>
              <a:t>(170.314(a)(1))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Drug-drug, drug-allergy interaction checks  </a:t>
            </a:r>
            <a:r>
              <a:rPr lang="en-US" sz="900" b="1" dirty="0" smtClean="0">
                <a:solidFill>
                  <a:srgbClr val="0070C0"/>
                </a:solidFill>
              </a:rPr>
              <a:t>(170.314(a)(2))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Demographics  </a:t>
            </a:r>
            <a:r>
              <a:rPr lang="en-US" sz="900" b="1" dirty="0" smtClean="0">
                <a:solidFill>
                  <a:srgbClr val="0070C0"/>
                </a:solidFill>
              </a:rPr>
              <a:t>(170.314(a)(3))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Vital signs, BMI, &amp; growth charts </a:t>
            </a:r>
            <a:r>
              <a:rPr lang="en-US" sz="900" b="1" dirty="0" smtClean="0">
                <a:solidFill>
                  <a:srgbClr val="0070C0"/>
                </a:solidFill>
              </a:rPr>
              <a:t>(170.314(a)(4))</a:t>
            </a:r>
            <a:endParaRPr lang="en-US" sz="900" b="1" dirty="0" smtClean="0"/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Problem list  </a:t>
            </a:r>
            <a:r>
              <a:rPr lang="en-US" sz="900" b="1" dirty="0" smtClean="0">
                <a:solidFill>
                  <a:srgbClr val="0070C0"/>
                </a:solidFill>
              </a:rPr>
              <a:t>(170.314(a)(5))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Medication list  </a:t>
            </a:r>
            <a:r>
              <a:rPr lang="en-US" sz="900" b="1" dirty="0" smtClean="0">
                <a:solidFill>
                  <a:srgbClr val="0070C0"/>
                </a:solidFill>
              </a:rPr>
              <a:t>(170.314(a)(6))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Medication allergy list </a:t>
            </a:r>
            <a:r>
              <a:rPr lang="en-US" sz="900" b="1" dirty="0" smtClean="0">
                <a:solidFill>
                  <a:prstClr val="black"/>
                </a:solidFill>
              </a:rPr>
              <a:t> </a:t>
            </a:r>
            <a:r>
              <a:rPr lang="en-US" sz="900" b="1" dirty="0" smtClean="0">
                <a:solidFill>
                  <a:srgbClr val="0070C0"/>
                </a:solidFill>
              </a:rPr>
              <a:t>(170.314(a)(7))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Clinical decision support </a:t>
            </a:r>
            <a:r>
              <a:rPr lang="en-US" sz="900" b="1" dirty="0" smtClean="0">
                <a:solidFill>
                  <a:srgbClr val="0070C0"/>
                </a:solidFill>
              </a:rPr>
              <a:t>(170.314(a)(8))</a:t>
            </a:r>
            <a:endParaRPr lang="en-US" sz="900" b="1" dirty="0" smtClean="0"/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Clinical quality measures </a:t>
            </a:r>
            <a:r>
              <a:rPr lang="en-US" sz="900" b="1" dirty="0" smtClean="0">
                <a:solidFill>
                  <a:srgbClr val="0070C0"/>
                </a:solidFill>
              </a:rPr>
              <a:t>(170.314(c)(1)-(2))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Transitions of care – incorporate summary care record  </a:t>
            </a:r>
            <a:r>
              <a:rPr lang="en-US" sz="900" b="1" dirty="0" smtClean="0">
                <a:solidFill>
                  <a:srgbClr val="0070C0"/>
                </a:solidFill>
              </a:rPr>
              <a:t>(170.314(b)(1))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Transitions of care – create &amp; transmit summary care record  </a:t>
            </a:r>
            <a:r>
              <a:rPr lang="en-US" sz="900" b="1" dirty="0" smtClean="0">
                <a:solidFill>
                  <a:srgbClr val="0070C0"/>
                </a:solidFill>
              </a:rPr>
              <a:t>(170.314(b)(2))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View, download, &amp; transmit to 3</a:t>
            </a:r>
            <a:r>
              <a:rPr lang="en-US" sz="1000" b="1" baseline="30000" dirty="0" smtClean="0"/>
              <a:t>rd</a:t>
            </a:r>
            <a:r>
              <a:rPr lang="en-US" sz="1000" b="1" dirty="0" smtClean="0"/>
              <a:t> Party  </a:t>
            </a:r>
            <a:r>
              <a:rPr lang="en-US" sz="900" b="1" dirty="0" smtClean="0">
                <a:solidFill>
                  <a:srgbClr val="0070C0"/>
                </a:solidFill>
              </a:rPr>
              <a:t>(170.314(e)(1))</a:t>
            </a:r>
            <a:endParaRPr lang="en-US" sz="900" b="1" dirty="0" smtClean="0"/>
          </a:p>
          <a:p>
            <a:pPr marL="111125" lvl="0" indent="-111125">
              <a:spcAft>
                <a:spcPts val="20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Privacy and Security CC: </a:t>
            </a: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Authentication, access control, &amp; authorization</a:t>
            </a:r>
            <a:r>
              <a:rPr lang="en-US" sz="900" b="1" dirty="0" smtClean="0">
                <a:solidFill>
                  <a:srgbClr val="0070C0"/>
                </a:solidFill>
              </a:rPr>
              <a:t>  </a:t>
            </a:r>
            <a:r>
              <a:rPr lang="en-US" sz="800" b="1" dirty="0" smtClean="0">
                <a:solidFill>
                  <a:srgbClr val="0070C0"/>
                </a:solidFill>
              </a:rPr>
              <a:t>(170.314(d)(1)) </a:t>
            </a: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Auditable events &amp; tamper resistance </a:t>
            </a:r>
            <a:r>
              <a:rPr lang="en-US" sz="800" b="1" dirty="0" smtClean="0">
                <a:solidFill>
                  <a:srgbClr val="0070C0"/>
                </a:solidFill>
              </a:rPr>
              <a:t>(170.314(d)(2))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Audit report(s)  </a:t>
            </a:r>
            <a:r>
              <a:rPr lang="en-US" sz="800" b="1" dirty="0" smtClean="0">
                <a:solidFill>
                  <a:srgbClr val="0070C0"/>
                </a:solidFill>
              </a:rPr>
              <a:t>(170.314(d)(3))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Amendments</a:t>
            </a:r>
            <a:r>
              <a:rPr lang="en-US" sz="900" b="1" dirty="0" smtClean="0">
                <a:solidFill>
                  <a:srgbClr val="0070C0"/>
                </a:solidFill>
              </a:rPr>
              <a:t>  </a:t>
            </a:r>
            <a:r>
              <a:rPr lang="en-US" sz="800" b="1" dirty="0" smtClean="0">
                <a:solidFill>
                  <a:srgbClr val="0070C0"/>
                </a:solidFill>
              </a:rPr>
              <a:t>(170.314(d)(4))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Automatic log-off  </a:t>
            </a:r>
            <a:r>
              <a:rPr lang="en-US" sz="800" b="1" dirty="0" smtClean="0">
                <a:solidFill>
                  <a:srgbClr val="0070C0"/>
                </a:solidFill>
              </a:rPr>
              <a:t>( 170.314(d)(5))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Emergency access  </a:t>
            </a:r>
            <a:r>
              <a:rPr lang="en-US" sz="800" b="1" dirty="0" smtClean="0">
                <a:solidFill>
                  <a:srgbClr val="0070C0"/>
                </a:solidFill>
              </a:rPr>
              <a:t>(170.314(d)(6))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Encryption of data at rest </a:t>
            </a:r>
            <a:r>
              <a:rPr lang="en-US" sz="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800" b="1" dirty="0" smtClean="0">
                <a:solidFill>
                  <a:srgbClr val="0070C0"/>
                </a:solidFill>
              </a:rPr>
              <a:t>(170.314(d)(7))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Integrity  </a:t>
            </a:r>
            <a:r>
              <a:rPr lang="en-US" sz="800" b="1" dirty="0" smtClean="0">
                <a:solidFill>
                  <a:srgbClr val="0070C0"/>
                </a:solidFill>
              </a:rPr>
              <a:t>(170.314(d)(8))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25425" lvl="1" indent="-106363">
              <a:buClr>
                <a:schemeClr val="tx2"/>
              </a:buClr>
              <a:buSzPct val="80000"/>
              <a:buFont typeface="Courier New" pitchFamily="49" charset="0"/>
              <a:buChar char="o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Accounting of disclosures* </a:t>
            </a:r>
            <a:r>
              <a:rPr lang="en-US" sz="800" b="1" dirty="0" smtClean="0">
                <a:solidFill>
                  <a:srgbClr val="0070C0"/>
                </a:solidFill>
              </a:rPr>
              <a:t>(170.314(d)(9)) </a:t>
            </a:r>
            <a:endParaRPr lang="en-US" sz="800" b="1" dirty="0" smtClean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172200" y="685800"/>
            <a:ext cx="2819400" cy="0"/>
          </a:xfrm>
          <a:prstGeom prst="line">
            <a:avLst/>
          </a:prstGeom>
          <a:ln>
            <a:solidFill>
              <a:schemeClr val="accent6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2" name="Group 25"/>
          <p:cNvGrpSpPr/>
          <p:nvPr/>
        </p:nvGrpSpPr>
        <p:grpSpPr>
          <a:xfrm>
            <a:off x="2285999" y="685801"/>
            <a:ext cx="4374446" cy="4724400"/>
            <a:chOff x="2040413" y="450889"/>
            <a:chExt cx="4779489" cy="5187913"/>
          </a:xfrm>
        </p:grpSpPr>
        <p:sp>
          <p:nvSpPr>
            <p:cNvPr id="8" name="Oval 7"/>
            <p:cNvSpPr/>
            <p:nvPr/>
          </p:nvSpPr>
          <p:spPr>
            <a:xfrm>
              <a:off x="2324101" y="1219200"/>
              <a:ext cx="4495801" cy="4419602"/>
            </a:xfrm>
            <a:prstGeom prst="ellipse">
              <a:avLst/>
            </a:prstGeom>
            <a:ln>
              <a:solidFill>
                <a:srgbClr val="0062AC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457451" y="1371600"/>
              <a:ext cx="4229101" cy="4114801"/>
            </a:xfrm>
            <a:prstGeom prst="ellipse">
              <a:avLst/>
            </a:prstGeom>
            <a:gradFill>
              <a:gsLst>
                <a:gs pos="0">
                  <a:srgbClr val="A3C4FF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0"/>
            </a:gra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895601" y="1752600"/>
              <a:ext cx="3352801" cy="335280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A7E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048001" y="1905001"/>
              <a:ext cx="3048001" cy="3048001"/>
            </a:xfrm>
            <a:prstGeom prst="ellipse">
              <a:avLst/>
            </a:prstGeom>
            <a:solidFill>
              <a:srgbClr val="4F8EFF">
                <a:alpha val="38000"/>
              </a:srgbClr>
            </a:soli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581401" y="2447926"/>
              <a:ext cx="1981200" cy="1962151"/>
            </a:xfrm>
            <a:prstGeom prst="ellipse">
              <a:avLst/>
            </a:prstGeom>
            <a:ln>
              <a:solidFill>
                <a:srgbClr val="0062AC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3714751" y="2600325"/>
              <a:ext cx="1714500" cy="1657350"/>
            </a:xfrm>
            <a:prstGeom prst="ellipse">
              <a:avLst/>
            </a:prstGeom>
            <a:solidFill>
              <a:schemeClr val="accent1">
                <a:alpha val="82000"/>
              </a:schemeClr>
            </a:solidFill>
            <a:ln w="9525">
              <a:solidFill>
                <a:schemeClr val="accent6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45325" y="2395625"/>
              <a:ext cx="1493693" cy="278828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US" sz="1050" b="1" kern="1300" dirty="0" smtClean="0"/>
                <a:t>Base EHR               </a:t>
              </a:r>
              <a:endParaRPr lang="en-US" sz="1050" b="1" kern="1300" dirty="0"/>
            </a:p>
          </p:txBody>
        </p:sp>
        <p:cxnSp>
          <p:nvCxnSpPr>
            <p:cNvPr id="17" name="Straight Connector 16"/>
            <p:cNvCxnSpPr/>
            <p:nvPr/>
          </p:nvCxnSpPr>
          <p:spPr>
            <a:xfrm flipV="1">
              <a:off x="2040413" y="3546900"/>
              <a:ext cx="1332090" cy="125514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879664" y="1698812"/>
              <a:ext cx="1397944" cy="278828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kern="1300" dirty="0" smtClean="0"/>
                <a:t>MU Core</a:t>
              </a:r>
              <a:endParaRPr lang="en-US" sz="1050" b="1" kern="1300" dirty="0"/>
            </a:p>
          </p:txBody>
        </p:sp>
        <p:cxnSp>
          <p:nvCxnSpPr>
            <p:cNvPr id="25" name="Straight Connector 24"/>
            <p:cNvCxnSpPr/>
            <p:nvPr/>
          </p:nvCxnSpPr>
          <p:spPr>
            <a:xfrm flipV="1">
              <a:off x="4572000" y="450889"/>
              <a:ext cx="1714450" cy="2978114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15861" y="1170879"/>
              <a:ext cx="1493692" cy="278828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b="1" kern="1300" dirty="0" smtClean="0"/>
                <a:t>MU Menu</a:t>
              </a:r>
              <a:endParaRPr lang="en-US" sz="1050" b="1" kern="1300" dirty="0"/>
            </a:p>
          </p:txBody>
        </p:sp>
        <p:cxnSp>
          <p:nvCxnSpPr>
            <p:cNvPr id="47" name="Straight Connector 46"/>
            <p:cNvCxnSpPr/>
            <p:nvPr/>
          </p:nvCxnSpPr>
          <p:spPr>
            <a:xfrm rot="16200000" flipH="1">
              <a:off x="3285270" y="1036006"/>
              <a:ext cx="1173533" cy="16651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507817"/>
          </a:xfrm>
          <a:prstGeom prst="rect">
            <a:avLst/>
          </a:prstGeom>
          <a:solidFill>
            <a:schemeClr val="accent6">
              <a:alpha val="76000"/>
            </a:schemeClr>
          </a:solidFill>
          <a:ln>
            <a:headEnd/>
            <a:tailEnd/>
          </a:ln>
          <a:effectLst/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 prst="convex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91427" tIns="45713" rIns="91427" bIns="4571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Proposed 2014 Edition EHR Certification Criteria Mapped to the Proposed 2014 CEHRT Definition for EPs Seeking to Achieve Proposed MU Stage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1350" b="1" spc="200" dirty="0" smtClean="0">
                <a:ln w="13500">
                  <a:solidFill>
                    <a:schemeClr val="accent1">
                      <a:lumMod val="50000"/>
                      <a:alpha val="6500"/>
                    </a:schemeClr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 and after CY 2014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8600" y="7620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150" b="1" dirty="0" smtClean="0">
                <a:solidFill>
                  <a:prstClr val="black"/>
                </a:solidFill>
              </a:rPr>
              <a:t>2014 Certification Criteria associated with MU Menu Stage 1:</a:t>
            </a:r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228600" y="762000"/>
            <a:ext cx="3657600" cy="0"/>
          </a:xfrm>
          <a:prstGeom prst="line">
            <a:avLst/>
          </a:prstGeom>
          <a:ln>
            <a:solidFill>
              <a:schemeClr val="accent6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04800" y="1143000"/>
            <a:ext cx="2590800" cy="319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Drug-formulary checks </a:t>
            </a:r>
            <a:r>
              <a:rPr lang="en-US" sz="1000" b="1" dirty="0" smtClean="0">
                <a:solidFill>
                  <a:srgbClr val="0070C0"/>
                </a:solidFill>
              </a:rPr>
              <a:t> </a:t>
            </a:r>
            <a:r>
              <a:rPr lang="en-US" sz="900" b="1" dirty="0" smtClean="0">
                <a:solidFill>
                  <a:srgbClr val="0070C0"/>
                </a:solidFill>
              </a:rPr>
              <a:t>(170.314(a)(10))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Patient  lists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(170.314(a)(14))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Patient  reminders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(170.314(a)(15))</a:t>
            </a:r>
          </a:p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Patient-specific education resources  </a:t>
            </a:r>
            <a:r>
              <a:rPr lang="en-US" sz="900" b="1" dirty="0" smtClean="0">
                <a:solidFill>
                  <a:srgbClr val="0070C0"/>
                </a:solidFill>
              </a:rPr>
              <a:t>(170.314(a)(16))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Clinical information reconciliation  </a:t>
            </a:r>
            <a:r>
              <a:rPr lang="en-US" sz="900" b="1" dirty="0" smtClean="0">
                <a:solidFill>
                  <a:srgbClr val="0070C0"/>
                </a:solidFill>
              </a:rPr>
              <a:t>(170.314(b)(4))</a:t>
            </a:r>
            <a:endParaRPr lang="en-US" sz="900" b="1" dirty="0" smtClean="0">
              <a:solidFill>
                <a:prstClr val="black"/>
              </a:solidFill>
            </a:endParaRP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Incorporate lab tests &amp; values/                     results  </a:t>
            </a:r>
            <a:r>
              <a:rPr lang="en-US" sz="900" b="1" dirty="0" smtClean="0">
                <a:solidFill>
                  <a:srgbClr val="0070C0"/>
                </a:solidFill>
              </a:rPr>
              <a:t>(170.314(b)(5))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Immunization information                            </a:t>
            </a:r>
            <a:r>
              <a:rPr lang="en-US" sz="900" b="1" dirty="0" smtClean="0">
                <a:solidFill>
                  <a:srgbClr val="0070C0"/>
                </a:solidFill>
              </a:rPr>
              <a:t>(170.314(f)(1))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Transmission to immunization                        registries  </a:t>
            </a:r>
            <a:r>
              <a:rPr lang="en-US" sz="900" b="1" dirty="0" smtClean="0">
                <a:solidFill>
                  <a:srgbClr val="0070C0"/>
                </a:solidFill>
              </a:rPr>
              <a:t>(170.314(f)(2))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Public health surveillance                    </a:t>
            </a:r>
            <a:r>
              <a:rPr lang="en-US" sz="900" b="1" dirty="0" smtClean="0">
                <a:solidFill>
                  <a:srgbClr val="0070C0"/>
                </a:solidFill>
              </a:rPr>
              <a:t>(170.314(f)(3))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Transmission to public health            agencies  </a:t>
            </a:r>
            <a:r>
              <a:rPr lang="en-US" sz="900" b="1" dirty="0" smtClean="0">
                <a:solidFill>
                  <a:srgbClr val="0070C0"/>
                </a:solidFill>
              </a:rPr>
              <a:t>(170.314(f)(4))</a:t>
            </a:r>
            <a:endParaRPr lang="en-US" sz="900" b="1" dirty="0" smtClean="0"/>
          </a:p>
          <a:p>
            <a:pPr marL="111125" indent="-111125">
              <a:spcAft>
                <a:spcPts val="250"/>
              </a:spcAft>
              <a:buClr>
                <a:schemeClr val="tx2"/>
              </a:buClr>
            </a:pPr>
            <a:endParaRPr lang="en-US" sz="1050" dirty="0" smtClean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4800" y="5029200"/>
            <a:ext cx="2297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25" lvl="0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>
                <a:solidFill>
                  <a:prstClr val="black"/>
                </a:solidFill>
              </a:rPr>
              <a:t>Smoking status </a:t>
            </a:r>
            <a:r>
              <a:rPr lang="en-US" sz="1000" b="1" dirty="0" smtClean="0">
                <a:solidFill>
                  <a:srgbClr val="0070C0"/>
                </a:solidFill>
              </a:rPr>
              <a:t> </a:t>
            </a:r>
            <a:r>
              <a:rPr lang="en-US" sz="900" b="1" dirty="0" smtClean="0">
                <a:solidFill>
                  <a:srgbClr val="0070C0"/>
                </a:solidFill>
              </a:rPr>
              <a:t>(170.314(a)(11))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err="1" smtClean="0">
                <a:solidFill>
                  <a:prstClr val="black"/>
                </a:solidFill>
              </a:rPr>
              <a:t>eRx</a:t>
            </a:r>
            <a:r>
              <a:rPr lang="en-US" sz="1000" b="1" dirty="0" smtClean="0">
                <a:solidFill>
                  <a:srgbClr val="0070C0"/>
                </a:solidFill>
              </a:rPr>
              <a:t>  </a:t>
            </a:r>
            <a:r>
              <a:rPr lang="en-US" sz="900" b="1" dirty="0" smtClean="0">
                <a:solidFill>
                  <a:srgbClr val="0070C0"/>
                </a:solidFill>
              </a:rPr>
              <a:t>(170.314(b)(3))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r>
              <a:rPr lang="en-US" sz="1000" b="1" dirty="0" smtClean="0"/>
              <a:t>Clinical summaries  </a:t>
            </a:r>
            <a:r>
              <a:rPr lang="en-US" sz="900" b="1" dirty="0" smtClean="0">
                <a:solidFill>
                  <a:srgbClr val="0070C0"/>
                </a:solidFill>
              </a:rPr>
              <a:t>(170.314(e)(2))</a:t>
            </a:r>
          </a:p>
          <a:p>
            <a:pPr marL="111125" indent="-111125">
              <a:spcAft>
                <a:spcPts val="250"/>
              </a:spcAft>
              <a:buClr>
                <a:schemeClr val="tx2"/>
              </a:buClr>
              <a:buFont typeface="Arial" pitchFamily="34" charset="0"/>
              <a:buChar char="•"/>
            </a:pPr>
            <a:endParaRPr lang="en-US" sz="1050" dirty="0" smtClean="0">
              <a:solidFill>
                <a:prstClr val="black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228600" y="4648200"/>
            <a:ext cx="2057399" cy="3851"/>
          </a:xfrm>
          <a:prstGeom prst="line">
            <a:avLst/>
          </a:prstGeom>
          <a:ln>
            <a:solidFill>
              <a:schemeClr val="accent6"/>
            </a:solidFill>
            <a:tailEnd type="diamon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33600" y="5791200"/>
            <a:ext cx="2667000" cy="1025922"/>
          </a:xfrm>
          <a:prstGeom prst="rect">
            <a:avLst/>
          </a:prstGeom>
          <a:ln w="12700">
            <a:noFill/>
            <a:prstDash val="solid"/>
            <a:beve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200"/>
              </a:spcAft>
              <a:buClr>
                <a:srgbClr val="1F497D"/>
              </a:buClr>
            </a:pPr>
            <a:r>
              <a:rPr lang="en-US" sz="1050" b="1" dirty="0" smtClean="0">
                <a:solidFill>
                  <a:prstClr val="black"/>
                </a:solidFill>
              </a:rPr>
              <a:t>2014 Certification Criteria associated with calculation &amp; reporting: </a:t>
            </a: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Automated numerator recording </a:t>
            </a:r>
            <a:r>
              <a:rPr lang="en-US" sz="800" b="1" dirty="0" smtClean="0">
                <a:solidFill>
                  <a:srgbClr val="0070C0"/>
                </a:solidFill>
              </a:rPr>
              <a:t>(170.314(g)(1))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Automated measure calculation  </a:t>
            </a:r>
            <a:r>
              <a:rPr lang="en-US" sz="800" b="1" dirty="0" smtClean="0">
                <a:solidFill>
                  <a:srgbClr val="0070C0"/>
                </a:solidFill>
              </a:rPr>
              <a:t>(170.314(g)(2))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>
                <a:solidFill>
                  <a:schemeClr val="tx2">
                    <a:lumMod val="50000"/>
                  </a:schemeClr>
                </a:solidFill>
              </a:rPr>
              <a:t>Non-%-based measure use report  </a:t>
            </a:r>
            <a:r>
              <a:rPr lang="en-US" sz="800" b="1" dirty="0" smtClean="0">
                <a:solidFill>
                  <a:srgbClr val="0070C0"/>
                </a:solidFill>
              </a:rPr>
              <a:t>(170.314(g)(3))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lvl="0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50" b="1" dirty="0" smtClean="0"/>
              <a:t>Clinical quality measures  </a:t>
            </a:r>
            <a:r>
              <a:rPr lang="en-US" sz="800" b="1" dirty="0" smtClean="0">
                <a:solidFill>
                  <a:srgbClr val="0070C0"/>
                </a:solidFill>
              </a:rPr>
              <a:t>(170.314(c)(3))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724400" y="5791200"/>
            <a:ext cx="2667000" cy="879728"/>
          </a:xfrm>
          <a:prstGeom prst="rect">
            <a:avLst/>
          </a:prstGeom>
          <a:solidFill>
            <a:schemeClr val="lt1"/>
          </a:solidFill>
          <a:ln w="12700">
            <a:noFill/>
            <a:prstDash val="solid"/>
            <a:beve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spcAft>
                <a:spcPts val="200"/>
              </a:spcAft>
              <a:buClr>
                <a:srgbClr val="1F497D"/>
              </a:buClr>
            </a:pPr>
            <a:r>
              <a:rPr lang="en-US" sz="1050" b="1" dirty="0" smtClean="0">
                <a:solidFill>
                  <a:prstClr val="black"/>
                </a:solidFill>
              </a:rPr>
              <a:t>Additional 2014 Certification Criteria proposed: </a:t>
            </a:r>
          </a:p>
          <a:p>
            <a:pPr marL="111125" lvl="0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Electronic Notes  </a:t>
            </a:r>
            <a:r>
              <a:rPr lang="en-US" sz="800" b="1" dirty="0" smtClean="0">
                <a:solidFill>
                  <a:srgbClr val="0070C0"/>
                </a:solidFill>
              </a:rPr>
              <a:t>(170.314(a)(9))</a:t>
            </a:r>
            <a:endParaRPr lang="en-US" sz="8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111125" indent="-111125">
              <a:buClr>
                <a:srgbClr val="1F497D"/>
              </a:buClr>
              <a:buFont typeface="Arial" pitchFamily="34" charset="0"/>
              <a:buChar char="•"/>
            </a:pPr>
            <a:r>
              <a:rPr lang="en-US" sz="900" b="1" dirty="0" smtClean="0">
                <a:solidFill>
                  <a:schemeClr val="tx2">
                    <a:lumMod val="50000"/>
                  </a:schemeClr>
                </a:solidFill>
              </a:rPr>
              <a:t>Safety-enhanced design </a:t>
            </a:r>
            <a:r>
              <a:rPr lang="en-US" sz="800" b="1" dirty="0" smtClean="0">
                <a:solidFill>
                  <a:srgbClr val="0070C0"/>
                </a:solidFill>
              </a:rPr>
              <a:t>(170.314(g)(4))</a:t>
            </a:r>
          </a:p>
          <a:p>
            <a:pPr marL="111125" indent="-111125">
              <a:spcBef>
                <a:spcPts val="300"/>
              </a:spcBef>
              <a:spcAft>
                <a:spcPts val="300"/>
              </a:spcAft>
              <a:buClr>
                <a:srgbClr val="1F497D"/>
              </a:buClr>
              <a:buFont typeface="Arial" pitchFamily="34" charset="0"/>
              <a:buChar char="•"/>
            </a:pPr>
            <a:endParaRPr lang="en-US" sz="800" b="1" dirty="0" smtClean="0">
              <a:solidFill>
                <a:srgbClr val="0070C0"/>
              </a:solidFill>
            </a:endParaRPr>
          </a:p>
        </p:txBody>
      </p:sp>
      <p:sp>
        <p:nvSpPr>
          <p:cNvPr id="58" name="Right Brace 57"/>
          <p:cNvSpPr/>
          <p:nvPr/>
        </p:nvSpPr>
        <p:spPr>
          <a:xfrm rot="5400000">
            <a:off x="4173765" y="3287486"/>
            <a:ext cx="761998" cy="4245429"/>
          </a:xfrm>
          <a:prstGeom prst="rightBrace">
            <a:avLst>
              <a:gd name="adj1" fmla="val 236193"/>
              <a:gd name="adj2" fmla="val 49719"/>
            </a:avLst>
          </a:prstGeom>
          <a:ln w="28575" cap="rnd">
            <a:solidFill>
              <a:srgbClr val="0070C0"/>
            </a:solidFill>
            <a:prstDash val="dashDot"/>
            <a:bevel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133600" y="5791200"/>
            <a:ext cx="4800600" cy="990600"/>
          </a:xfrm>
          <a:prstGeom prst="roundRect">
            <a:avLst/>
          </a:prstGeom>
          <a:noFill/>
          <a:ln>
            <a:solidFill>
              <a:srgbClr val="0070C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7924800" y="5791200"/>
            <a:ext cx="106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*= optional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7286</TotalTime>
  <Words>1810</Words>
  <Application>Microsoft Office PowerPoint</Application>
  <PresentationFormat>On-screen Show (4:3)</PresentationFormat>
  <Paragraphs>215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Jenevieve</dc:creator>
  <cp:lastModifiedBy>Steven.Posnack</cp:lastModifiedBy>
  <cp:revision>744</cp:revision>
  <dcterms:created xsi:type="dcterms:W3CDTF">2006-08-16T00:00:00Z</dcterms:created>
  <dcterms:modified xsi:type="dcterms:W3CDTF">2012-03-14T17:30:34Z</dcterms:modified>
</cp:coreProperties>
</file>