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handoutMasterIdLst>
    <p:handoutMasterId r:id="rId104"/>
  </p:handoutMasterIdLst>
  <p:sldIdLst>
    <p:sldId id="308" r:id="rId2"/>
    <p:sldId id="309" r:id="rId3"/>
    <p:sldId id="310" r:id="rId4"/>
    <p:sldId id="355" r:id="rId5"/>
    <p:sldId id="313" r:id="rId6"/>
    <p:sldId id="314" r:id="rId7"/>
    <p:sldId id="356" r:id="rId8"/>
    <p:sldId id="316" r:id="rId9"/>
    <p:sldId id="317" r:id="rId10"/>
    <p:sldId id="318" r:id="rId11"/>
    <p:sldId id="319" r:id="rId12"/>
    <p:sldId id="320" r:id="rId13"/>
    <p:sldId id="321" r:id="rId14"/>
    <p:sldId id="257" r:id="rId15"/>
    <p:sldId id="258" r:id="rId16"/>
    <p:sldId id="271" r:id="rId17"/>
    <p:sldId id="287" r:id="rId18"/>
    <p:sldId id="274" r:id="rId19"/>
    <p:sldId id="259" r:id="rId20"/>
    <p:sldId id="384" r:id="rId21"/>
    <p:sldId id="260" r:id="rId22"/>
    <p:sldId id="283" r:id="rId23"/>
    <p:sldId id="286" r:id="rId24"/>
    <p:sldId id="261" r:id="rId25"/>
    <p:sldId id="262" r:id="rId26"/>
    <p:sldId id="275" r:id="rId27"/>
    <p:sldId id="277" r:id="rId28"/>
    <p:sldId id="278" r:id="rId29"/>
    <p:sldId id="264" r:id="rId30"/>
    <p:sldId id="279" r:id="rId31"/>
    <p:sldId id="265" r:id="rId32"/>
    <p:sldId id="266" r:id="rId33"/>
    <p:sldId id="288" r:id="rId34"/>
    <p:sldId id="267" r:id="rId35"/>
    <p:sldId id="281" r:id="rId36"/>
    <p:sldId id="268" r:id="rId37"/>
    <p:sldId id="285" r:id="rId38"/>
    <p:sldId id="284" r:id="rId39"/>
    <p:sldId id="269" r:id="rId40"/>
    <p:sldId id="282" r:id="rId41"/>
    <p:sldId id="344" r:id="rId42"/>
    <p:sldId id="346" r:id="rId43"/>
    <p:sldId id="347" r:id="rId44"/>
    <p:sldId id="348" r:id="rId45"/>
    <p:sldId id="353" r:id="rId46"/>
    <p:sldId id="354" r:id="rId47"/>
    <p:sldId id="298" r:id="rId48"/>
    <p:sldId id="300" r:id="rId49"/>
    <p:sldId id="301" r:id="rId50"/>
    <p:sldId id="299" r:id="rId51"/>
    <p:sldId id="302" r:id="rId52"/>
    <p:sldId id="303" r:id="rId53"/>
    <p:sldId id="304" r:id="rId54"/>
    <p:sldId id="305" r:id="rId55"/>
    <p:sldId id="306" r:id="rId56"/>
    <p:sldId id="307" r:id="rId57"/>
    <p:sldId id="323" r:id="rId58"/>
    <p:sldId id="325" r:id="rId59"/>
    <p:sldId id="324" r:id="rId60"/>
    <p:sldId id="326" r:id="rId61"/>
    <p:sldId id="357" r:id="rId62"/>
    <p:sldId id="358" r:id="rId63"/>
    <p:sldId id="359" r:id="rId64"/>
    <p:sldId id="360" r:id="rId65"/>
    <p:sldId id="382" r:id="rId66"/>
    <p:sldId id="361" r:id="rId67"/>
    <p:sldId id="362" r:id="rId68"/>
    <p:sldId id="363" r:id="rId69"/>
    <p:sldId id="364" r:id="rId70"/>
    <p:sldId id="365" r:id="rId71"/>
    <p:sldId id="366" r:id="rId72"/>
    <p:sldId id="383" r:id="rId73"/>
    <p:sldId id="367" r:id="rId74"/>
    <p:sldId id="368" r:id="rId75"/>
    <p:sldId id="369" r:id="rId76"/>
    <p:sldId id="370" r:id="rId77"/>
    <p:sldId id="371" r:id="rId78"/>
    <p:sldId id="372" r:id="rId79"/>
    <p:sldId id="373" r:id="rId80"/>
    <p:sldId id="374" r:id="rId81"/>
    <p:sldId id="375" r:id="rId82"/>
    <p:sldId id="376" r:id="rId83"/>
    <p:sldId id="377" r:id="rId84"/>
    <p:sldId id="378" r:id="rId85"/>
    <p:sldId id="379" r:id="rId86"/>
    <p:sldId id="380" r:id="rId87"/>
    <p:sldId id="381" r:id="rId88"/>
    <p:sldId id="327" r:id="rId89"/>
    <p:sldId id="328" r:id="rId90"/>
    <p:sldId id="329" r:id="rId91"/>
    <p:sldId id="330" r:id="rId92"/>
    <p:sldId id="331" r:id="rId93"/>
    <p:sldId id="332" r:id="rId94"/>
    <p:sldId id="333" r:id="rId95"/>
    <p:sldId id="334" r:id="rId96"/>
    <p:sldId id="335" r:id="rId97"/>
    <p:sldId id="336" r:id="rId98"/>
    <p:sldId id="337" r:id="rId99"/>
    <p:sldId id="338" r:id="rId100"/>
    <p:sldId id="339" r:id="rId101"/>
    <p:sldId id="340" r:id="rId10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 lastIdx="1" clrIdx="0"/>
  <p:cmAuthor id="1" name="Hairston, Tabitha (HRSA)" initials="HT(" lastIdx="1" clrIdx="1"/>
  <p:cmAuthor id="2" name="administrator" initials="adm"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B204C"/>
    <a:srgbClr val="F2B232"/>
    <a:srgbClr val="C68B16"/>
    <a:srgbClr val="2C79B3"/>
    <a:srgbClr val="A8C2DD"/>
    <a:srgbClr val="111531"/>
    <a:srgbClr val="0F122A"/>
    <a:srgbClr val="F15A2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230"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72"/>
    </p:cViewPr>
  </p:sorterViewPr>
  <p:notesViewPr>
    <p:cSldViewPr>
      <p:cViewPr varScale="1">
        <p:scale>
          <a:sx n="93" d="100"/>
          <a:sy n="93" d="100"/>
        </p:scale>
        <p:origin x="-1024" y="-11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de-D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2C145CAF-BAAF-4221-A870-2AB195254EA2}" type="datetimeFigureOut">
              <a:rPr lang="de-DE"/>
              <a:pPr>
                <a:defRPr/>
              </a:pPr>
              <a:t>24.08.2012</a:t>
            </a:fld>
            <a:endParaRPr lang="de-D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de-D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61021698-2156-4B54-B093-92BFFF1B992D}" type="slidenum">
              <a:rPr lang="de-DE"/>
              <a:pPr>
                <a:defRPr/>
              </a:pPr>
              <a:t>‹#›</a:t>
            </a:fld>
            <a:endParaRPr lang="de-DE"/>
          </a:p>
        </p:txBody>
      </p:sp>
    </p:spTree>
    <p:extLst>
      <p:ext uri="{BB962C8B-B14F-4D97-AF65-F5344CB8AC3E}">
        <p14:creationId xmlns="" xmlns:p14="http://schemas.microsoft.com/office/powerpoint/2010/main" val="1144624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3954A5C4-3259-48E5-AD03-66483C249F97}" type="datetimeFigureOut">
              <a:rPr lang="en-US"/>
              <a:pPr>
                <a:defRPr/>
              </a:pPr>
              <a:t>8/24/2012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A3AED9E9-211F-4C3F-B199-7ED672BBC4F6}" type="slidenum">
              <a:rPr lang="en-US"/>
              <a:pPr>
                <a:defRPr/>
              </a:pPr>
              <a:t>‹#›</a:t>
            </a:fld>
            <a:endParaRPr lang="en-US"/>
          </a:p>
        </p:txBody>
      </p:sp>
    </p:spTree>
    <p:extLst>
      <p:ext uri="{BB962C8B-B14F-4D97-AF65-F5344CB8AC3E}">
        <p14:creationId xmlns="" xmlns:p14="http://schemas.microsoft.com/office/powerpoint/2010/main" val="229336616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p:cNvSpPr>
          <p:nvPr>
            <p:ph type="sldImg"/>
          </p:nvPr>
        </p:nvSpPr>
        <p:spPr bwMode="auto">
          <a:noFill/>
          <a:ln>
            <a:solidFill>
              <a:srgbClr val="000000"/>
            </a:solidFill>
            <a:miter lim="800000"/>
            <a:headEnd/>
            <a:tailEnd/>
          </a:ln>
        </p:spPr>
      </p:sp>
      <p:sp>
        <p:nvSpPr>
          <p:cNvPr id="143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3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1A5EED-535D-469B-B3EF-9D126D1FE0E2}" type="slidenum">
              <a:rPr lang="en-US"/>
              <a:pPr fontAlgn="base">
                <a:spcBef>
                  <a:spcPct val="0"/>
                </a:spcBef>
                <a:spcAft>
                  <a:spcPct val="0"/>
                </a:spcAft>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TextEdit="1"/>
          </p:cNvSpPr>
          <p:nvPr>
            <p:ph type="sldImg"/>
          </p:nvPr>
        </p:nvSpPr>
        <p:spPr bwMode="auto">
          <a:noFill/>
          <a:ln>
            <a:solidFill>
              <a:srgbClr val="000000"/>
            </a:solidFill>
            <a:miter lim="800000"/>
            <a:headEnd/>
            <a:tailEnd/>
          </a:ln>
        </p:spPr>
      </p:sp>
      <p:sp>
        <p:nvSpPr>
          <p:cNvPr id="35842"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6FFE8C-ACC9-4CAB-84C8-EC2D9433EC94}" type="slidenum">
              <a:rPr lang="en-US"/>
              <a:pPr fontAlgn="base">
                <a:spcBef>
                  <a:spcPct val="0"/>
                </a:spcBef>
                <a:spcAft>
                  <a:spcPct val="0"/>
                </a:spcAft>
              </a:pPr>
              <a:t>17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TextEdit="1"/>
          </p:cNvSpPr>
          <p:nvPr>
            <p:ph type="sldImg"/>
          </p:nvPr>
        </p:nvSpPr>
        <p:spPr bwMode="auto">
          <a:noFill/>
          <a:ln>
            <a:solidFill>
              <a:srgbClr val="000000"/>
            </a:solidFill>
            <a:miter lim="800000"/>
            <a:headEnd/>
            <a:tailEnd/>
          </a:ln>
        </p:spPr>
      </p:sp>
      <p:sp>
        <p:nvSpPr>
          <p:cNvPr id="39938"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TextEdit="1"/>
          </p:cNvSpPr>
          <p:nvPr>
            <p:ph type="sldImg"/>
          </p:nvPr>
        </p:nvSpPr>
        <p:spPr bwMode="auto">
          <a:noFill/>
          <a:ln>
            <a:solidFill>
              <a:srgbClr val="000000"/>
            </a:solidFill>
            <a:miter lim="800000"/>
            <a:headEnd/>
            <a:tailEnd/>
          </a:ln>
        </p:spPr>
      </p:sp>
      <p:sp>
        <p:nvSpPr>
          <p:cNvPr id="41986"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TextEdit="1"/>
          </p:cNvSpPr>
          <p:nvPr>
            <p:ph type="sldImg"/>
          </p:nvPr>
        </p:nvSpPr>
        <p:spPr bwMode="auto">
          <a:noFill/>
          <a:ln>
            <a:solidFill>
              <a:srgbClr val="000000"/>
            </a:solidFill>
            <a:miter lim="800000"/>
            <a:headEnd/>
            <a:tailEnd/>
          </a:ln>
        </p:spPr>
      </p:sp>
      <p:sp>
        <p:nvSpPr>
          <p:cNvPr id="29698"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TextEdit="1"/>
          </p:cNvSpPr>
          <p:nvPr>
            <p:ph type="sldImg"/>
          </p:nvPr>
        </p:nvSpPr>
        <p:spPr bwMode="auto">
          <a:noFill/>
          <a:ln>
            <a:solidFill>
              <a:srgbClr val="000000"/>
            </a:solidFill>
            <a:miter lim="800000"/>
            <a:headEnd/>
            <a:tailEnd/>
          </a:ln>
        </p:spPr>
      </p:sp>
      <p:sp>
        <p:nvSpPr>
          <p:cNvPr id="44034"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TextEdit="1"/>
          </p:cNvSpPr>
          <p:nvPr>
            <p:ph type="sldImg"/>
          </p:nvPr>
        </p:nvSpPr>
        <p:spPr bwMode="auto">
          <a:noFill/>
          <a:ln>
            <a:solidFill>
              <a:srgbClr val="000000"/>
            </a:solidFill>
            <a:miter lim="800000"/>
            <a:headEnd/>
            <a:tailEnd/>
          </a:ln>
        </p:spPr>
      </p:sp>
      <p:sp>
        <p:nvSpPr>
          <p:cNvPr id="46082"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TextEdit="1"/>
          </p:cNvSpPr>
          <p:nvPr>
            <p:ph type="sldImg"/>
          </p:nvPr>
        </p:nvSpPr>
        <p:spPr bwMode="auto">
          <a:noFill/>
          <a:ln>
            <a:solidFill>
              <a:srgbClr val="000000"/>
            </a:solidFill>
            <a:miter lim="800000"/>
            <a:headEnd/>
            <a:tailEnd/>
          </a:ln>
        </p:spPr>
      </p:sp>
      <p:sp>
        <p:nvSpPr>
          <p:cNvPr id="48130"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TextEdit="1"/>
          </p:cNvSpPr>
          <p:nvPr>
            <p:ph type="sldImg"/>
          </p:nvPr>
        </p:nvSpPr>
        <p:spPr bwMode="auto">
          <a:noFill/>
          <a:ln>
            <a:solidFill>
              <a:srgbClr val="000000"/>
            </a:solidFill>
            <a:miter lim="800000"/>
            <a:headEnd/>
            <a:tailEnd/>
          </a:ln>
        </p:spPr>
      </p:sp>
      <p:sp>
        <p:nvSpPr>
          <p:cNvPr id="50178"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TextEdit="1"/>
          </p:cNvSpPr>
          <p:nvPr>
            <p:ph type="sldImg"/>
          </p:nvPr>
        </p:nvSpPr>
        <p:spPr bwMode="auto">
          <a:noFill/>
          <a:ln>
            <a:solidFill>
              <a:srgbClr val="000000"/>
            </a:solidFill>
            <a:miter lim="800000"/>
            <a:headEnd/>
            <a:tailEnd/>
          </a:ln>
        </p:spPr>
      </p:sp>
      <p:sp>
        <p:nvSpPr>
          <p:cNvPr id="52226"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TextEdit="1"/>
          </p:cNvSpPr>
          <p:nvPr>
            <p:ph type="sldImg"/>
          </p:nvPr>
        </p:nvSpPr>
        <p:spPr bwMode="auto">
          <a:noFill/>
          <a:ln>
            <a:solidFill>
              <a:srgbClr val="000000"/>
            </a:solidFill>
            <a:miter lim="800000"/>
            <a:headEnd/>
            <a:tailEnd/>
          </a:ln>
        </p:spPr>
      </p:sp>
      <p:sp>
        <p:nvSpPr>
          <p:cNvPr id="17410"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TextEdit="1"/>
          </p:cNvSpPr>
          <p:nvPr>
            <p:ph type="sldImg"/>
          </p:nvPr>
        </p:nvSpPr>
        <p:spPr bwMode="auto">
          <a:noFill/>
          <a:ln>
            <a:solidFill>
              <a:srgbClr val="000000"/>
            </a:solidFill>
            <a:miter lim="800000"/>
            <a:headEnd/>
            <a:tailEnd/>
          </a:ln>
        </p:spPr>
      </p:sp>
      <p:sp>
        <p:nvSpPr>
          <p:cNvPr id="54274"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TextEdit="1"/>
          </p:cNvSpPr>
          <p:nvPr>
            <p:ph type="sldImg"/>
          </p:nvPr>
        </p:nvSpPr>
        <p:spPr bwMode="auto">
          <a:noFill/>
          <a:ln>
            <a:solidFill>
              <a:srgbClr val="000000"/>
            </a:solidFill>
            <a:miter lim="800000"/>
            <a:headEnd/>
            <a:tailEnd/>
          </a:ln>
        </p:spPr>
      </p:sp>
      <p:sp>
        <p:nvSpPr>
          <p:cNvPr id="56322"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TextEdit="1"/>
          </p:cNvSpPr>
          <p:nvPr>
            <p:ph type="sldImg"/>
          </p:nvPr>
        </p:nvSpPr>
        <p:spPr bwMode="auto">
          <a:noFill/>
          <a:ln>
            <a:solidFill>
              <a:srgbClr val="000000"/>
            </a:solidFill>
            <a:miter lim="800000"/>
            <a:headEnd/>
            <a:tailEnd/>
          </a:ln>
        </p:spPr>
      </p:sp>
      <p:sp>
        <p:nvSpPr>
          <p:cNvPr id="58370"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TextEdit="1"/>
          </p:cNvSpPr>
          <p:nvPr>
            <p:ph type="sldImg"/>
          </p:nvPr>
        </p:nvSpPr>
        <p:spPr bwMode="auto">
          <a:noFill/>
          <a:ln>
            <a:solidFill>
              <a:srgbClr val="000000"/>
            </a:solidFill>
            <a:miter lim="800000"/>
            <a:headEnd/>
            <a:tailEnd/>
          </a:ln>
        </p:spPr>
      </p:sp>
      <p:sp>
        <p:nvSpPr>
          <p:cNvPr id="60418"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TextEdit="1"/>
          </p:cNvSpPr>
          <p:nvPr>
            <p:ph type="sldImg"/>
          </p:nvPr>
        </p:nvSpPr>
        <p:spPr bwMode="auto">
          <a:noFill/>
          <a:ln>
            <a:solidFill>
              <a:srgbClr val="000000"/>
            </a:solidFill>
            <a:miter lim="800000"/>
            <a:headEnd/>
            <a:tailEnd/>
          </a:ln>
        </p:spPr>
      </p:sp>
      <p:sp>
        <p:nvSpPr>
          <p:cNvPr id="62466"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TextEdit="1"/>
          </p:cNvSpPr>
          <p:nvPr>
            <p:ph type="sldImg"/>
          </p:nvPr>
        </p:nvSpPr>
        <p:spPr bwMode="auto">
          <a:noFill/>
          <a:ln>
            <a:solidFill>
              <a:srgbClr val="000000"/>
            </a:solidFill>
            <a:miter lim="800000"/>
            <a:headEnd/>
            <a:tailEnd/>
          </a:ln>
        </p:spPr>
      </p:sp>
      <p:sp>
        <p:nvSpPr>
          <p:cNvPr id="65538"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675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5FF7E6-077B-49C0-9EA3-4BC7E69042B8}" type="slidenum">
              <a:rPr lang="en-US"/>
              <a:pPr fontAlgn="base">
                <a:spcBef>
                  <a:spcPct val="0"/>
                </a:spcBef>
                <a:spcAft>
                  <a:spcPct val="0"/>
                </a:spcAft>
              </a:pPr>
              <a:t>33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TextEdit="1"/>
          </p:cNvSpPr>
          <p:nvPr>
            <p:ph type="sldImg"/>
          </p:nvPr>
        </p:nvSpPr>
        <p:spPr bwMode="auto">
          <a:noFill/>
          <a:ln>
            <a:solidFill>
              <a:srgbClr val="000000"/>
            </a:solidFill>
            <a:miter lim="800000"/>
            <a:headEnd/>
            <a:tailEnd/>
          </a:ln>
        </p:spPr>
      </p:sp>
      <p:sp>
        <p:nvSpPr>
          <p:cNvPr id="69634"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TextEdit="1"/>
          </p:cNvSpPr>
          <p:nvPr>
            <p:ph type="sldImg"/>
          </p:nvPr>
        </p:nvSpPr>
        <p:spPr bwMode="auto">
          <a:noFill/>
          <a:ln>
            <a:solidFill>
              <a:srgbClr val="000000"/>
            </a:solidFill>
            <a:miter lim="800000"/>
            <a:headEnd/>
            <a:tailEnd/>
          </a:ln>
        </p:spPr>
      </p:sp>
      <p:sp>
        <p:nvSpPr>
          <p:cNvPr id="71682"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TextEdit="1"/>
          </p:cNvSpPr>
          <p:nvPr>
            <p:ph type="sldImg"/>
          </p:nvPr>
        </p:nvSpPr>
        <p:spPr bwMode="auto">
          <a:noFill/>
          <a:ln>
            <a:solidFill>
              <a:srgbClr val="000000"/>
            </a:solidFill>
            <a:miter lim="800000"/>
            <a:headEnd/>
            <a:tailEnd/>
          </a:ln>
        </p:spPr>
      </p:sp>
      <p:sp>
        <p:nvSpPr>
          <p:cNvPr id="73730"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noFill/>
          <a:ln>
            <a:solidFill>
              <a:srgbClr val="000000"/>
            </a:solidFill>
            <a:miter lim="800000"/>
            <a:headEnd/>
            <a:tailEnd/>
          </a:ln>
        </p:spPr>
      </p:sp>
      <p:sp>
        <p:nvSpPr>
          <p:cNvPr id="19458"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TextEdit="1"/>
          </p:cNvSpPr>
          <p:nvPr>
            <p:ph type="sldImg"/>
          </p:nvPr>
        </p:nvSpPr>
        <p:spPr bwMode="auto">
          <a:noFill/>
          <a:ln>
            <a:solidFill>
              <a:srgbClr val="000000"/>
            </a:solidFill>
            <a:miter lim="800000"/>
            <a:headEnd/>
            <a:tailEnd/>
          </a:ln>
        </p:spPr>
      </p:sp>
      <p:sp>
        <p:nvSpPr>
          <p:cNvPr id="75778"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TextEdit="1"/>
          </p:cNvSpPr>
          <p:nvPr>
            <p:ph type="sldImg"/>
          </p:nvPr>
        </p:nvSpPr>
        <p:spPr bwMode="auto">
          <a:noFill/>
          <a:ln>
            <a:solidFill>
              <a:srgbClr val="000000"/>
            </a:solidFill>
            <a:miter lim="800000"/>
            <a:headEnd/>
            <a:tailEnd/>
          </a:ln>
        </p:spPr>
      </p:sp>
      <p:sp>
        <p:nvSpPr>
          <p:cNvPr id="77826"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p:spPr>
      </p:sp>
      <p:sp>
        <p:nvSpPr>
          <p:cNvPr id="79874"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29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6E30142-F974-43ED-B181-58FE12E58ADB}" type="slidenum">
              <a:rPr lang="en-US"/>
              <a:pPr fontAlgn="base">
                <a:spcBef>
                  <a:spcPct val="0"/>
                </a:spcBef>
                <a:spcAft>
                  <a:spcPct val="0"/>
                </a:spcAft>
              </a:pPr>
              <a:t>41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TextEdit="1"/>
          </p:cNvSpPr>
          <p:nvPr>
            <p:ph type="sldImg"/>
          </p:nvPr>
        </p:nvSpPr>
        <p:spPr bwMode="auto">
          <a:noFill/>
          <a:ln>
            <a:solidFill>
              <a:srgbClr val="000000"/>
            </a:solidFill>
            <a:miter lim="800000"/>
            <a:headEnd/>
            <a:tailEnd/>
          </a:ln>
        </p:spPr>
      </p:sp>
      <p:sp>
        <p:nvSpPr>
          <p:cNvPr id="84994"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TextEdit="1"/>
          </p:cNvSpPr>
          <p:nvPr>
            <p:ph type="sldImg"/>
          </p:nvPr>
        </p:nvSpPr>
        <p:spPr bwMode="auto">
          <a:noFill/>
          <a:ln>
            <a:solidFill>
              <a:srgbClr val="000000"/>
            </a:solidFill>
            <a:miter lim="800000"/>
            <a:headEnd/>
            <a:tailEnd/>
          </a:ln>
        </p:spPr>
      </p:sp>
      <p:sp>
        <p:nvSpPr>
          <p:cNvPr id="87042"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TextEdit="1"/>
          </p:cNvSpPr>
          <p:nvPr>
            <p:ph type="sldImg"/>
          </p:nvPr>
        </p:nvSpPr>
        <p:spPr bwMode="auto">
          <a:noFill/>
          <a:ln>
            <a:solidFill>
              <a:srgbClr val="000000"/>
            </a:solidFill>
            <a:miter lim="800000"/>
            <a:headEnd/>
            <a:tailEnd/>
          </a:ln>
        </p:spPr>
      </p:sp>
      <p:sp>
        <p:nvSpPr>
          <p:cNvPr id="89090"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TextEdit="1"/>
          </p:cNvSpPr>
          <p:nvPr>
            <p:ph type="sldImg"/>
          </p:nvPr>
        </p:nvSpPr>
        <p:spPr bwMode="auto">
          <a:noFill/>
          <a:ln>
            <a:solidFill>
              <a:srgbClr val="000000"/>
            </a:solidFill>
            <a:miter lim="800000"/>
            <a:headEnd/>
            <a:tailEnd/>
          </a:ln>
        </p:spPr>
      </p:sp>
      <p:sp>
        <p:nvSpPr>
          <p:cNvPr id="91138"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31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2D376D-F83B-4C84-A2D9-01D7C74AD348}" type="slidenum">
              <a:rPr lang="en-US"/>
              <a:pPr fontAlgn="base">
                <a:spcBef>
                  <a:spcPct val="0"/>
                </a:spcBef>
                <a:spcAft>
                  <a:spcPct val="0"/>
                </a:spcAft>
              </a:pPr>
              <a:t>46</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bwMode="auto">
          <a:noFill/>
          <a:ln>
            <a:solidFill>
              <a:srgbClr val="000000"/>
            </a:solidFill>
            <a:miter lim="800000"/>
            <a:headEnd/>
            <a:tailEnd/>
          </a:ln>
        </p:spPr>
      </p:sp>
      <p:sp>
        <p:nvSpPr>
          <p:cNvPr id="1034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34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607AF6C-2E33-43F1-9183-E3667F40486C}" type="slidenum">
              <a:rPr lang="en-US"/>
              <a:pPr fontAlgn="base">
                <a:spcBef>
                  <a:spcPct val="0"/>
                </a:spcBef>
                <a:spcAft>
                  <a:spcPct val="0"/>
                </a:spcAft>
              </a:pPr>
              <a:t>47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CBAA0F4-AFD8-487B-BFA8-1D67BBC7D009}" type="slidenum">
              <a:rPr lang="en-US"/>
              <a:pPr fontAlgn="base">
                <a:spcBef>
                  <a:spcPct val="0"/>
                </a:spcBef>
                <a:spcAft>
                  <a:spcPct val="0"/>
                </a:spcAft>
              </a:pPr>
              <a:t>8</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TextEdit="1"/>
          </p:cNvSpPr>
          <p:nvPr>
            <p:ph type="sldImg"/>
          </p:nvPr>
        </p:nvSpPr>
        <p:spPr bwMode="auto">
          <a:noFill/>
          <a:ln>
            <a:solidFill>
              <a:srgbClr val="000000"/>
            </a:solidFill>
            <a:miter lim="800000"/>
            <a:headEnd/>
            <a:tailEnd/>
          </a:ln>
        </p:spPr>
      </p:sp>
      <p:sp>
        <p:nvSpPr>
          <p:cNvPr id="105474"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TextEdit="1"/>
          </p:cNvSpPr>
          <p:nvPr>
            <p:ph type="sldImg"/>
          </p:nvPr>
        </p:nvSpPr>
        <p:spPr bwMode="auto">
          <a:noFill/>
          <a:ln>
            <a:solidFill>
              <a:srgbClr val="000000"/>
            </a:solidFill>
            <a:miter lim="800000"/>
            <a:headEnd/>
            <a:tailEnd/>
          </a:ln>
        </p:spPr>
      </p:sp>
      <p:sp>
        <p:nvSpPr>
          <p:cNvPr id="107522"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noFill/>
          <a:ln>
            <a:solidFill>
              <a:srgbClr val="000000"/>
            </a:solidFill>
            <a:miter lim="800000"/>
            <a:headEnd/>
            <a:tailEnd/>
          </a:ln>
        </p:spPr>
      </p:sp>
      <p:sp>
        <p:nvSpPr>
          <p:cNvPr id="1095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95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64E464-7FD7-48DF-97F7-E80B64723792}" type="slidenum">
              <a:rPr lang="en-US"/>
              <a:pPr fontAlgn="base">
                <a:spcBef>
                  <a:spcPct val="0"/>
                </a:spcBef>
                <a:spcAft>
                  <a:spcPct val="0"/>
                </a:spcAft>
              </a:pPr>
              <a:t>50</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noFill/>
          <a:ln>
            <a:solidFill>
              <a:srgbClr val="000000"/>
            </a:solidFill>
            <a:miter lim="800000"/>
            <a:headEnd/>
            <a:tailEnd/>
          </a:ln>
        </p:spPr>
      </p:sp>
      <p:sp>
        <p:nvSpPr>
          <p:cNvPr id="1116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16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6AFDE40-E72F-4F06-8EC3-A154A8BD11BF}" type="slidenum">
              <a:rPr lang="en-US"/>
              <a:pPr fontAlgn="base">
                <a:spcBef>
                  <a:spcPct val="0"/>
                </a:spcBef>
                <a:spcAft>
                  <a:spcPct val="0"/>
                </a:spcAft>
              </a:pPr>
              <a:t>51</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TextEdit="1"/>
          </p:cNvSpPr>
          <p:nvPr>
            <p:ph type="sldImg"/>
          </p:nvPr>
        </p:nvSpPr>
        <p:spPr bwMode="auto">
          <a:noFill/>
          <a:ln>
            <a:solidFill>
              <a:srgbClr val="000000"/>
            </a:solidFill>
            <a:miter lim="800000"/>
            <a:headEnd/>
            <a:tailEnd/>
          </a:ln>
        </p:spPr>
      </p:sp>
      <p:sp>
        <p:nvSpPr>
          <p:cNvPr id="113666"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noTextEdit="1"/>
          </p:cNvSpPr>
          <p:nvPr>
            <p:ph type="sldImg"/>
          </p:nvPr>
        </p:nvSpPr>
        <p:spPr bwMode="auto">
          <a:noFill/>
          <a:ln>
            <a:solidFill>
              <a:srgbClr val="000000"/>
            </a:solidFill>
            <a:miter lim="800000"/>
            <a:headEnd/>
            <a:tailEnd/>
          </a:ln>
        </p:spPr>
      </p:sp>
      <p:sp>
        <p:nvSpPr>
          <p:cNvPr id="115714"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TextEdit="1"/>
          </p:cNvSpPr>
          <p:nvPr>
            <p:ph type="sldImg"/>
          </p:nvPr>
        </p:nvSpPr>
        <p:spPr bwMode="auto">
          <a:noFill/>
          <a:ln>
            <a:solidFill>
              <a:srgbClr val="000000"/>
            </a:solidFill>
            <a:miter lim="800000"/>
            <a:headEnd/>
            <a:tailEnd/>
          </a:ln>
        </p:spPr>
      </p:sp>
      <p:sp>
        <p:nvSpPr>
          <p:cNvPr id="117762"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p:cNvSpPr>
          <p:nvPr>
            <p:ph type="sldImg"/>
          </p:nvPr>
        </p:nvSpPr>
        <p:spPr bwMode="auto">
          <a:noFill/>
          <a:ln>
            <a:solidFill>
              <a:srgbClr val="000000"/>
            </a:solidFill>
            <a:miter lim="800000"/>
            <a:headEnd/>
            <a:tailEnd/>
          </a:ln>
        </p:spPr>
      </p:sp>
      <p:sp>
        <p:nvSpPr>
          <p:cNvPr id="1218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18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B1C804-A597-4D87-9855-00A6A019D435}" type="slidenum">
              <a:rPr lang="en-US"/>
              <a:pPr fontAlgn="base">
                <a:spcBef>
                  <a:spcPct val="0"/>
                </a:spcBef>
                <a:spcAft>
                  <a:spcPct val="0"/>
                </a:spcAft>
              </a:pPr>
              <a:t>57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Rot="1" noChangeAspect="1" noTextEdit="1"/>
          </p:cNvSpPr>
          <p:nvPr>
            <p:ph type="sldImg"/>
          </p:nvPr>
        </p:nvSpPr>
        <p:spPr bwMode="auto">
          <a:noFill/>
          <a:ln>
            <a:solidFill>
              <a:srgbClr val="000000"/>
            </a:solidFill>
            <a:miter lim="800000"/>
            <a:headEnd/>
            <a:tailEnd/>
          </a:ln>
        </p:spPr>
      </p:sp>
      <p:sp>
        <p:nvSpPr>
          <p:cNvPr id="123906"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bwMode="auto">
          <a:noFill/>
          <a:ln>
            <a:solidFill>
              <a:srgbClr val="000000"/>
            </a:solidFill>
            <a:miter lim="800000"/>
            <a:headEnd/>
            <a:tailEnd/>
          </a:ln>
        </p:spPr>
      </p:sp>
      <p:sp>
        <p:nvSpPr>
          <p:cNvPr id="1280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80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0EE5A5-DD30-404E-8C96-3F1CA2D54863}" type="slidenum">
              <a:rPr lang="en-US"/>
              <a:pPr fontAlgn="base">
                <a:spcBef>
                  <a:spcPct val="0"/>
                </a:spcBef>
                <a:spcAft>
                  <a:spcPct val="0"/>
                </a:spcAft>
              </a:pPr>
              <a:t>61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noFill/>
          <a:ln>
            <a:solidFill>
              <a:srgbClr val="000000"/>
            </a:solidFill>
            <a:miter lim="800000"/>
            <a:headEnd/>
            <a:tailEnd/>
          </a:ln>
        </p:spPr>
      </p:sp>
      <p:sp>
        <p:nvSpPr>
          <p:cNvPr id="24578"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TextEdit="1"/>
          </p:cNvSpPr>
          <p:nvPr>
            <p:ph type="sldImg"/>
          </p:nvPr>
        </p:nvSpPr>
        <p:spPr bwMode="auto">
          <a:noFill/>
          <a:ln>
            <a:solidFill>
              <a:srgbClr val="000000"/>
            </a:solidFill>
            <a:miter lim="800000"/>
            <a:headEnd/>
            <a:tailEnd/>
          </a:ln>
        </p:spPr>
      </p:sp>
      <p:sp>
        <p:nvSpPr>
          <p:cNvPr id="130050"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p:cNvSpPr>
          <p:nvPr>
            <p:ph type="sldImg"/>
          </p:nvPr>
        </p:nvSpPr>
        <p:spPr bwMode="auto">
          <a:noFill/>
          <a:ln>
            <a:solidFill>
              <a:srgbClr val="000000"/>
            </a:solidFill>
            <a:miter lim="800000"/>
            <a:headEnd/>
            <a:tailEnd/>
          </a:ln>
        </p:spPr>
      </p:sp>
      <p:sp>
        <p:nvSpPr>
          <p:cNvPr id="1320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20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CB748EA-988A-4584-BCCE-709789C163E0}" type="slidenum">
              <a:rPr lang="en-US"/>
              <a:pPr fontAlgn="base">
                <a:spcBef>
                  <a:spcPct val="0"/>
                </a:spcBef>
                <a:spcAft>
                  <a:spcPct val="0"/>
                </a:spcAft>
              </a:pPr>
              <a:t>63</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p:cNvSpPr>
          <p:nvPr>
            <p:ph type="sldImg"/>
          </p:nvPr>
        </p:nvSpPr>
        <p:spPr bwMode="auto">
          <a:noFill/>
          <a:ln>
            <a:solidFill>
              <a:srgbClr val="000000"/>
            </a:solidFill>
            <a:miter lim="800000"/>
            <a:headEnd/>
            <a:tailEnd/>
          </a:ln>
        </p:spPr>
      </p:sp>
      <p:sp>
        <p:nvSpPr>
          <p:cNvPr id="1341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41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4ACB7CA-9B81-4875-A742-C668C0F00F79}" type="slidenum">
              <a:rPr lang="en-US"/>
              <a:pPr fontAlgn="base">
                <a:spcBef>
                  <a:spcPct val="0"/>
                </a:spcBef>
                <a:spcAft>
                  <a:spcPct val="0"/>
                </a:spcAft>
              </a:pPr>
              <a:t>64</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bwMode="auto">
          <a:noFill/>
          <a:ln>
            <a:solidFill>
              <a:srgbClr val="000000"/>
            </a:solidFill>
            <a:miter lim="800000"/>
            <a:headEnd/>
            <a:tailEnd/>
          </a:ln>
        </p:spPr>
      </p:sp>
      <p:sp>
        <p:nvSpPr>
          <p:cNvPr id="1361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61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8581F31-78ED-4C5B-94BC-1B85C6E60045}" type="slidenum">
              <a:rPr lang="en-US"/>
              <a:pPr fontAlgn="base">
                <a:spcBef>
                  <a:spcPct val="0"/>
                </a:spcBef>
                <a:spcAft>
                  <a:spcPct val="0"/>
                </a:spcAft>
              </a:pPr>
              <a:t>66</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p:cNvSpPr>
          <p:nvPr>
            <p:ph type="sldImg"/>
          </p:nvPr>
        </p:nvSpPr>
        <p:spPr bwMode="auto">
          <a:noFill/>
          <a:ln>
            <a:solidFill>
              <a:srgbClr val="000000"/>
            </a:solidFill>
            <a:miter lim="800000"/>
            <a:headEnd/>
            <a:tailEnd/>
          </a:ln>
        </p:spPr>
      </p:sp>
      <p:sp>
        <p:nvSpPr>
          <p:cNvPr id="1382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82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4DC86C4-3A2F-4581-9E11-24524938B665}" type="slidenum">
              <a:rPr lang="en-US"/>
              <a:pPr fontAlgn="base">
                <a:spcBef>
                  <a:spcPct val="0"/>
                </a:spcBef>
                <a:spcAft>
                  <a:spcPct val="0"/>
                </a:spcAft>
              </a:pPr>
              <a:t>67</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TextEdit="1"/>
          </p:cNvSpPr>
          <p:nvPr>
            <p:ph type="sldImg"/>
          </p:nvPr>
        </p:nvSpPr>
        <p:spPr bwMode="auto">
          <a:noFill/>
          <a:ln>
            <a:solidFill>
              <a:srgbClr val="000000"/>
            </a:solidFill>
            <a:miter lim="800000"/>
            <a:headEnd/>
            <a:tailEnd/>
          </a:ln>
        </p:spPr>
      </p:sp>
      <p:sp>
        <p:nvSpPr>
          <p:cNvPr id="140290"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p:cNvSpPr>
          <p:nvPr>
            <p:ph type="sldImg"/>
          </p:nvPr>
        </p:nvSpPr>
        <p:spPr bwMode="auto">
          <a:noFill/>
          <a:ln>
            <a:solidFill>
              <a:srgbClr val="000000"/>
            </a:solidFill>
            <a:miter lim="800000"/>
            <a:headEnd/>
            <a:tailEnd/>
          </a:ln>
        </p:spPr>
      </p:sp>
      <p:sp>
        <p:nvSpPr>
          <p:cNvPr id="1423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Notes</a:t>
            </a:r>
            <a:r>
              <a:rPr lang="en-US" baseline="0" dirty="0" smtClean="0"/>
              <a:t> for Presenter: </a:t>
            </a:r>
          </a:p>
          <a:p>
            <a:pPr>
              <a:spcBef>
                <a:spcPct val="0"/>
              </a:spcBef>
            </a:pPr>
            <a:endParaRPr lang="en-US" baseline="0" dirty="0" smtClean="0"/>
          </a:p>
          <a:p>
            <a:pPr marL="1428750" lvl="2" indent="-514350">
              <a:spcBef>
                <a:spcPct val="20000"/>
              </a:spcBef>
              <a:spcAft>
                <a:spcPts val="1200"/>
              </a:spcAft>
              <a:buFont typeface="Arial" charset="0"/>
              <a:buChar char="•"/>
            </a:pPr>
            <a:r>
              <a:rPr lang="en-US" sz="2000" dirty="0" smtClean="0">
                <a:solidFill>
                  <a:schemeClr val="bg1"/>
                </a:solidFill>
                <a:latin typeface="Trebuchet MS" pitchFamily="34" charset="0"/>
                <a:cs typeface="Arial" charset="0"/>
              </a:rPr>
              <a:t>50% of NSP funds will be made available for NPs due to increasing demand for NPs</a:t>
            </a:r>
          </a:p>
          <a:p>
            <a:pPr marL="1428750" lvl="2" indent="-514350">
              <a:spcBef>
                <a:spcPct val="20000"/>
              </a:spcBef>
              <a:spcAft>
                <a:spcPts val="1200"/>
              </a:spcAft>
              <a:buFont typeface="Arial" charset="0"/>
              <a:buChar char="•"/>
            </a:pPr>
            <a:r>
              <a:rPr lang="en-US" sz="2000" dirty="0" smtClean="0">
                <a:solidFill>
                  <a:schemeClr val="bg1"/>
                </a:solidFill>
                <a:latin typeface="Trebuchet MS" pitchFamily="34" charset="0"/>
                <a:cs typeface="Arial" charset="0"/>
              </a:rPr>
              <a:t>Applicants with an Expected Family Contribution (EFC) of between $0 and $5,550 will be considered as having the greatest financial need and will be given funding preference</a:t>
            </a:r>
          </a:p>
          <a:p>
            <a:pPr>
              <a:spcBef>
                <a:spcPct val="0"/>
              </a:spcBef>
            </a:pPr>
            <a:endParaRPr lang="en-US" dirty="0" smtClean="0"/>
          </a:p>
        </p:txBody>
      </p:sp>
      <p:sp>
        <p:nvSpPr>
          <p:cNvPr id="1423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DC72DEE-7AAE-4562-854A-42B50DC4D14E}" type="slidenum">
              <a:rPr lang="en-US"/>
              <a:pPr fontAlgn="base">
                <a:spcBef>
                  <a:spcPct val="0"/>
                </a:spcBef>
                <a:spcAft>
                  <a:spcPct val="0"/>
                </a:spcAft>
              </a:pPr>
              <a:t>69</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bwMode="auto">
          <a:noFill/>
          <a:ln>
            <a:solidFill>
              <a:srgbClr val="000000"/>
            </a:solidFill>
            <a:miter lim="800000"/>
            <a:headEnd/>
            <a:tailEnd/>
          </a:ln>
        </p:spPr>
      </p:sp>
      <p:sp>
        <p:nvSpPr>
          <p:cNvPr id="144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4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F5E98E-3C2E-4840-BE64-0D11A14D2ADE}" type="slidenum">
              <a:rPr lang="en-US"/>
              <a:pPr fontAlgn="base">
                <a:spcBef>
                  <a:spcPct val="0"/>
                </a:spcBef>
                <a:spcAft>
                  <a:spcPct val="0"/>
                </a:spcAft>
              </a:pPr>
              <a:t>70</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bwMode="auto">
          <a:noFill/>
          <a:ln>
            <a:solidFill>
              <a:srgbClr val="000000"/>
            </a:solidFill>
            <a:miter lim="800000"/>
            <a:headEnd/>
            <a:tailEnd/>
          </a:ln>
        </p:spPr>
      </p:sp>
      <p:sp>
        <p:nvSpPr>
          <p:cNvPr id="1464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6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E14D2D4-CEC9-4F32-A404-9E5C00CD110D}" type="slidenum">
              <a:rPr lang="en-US"/>
              <a:pPr fontAlgn="base">
                <a:spcBef>
                  <a:spcPct val="0"/>
                </a:spcBef>
                <a:spcAft>
                  <a:spcPct val="0"/>
                </a:spcAft>
              </a:pPr>
              <a:t>71</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p:cNvSpPr>
          <p:nvPr>
            <p:ph type="sldImg"/>
          </p:nvPr>
        </p:nvSpPr>
        <p:spPr bwMode="auto">
          <a:noFill/>
          <a:ln>
            <a:solidFill>
              <a:srgbClr val="000000"/>
            </a:solidFill>
            <a:miter lim="800000"/>
            <a:headEnd/>
            <a:tailEnd/>
          </a:ln>
        </p:spPr>
      </p:sp>
      <p:sp>
        <p:nvSpPr>
          <p:cNvPr id="148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8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5BB4CEE-8303-493E-9228-BFA818833AEE}" type="slidenum">
              <a:rPr lang="en-US"/>
              <a:pPr fontAlgn="base">
                <a:spcBef>
                  <a:spcPct val="0"/>
                </a:spcBef>
                <a:spcAft>
                  <a:spcPct val="0"/>
                </a:spcAft>
              </a:pPr>
              <a:t>73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66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6A4B7F-86E4-4DAD-B107-2665A425CBB6}" type="slidenum">
              <a:rPr lang="en-US"/>
              <a:pPr fontAlgn="base">
                <a:spcBef>
                  <a:spcPct val="0"/>
                </a:spcBef>
                <a:spcAft>
                  <a:spcPct val="0"/>
                </a:spcAft>
              </a:pPr>
              <a:t>11</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p:cNvSpPr>
          <p:nvPr>
            <p:ph type="sldImg"/>
          </p:nvPr>
        </p:nvSpPr>
        <p:spPr bwMode="auto">
          <a:noFill/>
          <a:ln>
            <a:solidFill>
              <a:srgbClr val="000000"/>
            </a:solidFill>
            <a:miter lim="800000"/>
            <a:headEnd/>
            <a:tailEnd/>
          </a:ln>
        </p:spPr>
      </p:sp>
      <p:sp>
        <p:nvSpPr>
          <p:cNvPr id="1505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0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9421F1A-767B-4FCE-BCEF-67E09595874A}" type="slidenum">
              <a:rPr lang="en-US"/>
              <a:pPr fontAlgn="base">
                <a:spcBef>
                  <a:spcPct val="0"/>
                </a:spcBef>
                <a:spcAft>
                  <a:spcPct val="0"/>
                </a:spcAft>
              </a:pPr>
              <a:t>74</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Rot="1" noChangeAspect="1" noTextEdit="1"/>
          </p:cNvSpPr>
          <p:nvPr>
            <p:ph type="sldImg"/>
          </p:nvPr>
        </p:nvSpPr>
        <p:spPr bwMode="auto">
          <a:noFill/>
          <a:ln>
            <a:solidFill>
              <a:srgbClr val="000000"/>
            </a:solidFill>
            <a:miter lim="800000"/>
            <a:headEnd/>
            <a:tailEnd/>
          </a:ln>
        </p:spPr>
      </p:sp>
      <p:sp>
        <p:nvSpPr>
          <p:cNvPr id="152578"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p:cNvSpPr>
          <p:nvPr>
            <p:ph type="sldImg"/>
          </p:nvPr>
        </p:nvSpPr>
        <p:spPr bwMode="auto">
          <a:noFill/>
          <a:ln>
            <a:solidFill>
              <a:srgbClr val="000000"/>
            </a:solidFill>
            <a:miter lim="800000"/>
            <a:headEnd/>
            <a:tailEnd/>
          </a:ln>
        </p:spPr>
      </p:sp>
      <p:sp>
        <p:nvSpPr>
          <p:cNvPr id="1546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46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BF49D1A-9D33-49AD-BCC8-CE243128451C}" type="slidenum">
              <a:rPr lang="en-US"/>
              <a:pPr fontAlgn="base">
                <a:spcBef>
                  <a:spcPct val="0"/>
                </a:spcBef>
                <a:spcAft>
                  <a:spcPct val="0"/>
                </a:spcAft>
              </a:pPr>
              <a:t>76</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Rot="1" noChangeAspect="1" noTextEdit="1"/>
          </p:cNvSpPr>
          <p:nvPr>
            <p:ph type="sldImg"/>
          </p:nvPr>
        </p:nvSpPr>
        <p:spPr bwMode="auto">
          <a:noFill/>
          <a:ln>
            <a:solidFill>
              <a:srgbClr val="000000"/>
            </a:solidFill>
            <a:miter lim="800000"/>
            <a:headEnd/>
            <a:tailEnd/>
          </a:ln>
        </p:spPr>
      </p:sp>
      <p:sp>
        <p:nvSpPr>
          <p:cNvPr id="156674"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Rot="1" noChangeAspect="1" noTextEdit="1"/>
          </p:cNvSpPr>
          <p:nvPr>
            <p:ph type="sldImg"/>
          </p:nvPr>
        </p:nvSpPr>
        <p:spPr bwMode="auto">
          <a:noFill/>
          <a:ln>
            <a:solidFill>
              <a:srgbClr val="000000"/>
            </a:solidFill>
            <a:miter lim="800000"/>
            <a:headEnd/>
            <a:tailEnd/>
          </a:ln>
        </p:spPr>
      </p:sp>
      <p:sp>
        <p:nvSpPr>
          <p:cNvPr id="158722"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p:cNvSpPr>
          <p:nvPr>
            <p:ph type="sldImg"/>
          </p:nvPr>
        </p:nvSpPr>
        <p:spPr bwMode="auto">
          <a:noFill/>
          <a:ln>
            <a:solidFill>
              <a:srgbClr val="000000"/>
            </a:solidFill>
            <a:miter lim="800000"/>
            <a:headEnd/>
            <a:tailEnd/>
          </a:ln>
        </p:spPr>
      </p:sp>
      <p:sp>
        <p:nvSpPr>
          <p:cNvPr id="160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0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2139F10-F9C1-4C43-9E0E-BA669C82799E}" type="slidenum">
              <a:rPr lang="en-US"/>
              <a:pPr fontAlgn="base">
                <a:spcBef>
                  <a:spcPct val="0"/>
                </a:spcBef>
                <a:spcAft>
                  <a:spcPct val="0"/>
                </a:spcAft>
              </a:pPr>
              <a:t>79</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p:cNvSpPr>
          <p:nvPr>
            <p:ph type="sldImg"/>
          </p:nvPr>
        </p:nvSpPr>
        <p:spPr bwMode="auto">
          <a:noFill/>
          <a:ln>
            <a:solidFill>
              <a:srgbClr val="000000"/>
            </a:solidFill>
            <a:miter lim="800000"/>
            <a:headEnd/>
            <a:tailEnd/>
          </a:ln>
        </p:spPr>
      </p:sp>
      <p:sp>
        <p:nvSpPr>
          <p:cNvPr id="1628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28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539E91-4B9E-4547-8706-F43531CD082E}" type="slidenum">
              <a:rPr lang="en-US"/>
              <a:pPr fontAlgn="base">
                <a:spcBef>
                  <a:spcPct val="0"/>
                </a:spcBef>
                <a:spcAft>
                  <a:spcPct val="0"/>
                </a:spcAft>
              </a:pPr>
              <a:t>80</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p:cNvSpPr>
          <p:nvPr>
            <p:ph type="sldImg"/>
          </p:nvPr>
        </p:nvSpPr>
        <p:spPr bwMode="auto">
          <a:noFill/>
          <a:ln>
            <a:solidFill>
              <a:srgbClr val="000000"/>
            </a:solidFill>
            <a:miter lim="800000"/>
            <a:headEnd/>
            <a:tailEnd/>
          </a:ln>
        </p:spPr>
      </p:sp>
      <p:sp>
        <p:nvSpPr>
          <p:cNvPr id="1648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48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614EAB-8826-42EC-97BF-F1AF02144A06}" type="slidenum">
              <a:rPr lang="en-US"/>
              <a:pPr fontAlgn="base">
                <a:spcBef>
                  <a:spcPct val="0"/>
                </a:spcBef>
                <a:spcAft>
                  <a:spcPct val="0"/>
                </a:spcAft>
              </a:pPr>
              <a:t>81</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noRot="1" noChangeAspect="1" noTextEdit="1"/>
          </p:cNvSpPr>
          <p:nvPr>
            <p:ph type="sldImg"/>
          </p:nvPr>
        </p:nvSpPr>
        <p:spPr bwMode="auto">
          <a:noFill/>
          <a:ln>
            <a:solidFill>
              <a:srgbClr val="000000"/>
            </a:solidFill>
            <a:miter lim="800000"/>
            <a:headEnd/>
            <a:tailEnd/>
          </a:ln>
        </p:spPr>
      </p:sp>
      <p:sp>
        <p:nvSpPr>
          <p:cNvPr id="166914"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p:cNvSpPr>
          <p:nvPr>
            <p:ph type="sldImg"/>
          </p:nvPr>
        </p:nvSpPr>
        <p:spPr bwMode="auto">
          <a:noFill/>
          <a:ln>
            <a:solidFill>
              <a:srgbClr val="000000"/>
            </a:solidFill>
            <a:miter lim="800000"/>
            <a:headEnd/>
            <a:tailEnd/>
          </a:ln>
        </p:spPr>
      </p:sp>
      <p:sp>
        <p:nvSpPr>
          <p:cNvPr id="1689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89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41B140-3D00-4432-AF9C-E3F16775518D}" type="slidenum">
              <a:rPr lang="en-US"/>
              <a:pPr fontAlgn="base">
                <a:spcBef>
                  <a:spcPct val="0"/>
                </a:spcBef>
                <a:spcAft>
                  <a:spcPct val="0"/>
                </a:spcAft>
              </a:pPr>
              <a:t>83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TextEdit="1"/>
          </p:cNvSpPr>
          <p:nvPr>
            <p:ph type="sldImg"/>
          </p:nvPr>
        </p:nvSpPr>
        <p:spPr bwMode="auto">
          <a:noFill/>
          <a:ln>
            <a:solidFill>
              <a:srgbClr val="000000"/>
            </a:solidFill>
            <a:miter lim="800000"/>
            <a:headEnd/>
            <a:tailEnd/>
          </a:ln>
        </p:spPr>
      </p:sp>
      <p:sp>
        <p:nvSpPr>
          <p:cNvPr id="29698"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Rot="1" noChangeAspect="1" noTextEdit="1"/>
          </p:cNvSpPr>
          <p:nvPr>
            <p:ph type="sldImg"/>
          </p:nvPr>
        </p:nvSpPr>
        <p:spPr bwMode="auto">
          <a:noFill/>
          <a:ln>
            <a:solidFill>
              <a:srgbClr val="000000"/>
            </a:solidFill>
            <a:miter lim="800000"/>
            <a:headEnd/>
            <a:tailEnd/>
          </a:ln>
        </p:spPr>
      </p:sp>
      <p:sp>
        <p:nvSpPr>
          <p:cNvPr id="171010"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Rot="1" noChangeAspect="1" noTextEdit="1"/>
          </p:cNvSpPr>
          <p:nvPr>
            <p:ph type="sldImg"/>
          </p:nvPr>
        </p:nvSpPr>
        <p:spPr bwMode="auto">
          <a:noFill/>
          <a:ln>
            <a:solidFill>
              <a:srgbClr val="000000"/>
            </a:solidFill>
            <a:miter lim="800000"/>
            <a:headEnd/>
            <a:tailEnd/>
          </a:ln>
        </p:spPr>
      </p:sp>
      <p:sp>
        <p:nvSpPr>
          <p:cNvPr id="173058"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Image Placeholder 1"/>
          <p:cNvSpPr>
            <a:spLocks noGrp="1" noRot="1" noChangeAspect="1"/>
          </p:cNvSpPr>
          <p:nvPr>
            <p:ph type="sldImg"/>
          </p:nvPr>
        </p:nvSpPr>
        <p:spPr bwMode="auto">
          <a:noFill/>
          <a:ln>
            <a:solidFill>
              <a:srgbClr val="000000"/>
            </a:solidFill>
            <a:miter lim="800000"/>
            <a:headEnd/>
            <a:tailEnd/>
          </a:ln>
        </p:spPr>
      </p:sp>
      <p:sp>
        <p:nvSpPr>
          <p:cNvPr id="175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5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3776EA-C006-42AE-916B-58BD246E54BB}" type="slidenum">
              <a:rPr lang="en-US"/>
              <a:pPr fontAlgn="base">
                <a:spcBef>
                  <a:spcPct val="0"/>
                </a:spcBef>
                <a:spcAft>
                  <a:spcPct val="0"/>
                </a:spcAft>
              </a:pPr>
              <a:t>86</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bwMode="auto">
          <a:noFill/>
          <a:ln>
            <a:solidFill>
              <a:srgbClr val="000000"/>
            </a:solidFill>
            <a:miter lim="800000"/>
            <a:headEnd/>
            <a:tailEnd/>
          </a:ln>
        </p:spPr>
      </p:sp>
      <p:sp>
        <p:nvSpPr>
          <p:cNvPr id="1771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71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79C274D-481E-4895-B34B-420BDA6E28E6}" type="slidenum">
              <a:rPr lang="en-US"/>
              <a:pPr fontAlgn="base">
                <a:spcBef>
                  <a:spcPct val="0"/>
                </a:spcBef>
                <a:spcAft>
                  <a:spcPct val="0"/>
                </a:spcAft>
              </a:pPr>
              <a:t>87</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bwMode="auto">
          <a:noFill/>
          <a:ln>
            <a:solidFill>
              <a:srgbClr val="000000"/>
            </a:solidFill>
            <a:miter lim="800000"/>
            <a:headEnd/>
            <a:tailEnd/>
          </a:ln>
        </p:spPr>
      </p:sp>
      <p:sp>
        <p:nvSpPr>
          <p:cNvPr id="1792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92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1DC86E-05BD-495C-B09D-B246BFB6E7BA}" type="slidenum">
              <a:rPr lang="en-US"/>
              <a:pPr fontAlgn="base">
                <a:spcBef>
                  <a:spcPct val="0"/>
                </a:spcBef>
                <a:spcAft>
                  <a:spcPct val="0"/>
                </a:spcAft>
              </a:pPr>
              <a:t>88</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p:cNvSpPr>
            <a:spLocks noGrp="1" noRot="1" noChangeAspect="1"/>
          </p:cNvSpPr>
          <p:nvPr>
            <p:ph type="sldImg"/>
          </p:nvPr>
        </p:nvSpPr>
        <p:spPr bwMode="auto">
          <a:noFill/>
          <a:ln>
            <a:solidFill>
              <a:srgbClr val="000000"/>
            </a:solidFill>
            <a:miter lim="800000"/>
            <a:headEnd/>
            <a:tailEnd/>
          </a:ln>
        </p:spPr>
      </p:sp>
      <p:sp>
        <p:nvSpPr>
          <p:cNvPr id="1812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12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A50249-AE41-4BDD-9A5F-9AE6DA70F521}" type="slidenum">
              <a:rPr lang="en-US"/>
              <a:pPr fontAlgn="base">
                <a:spcBef>
                  <a:spcPct val="0"/>
                </a:spcBef>
                <a:spcAft>
                  <a:spcPct val="0"/>
                </a:spcAft>
              </a:pPr>
              <a:t>89</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TextEdit="1"/>
          </p:cNvSpPr>
          <p:nvPr>
            <p:ph type="sldImg"/>
          </p:nvPr>
        </p:nvSpPr>
        <p:spPr bwMode="auto">
          <a:noFill/>
          <a:ln>
            <a:solidFill>
              <a:srgbClr val="000000"/>
            </a:solidFill>
            <a:miter lim="800000"/>
            <a:headEnd/>
            <a:tailEnd/>
          </a:ln>
        </p:spPr>
      </p:sp>
      <p:sp>
        <p:nvSpPr>
          <p:cNvPr id="183298"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Rot="1" noChangeAspect="1" noTextEdit="1"/>
          </p:cNvSpPr>
          <p:nvPr>
            <p:ph type="sldImg"/>
          </p:nvPr>
        </p:nvSpPr>
        <p:spPr bwMode="auto">
          <a:noFill/>
          <a:ln>
            <a:solidFill>
              <a:srgbClr val="000000"/>
            </a:solidFill>
            <a:miter lim="800000"/>
            <a:headEnd/>
            <a:tailEnd/>
          </a:ln>
        </p:spPr>
      </p:sp>
      <p:sp>
        <p:nvSpPr>
          <p:cNvPr id="185346"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Rot="1" noChangeAspect="1" noTextEdit="1"/>
          </p:cNvSpPr>
          <p:nvPr>
            <p:ph type="sldImg"/>
          </p:nvPr>
        </p:nvSpPr>
        <p:spPr bwMode="auto">
          <a:noFill/>
          <a:ln>
            <a:solidFill>
              <a:srgbClr val="000000"/>
            </a:solidFill>
            <a:miter lim="800000"/>
            <a:headEnd/>
            <a:tailEnd/>
          </a:ln>
        </p:spPr>
      </p:sp>
      <p:sp>
        <p:nvSpPr>
          <p:cNvPr id="187394"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TextEdit="1"/>
          </p:cNvSpPr>
          <p:nvPr>
            <p:ph type="sldImg"/>
          </p:nvPr>
        </p:nvSpPr>
        <p:spPr bwMode="auto">
          <a:noFill/>
          <a:ln>
            <a:solidFill>
              <a:srgbClr val="000000"/>
            </a:solidFill>
            <a:miter lim="800000"/>
            <a:headEnd/>
            <a:tailEnd/>
          </a:ln>
        </p:spPr>
      </p:sp>
      <p:sp>
        <p:nvSpPr>
          <p:cNvPr id="189442"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17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840222-DB56-4DC8-9A08-3F4242873CE2}" type="slidenum">
              <a:rPr lang="en-US"/>
              <a:pPr fontAlgn="base">
                <a:spcBef>
                  <a:spcPct val="0"/>
                </a:spcBef>
                <a:spcAft>
                  <a:spcPct val="0"/>
                </a:spcAft>
              </a:pPr>
              <a:t>14</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TextEdit="1"/>
          </p:cNvSpPr>
          <p:nvPr>
            <p:ph type="sldImg"/>
          </p:nvPr>
        </p:nvSpPr>
        <p:spPr bwMode="auto">
          <a:noFill/>
          <a:ln>
            <a:solidFill>
              <a:srgbClr val="000000"/>
            </a:solidFill>
            <a:miter lim="800000"/>
            <a:headEnd/>
            <a:tailEnd/>
          </a:ln>
        </p:spPr>
      </p:sp>
      <p:sp>
        <p:nvSpPr>
          <p:cNvPr id="191490"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Rot="1" noChangeAspect="1" noTextEdit="1"/>
          </p:cNvSpPr>
          <p:nvPr>
            <p:ph type="sldImg"/>
          </p:nvPr>
        </p:nvSpPr>
        <p:spPr bwMode="auto">
          <a:noFill/>
          <a:ln>
            <a:solidFill>
              <a:srgbClr val="000000"/>
            </a:solidFill>
            <a:miter lim="800000"/>
            <a:headEnd/>
            <a:tailEnd/>
          </a:ln>
        </p:spPr>
      </p:sp>
      <p:sp>
        <p:nvSpPr>
          <p:cNvPr id="193538"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Rot="1" noChangeAspect="1" noTextEdit="1"/>
          </p:cNvSpPr>
          <p:nvPr>
            <p:ph type="sldImg"/>
          </p:nvPr>
        </p:nvSpPr>
        <p:spPr bwMode="auto">
          <a:noFill/>
          <a:ln>
            <a:solidFill>
              <a:srgbClr val="000000"/>
            </a:solidFill>
            <a:miter lim="800000"/>
            <a:headEnd/>
            <a:tailEnd/>
          </a:ln>
        </p:spPr>
      </p:sp>
      <p:sp>
        <p:nvSpPr>
          <p:cNvPr id="195586"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Rot="1" noChangeAspect="1" noTextEdit="1"/>
          </p:cNvSpPr>
          <p:nvPr>
            <p:ph type="sldImg"/>
          </p:nvPr>
        </p:nvSpPr>
        <p:spPr bwMode="auto">
          <a:noFill/>
          <a:ln>
            <a:solidFill>
              <a:srgbClr val="000000"/>
            </a:solidFill>
            <a:miter lim="800000"/>
            <a:headEnd/>
            <a:tailEnd/>
          </a:ln>
        </p:spPr>
      </p:sp>
      <p:sp>
        <p:nvSpPr>
          <p:cNvPr id="197634"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Rot="1" noChangeAspect="1" noTextEdit="1"/>
          </p:cNvSpPr>
          <p:nvPr>
            <p:ph type="sldImg"/>
          </p:nvPr>
        </p:nvSpPr>
        <p:spPr bwMode="auto">
          <a:noFill/>
          <a:ln>
            <a:solidFill>
              <a:srgbClr val="000000"/>
            </a:solidFill>
            <a:miter lim="800000"/>
            <a:headEnd/>
            <a:tailEnd/>
          </a:ln>
        </p:spPr>
      </p:sp>
      <p:sp>
        <p:nvSpPr>
          <p:cNvPr id="199682"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Rot="1" noChangeAspect="1" noTextEdit="1"/>
          </p:cNvSpPr>
          <p:nvPr>
            <p:ph type="sldImg"/>
          </p:nvPr>
        </p:nvSpPr>
        <p:spPr bwMode="auto">
          <a:noFill/>
          <a:ln>
            <a:solidFill>
              <a:srgbClr val="000000"/>
            </a:solidFill>
            <a:miter lim="800000"/>
            <a:headEnd/>
            <a:tailEnd/>
          </a:ln>
        </p:spPr>
      </p:sp>
      <p:sp>
        <p:nvSpPr>
          <p:cNvPr id="201730"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p:cNvSpPr>
            <a:spLocks noGrp="1" noRot="1" noChangeAspect="1" noTextEdit="1"/>
          </p:cNvSpPr>
          <p:nvPr>
            <p:ph type="sldImg"/>
          </p:nvPr>
        </p:nvSpPr>
        <p:spPr bwMode="auto">
          <a:noFill/>
          <a:ln>
            <a:solidFill>
              <a:srgbClr val="000000"/>
            </a:solidFill>
            <a:miter lim="800000"/>
            <a:headEnd/>
            <a:tailEnd/>
          </a:ln>
        </p:spPr>
      </p:sp>
      <p:sp>
        <p:nvSpPr>
          <p:cNvPr id="203778"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bwMode="auto">
          <a:noFill/>
          <a:ln>
            <a:solidFill>
              <a:srgbClr val="000000"/>
            </a:solidFill>
            <a:miter lim="800000"/>
            <a:headEnd/>
            <a:tailEnd/>
          </a:ln>
        </p:spPr>
      </p:sp>
      <p:sp>
        <p:nvSpPr>
          <p:cNvPr id="33794"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258969-12BE-4925-83A6-755799DD4383}" type="datetimeFigureOut">
              <a:rPr lang="en-US"/>
              <a:pPr>
                <a:defRPr/>
              </a:pPr>
              <a:t>8/24/2012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7B52AF-BB5F-4C05-8D33-5E3CBED3A90F}"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bottom_banner2_yellow.png"/>
          <p:cNvPicPr>
            <a:picLocks noChangeAspect="1"/>
          </p:cNvPicPr>
          <p:nvPr userDrawn="1"/>
        </p:nvPicPr>
        <p:blipFill>
          <a:blip r:embed="rId2" cstate="print"/>
          <a:srcRect/>
          <a:stretch>
            <a:fillRect/>
          </a:stretch>
        </p:blipFill>
        <p:spPr bwMode="auto">
          <a:xfrm>
            <a:off x="0" y="6403975"/>
            <a:ext cx="9144000" cy="454025"/>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A906D49-60FA-4195-91A4-6CD8A512A062}" type="datetimeFigureOut">
              <a:rPr lang="en-US"/>
              <a:pPr>
                <a:defRPr/>
              </a:pPr>
              <a:t>8/24/2012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A99B767-0D39-4D5C-9718-0026DC59395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8" descr="bottom_banner2_darkblue.png"/>
          <p:cNvPicPr>
            <a:picLocks noChangeAspect="1"/>
          </p:cNvPicPr>
          <p:nvPr userDrawn="1"/>
        </p:nvPicPr>
        <p:blipFill>
          <a:blip r:embed="rId2" cstate="print"/>
          <a:srcRect/>
          <a:stretch>
            <a:fillRect/>
          </a:stretch>
        </p:blipFill>
        <p:spPr bwMode="auto">
          <a:xfrm>
            <a:off x="0" y="6403975"/>
            <a:ext cx="9144000" cy="454025"/>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C402E2FB-A684-452A-A1C6-C34E8BCE788A}" type="datetimeFigureOut">
              <a:rPr lang="en-US"/>
              <a:pPr>
                <a:defRPr/>
              </a:pPr>
              <a:t>8/24/2012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982602-0430-4E6F-A16D-759C38C6112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6" descr="bottom_banner2_lightblue.png"/>
          <p:cNvPicPr>
            <a:picLocks noChangeAspect="1"/>
          </p:cNvPicPr>
          <p:nvPr userDrawn="1"/>
        </p:nvPicPr>
        <p:blipFill>
          <a:blip r:embed="rId2" cstate="print"/>
          <a:srcRect/>
          <a:stretch>
            <a:fillRect/>
          </a:stretch>
        </p:blipFill>
        <p:spPr bwMode="auto">
          <a:xfrm>
            <a:off x="0" y="6403975"/>
            <a:ext cx="9144000" cy="454025"/>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A0734A97-D7BF-4C47-B436-B42276CA8AE1}" type="datetimeFigureOut">
              <a:rPr lang="en-US"/>
              <a:pPr>
                <a:defRPr/>
              </a:pPr>
              <a:t>8/24/2012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6C74F5A-6A95-480B-A4DB-C6CD25E9ADA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Picture 6" descr="bottom_banner2_onwhite.png"/>
          <p:cNvPicPr>
            <a:picLocks noChangeAspect="1"/>
          </p:cNvPicPr>
          <p:nvPr userDrawn="1"/>
        </p:nvPicPr>
        <p:blipFill>
          <a:blip r:embed="rId2" cstate="print"/>
          <a:srcRect/>
          <a:stretch>
            <a:fillRect/>
          </a:stretch>
        </p:blipFill>
        <p:spPr bwMode="auto">
          <a:xfrm>
            <a:off x="0" y="6403975"/>
            <a:ext cx="9144000" cy="454025"/>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A77CDECA-1299-49C6-A54E-ED7BA366188E}" type="datetimeFigureOut">
              <a:rPr lang="en-US"/>
              <a:pPr>
                <a:defRPr/>
              </a:pPr>
              <a:t>8/24/2012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ACE4214-48F6-41C5-8961-C0E80F984DD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rtlCol="0">
            <a:normAutofit/>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D96B8099-2E58-4403-B349-EA21094123FD}" type="datetimeFigureOut">
              <a:rPr lang="en-US"/>
              <a:pPr>
                <a:defRPr/>
              </a:pPr>
              <a:t>8/24/2012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D98F62-0CAC-468A-9BFA-BE9FA5EB1BF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9131CD1-9094-4573-B735-99D0461621D9}" type="datetimeFigureOut">
              <a:rPr lang="en-US"/>
              <a:pPr>
                <a:defRPr/>
              </a:pPr>
              <a:t>8/24/2012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12B656CC-EA40-4B51-95C9-8200A9E453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Lst>
  <p:timing>
    <p:tnLst>
      <p:par>
        <p:cTn id="1" dur="indefinite" restart="never" nodeType="tmRoot"/>
      </p:par>
    </p:tnLst>
  </p:timing>
  <p:txStyles>
    <p:titleStyle>
      <a:lvl1pPr algn="ctr" rtl="0" fontAlgn="base">
        <a:spcBef>
          <a:spcPct val="0"/>
        </a:spcBef>
        <a:spcAft>
          <a:spcPct val="0"/>
        </a:spcAft>
        <a:defRPr sz="3200" b="1" kern="1200" cap="all">
          <a:solidFill>
            <a:schemeClr val="tx1"/>
          </a:solidFill>
          <a:latin typeface="Trebuchet MS"/>
          <a:ea typeface="+mj-ea"/>
          <a:cs typeface="Trebuchet MS"/>
        </a:defRPr>
      </a:lvl1pPr>
      <a:lvl2pPr algn="ctr" rtl="0" fontAlgn="base">
        <a:spcBef>
          <a:spcPct val="0"/>
        </a:spcBef>
        <a:spcAft>
          <a:spcPct val="0"/>
        </a:spcAft>
        <a:defRPr sz="3200" b="1">
          <a:solidFill>
            <a:schemeClr val="tx1"/>
          </a:solidFill>
          <a:latin typeface="Trebuchet MS" pitchFamily="34" charset="0"/>
        </a:defRPr>
      </a:lvl2pPr>
      <a:lvl3pPr algn="ctr" rtl="0" fontAlgn="base">
        <a:spcBef>
          <a:spcPct val="0"/>
        </a:spcBef>
        <a:spcAft>
          <a:spcPct val="0"/>
        </a:spcAft>
        <a:defRPr sz="3200" b="1">
          <a:solidFill>
            <a:schemeClr val="tx1"/>
          </a:solidFill>
          <a:latin typeface="Trebuchet MS" pitchFamily="34" charset="0"/>
        </a:defRPr>
      </a:lvl3pPr>
      <a:lvl4pPr algn="ctr" rtl="0" fontAlgn="base">
        <a:spcBef>
          <a:spcPct val="0"/>
        </a:spcBef>
        <a:spcAft>
          <a:spcPct val="0"/>
        </a:spcAft>
        <a:defRPr sz="3200" b="1">
          <a:solidFill>
            <a:schemeClr val="tx1"/>
          </a:solidFill>
          <a:latin typeface="Trebuchet MS" pitchFamily="34" charset="0"/>
        </a:defRPr>
      </a:lvl4pPr>
      <a:lvl5pPr algn="ctr" rtl="0" fontAlgn="base">
        <a:spcBef>
          <a:spcPct val="0"/>
        </a:spcBef>
        <a:spcAft>
          <a:spcPct val="0"/>
        </a:spcAft>
        <a:defRPr sz="3200" b="1">
          <a:solidFill>
            <a:schemeClr val="tx1"/>
          </a:solidFill>
          <a:latin typeface="Trebuchet MS" pitchFamily="34" charset="0"/>
        </a:defRPr>
      </a:lvl5pPr>
      <a:lvl6pPr marL="457200" algn="ctr" rtl="0" fontAlgn="base">
        <a:spcBef>
          <a:spcPct val="0"/>
        </a:spcBef>
        <a:spcAft>
          <a:spcPct val="0"/>
        </a:spcAft>
        <a:defRPr sz="3200" b="1">
          <a:solidFill>
            <a:schemeClr val="tx1"/>
          </a:solidFill>
          <a:latin typeface="Trebuchet MS" pitchFamily="34" charset="0"/>
        </a:defRPr>
      </a:lvl6pPr>
      <a:lvl7pPr marL="914400" algn="ctr" rtl="0" fontAlgn="base">
        <a:spcBef>
          <a:spcPct val="0"/>
        </a:spcBef>
        <a:spcAft>
          <a:spcPct val="0"/>
        </a:spcAft>
        <a:defRPr sz="3200" b="1">
          <a:solidFill>
            <a:schemeClr val="tx1"/>
          </a:solidFill>
          <a:latin typeface="Trebuchet MS" pitchFamily="34" charset="0"/>
        </a:defRPr>
      </a:lvl7pPr>
      <a:lvl8pPr marL="1371600" algn="ctr" rtl="0" fontAlgn="base">
        <a:spcBef>
          <a:spcPct val="0"/>
        </a:spcBef>
        <a:spcAft>
          <a:spcPct val="0"/>
        </a:spcAft>
        <a:defRPr sz="3200" b="1">
          <a:solidFill>
            <a:schemeClr val="tx1"/>
          </a:solidFill>
          <a:latin typeface="Trebuchet MS" pitchFamily="34" charset="0"/>
        </a:defRPr>
      </a:lvl8pPr>
      <a:lvl9pPr marL="1828800" algn="ctr" rtl="0" fontAlgn="base">
        <a:spcBef>
          <a:spcPct val="0"/>
        </a:spcBef>
        <a:spcAft>
          <a:spcPct val="0"/>
        </a:spcAft>
        <a:defRPr sz="3200" b="1">
          <a:solidFill>
            <a:schemeClr val="tx1"/>
          </a:solidFill>
          <a:latin typeface="Trebuchet MS"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Trebuchet MS"/>
          <a:ea typeface="+mn-ea"/>
          <a:cs typeface="Trebuchet MS"/>
        </a:defRPr>
      </a:lvl1pPr>
      <a:lvl2pPr marL="742950" indent="-285750" algn="l" rtl="0" fontAlgn="base">
        <a:spcBef>
          <a:spcPct val="20000"/>
        </a:spcBef>
        <a:spcAft>
          <a:spcPct val="0"/>
        </a:spcAft>
        <a:buFont typeface="Arial" charset="0"/>
        <a:buChar char="–"/>
        <a:defRPr sz="2800" kern="1200">
          <a:solidFill>
            <a:schemeClr val="tx1"/>
          </a:solidFill>
          <a:latin typeface="Trebuchet MS"/>
          <a:ea typeface="+mn-ea"/>
          <a:cs typeface="Trebuchet MS"/>
        </a:defRPr>
      </a:lvl2pPr>
      <a:lvl3pPr marL="1143000" indent="-228600" algn="l" rtl="0" fontAlgn="base">
        <a:spcBef>
          <a:spcPct val="20000"/>
        </a:spcBef>
        <a:spcAft>
          <a:spcPct val="0"/>
        </a:spcAft>
        <a:buFont typeface="Arial" charset="0"/>
        <a:buChar char="•"/>
        <a:defRPr sz="2400" kern="1200">
          <a:solidFill>
            <a:schemeClr val="tx1"/>
          </a:solidFill>
          <a:latin typeface="Trebuchet MS"/>
          <a:ea typeface="+mn-ea"/>
          <a:cs typeface="Trebuchet MS"/>
        </a:defRPr>
      </a:lvl3pPr>
      <a:lvl4pPr marL="1600200" indent="-228600" algn="l" rtl="0" fontAlgn="base">
        <a:spcBef>
          <a:spcPct val="20000"/>
        </a:spcBef>
        <a:spcAft>
          <a:spcPct val="0"/>
        </a:spcAft>
        <a:buFont typeface="Arial" charset="0"/>
        <a:buChar char="–"/>
        <a:defRPr sz="2000" kern="1200">
          <a:solidFill>
            <a:schemeClr val="tx1"/>
          </a:solidFill>
          <a:latin typeface="Trebuchet MS"/>
          <a:ea typeface="+mn-ea"/>
          <a:cs typeface="Trebuchet MS"/>
        </a:defRPr>
      </a:lvl4pPr>
      <a:lvl5pPr marL="2057400" indent="-228600" algn="l" rtl="0" fontAlgn="base">
        <a:spcBef>
          <a:spcPct val="20000"/>
        </a:spcBef>
        <a:spcAft>
          <a:spcPct val="0"/>
        </a:spcAft>
        <a:buFont typeface="Arial" charset="0"/>
        <a:buChar char="»"/>
        <a:defRPr sz="2000" kern="1200">
          <a:solidFill>
            <a:schemeClr val="tx1"/>
          </a:solidFill>
          <a:latin typeface="Trebuchet MS"/>
          <a:ea typeface="+mn-ea"/>
          <a:cs typeface="Trebuchet M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7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2B232"/>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242" name="Picture 5" descr="hhs_hrsa_logo.png"/>
          <p:cNvPicPr>
            <a:picLocks noChangeAspect="1"/>
          </p:cNvPicPr>
          <p:nvPr/>
        </p:nvPicPr>
        <p:blipFill>
          <a:blip r:embed="rId2" cstate="print"/>
          <a:srcRect/>
          <a:stretch>
            <a:fillRect/>
          </a:stretch>
        </p:blipFill>
        <p:spPr bwMode="auto">
          <a:xfrm>
            <a:off x="3146425" y="5181600"/>
            <a:ext cx="2949575" cy="1092200"/>
          </a:xfrm>
          <a:prstGeom prst="rect">
            <a:avLst/>
          </a:prstGeom>
          <a:noFill/>
          <a:ln w="9525">
            <a:noFill/>
            <a:miter lim="800000"/>
            <a:headEnd/>
            <a:tailEnd/>
          </a:ln>
        </p:spPr>
      </p:pic>
      <p:pic>
        <p:nvPicPr>
          <p:cNvPr id="10243" name="Picture 6" descr="nhsc_logo.png"/>
          <p:cNvPicPr>
            <a:picLocks noChangeAspect="1"/>
          </p:cNvPicPr>
          <p:nvPr/>
        </p:nvPicPr>
        <p:blipFill>
          <a:blip r:embed="rId3" cstate="print"/>
          <a:srcRect/>
          <a:stretch>
            <a:fillRect/>
          </a:stretch>
        </p:blipFill>
        <p:spPr bwMode="auto">
          <a:xfrm>
            <a:off x="1981200" y="-336550"/>
            <a:ext cx="5410200" cy="559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3"/>
          <p:cNvSpPr>
            <a:spLocks noGrp="1"/>
          </p:cNvSpPr>
          <p:nvPr>
            <p:ph idx="1"/>
          </p:nvPr>
        </p:nvSpPr>
        <p:spPr>
          <a:xfrm>
            <a:off x="4749800" y="2514600"/>
            <a:ext cx="2133600" cy="3733800"/>
          </a:xfrm>
        </p:spPr>
        <p:txBody>
          <a:bodyPr/>
          <a:lstStyle/>
          <a:p>
            <a:pPr marL="182563" indent="-182563">
              <a:spcBef>
                <a:spcPts val="300"/>
              </a:spcBef>
              <a:spcAft>
                <a:spcPts val="1200"/>
              </a:spcAft>
            </a:pPr>
            <a:r>
              <a:rPr lang="en-US" sz="1600" smtClean="0">
                <a:solidFill>
                  <a:srgbClr val="2C79B3"/>
                </a:solidFill>
                <a:latin typeface="Trebuchet MS" pitchFamily="34" charset="0"/>
              </a:rPr>
              <a:t>Early 1990s — </a:t>
            </a:r>
            <a:br>
              <a:rPr lang="en-US" sz="1600" smtClean="0">
                <a:solidFill>
                  <a:srgbClr val="2C79B3"/>
                </a:solidFill>
                <a:latin typeface="Trebuchet MS" pitchFamily="34" charset="0"/>
              </a:rPr>
            </a:br>
            <a:r>
              <a:rPr lang="en-US" sz="1600" smtClean="0">
                <a:solidFill>
                  <a:srgbClr val="2C79B3"/>
                </a:solidFill>
                <a:latin typeface="Trebuchet MS" pitchFamily="34" charset="0"/>
              </a:rPr>
              <a:t>Only 1,000 providers serve</a:t>
            </a:r>
          </a:p>
          <a:p>
            <a:pPr marL="182563" indent="-182563">
              <a:spcBef>
                <a:spcPts val="300"/>
              </a:spcBef>
              <a:spcAft>
                <a:spcPts val="1200"/>
              </a:spcAft>
            </a:pPr>
            <a:r>
              <a:rPr lang="en-US" sz="1600" smtClean="0">
                <a:solidFill>
                  <a:srgbClr val="2C79B3"/>
                </a:solidFill>
                <a:latin typeface="Trebuchet MS" pitchFamily="34" charset="0"/>
              </a:rPr>
              <a:t>Mental health disciplines </a:t>
            </a:r>
            <a:br>
              <a:rPr lang="en-US" sz="1600" smtClean="0">
                <a:solidFill>
                  <a:srgbClr val="2C79B3"/>
                </a:solidFill>
                <a:latin typeface="Trebuchet MS" pitchFamily="34" charset="0"/>
              </a:rPr>
            </a:br>
            <a:r>
              <a:rPr lang="en-US" sz="1600" smtClean="0">
                <a:solidFill>
                  <a:srgbClr val="2C79B3"/>
                </a:solidFill>
                <a:latin typeface="Trebuchet MS" pitchFamily="34" charset="0"/>
              </a:rPr>
              <a:t>added to LRP</a:t>
            </a:r>
          </a:p>
          <a:p>
            <a:pPr marL="182563" indent="-182563">
              <a:spcBef>
                <a:spcPts val="300"/>
              </a:spcBef>
              <a:spcAft>
                <a:spcPts val="1200"/>
              </a:spcAft>
            </a:pPr>
            <a:r>
              <a:rPr lang="en-US" sz="1600" smtClean="0">
                <a:solidFill>
                  <a:srgbClr val="2C79B3"/>
                </a:solidFill>
                <a:latin typeface="Trebuchet MS" pitchFamily="34" charset="0"/>
              </a:rPr>
              <a:t>Over 2,500 providers in service by end </a:t>
            </a:r>
            <a:br>
              <a:rPr lang="en-US" sz="1600" smtClean="0">
                <a:solidFill>
                  <a:srgbClr val="2C79B3"/>
                </a:solidFill>
                <a:latin typeface="Trebuchet MS" pitchFamily="34" charset="0"/>
              </a:rPr>
            </a:br>
            <a:r>
              <a:rPr lang="en-US" sz="1600" smtClean="0">
                <a:solidFill>
                  <a:srgbClr val="2C79B3"/>
                </a:solidFill>
                <a:latin typeface="Trebuchet MS" pitchFamily="34" charset="0"/>
              </a:rPr>
              <a:t>of decade</a:t>
            </a:r>
          </a:p>
        </p:txBody>
      </p:sp>
      <p:grpSp>
        <p:nvGrpSpPr>
          <p:cNvPr id="37" name="Group 36"/>
          <p:cNvGrpSpPr>
            <a:grpSpLocks/>
          </p:cNvGrpSpPr>
          <p:nvPr/>
        </p:nvGrpSpPr>
        <p:grpSpPr bwMode="auto">
          <a:xfrm>
            <a:off x="457200" y="533400"/>
            <a:ext cx="1752600" cy="1752600"/>
            <a:chOff x="381000" y="381000"/>
            <a:chExt cx="1752600" cy="1752600"/>
          </a:xfrm>
        </p:grpSpPr>
        <p:sp>
          <p:nvSpPr>
            <p:cNvPr id="29" name="Oval 28"/>
            <p:cNvSpPr/>
            <p:nvPr/>
          </p:nvSpPr>
          <p:spPr>
            <a:xfrm>
              <a:off x="381000" y="381000"/>
              <a:ext cx="1752600" cy="1752600"/>
            </a:xfrm>
            <a:prstGeom prst="ellipse">
              <a:avLst/>
            </a:prstGeom>
            <a:solidFill>
              <a:srgbClr val="F2B23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568" name="TextBox 20"/>
            <p:cNvSpPr txBox="1">
              <a:spLocks noChangeArrowheads="1"/>
            </p:cNvSpPr>
            <p:nvPr/>
          </p:nvSpPr>
          <p:spPr bwMode="auto">
            <a:xfrm>
              <a:off x="381000" y="830759"/>
              <a:ext cx="1752600" cy="769441"/>
            </a:xfrm>
            <a:prstGeom prst="rect">
              <a:avLst/>
            </a:prstGeom>
            <a:noFill/>
            <a:ln w="9525">
              <a:noFill/>
              <a:miter lim="800000"/>
              <a:headEnd/>
              <a:tailEnd/>
            </a:ln>
          </p:spPr>
          <p:txBody>
            <a:bodyPr>
              <a:spAutoFit/>
            </a:bodyPr>
            <a:lstStyle/>
            <a:p>
              <a:pPr algn="ctr"/>
              <a:r>
                <a:rPr lang="en-US" sz="4400">
                  <a:solidFill>
                    <a:schemeClr val="bg1"/>
                  </a:solidFill>
                  <a:latin typeface="Trebuchet MS" pitchFamily="34" charset="0"/>
                </a:rPr>
                <a:t>1970s</a:t>
              </a:r>
            </a:p>
          </p:txBody>
        </p:sp>
      </p:grpSp>
      <p:grpSp>
        <p:nvGrpSpPr>
          <p:cNvPr id="38" name="Group 37"/>
          <p:cNvGrpSpPr>
            <a:grpSpLocks/>
          </p:cNvGrpSpPr>
          <p:nvPr/>
        </p:nvGrpSpPr>
        <p:grpSpPr bwMode="auto">
          <a:xfrm>
            <a:off x="2616200" y="533400"/>
            <a:ext cx="1752600" cy="1752600"/>
            <a:chOff x="2743200" y="381000"/>
            <a:chExt cx="1752600" cy="1752600"/>
          </a:xfrm>
        </p:grpSpPr>
        <p:sp>
          <p:nvSpPr>
            <p:cNvPr id="31" name="Oval 30"/>
            <p:cNvSpPr/>
            <p:nvPr/>
          </p:nvSpPr>
          <p:spPr>
            <a:xfrm>
              <a:off x="2743200" y="381000"/>
              <a:ext cx="1752600" cy="1752600"/>
            </a:xfrm>
            <a:prstGeom prst="ellipse">
              <a:avLst/>
            </a:prstGeom>
            <a:solidFill>
              <a:srgbClr val="F15A2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566" name="TextBox 31"/>
            <p:cNvSpPr txBox="1">
              <a:spLocks noChangeArrowheads="1"/>
            </p:cNvSpPr>
            <p:nvPr/>
          </p:nvSpPr>
          <p:spPr bwMode="auto">
            <a:xfrm>
              <a:off x="2743200" y="830759"/>
              <a:ext cx="1752600" cy="769441"/>
            </a:xfrm>
            <a:prstGeom prst="rect">
              <a:avLst/>
            </a:prstGeom>
            <a:noFill/>
            <a:ln w="9525">
              <a:noFill/>
              <a:miter lim="800000"/>
              <a:headEnd/>
              <a:tailEnd/>
            </a:ln>
          </p:spPr>
          <p:txBody>
            <a:bodyPr>
              <a:spAutoFit/>
            </a:bodyPr>
            <a:lstStyle/>
            <a:p>
              <a:pPr algn="ctr"/>
              <a:r>
                <a:rPr lang="en-US" sz="4400">
                  <a:solidFill>
                    <a:schemeClr val="bg1"/>
                  </a:solidFill>
                  <a:latin typeface="Trebuchet MS" pitchFamily="34" charset="0"/>
                </a:rPr>
                <a:t>1980s</a:t>
              </a:r>
            </a:p>
          </p:txBody>
        </p:sp>
      </p:grpSp>
      <p:grpSp>
        <p:nvGrpSpPr>
          <p:cNvPr id="39" name="Group 38"/>
          <p:cNvGrpSpPr>
            <a:grpSpLocks/>
          </p:cNvGrpSpPr>
          <p:nvPr/>
        </p:nvGrpSpPr>
        <p:grpSpPr bwMode="auto">
          <a:xfrm>
            <a:off x="4775200" y="533400"/>
            <a:ext cx="1752600" cy="1752600"/>
            <a:chOff x="5029200" y="381000"/>
            <a:chExt cx="1752600" cy="1752600"/>
          </a:xfrm>
        </p:grpSpPr>
        <p:sp>
          <p:nvSpPr>
            <p:cNvPr id="33" name="Oval 32"/>
            <p:cNvSpPr/>
            <p:nvPr/>
          </p:nvSpPr>
          <p:spPr>
            <a:xfrm>
              <a:off x="5029200" y="381000"/>
              <a:ext cx="1752600" cy="1752600"/>
            </a:xfrm>
            <a:prstGeom prst="ellipse">
              <a:avLst/>
            </a:prstGeom>
            <a:solidFill>
              <a:srgbClr val="2C79B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564" name="TextBox 33"/>
            <p:cNvSpPr txBox="1">
              <a:spLocks noChangeArrowheads="1"/>
            </p:cNvSpPr>
            <p:nvPr/>
          </p:nvSpPr>
          <p:spPr bwMode="auto">
            <a:xfrm>
              <a:off x="5029200" y="830759"/>
              <a:ext cx="1752600" cy="769441"/>
            </a:xfrm>
            <a:prstGeom prst="rect">
              <a:avLst/>
            </a:prstGeom>
            <a:noFill/>
            <a:ln w="9525">
              <a:noFill/>
              <a:miter lim="800000"/>
              <a:headEnd/>
              <a:tailEnd/>
            </a:ln>
          </p:spPr>
          <p:txBody>
            <a:bodyPr>
              <a:spAutoFit/>
            </a:bodyPr>
            <a:lstStyle/>
            <a:p>
              <a:pPr algn="ctr"/>
              <a:r>
                <a:rPr lang="en-US" sz="4400">
                  <a:solidFill>
                    <a:schemeClr val="bg1"/>
                  </a:solidFill>
                  <a:latin typeface="Trebuchet MS" pitchFamily="34" charset="0"/>
                </a:rPr>
                <a:t>1990s</a:t>
              </a:r>
            </a:p>
          </p:txBody>
        </p:sp>
      </p:grpSp>
      <p:grpSp>
        <p:nvGrpSpPr>
          <p:cNvPr id="40" name="Group 39"/>
          <p:cNvGrpSpPr>
            <a:grpSpLocks/>
          </p:cNvGrpSpPr>
          <p:nvPr/>
        </p:nvGrpSpPr>
        <p:grpSpPr bwMode="auto">
          <a:xfrm>
            <a:off x="6934200" y="533400"/>
            <a:ext cx="1752600" cy="1752600"/>
            <a:chOff x="7239000" y="381000"/>
            <a:chExt cx="1752600" cy="1752600"/>
          </a:xfrm>
        </p:grpSpPr>
        <p:sp>
          <p:nvSpPr>
            <p:cNvPr id="35" name="Oval 34"/>
            <p:cNvSpPr/>
            <p:nvPr/>
          </p:nvSpPr>
          <p:spPr bwMode="gray">
            <a:xfrm>
              <a:off x="7239000" y="381000"/>
              <a:ext cx="1752600" cy="1752600"/>
            </a:xfrm>
            <a:prstGeom prst="ellipse">
              <a:avLst/>
            </a:prstGeom>
            <a:solidFill>
              <a:srgbClr val="1B204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562" name="TextBox 35"/>
            <p:cNvSpPr txBox="1">
              <a:spLocks noChangeArrowheads="1"/>
            </p:cNvSpPr>
            <p:nvPr/>
          </p:nvSpPr>
          <p:spPr bwMode="gray">
            <a:xfrm>
              <a:off x="7239000" y="830759"/>
              <a:ext cx="1752600" cy="769441"/>
            </a:xfrm>
            <a:prstGeom prst="rect">
              <a:avLst/>
            </a:prstGeom>
            <a:noFill/>
            <a:ln w="9525">
              <a:noFill/>
              <a:miter lim="800000"/>
              <a:headEnd/>
              <a:tailEnd/>
            </a:ln>
          </p:spPr>
          <p:txBody>
            <a:bodyPr>
              <a:spAutoFit/>
            </a:bodyPr>
            <a:lstStyle/>
            <a:p>
              <a:pPr algn="ctr"/>
              <a:r>
                <a:rPr lang="en-US" sz="4400">
                  <a:solidFill>
                    <a:schemeClr val="bg1"/>
                  </a:solidFill>
                  <a:latin typeface="Trebuchet MS" pitchFamily="34" charset="0"/>
                </a:rPr>
                <a:t>2000s</a:t>
              </a:r>
            </a:p>
          </p:txBody>
        </p:sp>
      </p:grpSp>
      <p:sp>
        <p:nvSpPr>
          <p:cNvPr id="44" name="Rectangle 3"/>
          <p:cNvSpPr txBox="1">
            <a:spLocks/>
          </p:cNvSpPr>
          <p:nvPr/>
        </p:nvSpPr>
        <p:spPr bwMode="auto">
          <a:xfrm>
            <a:off x="6781800" y="2514600"/>
            <a:ext cx="2209800" cy="3733800"/>
          </a:xfrm>
          <a:prstGeom prst="rect">
            <a:avLst/>
          </a:prstGeom>
          <a:noFill/>
          <a:ln w="9525">
            <a:noFill/>
            <a:miter lim="800000"/>
            <a:headEnd/>
            <a:tailEnd/>
          </a:ln>
        </p:spPr>
        <p:txBody>
          <a:bodyPr/>
          <a:lstStyle/>
          <a:p>
            <a:pPr marL="182563" indent="-182563">
              <a:spcBef>
                <a:spcPts val="300"/>
              </a:spcBef>
              <a:spcAft>
                <a:spcPts val="1200"/>
              </a:spcAft>
              <a:buFont typeface="Arial" charset="0"/>
              <a:buChar char="•"/>
            </a:pPr>
            <a:r>
              <a:rPr lang="en-US" sz="1600" dirty="0">
                <a:solidFill>
                  <a:srgbClr val="1B204C"/>
                </a:solidFill>
                <a:latin typeface="Trebuchet MS" pitchFamily="34" charset="0"/>
              </a:rPr>
              <a:t>Recovery Act and Health Care Reform —increased funding</a:t>
            </a:r>
          </a:p>
          <a:p>
            <a:pPr marL="182563" indent="-182563">
              <a:spcBef>
                <a:spcPts val="300"/>
              </a:spcBef>
              <a:spcAft>
                <a:spcPts val="1200"/>
              </a:spcAft>
              <a:buFont typeface="Arial" charset="0"/>
              <a:buChar char="•"/>
            </a:pPr>
            <a:r>
              <a:rPr lang="en-US" sz="1600" dirty="0">
                <a:solidFill>
                  <a:srgbClr val="1B204C"/>
                </a:solidFill>
                <a:latin typeface="Trebuchet MS" pitchFamily="34" charset="0"/>
              </a:rPr>
              <a:t>Unprecedented growth in field strength</a:t>
            </a:r>
          </a:p>
          <a:p>
            <a:pPr marL="182563" indent="-182563">
              <a:spcBef>
                <a:spcPts val="300"/>
              </a:spcBef>
              <a:spcAft>
                <a:spcPts val="1200"/>
              </a:spcAft>
              <a:buFont typeface="Arial" charset="0"/>
              <a:buChar char="•"/>
            </a:pPr>
            <a:r>
              <a:rPr lang="en-US" sz="1600" dirty="0" smtClean="0">
                <a:solidFill>
                  <a:srgbClr val="1B204C"/>
                </a:solidFill>
                <a:latin typeface="Trebuchet MS" pitchFamily="34" charset="0"/>
              </a:rPr>
              <a:t>A network of close to 10,000 providers*</a:t>
            </a:r>
            <a:endParaRPr lang="en-US" sz="1600" dirty="0">
              <a:solidFill>
                <a:srgbClr val="1B204C"/>
              </a:solidFill>
              <a:latin typeface="Trebuchet MS" pitchFamily="34" charset="0"/>
            </a:endParaRPr>
          </a:p>
        </p:txBody>
      </p:sp>
      <p:sp>
        <p:nvSpPr>
          <p:cNvPr id="45" name="Rectangle 3"/>
          <p:cNvSpPr txBox="1">
            <a:spLocks/>
          </p:cNvSpPr>
          <p:nvPr/>
        </p:nvSpPr>
        <p:spPr bwMode="auto">
          <a:xfrm>
            <a:off x="381000" y="2514600"/>
            <a:ext cx="2133600" cy="3733800"/>
          </a:xfrm>
          <a:prstGeom prst="rect">
            <a:avLst/>
          </a:prstGeom>
          <a:noFill/>
          <a:ln w="9525">
            <a:noFill/>
            <a:miter lim="800000"/>
            <a:headEnd/>
            <a:tailEnd/>
          </a:ln>
        </p:spPr>
        <p:txBody>
          <a:bodyPr/>
          <a:lstStyle/>
          <a:p>
            <a:pPr marL="182563" indent="-182563">
              <a:spcBef>
                <a:spcPts val="300"/>
              </a:spcBef>
              <a:spcAft>
                <a:spcPts val="1200"/>
              </a:spcAft>
              <a:buFont typeface="Arial" charset="0"/>
              <a:buChar char="•"/>
            </a:pPr>
            <a:r>
              <a:rPr lang="en-US" sz="1600">
                <a:solidFill>
                  <a:srgbClr val="C68B16"/>
                </a:solidFill>
                <a:latin typeface="Trebuchet MS" pitchFamily="34" charset="0"/>
              </a:rPr>
              <a:t>NHSC created</a:t>
            </a:r>
          </a:p>
          <a:p>
            <a:pPr marL="182563" indent="-182563">
              <a:spcBef>
                <a:spcPts val="300"/>
              </a:spcBef>
              <a:spcAft>
                <a:spcPts val="1200"/>
              </a:spcAft>
              <a:buFont typeface="Arial" charset="0"/>
              <a:buChar char="•"/>
            </a:pPr>
            <a:r>
              <a:rPr lang="en-US" sz="1600">
                <a:solidFill>
                  <a:srgbClr val="C68B16"/>
                </a:solidFill>
                <a:latin typeface="Trebuchet MS" pitchFamily="34" charset="0"/>
              </a:rPr>
              <a:t>First scholarships</a:t>
            </a:r>
          </a:p>
          <a:p>
            <a:pPr marL="182563" indent="-182563">
              <a:spcBef>
                <a:spcPts val="300"/>
              </a:spcBef>
              <a:spcAft>
                <a:spcPts val="1200"/>
              </a:spcAft>
              <a:buFont typeface="Arial" charset="0"/>
              <a:buChar char="•"/>
            </a:pPr>
            <a:r>
              <a:rPr lang="en-US" sz="1600">
                <a:solidFill>
                  <a:srgbClr val="C68B16"/>
                </a:solidFill>
                <a:latin typeface="Trebuchet MS" pitchFamily="34" charset="0"/>
              </a:rPr>
              <a:t>Grew from 181 providers to </a:t>
            </a:r>
            <a:br>
              <a:rPr lang="en-US" sz="1600">
                <a:solidFill>
                  <a:srgbClr val="C68B16"/>
                </a:solidFill>
                <a:latin typeface="Trebuchet MS" pitchFamily="34" charset="0"/>
              </a:rPr>
            </a:br>
            <a:r>
              <a:rPr lang="en-US" sz="1600">
                <a:solidFill>
                  <a:srgbClr val="C68B16"/>
                </a:solidFill>
                <a:latin typeface="Trebuchet MS" pitchFamily="34" charset="0"/>
              </a:rPr>
              <a:t>over 1,800</a:t>
            </a:r>
          </a:p>
          <a:p>
            <a:pPr marL="182563" indent="-182563">
              <a:spcBef>
                <a:spcPts val="300"/>
              </a:spcBef>
              <a:spcAft>
                <a:spcPts val="1200"/>
              </a:spcAft>
              <a:buFont typeface="Arial" charset="0"/>
              <a:buChar char="•"/>
            </a:pPr>
            <a:r>
              <a:rPr lang="en-US" sz="1600">
                <a:solidFill>
                  <a:srgbClr val="C68B16"/>
                </a:solidFill>
                <a:latin typeface="Trebuchet MS" pitchFamily="34" charset="0"/>
              </a:rPr>
              <a:t>Budget 10 times larger by end of decade</a:t>
            </a:r>
          </a:p>
        </p:txBody>
      </p:sp>
      <p:sp>
        <p:nvSpPr>
          <p:cNvPr id="46" name="Rectangle 3"/>
          <p:cNvSpPr txBox="1">
            <a:spLocks/>
          </p:cNvSpPr>
          <p:nvPr/>
        </p:nvSpPr>
        <p:spPr bwMode="auto">
          <a:xfrm>
            <a:off x="2565400" y="2514600"/>
            <a:ext cx="2159000" cy="3733800"/>
          </a:xfrm>
          <a:prstGeom prst="rect">
            <a:avLst/>
          </a:prstGeom>
          <a:noFill/>
          <a:ln w="9525">
            <a:noFill/>
            <a:miter lim="800000"/>
            <a:headEnd/>
            <a:tailEnd/>
          </a:ln>
        </p:spPr>
        <p:txBody>
          <a:bodyPr/>
          <a:lstStyle/>
          <a:p>
            <a:pPr marL="182563" indent="-182563">
              <a:spcBef>
                <a:spcPts val="300"/>
              </a:spcBef>
              <a:spcAft>
                <a:spcPts val="1200"/>
              </a:spcAft>
              <a:buFont typeface="Arial" charset="0"/>
              <a:buChar char="•"/>
            </a:pPr>
            <a:r>
              <a:rPr lang="en-US" sz="1600">
                <a:solidFill>
                  <a:srgbClr val="F15A29"/>
                </a:solidFill>
                <a:latin typeface="Trebuchet MS" pitchFamily="34" charset="0"/>
              </a:rPr>
              <a:t>Loan Repayment Program (LRP) launched</a:t>
            </a:r>
          </a:p>
          <a:p>
            <a:pPr marL="182563" indent="-182563">
              <a:spcBef>
                <a:spcPts val="300"/>
              </a:spcBef>
              <a:spcAft>
                <a:spcPts val="1200"/>
              </a:spcAft>
              <a:buFont typeface="Arial" charset="0"/>
              <a:buChar char="•"/>
            </a:pPr>
            <a:r>
              <a:rPr lang="en-US" sz="1600">
                <a:solidFill>
                  <a:srgbClr val="F15A29"/>
                </a:solidFill>
                <a:latin typeface="Trebuchet MS" pitchFamily="34" charset="0"/>
              </a:rPr>
              <a:t>Predicted physician surplus—budget reduced</a:t>
            </a:r>
          </a:p>
          <a:p>
            <a:pPr marL="182563" indent="-182563">
              <a:spcBef>
                <a:spcPts val="300"/>
              </a:spcBef>
              <a:spcAft>
                <a:spcPts val="1200"/>
              </a:spcAft>
              <a:buFont typeface="Arial" charset="0"/>
              <a:buChar char="•"/>
            </a:pPr>
            <a:r>
              <a:rPr lang="en-US" sz="1600">
                <a:solidFill>
                  <a:srgbClr val="F15A29"/>
                </a:solidFill>
                <a:latin typeface="Trebuchet MS" pitchFamily="34" charset="0"/>
              </a:rPr>
              <a:t>Field strength at 1,500 by 1989</a:t>
            </a:r>
          </a:p>
        </p:txBody>
      </p:sp>
      <p:sp>
        <p:nvSpPr>
          <p:cNvPr id="18" name="Content Placeholder 2"/>
          <p:cNvSpPr txBox="1">
            <a:spLocks/>
          </p:cNvSpPr>
          <p:nvPr/>
        </p:nvSpPr>
        <p:spPr bwMode="gray">
          <a:xfrm>
            <a:off x="6553200" y="6019800"/>
            <a:ext cx="2438400" cy="381000"/>
          </a:xfrm>
          <a:prstGeom prst="rect">
            <a:avLst/>
          </a:prstGeom>
        </p:spPr>
        <p:txBody>
          <a:bodyPr>
            <a:normAutofit/>
          </a:bodyPr>
          <a:lstStyle/>
          <a:p>
            <a:pPr marL="342900" indent="-342900" fontAlgn="auto">
              <a:spcBef>
                <a:spcPct val="20000"/>
              </a:spcBef>
              <a:spcAft>
                <a:spcPts val="0"/>
              </a:spcAft>
              <a:buFont typeface="Arial" charset="0"/>
              <a:buNone/>
              <a:defRPr/>
            </a:pPr>
            <a:r>
              <a:rPr lang="en-US" sz="1200" i="1" dirty="0">
                <a:solidFill>
                  <a:schemeClr val="tx2">
                    <a:lumMod val="75000"/>
                  </a:schemeClr>
                </a:solidFill>
                <a:latin typeface="Trebuchet MS"/>
                <a:cs typeface="Trebuchet MS"/>
              </a:rPr>
              <a:t>	         *As of </a:t>
            </a:r>
            <a:r>
              <a:rPr lang="en-US" sz="1200" i="1" dirty="0" smtClean="0">
                <a:solidFill>
                  <a:schemeClr val="tx2">
                    <a:lumMod val="75000"/>
                  </a:schemeClr>
                </a:solidFill>
                <a:latin typeface="Trebuchet MS"/>
                <a:cs typeface="Trebuchet MS"/>
              </a:rPr>
              <a:t>July 2012</a:t>
            </a:r>
            <a:endParaRPr lang="en-US" sz="1200" i="1" dirty="0">
              <a:solidFill>
                <a:schemeClr val="tx2">
                  <a:lumMod val="75000"/>
                </a:schemeClr>
              </a:solidFill>
              <a:latin typeface="Trebuchet MS"/>
              <a:cs typeface="Trebuchet MS"/>
            </a:endParaRPr>
          </a:p>
          <a:p>
            <a:pPr marL="971550" lvl="1" indent="-514350" fontAlgn="auto">
              <a:spcBef>
                <a:spcPct val="20000"/>
              </a:spcBef>
              <a:spcAft>
                <a:spcPts val="0"/>
              </a:spcAft>
              <a:buFont typeface="Arial" charset="0"/>
              <a:buNone/>
              <a:defRPr/>
            </a:pPr>
            <a:endParaRPr lang="en-US" sz="2800" dirty="0">
              <a:solidFill>
                <a:schemeClr val="tx2">
                  <a:lumMod val="75000"/>
                </a:schemeClr>
              </a:solidFill>
              <a:latin typeface="Trebuchet MS"/>
              <a:cs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5">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5">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6">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P spid="44" grpId="0" build="p"/>
      <p:bldP spid="45" grpId="0" build="p"/>
      <p:bldP spid="46"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8" descr="_MG_0126_ppt.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 name="Rectangle 7"/>
          <p:cNvSpPr/>
          <p:nvPr/>
        </p:nvSpPr>
        <p:spPr bwMode="gray">
          <a:xfrm>
            <a:off x="4953000" y="2514600"/>
            <a:ext cx="3810000" cy="2743200"/>
          </a:xfrm>
          <a:prstGeom prst="rect">
            <a:avLst/>
          </a:prstGeom>
          <a:solidFill>
            <a:schemeClr val="bg1">
              <a:alpha val="90000"/>
            </a:schemeClr>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3"/>
          <p:cNvSpPr txBox="1">
            <a:spLocks/>
          </p:cNvSpPr>
          <p:nvPr/>
        </p:nvSpPr>
        <p:spPr bwMode="auto">
          <a:xfrm>
            <a:off x="4800600" y="3429000"/>
            <a:ext cx="3962400" cy="2819400"/>
          </a:xfrm>
          <a:prstGeom prst="rect">
            <a:avLst/>
          </a:prstGeom>
          <a:noFill/>
          <a:ln w="9525">
            <a:noFill/>
            <a:miter lim="800000"/>
            <a:headEnd/>
            <a:tailEnd/>
          </a:ln>
        </p:spPr>
        <p:txBody>
          <a:bodyPr/>
          <a:lstStyle/>
          <a:p>
            <a:pPr marL="800100" lvl="1" indent="-342900">
              <a:spcBef>
                <a:spcPct val="20000"/>
              </a:spcBef>
              <a:spcAft>
                <a:spcPts val="600"/>
              </a:spcAft>
              <a:buFont typeface="Wingdings" pitchFamily="2" charset="2"/>
              <a:buChar char="ü"/>
            </a:pPr>
            <a:r>
              <a:rPr lang="en-US">
                <a:solidFill>
                  <a:srgbClr val="F15A29"/>
                </a:solidFill>
                <a:latin typeface="Trebuchet MS" pitchFamily="34" charset="0"/>
              </a:rPr>
              <a:t>www.facebook.com/nationalhealthservicecorps</a:t>
            </a:r>
          </a:p>
          <a:p>
            <a:pPr marL="800100" lvl="1" indent="-342900">
              <a:spcBef>
                <a:spcPct val="20000"/>
              </a:spcBef>
              <a:spcAft>
                <a:spcPts val="600"/>
              </a:spcAft>
              <a:buFont typeface="Wingdings" pitchFamily="2" charset="2"/>
              <a:buChar char="ü"/>
            </a:pPr>
            <a:r>
              <a:rPr lang="en-US">
                <a:solidFill>
                  <a:srgbClr val="F15A29"/>
                </a:solidFill>
                <a:latin typeface="Trebuchet MS" pitchFamily="34" charset="0"/>
              </a:rPr>
              <a:t>Twitter.com/NHSCorps</a:t>
            </a:r>
          </a:p>
          <a:p>
            <a:pPr marL="800100" lvl="1" indent="-342900">
              <a:spcBef>
                <a:spcPct val="20000"/>
              </a:spcBef>
              <a:spcAft>
                <a:spcPts val="600"/>
              </a:spcAft>
              <a:buFont typeface="Wingdings" pitchFamily="2" charset="2"/>
              <a:buChar char="ü"/>
            </a:pPr>
            <a:r>
              <a:rPr lang="en-US">
                <a:solidFill>
                  <a:srgbClr val="F15A29"/>
                </a:solidFill>
                <a:latin typeface="Trebuchet MS" pitchFamily="34" charset="0"/>
              </a:rPr>
              <a:t>www.youtube.com/</a:t>
            </a:r>
            <a:br>
              <a:rPr lang="en-US">
                <a:solidFill>
                  <a:srgbClr val="F15A29"/>
                </a:solidFill>
                <a:latin typeface="Trebuchet MS" pitchFamily="34" charset="0"/>
              </a:rPr>
            </a:br>
            <a:r>
              <a:rPr lang="en-US">
                <a:solidFill>
                  <a:srgbClr val="F15A29"/>
                </a:solidFill>
                <a:latin typeface="Trebuchet MS" pitchFamily="34" charset="0"/>
              </a:rPr>
              <a:t>HRSAtube</a:t>
            </a:r>
          </a:p>
          <a:p>
            <a:pPr marL="800100" lvl="1" indent="-342900">
              <a:spcBef>
                <a:spcPct val="20000"/>
              </a:spcBef>
              <a:spcAft>
                <a:spcPts val="600"/>
              </a:spcAft>
              <a:buFont typeface="Wingdings" pitchFamily="2" charset="2"/>
              <a:buChar char="ü"/>
            </a:pPr>
            <a:endParaRPr lang="en-US">
              <a:solidFill>
                <a:srgbClr val="F15A29"/>
              </a:solidFill>
              <a:latin typeface="Trebuchet MS" pitchFamily="34" charset="0"/>
            </a:endParaRPr>
          </a:p>
        </p:txBody>
      </p:sp>
      <p:sp>
        <p:nvSpPr>
          <p:cNvPr id="202756" name="Title 6"/>
          <p:cNvSpPr>
            <a:spLocks noGrp="1"/>
          </p:cNvSpPr>
          <p:nvPr>
            <p:ph type="title"/>
          </p:nvPr>
        </p:nvSpPr>
        <p:spPr bwMode="auto">
          <a:xfrm>
            <a:off x="5181600" y="2743200"/>
            <a:ext cx="4495800" cy="914400"/>
          </a:xfrm>
        </p:spPr>
        <p:txBody>
          <a:bodyPr wrap="square" numCol="1" anchor="t" anchorCtr="0" compatLnSpc="1">
            <a:prstTxWarp prst="textNoShape">
              <a:avLst/>
            </a:prstTxWarp>
          </a:bodyPr>
          <a:lstStyle/>
          <a:p>
            <a:pPr algn="l"/>
            <a:r>
              <a:rPr lang="en-US" sz="2800" cap="none" smtClean="0">
                <a:solidFill>
                  <a:srgbClr val="F15A29"/>
                </a:solidFill>
                <a:latin typeface="Trebuchet MS" pitchFamily="34" charset="0"/>
              </a:rPr>
              <a:t>Other Resources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2"/>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3048000"/>
          </a:xfrm>
          <a:prstGeom prst="rect">
            <a:avLst/>
          </a:prstGeom>
          <a:solidFill>
            <a:srgbClr val="F2B232"/>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04802" name="Picture 6" descr="nhsc_logo.png"/>
          <p:cNvPicPr>
            <a:picLocks noChangeAspect="1"/>
          </p:cNvPicPr>
          <p:nvPr/>
        </p:nvPicPr>
        <p:blipFill>
          <a:blip r:embed="rId2" cstate="print"/>
          <a:srcRect/>
          <a:stretch>
            <a:fillRect/>
          </a:stretch>
        </p:blipFill>
        <p:spPr bwMode="auto">
          <a:xfrm>
            <a:off x="5791200" y="-228600"/>
            <a:ext cx="2624138" cy="2714625"/>
          </a:xfrm>
          <a:prstGeom prst="rect">
            <a:avLst/>
          </a:prstGeom>
          <a:noFill/>
          <a:ln w="9525">
            <a:noFill/>
            <a:miter lim="800000"/>
            <a:headEnd/>
            <a:tailEnd/>
          </a:ln>
        </p:spPr>
      </p:pic>
      <p:sp>
        <p:nvSpPr>
          <p:cNvPr id="204803" name="Rectangle 3"/>
          <p:cNvSpPr txBox="1">
            <a:spLocks/>
          </p:cNvSpPr>
          <p:nvPr/>
        </p:nvSpPr>
        <p:spPr bwMode="auto">
          <a:xfrm>
            <a:off x="914400" y="3505200"/>
            <a:ext cx="7467600" cy="2438400"/>
          </a:xfrm>
          <a:prstGeom prst="rect">
            <a:avLst/>
          </a:prstGeom>
          <a:noFill/>
          <a:ln w="9525">
            <a:noFill/>
            <a:miter lim="800000"/>
            <a:headEnd/>
            <a:tailEnd/>
          </a:ln>
        </p:spPr>
        <p:txBody>
          <a:bodyPr/>
          <a:lstStyle/>
          <a:p>
            <a:pPr marL="342900" indent="-342900">
              <a:spcBef>
                <a:spcPct val="20000"/>
              </a:spcBef>
              <a:spcAft>
                <a:spcPts val="2400"/>
              </a:spcAft>
            </a:pPr>
            <a:r>
              <a:rPr lang="en-US" sz="2800">
                <a:solidFill>
                  <a:srgbClr val="1B204C"/>
                </a:solidFill>
                <a:latin typeface="Trebuchet MS" pitchFamily="34" charset="0"/>
              </a:rPr>
              <a:t>Name:</a:t>
            </a:r>
          </a:p>
          <a:p>
            <a:pPr marL="342900" indent="-342900">
              <a:spcBef>
                <a:spcPct val="20000"/>
              </a:spcBef>
              <a:spcAft>
                <a:spcPts val="2400"/>
              </a:spcAft>
            </a:pPr>
            <a:r>
              <a:rPr lang="en-US" sz="2800">
                <a:solidFill>
                  <a:srgbClr val="1B204C"/>
                </a:solidFill>
                <a:latin typeface="Trebuchet MS" pitchFamily="34" charset="0"/>
              </a:rPr>
              <a:t>Email address:</a:t>
            </a:r>
          </a:p>
          <a:p>
            <a:pPr marL="342900" indent="-342900">
              <a:spcBef>
                <a:spcPct val="20000"/>
              </a:spcBef>
              <a:spcAft>
                <a:spcPts val="2400"/>
              </a:spcAft>
            </a:pPr>
            <a:r>
              <a:rPr lang="en-US" sz="2800">
                <a:solidFill>
                  <a:srgbClr val="1B204C"/>
                </a:solidFill>
                <a:latin typeface="Trebuchet MS" pitchFamily="34" charset="0"/>
              </a:rPr>
              <a:t>Phone number:</a:t>
            </a:r>
            <a:endParaRPr lang="en-US">
              <a:solidFill>
                <a:srgbClr val="1B204C"/>
              </a:solidFill>
              <a:latin typeface="Trebuchet MS" pitchFamily="34" charset="0"/>
            </a:endParaRPr>
          </a:p>
        </p:txBody>
      </p:sp>
      <p:sp>
        <p:nvSpPr>
          <p:cNvPr id="8" name="Title 6"/>
          <p:cNvSpPr txBox="1">
            <a:spLocks/>
          </p:cNvSpPr>
          <p:nvPr/>
        </p:nvSpPr>
        <p:spPr>
          <a:xfrm>
            <a:off x="838200" y="762000"/>
            <a:ext cx="8153400" cy="1981200"/>
          </a:xfrm>
          <a:prstGeom prst="rect">
            <a:avLst/>
          </a:prstGeom>
        </p:spPr>
        <p:txBody>
          <a:bodyPr>
            <a:normAutofit/>
          </a:bodyPr>
          <a:lstStyle/>
          <a:p>
            <a:pPr fontAlgn="auto">
              <a:spcAft>
                <a:spcPts val="0"/>
              </a:spcAft>
              <a:defRPr/>
            </a:pPr>
            <a:r>
              <a:rPr lang="en-US" sz="5100" b="1" cap="all" dirty="0">
                <a:solidFill>
                  <a:schemeClr val="bg1"/>
                </a:solidFill>
                <a:latin typeface="Trebuchet MS"/>
                <a:ea typeface="+mj-ea"/>
                <a:cs typeface="Trebuchet MS"/>
              </a:rPr>
              <a:t>Contact </a:t>
            </a:r>
            <a:br>
              <a:rPr lang="en-US" sz="5100" b="1" cap="all" dirty="0">
                <a:solidFill>
                  <a:schemeClr val="bg1"/>
                </a:solidFill>
                <a:latin typeface="Trebuchet MS"/>
                <a:ea typeface="+mj-ea"/>
                <a:cs typeface="Trebuchet MS"/>
              </a:rPr>
            </a:br>
            <a:r>
              <a:rPr lang="en-US" sz="5100" b="1" cap="all" dirty="0">
                <a:solidFill>
                  <a:schemeClr val="bg1"/>
                </a:solidFill>
                <a:latin typeface="Trebuchet MS"/>
                <a:ea typeface="+mj-ea"/>
                <a:cs typeface="Trebuchet MS"/>
              </a:rPr>
              <a:t>Information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nhsc_today_title_slide.jpg"/>
          <p:cNvPicPr>
            <a:picLocks noChangeAspect="1"/>
          </p:cNvPicPr>
          <p:nvPr/>
        </p:nvPicPr>
        <p:blipFill>
          <a:blip r:embed="rId3" cstate="print"/>
          <a:srcRect/>
          <a:stretch>
            <a:fillRect/>
          </a:stretch>
        </p:blipFill>
        <p:spPr bwMode="auto">
          <a:xfrm>
            <a:off x="0" y="0"/>
            <a:ext cx="7315200" cy="6400800"/>
          </a:xfrm>
          <a:prstGeom prst="rect">
            <a:avLst/>
          </a:prstGeom>
          <a:noFill/>
          <a:ln w="9525">
            <a:noFill/>
            <a:miter lim="800000"/>
            <a:headEnd/>
            <a:tailEnd/>
          </a:ln>
        </p:spPr>
      </p:pic>
      <p:sp>
        <p:nvSpPr>
          <p:cNvPr id="25602" name="Title 7"/>
          <p:cNvSpPr>
            <a:spLocks noGrp="1"/>
          </p:cNvSpPr>
          <p:nvPr>
            <p:ph type="title"/>
          </p:nvPr>
        </p:nvSpPr>
        <p:spPr bwMode="auto">
          <a:xfrm>
            <a:off x="1905000" y="609600"/>
            <a:ext cx="6477000" cy="3276600"/>
          </a:xfrm>
        </p:spPr>
        <p:txBody>
          <a:bodyPr wrap="square" numCol="1" anchor="t" anchorCtr="0" compatLnSpc="1">
            <a:prstTxWarp prst="textNoShape">
              <a:avLst/>
            </a:prstTxWarp>
          </a:bodyPr>
          <a:lstStyle/>
          <a:p>
            <a:pPr algn="r"/>
            <a:r>
              <a:rPr lang="en-US" sz="7000" cap="none" smtClean="0">
                <a:solidFill>
                  <a:srgbClr val="2C79B3"/>
                </a:solidFill>
                <a:latin typeface="Trebuchet MS" pitchFamily="34" charset="0"/>
              </a:rPr>
              <a:t>NHSC Today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Box 5"/>
          <p:cNvSpPr txBox="1">
            <a:spLocks noChangeArrowheads="1"/>
          </p:cNvSpPr>
          <p:nvPr/>
        </p:nvSpPr>
        <p:spPr bwMode="auto">
          <a:xfrm>
            <a:off x="1066800" y="4857750"/>
            <a:ext cx="7086600" cy="2092881"/>
          </a:xfrm>
          <a:prstGeom prst="rect">
            <a:avLst/>
          </a:prstGeom>
          <a:noFill/>
          <a:ln w="9525">
            <a:noFill/>
            <a:miter lim="800000"/>
            <a:headEnd/>
            <a:tailEnd/>
          </a:ln>
        </p:spPr>
        <p:txBody>
          <a:bodyPr>
            <a:spAutoFit/>
          </a:bodyPr>
          <a:lstStyle/>
          <a:p>
            <a:pPr algn="ctr"/>
            <a:r>
              <a:rPr lang="en-US" sz="2800" dirty="0" smtClean="0">
                <a:solidFill>
                  <a:srgbClr val="2C79B3"/>
                </a:solidFill>
                <a:latin typeface="Trebuchet MS" pitchFamily="34" charset="0"/>
              </a:rPr>
              <a:t>Close to 10,000 </a:t>
            </a:r>
            <a:r>
              <a:rPr lang="en-US" sz="2800" dirty="0">
                <a:solidFill>
                  <a:srgbClr val="2C79B3"/>
                </a:solidFill>
                <a:latin typeface="Trebuchet MS" pitchFamily="34" charset="0"/>
              </a:rPr>
              <a:t>NHSC primary care providers are working in communities with limited access to health care nationwide.</a:t>
            </a:r>
          </a:p>
          <a:p>
            <a:endParaRPr lang="en-US" sz="2800" dirty="0">
              <a:cs typeface="Arial" charset="0"/>
            </a:endParaRPr>
          </a:p>
          <a:p>
            <a:endParaRPr lang="en-US" dirty="0">
              <a:latin typeface="Calibri" pitchFamily="34" charset="0"/>
            </a:endParaRPr>
          </a:p>
        </p:txBody>
      </p:sp>
      <p:grpSp>
        <p:nvGrpSpPr>
          <p:cNvPr id="26" name="Group 25"/>
          <p:cNvGrpSpPr>
            <a:grpSpLocks/>
          </p:cNvGrpSpPr>
          <p:nvPr/>
        </p:nvGrpSpPr>
        <p:grpSpPr bwMode="auto">
          <a:xfrm>
            <a:off x="762000" y="1101725"/>
            <a:ext cx="7620000" cy="3089275"/>
            <a:chOff x="762000" y="762000"/>
            <a:chExt cx="7620000" cy="3089275"/>
          </a:xfrm>
        </p:grpSpPr>
        <p:pic>
          <p:nvPicPr>
            <p:cNvPr id="27651" name="Picture 6" descr="nhsc_today_pie_chart.jpg"/>
            <p:cNvPicPr>
              <a:picLocks noChangeAspect="1"/>
            </p:cNvPicPr>
            <p:nvPr/>
          </p:nvPicPr>
          <p:blipFill>
            <a:blip r:embed="rId2" cstate="print"/>
            <a:srcRect/>
            <a:stretch>
              <a:fillRect/>
            </a:stretch>
          </p:blipFill>
          <p:spPr bwMode="auto">
            <a:xfrm>
              <a:off x="2895600" y="762000"/>
              <a:ext cx="3089275" cy="3089275"/>
            </a:xfrm>
            <a:prstGeom prst="rect">
              <a:avLst/>
            </a:prstGeom>
            <a:noFill/>
            <a:ln w="9525">
              <a:noFill/>
              <a:miter lim="800000"/>
              <a:headEnd/>
              <a:tailEnd/>
            </a:ln>
          </p:spPr>
        </p:pic>
        <p:sp>
          <p:nvSpPr>
            <p:cNvPr id="27652" name="TextBox 7"/>
            <p:cNvSpPr txBox="1">
              <a:spLocks noChangeArrowheads="1"/>
            </p:cNvSpPr>
            <p:nvPr/>
          </p:nvSpPr>
          <p:spPr bwMode="auto">
            <a:xfrm>
              <a:off x="4572000" y="1600200"/>
              <a:ext cx="1143000" cy="307777"/>
            </a:xfrm>
            <a:prstGeom prst="rect">
              <a:avLst/>
            </a:prstGeom>
            <a:noFill/>
            <a:ln w="9525">
              <a:noFill/>
              <a:miter lim="800000"/>
              <a:headEnd/>
              <a:tailEnd/>
            </a:ln>
          </p:spPr>
          <p:txBody>
            <a:bodyPr>
              <a:spAutoFit/>
            </a:bodyPr>
            <a:lstStyle/>
            <a:p>
              <a:pPr algn="ctr"/>
              <a:r>
                <a:rPr lang="en-US" sz="1400" dirty="0" smtClean="0">
                  <a:solidFill>
                    <a:schemeClr val="bg1"/>
                  </a:solidFill>
                  <a:latin typeface="Trebuchet MS" pitchFamily="34" charset="0"/>
                </a:rPr>
                <a:t>Physicians</a:t>
              </a:r>
              <a:endParaRPr lang="en-US" sz="1400" dirty="0">
                <a:solidFill>
                  <a:schemeClr val="bg1"/>
                </a:solidFill>
                <a:latin typeface="Trebuchet MS" pitchFamily="34" charset="0"/>
              </a:endParaRPr>
            </a:p>
          </p:txBody>
        </p:sp>
        <p:sp>
          <p:nvSpPr>
            <p:cNvPr id="27653" name="TextBox 8"/>
            <p:cNvSpPr txBox="1">
              <a:spLocks noChangeArrowheads="1"/>
            </p:cNvSpPr>
            <p:nvPr/>
          </p:nvSpPr>
          <p:spPr bwMode="auto">
            <a:xfrm>
              <a:off x="4495800" y="2514600"/>
              <a:ext cx="1600200" cy="523220"/>
            </a:xfrm>
            <a:prstGeom prst="rect">
              <a:avLst/>
            </a:prstGeom>
            <a:noFill/>
            <a:ln w="9525">
              <a:noFill/>
              <a:miter lim="800000"/>
              <a:headEnd/>
              <a:tailEnd/>
            </a:ln>
          </p:spPr>
          <p:txBody>
            <a:bodyPr>
              <a:spAutoFit/>
            </a:bodyPr>
            <a:lstStyle/>
            <a:p>
              <a:pPr algn="ctr"/>
              <a:r>
                <a:rPr lang="en-US" sz="1400" dirty="0">
                  <a:solidFill>
                    <a:schemeClr val="bg1"/>
                  </a:solidFill>
                  <a:latin typeface="Trebuchet MS" pitchFamily="34" charset="0"/>
                </a:rPr>
                <a:t>Nurse </a:t>
              </a:r>
              <a:r>
                <a:rPr lang="en-US" sz="1400" dirty="0" smtClean="0">
                  <a:solidFill>
                    <a:schemeClr val="bg1"/>
                  </a:solidFill>
                  <a:latin typeface="Trebuchet MS" pitchFamily="34" charset="0"/>
                </a:rPr>
                <a:t>Practitioners</a:t>
              </a:r>
              <a:endParaRPr lang="en-US" sz="1400" dirty="0">
                <a:solidFill>
                  <a:schemeClr val="bg1"/>
                </a:solidFill>
                <a:latin typeface="Trebuchet MS" pitchFamily="34" charset="0"/>
              </a:endParaRPr>
            </a:p>
          </p:txBody>
        </p:sp>
        <p:sp>
          <p:nvSpPr>
            <p:cNvPr id="27654" name="TextBox 9"/>
            <p:cNvSpPr txBox="1">
              <a:spLocks noChangeArrowheads="1"/>
            </p:cNvSpPr>
            <p:nvPr/>
          </p:nvSpPr>
          <p:spPr bwMode="auto">
            <a:xfrm>
              <a:off x="3200400" y="1600200"/>
              <a:ext cx="1143000" cy="738664"/>
            </a:xfrm>
            <a:prstGeom prst="rect">
              <a:avLst/>
            </a:prstGeom>
            <a:noFill/>
            <a:ln w="9525">
              <a:noFill/>
              <a:miter lim="800000"/>
              <a:headEnd/>
              <a:tailEnd/>
            </a:ln>
          </p:spPr>
          <p:txBody>
            <a:bodyPr>
              <a:spAutoFit/>
            </a:bodyPr>
            <a:lstStyle/>
            <a:p>
              <a:pPr algn="ctr"/>
              <a:r>
                <a:rPr lang="en-US" sz="1400" dirty="0">
                  <a:solidFill>
                    <a:srgbClr val="1B204C"/>
                  </a:solidFill>
                  <a:latin typeface="Trebuchet MS" pitchFamily="34" charset="0"/>
                </a:rPr>
                <a:t>Mental </a:t>
              </a:r>
              <a:r>
                <a:rPr lang="en-US" sz="1400" dirty="0" smtClean="0">
                  <a:solidFill>
                    <a:srgbClr val="1B204C"/>
                  </a:solidFill>
                  <a:latin typeface="Trebuchet MS" pitchFamily="34" charset="0"/>
                </a:rPr>
                <a:t>Health Providers</a:t>
              </a:r>
              <a:endParaRPr lang="en-US" sz="1400" dirty="0">
                <a:solidFill>
                  <a:srgbClr val="1B204C"/>
                </a:solidFill>
                <a:latin typeface="Trebuchet MS" pitchFamily="34" charset="0"/>
              </a:endParaRPr>
            </a:p>
          </p:txBody>
        </p:sp>
        <p:sp>
          <p:nvSpPr>
            <p:cNvPr id="27655" name="TextBox 10"/>
            <p:cNvSpPr txBox="1">
              <a:spLocks noChangeArrowheads="1"/>
            </p:cNvSpPr>
            <p:nvPr/>
          </p:nvSpPr>
          <p:spPr bwMode="auto">
            <a:xfrm>
              <a:off x="3048000" y="2819400"/>
              <a:ext cx="1143000" cy="307777"/>
            </a:xfrm>
            <a:prstGeom prst="rect">
              <a:avLst/>
            </a:prstGeom>
            <a:noFill/>
            <a:ln w="9525">
              <a:noFill/>
              <a:miter lim="800000"/>
              <a:headEnd/>
              <a:tailEnd/>
            </a:ln>
          </p:spPr>
          <p:txBody>
            <a:bodyPr>
              <a:spAutoFit/>
            </a:bodyPr>
            <a:lstStyle/>
            <a:p>
              <a:pPr algn="ctr"/>
              <a:r>
                <a:rPr lang="en-US" sz="1400" dirty="0" smtClean="0">
                  <a:solidFill>
                    <a:schemeClr val="bg1"/>
                  </a:solidFill>
                  <a:latin typeface="Trebuchet MS" pitchFamily="34" charset="0"/>
                </a:rPr>
                <a:t>Dentists</a:t>
              </a:r>
              <a:endParaRPr lang="en-US" dirty="0">
                <a:solidFill>
                  <a:schemeClr val="bg1"/>
                </a:solidFill>
                <a:latin typeface="Calibri" pitchFamily="34" charset="0"/>
              </a:endParaRPr>
            </a:p>
          </p:txBody>
        </p:sp>
        <p:sp>
          <p:nvSpPr>
            <p:cNvPr id="27656" name="TextBox 11"/>
            <p:cNvSpPr txBox="1">
              <a:spLocks noChangeArrowheads="1"/>
            </p:cNvSpPr>
            <p:nvPr/>
          </p:nvSpPr>
          <p:spPr bwMode="auto">
            <a:xfrm>
              <a:off x="3886200" y="3200400"/>
              <a:ext cx="1143000" cy="523220"/>
            </a:xfrm>
            <a:prstGeom prst="rect">
              <a:avLst/>
            </a:prstGeom>
            <a:noFill/>
            <a:ln w="9525">
              <a:noFill/>
              <a:miter lim="800000"/>
              <a:headEnd/>
              <a:tailEnd/>
            </a:ln>
          </p:spPr>
          <p:txBody>
            <a:bodyPr>
              <a:spAutoFit/>
            </a:bodyPr>
            <a:lstStyle/>
            <a:p>
              <a:pPr algn="ctr"/>
              <a:r>
                <a:rPr lang="en-US" sz="1400" dirty="0">
                  <a:solidFill>
                    <a:srgbClr val="1B204C"/>
                  </a:solidFill>
                  <a:latin typeface="Trebuchet MS" pitchFamily="34" charset="0"/>
                </a:rPr>
                <a:t>Physician </a:t>
              </a:r>
              <a:r>
                <a:rPr lang="en-US" sz="1400" dirty="0" smtClean="0">
                  <a:solidFill>
                    <a:srgbClr val="1B204C"/>
                  </a:solidFill>
                  <a:latin typeface="Trebuchet MS" pitchFamily="34" charset="0"/>
                </a:rPr>
                <a:t>Assistants</a:t>
              </a:r>
              <a:endParaRPr lang="en-US" sz="1400" dirty="0">
                <a:solidFill>
                  <a:srgbClr val="1B204C"/>
                </a:solidFill>
                <a:latin typeface="Trebuchet MS" pitchFamily="34" charset="0"/>
              </a:endParaRPr>
            </a:p>
          </p:txBody>
        </p:sp>
        <p:sp>
          <p:nvSpPr>
            <p:cNvPr id="13" name="TextBox 12"/>
            <p:cNvSpPr txBox="1"/>
            <p:nvPr/>
          </p:nvSpPr>
          <p:spPr>
            <a:xfrm>
              <a:off x="6019800" y="2206625"/>
              <a:ext cx="2362200" cy="307975"/>
            </a:xfrm>
            <a:prstGeom prst="rect">
              <a:avLst/>
            </a:prstGeom>
            <a:noFill/>
          </p:spPr>
          <p:txBody>
            <a:bodyPr>
              <a:spAutoFit/>
            </a:bodyPr>
            <a:lstStyle/>
            <a:p>
              <a:pPr fontAlgn="auto">
                <a:spcBef>
                  <a:spcPts val="0"/>
                </a:spcBef>
                <a:spcAft>
                  <a:spcPts val="0"/>
                </a:spcAft>
                <a:defRPr/>
              </a:pPr>
              <a:r>
                <a:rPr lang="en-US" sz="1400" dirty="0">
                  <a:solidFill>
                    <a:schemeClr val="bg1">
                      <a:lumMod val="50000"/>
                    </a:schemeClr>
                  </a:solidFill>
                  <a:latin typeface="Trebuchet MS"/>
                  <a:cs typeface="Trebuchet MS"/>
                </a:rPr>
                <a:t>Nurse </a:t>
              </a:r>
              <a:r>
                <a:rPr lang="en-US" sz="1400" dirty="0" smtClean="0">
                  <a:solidFill>
                    <a:schemeClr val="bg1">
                      <a:lumMod val="50000"/>
                    </a:schemeClr>
                  </a:solidFill>
                  <a:latin typeface="Trebuchet MS"/>
                  <a:cs typeface="Trebuchet MS"/>
                </a:rPr>
                <a:t>Midwives </a:t>
              </a:r>
              <a:r>
                <a:rPr lang="en-US" sz="1400" dirty="0">
                  <a:solidFill>
                    <a:schemeClr val="bg1">
                      <a:lumMod val="50000"/>
                    </a:schemeClr>
                  </a:solidFill>
                  <a:latin typeface="Trebuchet MS"/>
                  <a:cs typeface="Trebuchet MS"/>
                </a:rPr>
                <a:t>• 2%</a:t>
              </a:r>
              <a:endParaRPr lang="en-US" dirty="0">
                <a:solidFill>
                  <a:schemeClr val="bg1">
                    <a:lumMod val="50000"/>
                  </a:schemeClr>
                </a:solidFill>
                <a:latin typeface="+mn-lt"/>
              </a:endParaRPr>
            </a:p>
          </p:txBody>
        </p:sp>
        <p:sp>
          <p:nvSpPr>
            <p:cNvPr id="14" name="TextBox 13"/>
            <p:cNvSpPr txBox="1"/>
            <p:nvPr/>
          </p:nvSpPr>
          <p:spPr>
            <a:xfrm>
              <a:off x="762000" y="2667000"/>
              <a:ext cx="2133600" cy="307975"/>
            </a:xfrm>
            <a:prstGeom prst="rect">
              <a:avLst/>
            </a:prstGeom>
            <a:noFill/>
          </p:spPr>
          <p:txBody>
            <a:bodyPr>
              <a:spAutoFit/>
            </a:bodyPr>
            <a:lstStyle/>
            <a:p>
              <a:pPr algn="r" fontAlgn="auto">
                <a:spcBef>
                  <a:spcPts val="0"/>
                </a:spcBef>
                <a:spcAft>
                  <a:spcPts val="0"/>
                </a:spcAft>
                <a:defRPr/>
              </a:pPr>
              <a:r>
                <a:rPr lang="en-US" sz="1400" dirty="0">
                  <a:solidFill>
                    <a:schemeClr val="bg1">
                      <a:lumMod val="50000"/>
                    </a:schemeClr>
                  </a:solidFill>
                  <a:latin typeface="Trebuchet MS"/>
                  <a:cs typeface="Trebuchet MS"/>
                </a:rPr>
                <a:t>2% • Dental </a:t>
              </a:r>
              <a:r>
                <a:rPr lang="en-US" sz="1400" dirty="0" smtClean="0">
                  <a:solidFill>
                    <a:schemeClr val="bg1">
                      <a:lumMod val="50000"/>
                    </a:schemeClr>
                  </a:solidFill>
                  <a:latin typeface="Trebuchet MS"/>
                  <a:cs typeface="Trebuchet MS"/>
                </a:rPr>
                <a:t>Hygienists</a:t>
              </a:r>
              <a:endParaRPr lang="en-US" dirty="0">
                <a:solidFill>
                  <a:schemeClr val="bg1">
                    <a:lumMod val="50000"/>
                  </a:schemeClr>
                </a:solidFill>
                <a:latin typeface="+mn-lt"/>
              </a:endParaRPr>
            </a:p>
          </p:txBody>
        </p:sp>
        <p:sp>
          <p:nvSpPr>
            <p:cNvPr id="27659" name="TextBox 20"/>
            <p:cNvSpPr txBox="1">
              <a:spLocks noChangeArrowheads="1"/>
            </p:cNvSpPr>
            <p:nvPr/>
          </p:nvSpPr>
          <p:spPr bwMode="auto">
            <a:xfrm>
              <a:off x="4572000" y="1295400"/>
              <a:ext cx="1143000" cy="307777"/>
            </a:xfrm>
            <a:prstGeom prst="rect">
              <a:avLst/>
            </a:prstGeom>
            <a:noFill/>
            <a:ln w="9525">
              <a:noFill/>
              <a:miter lim="800000"/>
              <a:headEnd/>
              <a:tailEnd/>
            </a:ln>
          </p:spPr>
          <p:txBody>
            <a:bodyPr>
              <a:spAutoFit/>
            </a:bodyPr>
            <a:lstStyle/>
            <a:p>
              <a:pPr algn="ctr"/>
              <a:r>
                <a:rPr lang="en-US" sz="1400">
                  <a:solidFill>
                    <a:schemeClr val="bg1"/>
                  </a:solidFill>
                  <a:latin typeface="Trebuchet MS" pitchFamily="34" charset="0"/>
                </a:rPr>
                <a:t>25%</a:t>
              </a:r>
            </a:p>
          </p:txBody>
        </p:sp>
        <p:sp>
          <p:nvSpPr>
            <p:cNvPr id="27660" name="TextBox 21"/>
            <p:cNvSpPr txBox="1">
              <a:spLocks noChangeArrowheads="1"/>
            </p:cNvSpPr>
            <p:nvPr/>
          </p:nvSpPr>
          <p:spPr bwMode="auto">
            <a:xfrm>
              <a:off x="4876800" y="3048000"/>
              <a:ext cx="762000" cy="307777"/>
            </a:xfrm>
            <a:prstGeom prst="rect">
              <a:avLst/>
            </a:prstGeom>
            <a:noFill/>
            <a:ln w="9525">
              <a:noFill/>
              <a:miter lim="800000"/>
              <a:headEnd/>
              <a:tailEnd/>
            </a:ln>
          </p:spPr>
          <p:txBody>
            <a:bodyPr>
              <a:spAutoFit/>
            </a:bodyPr>
            <a:lstStyle/>
            <a:p>
              <a:pPr algn="ctr"/>
              <a:r>
                <a:rPr lang="en-US" sz="1400">
                  <a:solidFill>
                    <a:schemeClr val="bg1"/>
                  </a:solidFill>
                  <a:latin typeface="Trebuchet MS" pitchFamily="34" charset="0"/>
                </a:rPr>
                <a:t>16%</a:t>
              </a:r>
            </a:p>
          </p:txBody>
        </p:sp>
        <p:sp>
          <p:nvSpPr>
            <p:cNvPr id="27661" name="TextBox 22"/>
            <p:cNvSpPr txBox="1">
              <a:spLocks noChangeArrowheads="1"/>
            </p:cNvSpPr>
            <p:nvPr/>
          </p:nvSpPr>
          <p:spPr bwMode="auto">
            <a:xfrm>
              <a:off x="4038600" y="2892623"/>
              <a:ext cx="762000" cy="307777"/>
            </a:xfrm>
            <a:prstGeom prst="rect">
              <a:avLst/>
            </a:prstGeom>
            <a:noFill/>
            <a:ln w="9525">
              <a:noFill/>
              <a:miter lim="800000"/>
              <a:headEnd/>
              <a:tailEnd/>
            </a:ln>
          </p:spPr>
          <p:txBody>
            <a:bodyPr>
              <a:spAutoFit/>
            </a:bodyPr>
            <a:lstStyle/>
            <a:p>
              <a:pPr algn="ctr"/>
              <a:r>
                <a:rPr lang="en-US" sz="1400">
                  <a:solidFill>
                    <a:srgbClr val="1B204C"/>
                  </a:solidFill>
                  <a:latin typeface="Trebuchet MS" pitchFamily="34" charset="0"/>
                </a:rPr>
                <a:t>14%</a:t>
              </a:r>
            </a:p>
          </p:txBody>
        </p:sp>
        <p:sp>
          <p:nvSpPr>
            <p:cNvPr id="27662" name="TextBox 23"/>
            <p:cNvSpPr txBox="1">
              <a:spLocks noChangeArrowheads="1"/>
            </p:cNvSpPr>
            <p:nvPr/>
          </p:nvSpPr>
          <p:spPr bwMode="auto">
            <a:xfrm>
              <a:off x="3276600" y="3124200"/>
              <a:ext cx="762000" cy="307777"/>
            </a:xfrm>
            <a:prstGeom prst="rect">
              <a:avLst/>
            </a:prstGeom>
            <a:noFill/>
            <a:ln w="9525">
              <a:noFill/>
              <a:miter lim="800000"/>
              <a:headEnd/>
              <a:tailEnd/>
            </a:ln>
          </p:spPr>
          <p:txBody>
            <a:bodyPr>
              <a:spAutoFit/>
            </a:bodyPr>
            <a:lstStyle/>
            <a:p>
              <a:pPr algn="ctr"/>
              <a:r>
                <a:rPr lang="en-US" sz="1400">
                  <a:solidFill>
                    <a:schemeClr val="bg1"/>
                  </a:solidFill>
                  <a:latin typeface="Trebuchet MS" pitchFamily="34" charset="0"/>
                </a:rPr>
                <a:t>12%</a:t>
              </a:r>
            </a:p>
          </p:txBody>
        </p:sp>
        <p:sp>
          <p:nvSpPr>
            <p:cNvPr id="27663" name="TextBox 24"/>
            <p:cNvSpPr txBox="1">
              <a:spLocks noChangeArrowheads="1"/>
            </p:cNvSpPr>
            <p:nvPr/>
          </p:nvSpPr>
          <p:spPr bwMode="auto">
            <a:xfrm>
              <a:off x="3429000" y="1295400"/>
              <a:ext cx="762000" cy="307777"/>
            </a:xfrm>
            <a:prstGeom prst="rect">
              <a:avLst/>
            </a:prstGeom>
            <a:noFill/>
            <a:ln w="9525">
              <a:noFill/>
              <a:miter lim="800000"/>
              <a:headEnd/>
              <a:tailEnd/>
            </a:ln>
          </p:spPr>
          <p:txBody>
            <a:bodyPr>
              <a:spAutoFit/>
            </a:bodyPr>
            <a:lstStyle/>
            <a:p>
              <a:pPr algn="ctr"/>
              <a:r>
                <a:rPr lang="en-US" sz="1400">
                  <a:solidFill>
                    <a:srgbClr val="1B204C"/>
                  </a:solidFill>
                  <a:latin typeface="Trebuchet MS" pitchFamily="34" charset="0"/>
                </a:rPr>
                <a:t>29%</a:t>
              </a:r>
            </a:p>
          </p:txBody>
        </p:sp>
      </p:grpSp>
      <p:sp>
        <p:nvSpPr>
          <p:cNvPr id="17" name="TextBox 16"/>
          <p:cNvSpPr txBox="1"/>
          <p:nvPr/>
        </p:nvSpPr>
        <p:spPr>
          <a:xfrm>
            <a:off x="4800600" y="4191000"/>
            <a:ext cx="3276600" cy="307777"/>
          </a:xfrm>
          <a:prstGeom prst="rect">
            <a:avLst/>
          </a:prstGeom>
          <a:noFill/>
        </p:spPr>
        <p:txBody>
          <a:bodyPr wrap="square" rtlCol="0">
            <a:spAutoFit/>
          </a:bodyPr>
          <a:lstStyle/>
          <a:p>
            <a:r>
              <a:rPr lang="en-US" sz="1400" i="1" dirty="0" smtClean="0"/>
              <a:t>*As of Sept. 30, 2011</a:t>
            </a:r>
            <a:endParaRPr lang="en-US" sz="1400" i="1" dirty="0"/>
          </a:p>
        </p:txBody>
      </p:sp>
      <p:sp>
        <p:nvSpPr>
          <p:cNvPr id="18" name="Title 9"/>
          <p:cNvSpPr>
            <a:spLocks noGrp="1"/>
          </p:cNvSpPr>
          <p:nvPr>
            <p:ph type="title"/>
          </p:nvPr>
        </p:nvSpPr>
        <p:spPr>
          <a:xfrm>
            <a:off x="0" y="76200"/>
            <a:ext cx="9144000" cy="1143000"/>
          </a:xfrm>
        </p:spPr>
        <p:txBody>
          <a:bodyPr/>
          <a:lstStyle/>
          <a:p>
            <a:pPr fontAlgn="auto">
              <a:spcAft>
                <a:spcPts val="0"/>
              </a:spcAft>
              <a:defRPr/>
            </a:pPr>
            <a:r>
              <a:rPr lang="en-US" dirty="0" smtClean="0">
                <a:solidFill>
                  <a:srgbClr val="1B204C"/>
                </a:solidFill>
              </a:rPr>
              <a:t>NHSC Field Strength*</a:t>
            </a:r>
            <a:endParaRPr lang="en-US" dirty="0">
              <a:solidFill>
                <a:srgbClr val="1B204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p:cNvSpPr>
          <p:nvPr>
            <p:ph idx="1"/>
          </p:nvPr>
        </p:nvSpPr>
        <p:spPr>
          <a:xfrm>
            <a:off x="1066800" y="1447800"/>
            <a:ext cx="7086600" cy="4800600"/>
          </a:xfrm>
        </p:spPr>
        <p:txBody>
          <a:bodyPr/>
          <a:lstStyle/>
          <a:p>
            <a:pPr>
              <a:spcAft>
                <a:spcPts val="2400"/>
              </a:spcAft>
              <a:buFont typeface="Wingdings" pitchFamily="2" charset="2"/>
              <a:buChar char="ü"/>
            </a:pPr>
            <a:r>
              <a:rPr lang="en-US" sz="2400" dirty="0" smtClean="0">
                <a:solidFill>
                  <a:srgbClr val="2C79B3"/>
                </a:solidFill>
                <a:latin typeface="Trebuchet MS" pitchFamily="34" charset="0"/>
              </a:rPr>
              <a:t>NHSC members are currently providing care to more than 9.5 million people in the United States</a:t>
            </a:r>
          </a:p>
          <a:p>
            <a:pPr>
              <a:spcAft>
                <a:spcPts val="2400"/>
              </a:spcAft>
              <a:buFont typeface="Wingdings" pitchFamily="2" charset="2"/>
              <a:buChar char="ü"/>
            </a:pPr>
            <a:r>
              <a:rPr lang="en-US" sz="2400" dirty="0" smtClean="0">
                <a:solidFill>
                  <a:srgbClr val="2C79B3"/>
                </a:solidFill>
                <a:latin typeface="Trebuchet MS" pitchFamily="34" charset="0"/>
              </a:rPr>
              <a:t>Networking and other educational resources are available to support NHSC providers during their service</a:t>
            </a:r>
          </a:p>
          <a:p>
            <a:pPr>
              <a:spcAft>
                <a:spcPts val="2400"/>
              </a:spcAft>
              <a:buFont typeface="Wingdings" pitchFamily="2" charset="2"/>
              <a:buChar char="ü"/>
            </a:pPr>
            <a:r>
              <a:rPr lang="en-US" sz="2400" dirty="0" smtClean="0">
                <a:solidFill>
                  <a:srgbClr val="2C79B3"/>
                </a:solidFill>
                <a:latin typeface="Trebuchet MS" pitchFamily="34" charset="0"/>
              </a:rPr>
              <a:t>The number of in service providers has more than doubled since 2008</a:t>
            </a:r>
          </a:p>
        </p:txBody>
      </p:sp>
      <p:sp>
        <p:nvSpPr>
          <p:cNvPr id="23" name="Title 9"/>
          <p:cNvSpPr>
            <a:spLocks noGrp="1"/>
          </p:cNvSpPr>
          <p:nvPr>
            <p:ph type="title"/>
          </p:nvPr>
        </p:nvSpPr>
        <p:spPr>
          <a:xfrm>
            <a:off x="0" y="274638"/>
            <a:ext cx="9144000" cy="1143000"/>
          </a:xfrm>
        </p:spPr>
        <p:txBody>
          <a:bodyPr/>
          <a:lstStyle/>
          <a:p>
            <a:pPr fontAlgn="auto">
              <a:spcAft>
                <a:spcPts val="0"/>
              </a:spcAft>
              <a:defRPr/>
            </a:pPr>
            <a:r>
              <a:rPr lang="en-US" dirty="0" smtClean="0">
                <a:solidFill>
                  <a:srgbClr val="1B204C"/>
                </a:solidFill>
              </a:rPr>
              <a:t>Fast facts</a:t>
            </a:r>
            <a:endParaRPr lang="en-US" dirty="0">
              <a:solidFill>
                <a:srgbClr val="1B204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11267">
                                            <p:txEl>
                                              <p:pRg st="0" end="0"/>
                                            </p:txEl>
                                          </p:spTgt>
                                        </p:tgtEl>
                                        <p:attrNameLst>
                                          <p:attrName>style.color</p:attrName>
                                        </p:attrNameLst>
                                      </p:cBhvr>
                                      <p:to>
                                        <a:srgbClr val="1B204C"/>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500" fill="hold"/>
                                        <p:tgtEl>
                                          <p:spTgt spid="11267">
                                            <p:txEl>
                                              <p:pRg st="1" end="1"/>
                                            </p:txEl>
                                          </p:spTgt>
                                        </p:tgtEl>
                                        <p:attrNameLst>
                                          <p:attrName>style.color</p:attrName>
                                        </p:attrNameLst>
                                      </p:cBhvr>
                                      <p:to>
                                        <a:srgbClr val="1B204C"/>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500" fill="hold"/>
                                        <p:tgtEl>
                                          <p:spTgt spid="11267">
                                            <p:txEl>
                                              <p:pRg st="2" end="2"/>
                                            </p:txEl>
                                          </p:spTgt>
                                        </p:tgtEl>
                                        <p:attrNameLst>
                                          <p:attrName>style.color</p:attrName>
                                        </p:attrNameLst>
                                      </p:cBhvr>
                                      <p:to>
                                        <a:srgbClr val="1B204C"/>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5" descr="loan_repayment_title_slide.jpg"/>
          <p:cNvPicPr>
            <a:picLocks noChangeAspect="1"/>
          </p:cNvPicPr>
          <p:nvPr/>
        </p:nvPicPr>
        <p:blipFill>
          <a:blip r:embed="rId3" cstate="print"/>
          <a:srcRect/>
          <a:stretch>
            <a:fillRect/>
          </a:stretch>
        </p:blipFill>
        <p:spPr bwMode="auto">
          <a:xfrm>
            <a:off x="0" y="0"/>
            <a:ext cx="9144000" cy="6400800"/>
          </a:xfrm>
          <a:prstGeom prst="rect">
            <a:avLst/>
          </a:prstGeom>
          <a:noFill/>
          <a:ln w="9525">
            <a:noFill/>
            <a:miter lim="800000"/>
            <a:headEnd/>
            <a:tailEnd/>
          </a:ln>
        </p:spPr>
      </p:pic>
      <p:sp>
        <p:nvSpPr>
          <p:cNvPr id="30722" name="Title 7"/>
          <p:cNvSpPr>
            <a:spLocks noGrp="1"/>
          </p:cNvSpPr>
          <p:nvPr>
            <p:ph type="title"/>
          </p:nvPr>
        </p:nvSpPr>
        <p:spPr bwMode="auto">
          <a:xfrm>
            <a:off x="762000" y="762000"/>
            <a:ext cx="8382000" cy="3276600"/>
          </a:xfrm>
        </p:spPr>
        <p:txBody>
          <a:bodyPr wrap="square" numCol="1" anchor="t" anchorCtr="0" compatLnSpc="1">
            <a:prstTxWarp prst="textNoShape">
              <a:avLst/>
            </a:prstTxWarp>
          </a:bodyPr>
          <a:lstStyle/>
          <a:p>
            <a:pPr algn="l"/>
            <a:r>
              <a:rPr lang="en-US" sz="7000" cap="none" smtClean="0">
                <a:latin typeface="Trebuchet MS" pitchFamily="34" charset="0"/>
              </a:rPr>
              <a:t>Loan Repayment </a:t>
            </a:r>
            <a:br>
              <a:rPr lang="en-US" sz="7000" cap="none" smtClean="0">
                <a:latin typeface="Trebuchet MS" pitchFamily="34" charset="0"/>
              </a:rPr>
            </a:br>
            <a:r>
              <a:rPr lang="en-US" sz="7000" cap="none" smtClean="0">
                <a:latin typeface="Trebuchet MS" pitchFamily="34" charset="0"/>
              </a:rPr>
              <a:t>Program</a:t>
            </a:r>
          </a:p>
        </p:txBody>
      </p:sp>
      <p:sp>
        <p:nvSpPr>
          <p:cNvPr id="10" name="Title 7"/>
          <p:cNvSpPr txBox="1">
            <a:spLocks/>
          </p:cNvSpPr>
          <p:nvPr/>
        </p:nvSpPr>
        <p:spPr>
          <a:xfrm>
            <a:off x="762000" y="3962400"/>
            <a:ext cx="1981200" cy="762000"/>
          </a:xfrm>
          <a:prstGeom prst="rect">
            <a:avLst/>
          </a:prstGeom>
        </p:spPr>
        <p:txBody>
          <a:bodyPr anchor="ctr"/>
          <a:lstStyle/>
          <a:p>
            <a:pPr fontAlgn="auto">
              <a:spcAft>
                <a:spcPts val="0"/>
              </a:spcAft>
              <a:defRPr/>
            </a:pPr>
            <a:r>
              <a:rPr lang="en-US" sz="4500" cap="all" dirty="0">
                <a:solidFill>
                  <a:schemeClr val="bg1"/>
                </a:solidFill>
                <a:latin typeface="Trebuchet MS"/>
                <a:ea typeface="+mj-ea"/>
                <a:cs typeface="Trebuchet MS"/>
              </a:rPr>
              <a:t>(LRP)</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5" descr="_MG_0044_ppt.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 name="Rectangle 6"/>
          <p:cNvSpPr/>
          <p:nvPr/>
        </p:nvSpPr>
        <p:spPr bwMode="gray">
          <a:xfrm>
            <a:off x="4495800" y="3581400"/>
            <a:ext cx="4648200" cy="1600200"/>
          </a:xfrm>
          <a:prstGeom prst="rect">
            <a:avLst/>
          </a:prstGeom>
          <a:solidFill>
            <a:schemeClr val="bg1"/>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771" name="Content Placeholder 2"/>
          <p:cNvSpPr>
            <a:spLocks noGrp="1"/>
          </p:cNvSpPr>
          <p:nvPr>
            <p:ph idx="1"/>
          </p:nvPr>
        </p:nvSpPr>
        <p:spPr>
          <a:xfrm>
            <a:off x="4419600" y="3733800"/>
            <a:ext cx="4724400" cy="1676400"/>
          </a:xfrm>
        </p:spPr>
        <p:txBody>
          <a:bodyPr/>
          <a:lstStyle/>
          <a:p>
            <a:pPr>
              <a:buFont typeface="Arial" charset="0"/>
              <a:buNone/>
            </a:pPr>
            <a:r>
              <a:rPr lang="en-US" sz="2400" smtClean="0">
                <a:solidFill>
                  <a:srgbClr val="2C79B3"/>
                </a:solidFill>
                <a:latin typeface="Trebuchet MS" pitchFamily="34" charset="0"/>
              </a:rPr>
              <a:t>	An opportunity to pay off student loans while providing care to communities in need</a:t>
            </a:r>
          </a:p>
          <a:p>
            <a:pPr marL="971550" lvl="1" indent="-514350">
              <a:buFont typeface="Arial" charset="0"/>
              <a:buNone/>
            </a:pPr>
            <a:endParaRPr lang="en-US" smtClean="0">
              <a:latin typeface="Trebuchet MS"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4" descr="_MG_5117_ppt.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2" name="Rectangle 11"/>
          <p:cNvSpPr/>
          <p:nvPr/>
        </p:nvSpPr>
        <p:spPr bwMode="gray">
          <a:xfrm>
            <a:off x="5334000" y="4876800"/>
            <a:ext cx="3733800" cy="1219200"/>
          </a:xfrm>
          <a:prstGeom prst="rect">
            <a:avLst/>
          </a:prstGeom>
          <a:solidFill>
            <a:schemeClr val="bg1"/>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819" name="Content Placeholder 2"/>
          <p:cNvSpPr txBox="1">
            <a:spLocks/>
          </p:cNvSpPr>
          <p:nvPr/>
        </p:nvSpPr>
        <p:spPr bwMode="auto">
          <a:xfrm>
            <a:off x="5257800" y="5029200"/>
            <a:ext cx="3886200" cy="1066800"/>
          </a:xfrm>
          <a:prstGeom prst="rect">
            <a:avLst/>
          </a:prstGeom>
          <a:noFill/>
          <a:ln w="9525">
            <a:noFill/>
            <a:miter lim="800000"/>
            <a:headEnd/>
            <a:tailEnd/>
          </a:ln>
        </p:spPr>
        <p:txBody>
          <a:bodyPr/>
          <a:lstStyle/>
          <a:p>
            <a:pPr marL="342900" indent="-342900">
              <a:spcBef>
                <a:spcPct val="20000"/>
              </a:spcBef>
              <a:buFont typeface="Arial" charset="0"/>
              <a:buNone/>
            </a:pPr>
            <a:r>
              <a:rPr lang="en-US" sz="2400">
                <a:solidFill>
                  <a:srgbClr val="2C79B3"/>
                </a:solidFill>
                <a:latin typeface="Trebuchet MS" pitchFamily="34" charset="0"/>
              </a:rPr>
              <a:t>	</a:t>
            </a:r>
            <a:r>
              <a:rPr lang="en-US" sz="2400">
                <a:solidFill>
                  <a:srgbClr val="F15A29"/>
                </a:solidFill>
                <a:latin typeface="Trebuchet MS" pitchFamily="34" charset="0"/>
              </a:rPr>
              <a:t>Offers both full-time </a:t>
            </a:r>
            <a:br>
              <a:rPr lang="en-US" sz="2400">
                <a:solidFill>
                  <a:srgbClr val="F15A29"/>
                </a:solidFill>
                <a:latin typeface="Trebuchet MS" pitchFamily="34" charset="0"/>
              </a:rPr>
            </a:br>
            <a:r>
              <a:rPr lang="en-US" sz="2400">
                <a:solidFill>
                  <a:srgbClr val="F15A29"/>
                </a:solidFill>
                <a:latin typeface="Trebuchet MS" pitchFamily="34" charset="0"/>
              </a:rPr>
              <a:t>and part-time options</a:t>
            </a:r>
            <a:endParaRPr lang="en-US" sz="2800">
              <a:solidFill>
                <a:srgbClr val="F15A29"/>
              </a:solidFill>
              <a:latin typeface="Trebuchet MS"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5" descr="patrick_antoine_slide.jpg"/>
          <p:cNvPicPr>
            <a:picLocks noChangeAspect="1"/>
          </p:cNvPicPr>
          <p:nvPr/>
        </p:nvPicPr>
        <p:blipFill>
          <a:blip r:embed="rId3" cstate="print"/>
          <a:srcRect/>
          <a:stretch>
            <a:fillRect/>
          </a:stretch>
        </p:blipFill>
        <p:spPr bwMode="auto">
          <a:xfrm>
            <a:off x="0" y="0"/>
            <a:ext cx="9144000" cy="6400800"/>
          </a:xfrm>
          <a:prstGeom prst="rect">
            <a:avLst/>
          </a:prstGeom>
          <a:noFill/>
          <a:ln w="9525">
            <a:noFill/>
            <a:miter lim="800000"/>
            <a:headEnd/>
            <a:tailEnd/>
          </a:ln>
        </p:spPr>
      </p:pic>
      <p:sp>
        <p:nvSpPr>
          <p:cNvPr id="36866" name="Content Placeholder 2"/>
          <p:cNvSpPr>
            <a:spLocks noGrp="1"/>
          </p:cNvSpPr>
          <p:nvPr>
            <p:ph idx="1"/>
          </p:nvPr>
        </p:nvSpPr>
        <p:spPr>
          <a:xfrm>
            <a:off x="4343400" y="685800"/>
            <a:ext cx="4572000" cy="4343400"/>
          </a:xfrm>
        </p:spPr>
        <p:txBody>
          <a:bodyPr/>
          <a:lstStyle/>
          <a:p>
            <a:pPr marL="319088" indent="-273050">
              <a:buFont typeface="Arial" charset="0"/>
              <a:buNone/>
            </a:pPr>
            <a:r>
              <a:rPr lang="en-US" smtClean="0">
                <a:solidFill>
                  <a:srgbClr val="1B204C"/>
                </a:solidFill>
                <a:latin typeface="Trebuchet MS" pitchFamily="34" charset="0"/>
              </a:rPr>
              <a:t>“At the end of the </a:t>
            </a:r>
            <a:br>
              <a:rPr lang="en-US" smtClean="0">
                <a:solidFill>
                  <a:srgbClr val="1B204C"/>
                </a:solidFill>
                <a:latin typeface="Trebuchet MS" pitchFamily="34" charset="0"/>
              </a:rPr>
            </a:br>
            <a:r>
              <a:rPr lang="en-US" smtClean="0">
                <a:solidFill>
                  <a:srgbClr val="1B204C"/>
                </a:solidFill>
                <a:latin typeface="Trebuchet MS" pitchFamily="34" charset="0"/>
              </a:rPr>
              <a:t>day when I leave the office, I get a sense of satisfaction that </a:t>
            </a:r>
            <a:br>
              <a:rPr lang="en-US" smtClean="0">
                <a:solidFill>
                  <a:srgbClr val="1B204C"/>
                </a:solidFill>
                <a:latin typeface="Trebuchet MS" pitchFamily="34" charset="0"/>
              </a:rPr>
            </a:br>
            <a:r>
              <a:rPr lang="en-US" smtClean="0">
                <a:solidFill>
                  <a:srgbClr val="1B204C"/>
                </a:solidFill>
                <a:latin typeface="Trebuchet MS" pitchFamily="34" charset="0"/>
              </a:rPr>
              <a:t>I have made a difference in the </a:t>
            </a:r>
            <a:br>
              <a:rPr lang="en-US" smtClean="0">
                <a:solidFill>
                  <a:srgbClr val="1B204C"/>
                </a:solidFill>
                <a:latin typeface="Trebuchet MS" pitchFamily="34" charset="0"/>
              </a:rPr>
            </a:br>
            <a:r>
              <a:rPr lang="en-US" smtClean="0">
                <a:solidFill>
                  <a:srgbClr val="1B204C"/>
                </a:solidFill>
                <a:latin typeface="Trebuchet MS" pitchFamily="34" charset="0"/>
              </a:rPr>
              <a:t>lives of my patients.”</a:t>
            </a:r>
          </a:p>
        </p:txBody>
      </p:sp>
      <p:sp>
        <p:nvSpPr>
          <p:cNvPr id="36867" name="TextBox 6"/>
          <p:cNvSpPr txBox="1">
            <a:spLocks noChangeArrowheads="1"/>
          </p:cNvSpPr>
          <p:nvPr/>
        </p:nvSpPr>
        <p:spPr bwMode="auto">
          <a:xfrm>
            <a:off x="5791200" y="4572000"/>
            <a:ext cx="3048000" cy="738188"/>
          </a:xfrm>
          <a:prstGeom prst="rect">
            <a:avLst/>
          </a:prstGeom>
          <a:noFill/>
          <a:ln w="9525">
            <a:noFill/>
            <a:miter lim="800000"/>
            <a:headEnd/>
            <a:tailEnd/>
          </a:ln>
        </p:spPr>
        <p:txBody>
          <a:bodyPr>
            <a:spAutoFit/>
          </a:bodyPr>
          <a:lstStyle/>
          <a:p>
            <a:r>
              <a:rPr lang="en-US" sz="1400">
                <a:solidFill>
                  <a:srgbClr val="1B204C"/>
                </a:solidFill>
                <a:latin typeface="Trebuchet MS" pitchFamily="34" charset="0"/>
              </a:rPr>
              <a:t>~ Patrick Antoine, NHSC member</a:t>
            </a:r>
          </a:p>
          <a:p>
            <a:endParaRPr lang="en-US" sz="1400">
              <a:solidFill>
                <a:srgbClr val="1B204C"/>
              </a:solidFill>
              <a:cs typeface="Arial" charset="0"/>
            </a:endParaRPr>
          </a:p>
          <a:p>
            <a:endParaRPr lang="en-US" sz="1400">
              <a:solidFill>
                <a:srgbClr val="1B204C"/>
              </a:solidFill>
              <a:latin typeface="Calibri"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400800"/>
          </a:xfrm>
          <a:prstGeom prst="rect">
            <a:avLst/>
          </a:prstGeom>
          <a:solidFill>
            <a:schemeClr val="bg1"/>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extBox 9"/>
          <p:cNvSpPr txBox="1"/>
          <p:nvPr/>
        </p:nvSpPr>
        <p:spPr>
          <a:xfrm>
            <a:off x="609600" y="3886200"/>
            <a:ext cx="7924800" cy="1200150"/>
          </a:xfrm>
          <a:prstGeom prst="rect">
            <a:avLst/>
          </a:prstGeom>
          <a:noFill/>
        </p:spPr>
        <p:txBody>
          <a:bodyPr>
            <a:spAutoFit/>
          </a:bodyPr>
          <a:lstStyle/>
          <a:p>
            <a:pPr fontAlgn="auto">
              <a:spcBef>
                <a:spcPts val="0"/>
              </a:spcBef>
              <a:spcAft>
                <a:spcPts val="0"/>
              </a:spcAft>
              <a:defRPr/>
            </a:pPr>
            <a:r>
              <a:rPr lang="en-US" sz="2400" dirty="0">
                <a:solidFill>
                  <a:srgbClr val="1B204C"/>
                </a:solidFill>
                <a:latin typeface="Trebuchet MS"/>
                <a:cs typeface="Trebuchet MS"/>
              </a:rPr>
              <a:t>The full-time program offers up to</a:t>
            </a:r>
            <a:r>
              <a:rPr lang="en-US" sz="2400" b="1" dirty="0">
                <a:solidFill>
                  <a:srgbClr val="1B204C"/>
                </a:solidFill>
                <a:latin typeface="Trebuchet MS"/>
                <a:cs typeface="Trebuchet MS"/>
              </a:rPr>
              <a:t> $60,000 </a:t>
            </a:r>
            <a:r>
              <a:rPr lang="en-US" sz="2400" dirty="0">
                <a:solidFill>
                  <a:srgbClr val="1B204C"/>
                </a:solidFill>
                <a:latin typeface="Trebuchet MS"/>
                <a:cs typeface="Trebuchet MS"/>
              </a:rPr>
              <a:t>in tax-free loan repayment for </a:t>
            </a:r>
            <a:r>
              <a:rPr lang="en-US" sz="2400" b="1" cap="all" dirty="0">
                <a:solidFill>
                  <a:srgbClr val="1B204C"/>
                </a:solidFill>
                <a:latin typeface="Trebuchet MS"/>
                <a:cs typeface="Trebuchet MS"/>
              </a:rPr>
              <a:t>2 years </a:t>
            </a:r>
            <a:r>
              <a:rPr lang="en-US" sz="2400" dirty="0">
                <a:solidFill>
                  <a:srgbClr val="1B204C"/>
                </a:solidFill>
                <a:latin typeface="Trebuchet MS"/>
                <a:cs typeface="Trebuchet MS"/>
              </a:rPr>
              <a:t>of service, and up to </a:t>
            </a:r>
            <a:r>
              <a:rPr lang="en-US" sz="2400" b="1" dirty="0">
                <a:solidFill>
                  <a:srgbClr val="1B204C"/>
                </a:solidFill>
                <a:latin typeface="Trebuchet MS"/>
                <a:cs typeface="Trebuchet MS"/>
              </a:rPr>
              <a:t>$170,000 </a:t>
            </a:r>
            <a:r>
              <a:rPr lang="en-US" sz="2400" dirty="0">
                <a:solidFill>
                  <a:srgbClr val="1B204C"/>
                </a:solidFill>
                <a:latin typeface="Trebuchet MS"/>
                <a:cs typeface="Trebuchet MS"/>
              </a:rPr>
              <a:t>for a </a:t>
            </a:r>
            <a:r>
              <a:rPr lang="en-US" sz="2400" b="1" cap="all" dirty="0">
                <a:solidFill>
                  <a:srgbClr val="1B204C"/>
                </a:solidFill>
                <a:latin typeface="Trebuchet MS"/>
                <a:cs typeface="Trebuchet MS"/>
              </a:rPr>
              <a:t>5-year </a:t>
            </a:r>
            <a:r>
              <a:rPr lang="en-US" sz="2400" dirty="0">
                <a:solidFill>
                  <a:srgbClr val="1B204C"/>
                </a:solidFill>
                <a:latin typeface="Trebuchet MS"/>
                <a:cs typeface="Trebuchet MS"/>
              </a:rPr>
              <a:t>service commitment.</a:t>
            </a:r>
            <a:endParaRPr lang="en-US" sz="2400" dirty="0">
              <a:latin typeface="+mn-lt"/>
            </a:endParaRPr>
          </a:p>
        </p:txBody>
      </p:sp>
      <p:grpSp>
        <p:nvGrpSpPr>
          <p:cNvPr id="28" name="Group 27"/>
          <p:cNvGrpSpPr>
            <a:grpSpLocks/>
          </p:cNvGrpSpPr>
          <p:nvPr/>
        </p:nvGrpSpPr>
        <p:grpSpPr bwMode="auto">
          <a:xfrm>
            <a:off x="1143000" y="533400"/>
            <a:ext cx="3048000" cy="3048000"/>
            <a:chOff x="1143000" y="838200"/>
            <a:chExt cx="3048000" cy="3048000"/>
          </a:xfrm>
        </p:grpSpPr>
        <p:sp>
          <p:nvSpPr>
            <p:cNvPr id="8" name="Oval 7"/>
            <p:cNvSpPr/>
            <p:nvPr/>
          </p:nvSpPr>
          <p:spPr>
            <a:xfrm>
              <a:off x="1143000" y="838200"/>
              <a:ext cx="3048000" cy="3048000"/>
            </a:xfrm>
            <a:prstGeom prst="ellipse">
              <a:avLst/>
            </a:prstGeom>
            <a:solidFill>
              <a:srgbClr val="F2B23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923" name="Content Placeholder 2"/>
            <p:cNvSpPr txBox="1">
              <a:spLocks/>
            </p:cNvSpPr>
            <p:nvPr/>
          </p:nvSpPr>
          <p:spPr bwMode="auto">
            <a:xfrm>
              <a:off x="1143000" y="1752600"/>
              <a:ext cx="3048000" cy="838200"/>
            </a:xfrm>
            <a:prstGeom prst="rect">
              <a:avLst/>
            </a:prstGeom>
            <a:noFill/>
            <a:ln w="9525">
              <a:noFill/>
              <a:miter lim="800000"/>
              <a:headEnd/>
              <a:tailEnd/>
            </a:ln>
          </p:spPr>
          <p:txBody>
            <a:bodyPr/>
            <a:lstStyle/>
            <a:p>
              <a:pPr marL="342900" indent="-342900" algn="ctr">
                <a:spcBef>
                  <a:spcPct val="20000"/>
                </a:spcBef>
                <a:buFont typeface="Arial" charset="0"/>
                <a:buNone/>
              </a:pPr>
              <a:r>
                <a:rPr lang="en-US" sz="4800" b="1">
                  <a:solidFill>
                    <a:srgbClr val="1B204C"/>
                  </a:solidFill>
                  <a:latin typeface="Trebuchet MS" pitchFamily="34" charset="0"/>
                </a:rPr>
                <a:t>$60,000</a:t>
              </a:r>
            </a:p>
            <a:p>
              <a:pPr marL="971550" lvl="1" indent="-514350">
                <a:spcBef>
                  <a:spcPct val="20000"/>
                </a:spcBef>
                <a:buFont typeface="Arial" charset="0"/>
                <a:buNone/>
              </a:pPr>
              <a:endParaRPr lang="en-US" sz="2800">
                <a:cs typeface="Arial" charset="0"/>
              </a:endParaRPr>
            </a:p>
          </p:txBody>
        </p:sp>
        <p:sp>
          <p:nvSpPr>
            <p:cNvPr id="11" name="TextBox 10"/>
            <p:cNvSpPr txBox="1"/>
            <p:nvPr/>
          </p:nvSpPr>
          <p:spPr>
            <a:xfrm>
              <a:off x="1143000" y="2438400"/>
              <a:ext cx="3048000" cy="908050"/>
            </a:xfrm>
            <a:prstGeom prst="rect">
              <a:avLst/>
            </a:prstGeom>
            <a:noFill/>
          </p:spPr>
          <p:txBody>
            <a:bodyPr>
              <a:spAutoFit/>
            </a:bodyPr>
            <a:lstStyle/>
            <a:p>
              <a:pPr algn="ctr" fontAlgn="auto">
                <a:spcBef>
                  <a:spcPts val="0"/>
                </a:spcBef>
                <a:spcAft>
                  <a:spcPts val="0"/>
                </a:spcAft>
                <a:defRPr/>
              </a:pPr>
              <a:r>
                <a:rPr lang="en-US" sz="3500" b="1" cap="all" dirty="0">
                  <a:solidFill>
                    <a:srgbClr val="1B204C"/>
                  </a:solidFill>
                  <a:latin typeface="Trebuchet MS"/>
                  <a:cs typeface="Trebuchet MS"/>
                </a:rPr>
                <a:t>2 </a:t>
              </a:r>
              <a:r>
                <a:rPr lang="en-US" sz="3500" b="1" cap="all" dirty="0" err="1">
                  <a:solidFill>
                    <a:srgbClr val="1B204C"/>
                  </a:solidFill>
                  <a:latin typeface="Trebuchet MS"/>
                  <a:cs typeface="Trebuchet MS"/>
                </a:rPr>
                <a:t>yearS</a:t>
              </a:r>
              <a:endParaRPr lang="en-US" sz="3500" b="1" dirty="0">
                <a:solidFill>
                  <a:srgbClr val="1B204C"/>
                </a:solidFill>
                <a:latin typeface="Trebuchet MS"/>
                <a:cs typeface="Trebuchet MS"/>
              </a:endParaRPr>
            </a:p>
            <a:p>
              <a:pPr fontAlgn="auto">
                <a:spcBef>
                  <a:spcPts val="0"/>
                </a:spcBef>
                <a:spcAft>
                  <a:spcPts val="0"/>
                </a:spcAft>
                <a:defRPr/>
              </a:pPr>
              <a:endParaRPr lang="en-US" dirty="0">
                <a:latin typeface="+mn-lt"/>
              </a:endParaRPr>
            </a:p>
          </p:txBody>
        </p:sp>
        <p:sp>
          <p:nvSpPr>
            <p:cNvPr id="15" name="TextBox 14"/>
            <p:cNvSpPr txBox="1"/>
            <p:nvPr/>
          </p:nvSpPr>
          <p:spPr>
            <a:xfrm>
              <a:off x="1143000" y="1524000"/>
              <a:ext cx="3048000" cy="338138"/>
            </a:xfrm>
            <a:prstGeom prst="rect">
              <a:avLst/>
            </a:prstGeom>
            <a:noFill/>
          </p:spPr>
          <p:txBody>
            <a:bodyPr>
              <a:spAutoFit/>
            </a:bodyPr>
            <a:lstStyle/>
            <a:p>
              <a:pPr algn="ctr" fontAlgn="auto">
                <a:spcBef>
                  <a:spcPts val="0"/>
                </a:spcBef>
                <a:spcAft>
                  <a:spcPts val="0"/>
                </a:spcAft>
                <a:defRPr/>
              </a:pPr>
              <a:r>
                <a:rPr lang="en-US" sz="1600" b="1" cap="all" dirty="0">
                  <a:solidFill>
                    <a:srgbClr val="1B204C"/>
                  </a:solidFill>
                  <a:latin typeface="Trebuchet MS"/>
                  <a:cs typeface="Trebuchet MS"/>
                </a:rPr>
                <a:t>Up to</a:t>
              </a:r>
              <a:endParaRPr lang="en-US" b="1" dirty="0">
                <a:solidFill>
                  <a:srgbClr val="1B204C"/>
                </a:solidFill>
                <a:latin typeface="Trebuchet MS"/>
                <a:cs typeface="Trebuchet MS"/>
              </a:endParaRPr>
            </a:p>
          </p:txBody>
        </p:sp>
      </p:grpSp>
      <p:grpSp>
        <p:nvGrpSpPr>
          <p:cNvPr id="29" name="Group 28"/>
          <p:cNvGrpSpPr>
            <a:grpSpLocks/>
          </p:cNvGrpSpPr>
          <p:nvPr/>
        </p:nvGrpSpPr>
        <p:grpSpPr bwMode="auto">
          <a:xfrm>
            <a:off x="4953000" y="533400"/>
            <a:ext cx="3048000" cy="3048000"/>
            <a:chOff x="4953000" y="838200"/>
            <a:chExt cx="3048000" cy="3048000"/>
          </a:xfrm>
        </p:grpSpPr>
        <p:sp>
          <p:nvSpPr>
            <p:cNvPr id="9" name="Oval 8"/>
            <p:cNvSpPr/>
            <p:nvPr/>
          </p:nvSpPr>
          <p:spPr>
            <a:xfrm>
              <a:off x="4953000" y="838200"/>
              <a:ext cx="3048000" cy="3048000"/>
            </a:xfrm>
            <a:prstGeom prst="ellipse">
              <a:avLst/>
            </a:prstGeom>
            <a:solidFill>
              <a:srgbClr val="F2B23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919" name="Content Placeholder 2"/>
            <p:cNvSpPr txBox="1">
              <a:spLocks/>
            </p:cNvSpPr>
            <p:nvPr/>
          </p:nvSpPr>
          <p:spPr bwMode="auto">
            <a:xfrm>
              <a:off x="4953000" y="1752600"/>
              <a:ext cx="3048000" cy="838200"/>
            </a:xfrm>
            <a:prstGeom prst="rect">
              <a:avLst/>
            </a:prstGeom>
            <a:noFill/>
            <a:ln w="9525">
              <a:noFill/>
              <a:miter lim="800000"/>
              <a:headEnd/>
              <a:tailEnd/>
            </a:ln>
          </p:spPr>
          <p:txBody>
            <a:bodyPr/>
            <a:lstStyle/>
            <a:p>
              <a:pPr marL="342900" indent="-342900" algn="ctr">
                <a:spcBef>
                  <a:spcPct val="20000"/>
                </a:spcBef>
                <a:buFont typeface="Arial" charset="0"/>
                <a:buNone/>
              </a:pPr>
              <a:r>
                <a:rPr lang="en-US" sz="4800" b="1">
                  <a:solidFill>
                    <a:srgbClr val="1B204C"/>
                  </a:solidFill>
                  <a:latin typeface="Trebuchet MS" pitchFamily="34" charset="0"/>
                </a:rPr>
                <a:t>$170,000</a:t>
              </a:r>
            </a:p>
            <a:p>
              <a:pPr marL="971550" lvl="1" indent="-514350">
                <a:spcBef>
                  <a:spcPct val="20000"/>
                </a:spcBef>
                <a:buFont typeface="Arial" charset="0"/>
                <a:buNone/>
              </a:pPr>
              <a:endParaRPr lang="en-US" sz="2800">
                <a:cs typeface="Arial" charset="0"/>
              </a:endParaRPr>
            </a:p>
          </p:txBody>
        </p:sp>
        <p:sp>
          <p:nvSpPr>
            <p:cNvPr id="14" name="TextBox 13"/>
            <p:cNvSpPr txBox="1"/>
            <p:nvPr/>
          </p:nvSpPr>
          <p:spPr>
            <a:xfrm>
              <a:off x="4953000" y="2438400"/>
              <a:ext cx="3048000" cy="908050"/>
            </a:xfrm>
            <a:prstGeom prst="rect">
              <a:avLst/>
            </a:prstGeom>
            <a:noFill/>
          </p:spPr>
          <p:txBody>
            <a:bodyPr>
              <a:spAutoFit/>
            </a:bodyPr>
            <a:lstStyle/>
            <a:p>
              <a:pPr algn="ctr" fontAlgn="auto">
                <a:spcBef>
                  <a:spcPts val="0"/>
                </a:spcBef>
                <a:spcAft>
                  <a:spcPts val="0"/>
                </a:spcAft>
                <a:defRPr/>
              </a:pPr>
              <a:r>
                <a:rPr lang="en-US" sz="3500" b="1" cap="all" dirty="0">
                  <a:solidFill>
                    <a:srgbClr val="1B204C"/>
                  </a:solidFill>
                  <a:latin typeface="Trebuchet MS"/>
                  <a:cs typeface="Trebuchet MS"/>
                </a:rPr>
                <a:t>5 </a:t>
              </a:r>
              <a:r>
                <a:rPr lang="en-US" sz="3500" b="1" cap="all" dirty="0" err="1">
                  <a:solidFill>
                    <a:srgbClr val="1B204C"/>
                  </a:solidFill>
                  <a:latin typeface="Trebuchet MS"/>
                  <a:cs typeface="Trebuchet MS"/>
                </a:rPr>
                <a:t>yearS</a:t>
              </a:r>
              <a:endParaRPr lang="en-US" sz="3500" b="1" dirty="0">
                <a:solidFill>
                  <a:srgbClr val="1B204C"/>
                </a:solidFill>
                <a:latin typeface="Trebuchet MS"/>
                <a:cs typeface="Trebuchet MS"/>
              </a:endParaRPr>
            </a:p>
            <a:p>
              <a:pPr fontAlgn="auto">
                <a:spcBef>
                  <a:spcPts val="0"/>
                </a:spcBef>
                <a:spcAft>
                  <a:spcPts val="0"/>
                </a:spcAft>
                <a:defRPr/>
              </a:pPr>
              <a:endParaRPr lang="en-US" dirty="0">
                <a:latin typeface="+mn-lt"/>
              </a:endParaRPr>
            </a:p>
          </p:txBody>
        </p:sp>
        <p:sp>
          <p:nvSpPr>
            <p:cNvPr id="16" name="TextBox 15"/>
            <p:cNvSpPr txBox="1"/>
            <p:nvPr/>
          </p:nvSpPr>
          <p:spPr>
            <a:xfrm>
              <a:off x="4953000" y="1524000"/>
              <a:ext cx="3048000" cy="338138"/>
            </a:xfrm>
            <a:prstGeom prst="rect">
              <a:avLst/>
            </a:prstGeom>
            <a:noFill/>
          </p:spPr>
          <p:txBody>
            <a:bodyPr>
              <a:spAutoFit/>
            </a:bodyPr>
            <a:lstStyle/>
            <a:p>
              <a:pPr algn="ctr" fontAlgn="auto">
                <a:spcBef>
                  <a:spcPts val="0"/>
                </a:spcBef>
                <a:spcAft>
                  <a:spcPts val="0"/>
                </a:spcAft>
                <a:defRPr/>
              </a:pPr>
              <a:r>
                <a:rPr lang="en-US" sz="1600" b="1" cap="all" dirty="0">
                  <a:solidFill>
                    <a:srgbClr val="1B204C"/>
                  </a:solidFill>
                  <a:latin typeface="Trebuchet MS"/>
                  <a:cs typeface="Trebuchet MS"/>
                </a:rPr>
                <a:t>Up to</a:t>
              </a:r>
              <a:endParaRPr lang="en-US" b="1" dirty="0">
                <a:solidFill>
                  <a:srgbClr val="1B204C"/>
                </a:solidFill>
                <a:latin typeface="Trebuchet MS"/>
                <a:cs typeface="Trebuchet MS"/>
              </a:endParaRPr>
            </a:p>
          </p:txBody>
        </p:sp>
      </p:grpSp>
      <p:sp>
        <p:nvSpPr>
          <p:cNvPr id="17" name="TextBox 16"/>
          <p:cNvSpPr txBox="1">
            <a:spLocks noChangeArrowheads="1"/>
          </p:cNvSpPr>
          <p:nvPr/>
        </p:nvSpPr>
        <p:spPr bwMode="auto">
          <a:xfrm>
            <a:off x="609600" y="5181600"/>
            <a:ext cx="8382000" cy="1108075"/>
          </a:xfrm>
          <a:prstGeom prst="rect">
            <a:avLst/>
          </a:prstGeom>
          <a:noFill/>
          <a:ln w="9525">
            <a:noFill/>
            <a:miter lim="800000"/>
            <a:headEnd/>
            <a:tailEnd/>
          </a:ln>
        </p:spPr>
        <p:txBody>
          <a:bodyPr>
            <a:spAutoFit/>
          </a:bodyPr>
          <a:lstStyle/>
          <a:p>
            <a:r>
              <a:rPr lang="en-US" sz="2400">
                <a:solidFill>
                  <a:srgbClr val="2C79B3"/>
                </a:solidFill>
                <a:latin typeface="Trebuchet MS" pitchFamily="34" charset="0"/>
              </a:rPr>
              <a:t>With continued service beyond 5 years, health care providers may be able to pay off all their student loans.</a:t>
            </a:r>
            <a:endParaRPr lang="en-US" sz="2400">
              <a:solidFill>
                <a:srgbClr val="1B204C"/>
              </a:solidFill>
              <a:latin typeface="Trebuchet MS" pitchFamily="34" charset="0"/>
            </a:endParaRPr>
          </a:p>
          <a:p>
            <a:endParaRPr lang="en-US">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400800"/>
          </a:xfrm>
          <a:prstGeom prst="rect">
            <a:avLst/>
          </a:prstGeom>
          <a:solidFill>
            <a:srgbClr val="F2B232"/>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962" name="Rectangle 3"/>
          <p:cNvSpPr>
            <a:spLocks noGrp="1"/>
          </p:cNvSpPr>
          <p:nvPr>
            <p:ph idx="1"/>
          </p:nvPr>
        </p:nvSpPr>
        <p:spPr>
          <a:xfrm>
            <a:off x="1371600" y="884238"/>
            <a:ext cx="6629400" cy="1630362"/>
          </a:xfrm>
        </p:spPr>
        <p:txBody>
          <a:bodyPr/>
          <a:lstStyle/>
          <a:p>
            <a:pPr marL="0" indent="0">
              <a:buFont typeface="Arial" charset="0"/>
              <a:buNone/>
            </a:pPr>
            <a:r>
              <a:rPr lang="en-US" sz="2800" smtClean="0">
                <a:latin typeface="Trebuchet MS" pitchFamily="34" charset="0"/>
              </a:rPr>
              <a:t>Providers receive loan repayment in addition to a competitive salary from their employers: NHSC-approved sites</a:t>
            </a:r>
          </a:p>
        </p:txBody>
      </p:sp>
      <p:grpSp>
        <p:nvGrpSpPr>
          <p:cNvPr id="22" name="Group 21"/>
          <p:cNvGrpSpPr>
            <a:grpSpLocks/>
          </p:cNvGrpSpPr>
          <p:nvPr/>
        </p:nvGrpSpPr>
        <p:grpSpPr bwMode="auto">
          <a:xfrm>
            <a:off x="5181600" y="3124200"/>
            <a:ext cx="3429000" cy="1828800"/>
            <a:chOff x="5181600" y="3124200"/>
            <a:chExt cx="3429000" cy="1828800"/>
          </a:xfrm>
        </p:grpSpPr>
        <p:sp>
          <p:nvSpPr>
            <p:cNvPr id="10" name="Rectangle 9"/>
            <p:cNvSpPr/>
            <p:nvPr/>
          </p:nvSpPr>
          <p:spPr>
            <a:xfrm>
              <a:off x="5181600" y="3124200"/>
              <a:ext cx="3048000" cy="1828800"/>
            </a:xfrm>
            <a:prstGeom prst="rect">
              <a:avLst/>
            </a:prstGeom>
            <a:solidFill>
              <a:srgbClr val="F15A29"/>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977" name="TextBox 4"/>
            <p:cNvSpPr txBox="1">
              <a:spLocks noChangeArrowheads="1"/>
            </p:cNvSpPr>
            <p:nvPr/>
          </p:nvSpPr>
          <p:spPr bwMode="auto">
            <a:xfrm>
              <a:off x="5486400" y="3276600"/>
              <a:ext cx="3124200" cy="1661993"/>
            </a:xfrm>
            <a:prstGeom prst="rect">
              <a:avLst/>
            </a:prstGeom>
            <a:noFill/>
            <a:ln w="9525">
              <a:noFill/>
              <a:miter lim="800000"/>
              <a:headEnd/>
              <a:tailEnd/>
            </a:ln>
          </p:spPr>
          <p:txBody>
            <a:bodyPr>
              <a:spAutoFit/>
            </a:bodyPr>
            <a:lstStyle/>
            <a:p>
              <a:r>
                <a:rPr lang="en-US" sz="2800">
                  <a:solidFill>
                    <a:srgbClr val="FFFFFF"/>
                  </a:solidFill>
                  <a:latin typeface="Trebuchet MS" pitchFamily="34" charset="0"/>
                </a:rPr>
                <a:t>Apply to the </a:t>
              </a:r>
              <a:br>
                <a:rPr lang="en-US" sz="2800">
                  <a:solidFill>
                    <a:srgbClr val="FFFFFF"/>
                  </a:solidFill>
                  <a:latin typeface="Trebuchet MS" pitchFamily="34" charset="0"/>
                </a:rPr>
              </a:br>
              <a:r>
                <a:rPr lang="en-US" sz="2800">
                  <a:solidFill>
                    <a:srgbClr val="FFFFFF"/>
                  </a:solidFill>
                  <a:latin typeface="Trebuchet MS" pitchFamily="34" charset="0"/>
                </a:rPr>
                <a:t>NHSC for loan repayment</a:t>
              </a:r>
            </a:p>
            <a:p>
              <a:endParaRPr lang="en-US">
                <a:latin typeface="Calibri" pitchFamily="34" charset="0"/>
              </a:endParaRPr>
            </a:p>
          </p:txBody>
        </p:sp>
      </p:grpSp>
      <p:grpSp>
        <p:nvGrpSpPr>
          <p:cNvPr id="17" name="Group 16"/>
          <p:cNvGrpSpPr>
            <a:grpSpLocks/>
          </p:cNvGrpSpPr>
          <p:nvPr/>
        </p:nvGrpSpPr>
        <p:grpSpPr bwMode="auto">
          <a:xfrm>
            <a:off x="1143000" y="3124200"/>
            <a:ext cx="3124200" cy="1828800"/>
            <a:chOff x="1143000" y="3124200"/>
            <a:chExt cx="3124200" cy="1828800"/>
          </a:xfrm>
        </p:grpSpPr>
        <p:sp>
          <p:nvSpPr>
            <p:cNvPr id="9" name="Rectangle 8"/>
            <p:cNvSpPr/>
            <p:nvPr/>
          </p:nvSpPr>
          <p:spPr>
            <a:xfrm>
              <a:off x="1143000" y="3124200"/>
              <a:ext cx="3124200" cy="1828800"/>
            </a:xfrm>
            <a:prstGeom prst="rect">
              <a:avLst/>
            </a:prstGeom>
            <a:solidFill>
              <a:srgbClr val="F15A29"/>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975" name="TextBox 6"/>
            <p:cNvSpPr txBox="1">
              <a:spLocks noChangeArrowheads="1"/>
            </p:cNvSpPr>
            <p:nvPr/>
          </p:nvSpPr>
          <p:spPr bwMode="auto">
            <a:xfrm>
              <a:off x="1371600" y="3276600"/>
              <a:ext cx="2819400" cy="1661993"/>
            </a:xfrm>
            <a:prstGeom prst="rect">
              <a:avLst/>
            </a:prstGeom>
            <a:noFill/>
            <a:ln w="9525">
              <a:noFill/>
              <a:miter lim="800000"/>
              <a:headEnd/>
              <a:tailEnd/>
            </a:ln>
          </p:spPr>
          <p:txBody>
            <a:bodyPr>
              <a:spAutoFit/>
            </a:bodyPr>
            <a:lstStyle/>
            <a:p>
              <a:r>
                <a:rPr lang="en-US" sz="2800">
                  <a:solidFill>
                    <a:schemeClr val="bg1"/>
                  </a:solidFill>
                  <a:latin typeface="Trebuchet MS" pitchFamily="34" charset="0"/>
                </a:rPr>
                <a:t>Providers find a job at an NHSC-approved site</a:t>
              </a:r>
            </a:p>
            <a:p>
              <a:endParaRPr lang="en-US">
                <a:latin typeface="Trebuchet MS" pitchFamily="34" charset="0"/>
              </a:endParaRPr>
            </a:p>
          </p:txBody>
        </p:sp>
      </p:grpSp>
      <p:grpSp>
        <p:nvGrpSpPr>
          <p:cNvPr id="23" name="Group 22"/>
          <p:cNvGrpSpPr>
            <a:grpSpLocks/>
          </p:cNvGrpSpPr>
          <p:nvPr/>
        </p:nvGrpSpPr>
        <p:grpSpPr bwMode="auto">
          <a:xfrm>
            <a:off x="4267200" y="3733800"/>
            <a:ext cx="914400" cy="307975"/>
            <a:chOff x="4267200" y="3733800"/>
            <a:chExt cx="914400" cy="307777"/>
          </a:xfrm>
        </p:grpSpPr>
        <p:sp>
          <p:nvSpPr>
            <p:cNvPr id="8" name="TextBox 7"/>
            <p:cNvSpPr txBox="1"/>
            <p:nvPr/>
          </p:nvSpPr>
          <p:spPr>
            <a:xfrm>
              <a:off x="4267200" y="3733800"/>
              <a:ext cx="914400" cy="307777"/>
            </a:xfrm>
            <a:prstGeom prst="rect">
              <a:avLst/>
            </a:prstGeom>
            <a:noFill/>
          </p:spPr>
          <p:txBody>
            <a:bodyPr>
              <a:spAutoFit/>
            </a:bodyPr>
            <a:lstStyle/>
            <a:p>
              <a:pPr algn="ctr" fontAlgn="auto">
                <a:spcBef>
                  <a:spcPts val="0"/>
                </a:spcBef>
                <a:spcAft>
                  <a:spcPts val="0"/>
                </a:spcAft>
                <a:defRPr/>
              </a:pPr>
              <a:r>
                <a:rPr lang="en-US" sz="1400" cap="all" dirty="0">
                  <a:solidFill>
                    <a:srgbClr val="F15A29"/>
                  </a:solidFill>
                  <a:latin typeface="Trebuchet MS"/>
                  <a:cs typeface="Trebuchet MS"/>
                </a:rPr>
                <a:t>Then</a:t>
              </a:r>
              <a:endParaRPr lang="en-US" dirty="0">
                <a:solidFill>
                  <a:srgbClr val="F15A29"/>
                </a:solidFill>
                <a:latin typeface="Trebuchet MS"/>
                <a:cs typeface="Trebuchet MS"/>
              </a:endParaRPr>
            </a:p>
          </p:txBody>
        </p:sp>
        <p:cxnSp>
          <p:nvCxnSpPr>
            <p:cNvPr id="12" name="Straight Arrow Connector 11"/>
            <p:cNvCxnSpPr>
              <a:stCxn id="9" idx="3"/>
              <a:endCxn id="10" idx="1"/>
            </p:cNvCxnSpPr>
            <p:nvPr/>
          </p:nvCxnSpPr>
          <p:spPr>
            <a:xfrm>
              <a:off x="4267200" y="4038404"/>
              <a:ext cx="914400" cy="1587"/>
            </a:xfrm>
            <a:prstGeom prst="straightConnector1">
              <a:avLst/>
            </a:prstGeom>
            <a:ln>
              <a:solidFill>
                <a:srgbClr val="F15A29"/>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5" name="Group 14"/>
          <p:cNvGrpSpPr>
            <a:grpSpLocks/>
          </p:cNvGrpSpPr>
          <p:nvPr/>
        </p:nvGrpSpPr>
        <p:grpSpPr bwMode="auto">
          <a:xfrm>
            <a:off x="838200" y="2667000"/>
            <a:ext cx="685800" cy="769938"/>
            <a:chOff x="838200" y="2667001"/>
            <a:chExt cx="685800" cy="769441"/>
          </a:xfrm>
        </p:grpSpPr>
        <p:sp>
          <p:nvSpPr>
            <p:cNvPr id="19" name="Oval 18"/>
            <p:cNvSpPr/>
            <p:nvPr/>
          </p:nvSpPr>
          <p:spPr bwMode="gray">
            <a:xfrm>
              <a:off x="838200" y="2743152"/>
              <a:ext cx="685800" cy="68535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TextBox 17"/>
            <p:cNvSpPr txBox="1"/>
            <p:nvPr/>
          </p:nvSpPr>
          <p:spPr bwMode="gray">
            <a:xfrm>
              <a:off x="838200" y="2667001"/>
              <a:ext cx="685800" cy="769441"/>
            </a:xfrm>
            <a:prstGeom prst="rect">
              <a:avLst/>
            </a:prstGeom>
            <a:noFill/>
          </p:spPr>
          <p:txBody>
            <a:bodyPr>
              <a:spAutoFit/>
            </a:bodyPr>
            <a:lstStyle/>
            <a:p>
              <a:pPr algn="ctr" fontAlgn="auto">
                <a:spcBef>
                  <a:spcPts val="0"/>
                </a:spcBef>
                <a:spcAft>
                  <a:spcPts val="0"/>
                </a:spcAft>
                <a:defRPr/>
              </a:pPr>
              <a:r>
                <a:rPr lang="en-US" sz="4400" cap="all" dirty="0">
                  <a:solidFill>
                    <a:srgbClr val="F15A29"/>
                  </a:solidFill>
                  <a:latin typeface="Trebuchet MS"/>
                  <a:cs typeface="Trebuchet MS"/>
                </a:rPr>
                <a:t>1</a:t>
              </a:r>
              <a:endParaRPr lang="en-US" sz="4400" dirty="0">
                <a:solidFill>
                  <a:srgbClr val="F15A29"/>
                </a:solidFill>
                <a:latin typeface="Trebuchet MS"/>
                <a:cs typeface="Trebuchet MS"/>
              </a:endParaRPr>
            </a:p>
          </p:txBody>
        </p:sp>
      </p:grpSp>
      <p:grpSp>
        <p:nvGrpSpPr>
          <p:cNvPr id="16" name="Group 15"/>
          <p:cNvGrpSpPr>
            <a:grpSpLocks/>
          </p:cNvGrpSpPr>
          <p:nvPr/>
        </p:nvGrpSpPr>
        <p:grpSpPr bwMode="auto">
          <a:xfrm>
            <a:off x="4876800" y="2667000"/>
            <a:ext cx="685800" cy="769938"/>
            <a:chOff x="4876800" y="2667001"/>
            <a:chExt cx="685800" cy="769441"/>
          </a:xfrm>
        </p:grpSpPr>
        <p:sp>
          <p:nvSpPr>
            <p:cNvPr id="20" name="Oval 19"/>
            <p:cNvSpPr/>
            <p:nvPr/>
          </p:nvSpPr>
          <p:spPr bwMode="gray">
            <a:xfrm>
              <a:off x="4876800" y="2743152"/>
              <a:ext cx="685800" cy="68535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TextBox 20"/>
            <p:cNvSpPr txBox="1"/>
            <p:nvPr/>
          </p:nvSpPr>
          <p:spPr bwMode="gray">
            <a:xfrm>
              <a:off x="4876800" y="2667001"/>
              <a:ext cx="685800" cy="769441"/>
            </a:xfrm>
            <a:prstGeom prst="rect">
              <a:avLst/>
            </a:prstGeom>
            <a:noFill/>
          </p:spPr>
          <p:txBody>
            <a:bodyPr>
              <a:spAutoFit/>
            </a:bodyPr>
            <a:lstStyle/>
            <a:p>
              <a:pPr algn="ctr" fontAlgn="auto">
                <a:spcBef>
                  <a:spcPts val="0"/>
                </a:spcBef>
                <a:spcAft>
                  <a:spcPts val="0"/>
                </a:spcAft>
                <a:defRPr/>
              </a:pPr>
              <a:r>
                <a:rPr lang="en-US" sz="4400" cap="all" dirty="0">
                  <a:solidFill>
                    <a:srgbClr val="F15A29"/>
                  </a:solidFill>
                  <a:latin typeface="Trebuchet MS"/>
                  <a:cs typeface="Trebuchet MS"/>
                </a:rPr>
                <a:t>2</a:t>
              </a:r>
              <a:endParaRPr lang="en-US" sz="4400" dirty="0">
                <a:solidFill>
                  <a:srgbClr val="F15A29"/>
                </a:solidFill>
                <a:latin typeface="Trebuchet MS"/>
                <a:cs typeface="Trebuchet M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lide(fromBottom)">
                                      <p:cBhvr>
                                        <p:cTn id="7" dur="500"/>
                                        <p:tgtEl>
                                          <p:spTgt spid="17"/>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slide(fromLeft)">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slide(fromBottom)">
                                      <p:cBhvr>
                                        <p:cTn id="20" dur="500"/>
                                        <p:tgtEl>
                                          <p:spTgt spid="22"/>
                                        </p:tgtEl>
                                      </p:cBhvr>
                                    </p:animEffec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1B204C"/>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Content Placeholder 2"/>
          <p:cNvSpPr>
            <a:spLocks noGrp="1"/>
          </p:cNvSpPr>
          <p:nvPr>
            <p:ph idx="1"/>
          </p:nvPr>
        </p:nvSpPr>
        <p:spPr bwMode="gray">
          <a:xfrm>
            <a:off x="1295400" y="1524000"/>
            <a:ext cx="6934200" cy="4267200"/>
          </a:xfrm>
        </p:spPr>
        <p:txBody>
          <a:bodyPr rtlCol="0">
            <a:normAutofit/>
          </a:bodyPr>
          <a:lstStyle/>
          <a:p>
            <a:pPr fontAlgn="auto">
              <a:spcAft>
                <a:spcPts val="0"/>
              </a:spcAft>
              <a:buFont typeface="Arial" charset="0"/>
              <a:buNone/>
              <a:defRPr/>
            </a:pPr>
            <a:r>
              <a:rPr lang="en-US" sz="2400" cap="all" dirty="0" smtClean="0">
                <a:solidFill>
                  <a:srgbClr val="F2B232"/>
                </a:solidFill>
              </a:rPr>
              <a:t>The National Health Service Corps (NHSC) </a:t>
            </a:r>
          </a:p>
          <a:p>
            <a:pPr marL="0" indent="0" fontAlgn="auto">
              <a:spcAft>
                <a:spcPts val="0"/>
              </a:spcAft>
              <a:buFont typeface="Arial" charset="0"/>
              <a:buNone/>
              <a:defRPr/>
            </a:pPr>
            <a:r>
              <a:rPr lang="en-US" sz="3400" dirty="0" smtClean="0">
                <a:solidFill>
                  <a:schemeClr val="bg1"/>
                </a:solidFill>
              </a:rPr>
              <a:t>builds healthy communities by supporting qualified health care providers dedicated to working in areas of the United States with limited access to care.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p:cNvSpPr>
          <p:nvPr>
            <p:ph idx="1"/>
          </p:nvPr>
        </p:nvSpPr>
        <p:spPr>
          <a:xfrm>
            <a:off x="1066800" y="1447800"/>
            <a:ext cx="7086600" cy="4800600"/>
          </a:xfrm>
        </p:spPr>
        <p:txBody>
          <a:bodyPr/>
          <a:lstStyle/>
          <a:p>
            <a:pPr>
              <a:spcAft>
                <a:spcPts val="2400"/>
              </a:spcAft>
              <a:buFont typeface="Wingdings" pitchFamily="2" charset="2"/>
              <a:buChar char="ü"/>
            </a:pPr>
            <a:r>
              <a:rPr lang="en-US" sz="2400" dirty="0" smtClean="0">
                <a:solidFill>
                  <a:srgbClr val="2C79B3"/>
                </a:solidFill>
                <a:latin typeface="Trebuchet MS" pitchFamily="34" charset="0"/>
              </a:rPr>
              <a:t>Job seekers search for NHSC sites with and without current job openings</a:t>
            </a:r>
          </a:p>
          <a:p>
            <a:pPr>
              <a:spcAft>
                <a:spcPts val="2400"/>
              </a:spcAft>
              <a:buFont typeface="Wingdings" pitchFamily="2" charset="2"/>
              <a:buChar char="ü"/>
            </a:pPr>
            <a:r>
              <a:rPr lang="en-US" sz="2400" dirty="0" smtClean="0">
                <a:solidFill>
                  <a:srgbClr val="2C79B3"/>
                </a:solidFill>
                <a:latin typeface="Trebuchet MS" pitchFamily="34" charset="0"/>
              </a:rPr>
              <a:t>Sites showcase photos of their site and community images</a:t>
            </a:r>
          </a:p>
          <a:p>
            <a:pPr>
              <a:spcAft>
                <a:spcPts val="2400"/>
              </a:spcAft>
              <a:buFont typeface="Wingdings" pitchFamily="2" charset="2"/>
              <a:buChar char="ü"/>
            </a:pPr>
            <a:r>
              <a:rPr lang="en-US" sz="2400" dirty="0" smtClean="0">
                <a:solidFill>
                  <a:srgbClr val="2C79B3"/>
                </a:solidFill>
                <a:latin typeface="Trebuchet MS" pitchFamily="34" charset="0"/>
              </a:rPr>
              <a:t>Google based mapping makes it easy for job seekers to find schools, places of worship and other community amenities near a site</a:t>
            </a:r>
          </a:p>
          <a:p>
            <a:pPr>
              <a:spcAft>
                <a:spcPts val="2400"/>
              </a:spcAft>
              <a:buFont typeface="Wingdings" pitchFamily="2" charset="2"/>
              <a:buChar char="ü"/>
            </a:pPr>
            <a:r>
              <a:rPr lang="en-US" sz="2400" dirty="0" smtClean="0">
                <a:solidFill>
                  <a:srgbClr val="2C79B3"/>
                </a:solidFill>
                <a:latin typeface="Trebuchet MS" pitchFamily="34" charset="0"/>
              </a:rPr>
              <a:t>Details about each site are listed such as languages spoken by patients, specialties offered, size of practice, and more</a:t>
            </a:r>
          </a:p>
        </p:txBody>
      </p:sp>
      <p:sp>
        <p:nvSpPr>
          <p:cNvPr id="23" name="Title 9"/>
          <p:cNvSpPr>
            <a:spLocks noGrp="1"/>
          </p:cNvSpPr>
          <p:nvPr>
            <p:ph type="title"/>
          </p:nvPr>
        </p:nvSpPr>
        <p:spPr>
          <a:xfrm>
            <a:off x="0" y="274638"/>
            <a:ext cx="9144000" cy="1143000"/>
          </a:xfrm>
        </p:spPr>
        <p:txBody>
          <a:bodyPr/>
          <a:lstStyle/>
          <a:p>
            <a:pPr fontAlgn="auto">
              <a:spcAft>
                <a:spcPts val="0"/>
              </a:spcAft>
              <a:defRPr/>
            </a:pPr>
            <a:r>
              <a:rPr lang="en-US" dirty="0" smtClean="0">
                <a:solidFill>
                  <a:srgbClr val="1B204C"/>
                </a:solidFill>
              </a:rPr>
              <a:t>NHSC Jobs center</a:t>
            </a:r>
            <a:endParaRPr lang="en-US" dirty="0">
              <a:solidFill>
                <a:srgbClr val="1B204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11267">
                                            <p:txEl>
                                              <p:pRg st="0" end="0"/>
                                            </p:txEl>
                                          </p:spTgt>
                                        </p:tgtEl>
                                        <p:attrNameLst>
                                          <p:attrName>style.color</p:attrName>
                                        </p:attrNameLst>
                                      </p:cBhvr>
                                      <p:to>
                                        <a:srgbClr val="1B204C"/>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500" fill="hold"/>
                                        <p:tgtEl>
                                          <p:spTgt spid="11267">
                                            <p:txEl>
                                              <p:pRg st="1" end="1"/>
                                            </p:txEl>
                                          </p:spTgt>
                                        </p:tgtEl>
                                        <p:attrNameLst>
                                          <p:attrName>style.color</p:attrName>
                                        </p:attrNameLst>
                                      </p:cBhvr>
                                      <p:to>
                                        <a:srgbClr val="1B204C"/>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500" fill="hold"/>
                                        <p:tgtEl>
                                          <p:spTgt spid="11267">
                                            <p:txEl>
                                              <p:pRg st="2" end="2"/>
                                            </p:txEl>
                                          </p:spTgt>
                                        </p:tgtEl>
                                        <p:attrNameLst>
                                          <p:attrName>style.color</p:attrName>
                                        </p:attrNameLst>
                                      </p:cBhvr>
                                      <p:to>
                                        <a:srgbClr val="1B204C"/>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500" fill="hold"/>
                                        <p:tgtEl>
                                          <p:spTgt spid="11267">
                                            <p:txEl>
                                              <p:pRg st="3" end="3"/>
                                            </p:txEl>
                                          </p:spTgt>
                                        </p:tgtEl>
                                        <p:attrNameLst>
                                          <p:attrName>style.color</p:attrName>
                                        </p:attrNameLst>
                                      </p:cBhvr>
                                      <p:to>
                                        <a:srgbClr val="1B204C"/>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2400"/>
            <a:ext cx="9144000" cy="6400800"/>
          </a:xfrm>
          <a:prstGeom prst="rect">
            <a:avLst/>
          </a:prstGeom>
          <a:solidFill>
            <a:srgbClr val="F2B232"/>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dirty="0"/>
          </a:p>
          <a:p>
            <a:pPr fontAlgn="auto">
              <a:spcBef>
                <a:spcPts val="0"/>
              </a:spcBef>
              <a:spcAft>
                <a:spcPts val="0"/>
              </a:spcAft>
              <a:defRPr/>
            </a:pPr>
            <a:r>
              <a:rPr lang="en-US" dirty="0"/>
              <a:t> </a:t>
            </a:r>
            <a:endParaRPr lang="en-US" dirty="0">
              <a:solidFill>
                <a:schemeClr val="tx1"/>
              </a:solidFill>
            </a:endParaRPr>
          </a:p>
        </p:txBody>
      </p:sp>
      <p:sp>
        <p:nvSpPr>
          <p:cNvPr id="10" name="Title 9"/>
          <p:cNvSpPr>
            <a:spLocks noGrp="1"/>
          </p:cNvSpPr>
          <p:nvPr>
            <p:ph type="title"/>
          </p:nvPr>
        </p:nvSpPr>
        <p:spPr>
          <a:xfrm>
            <a:off x="0" y="-76200"/>
            <a:ext cx="9144000" cy="1143000"/>
          </a:xfrm>
        </p:spPr>
        <p:txBody>
          <a:bodyPr/>
          <a:lstStyle/>
          <a:p>
            <a:pPr fontAlgn="auto">
              <a:spcAft>
                <a:spcPts val="0"/>
              </a:spcAft>
              <a:defRPr/>
            </a:pPr>
            <a:r>
              <a:rPr lang="en-US" dirty="0" smtClean="0"/>
              <a:t>Loan Repayment Award</a:t>
            </a:r>
            <a:endParaRPr lang="en-US" dirty="0"/>
          </a:p>
        </p:txBody>
      </p:sp>
      <p:sp>
        <p:nvSpPr>
          <p:cNvPr id="6" name="TextBox 5"/>
          <p:cNvSpPr txBox="1"/>
          <p:nvPr/>
        </p:nvSpPr>
        <p:spPr>
          <a:xfrm>
            <a:off x="457200" y="990600"/>
            <a:ext cx="8153400" cy="1108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fontAlgn="auto">
              <a:spcBef>
                <a:spcPts val="0"/>
              </a:spcBef>
              <a:spcAft>
                <a:spcPts val="0"/>
              </a:spcAft>
              <a:defRPr/>
            </a:pPr>
            <a:r>
              <a:rPr lang="en-US" sz="2200" dirty="0"/>
              <a:t>The NHSC Loan Repayment Program offers two levels of funding, based upon the need of the community in which a provider works, </a:t>
            </a:r>
            <a:br>
              <a:rPr lang="en-US" sz="2200" dirty="0"/>
            </a:br>
            <a:r>
              <a:rPr lang="en-US" sz="2200" dirty="0"/>
              <a:t>as defined by  Health Professional Shortage Area (HPSA) score</a:t>
            </a:r>
          </a:p>
        </p:txBody>
      </p:sp>
      <p:graphicFrame>
        <p:nvGraphicFramePr>
          <p:cNvPr id="8" name="Table 7"/>
          <p:cNvGraphicFramePr>
            <a:graphicFrameLocks noGrp="1"/>
          </p:cNvGraphicFramePr>
          <p:nvPr/>
        </p:nvGraphicFramePr>
        <p:xfrm>
          <a:off x="228600" y="3124200"/>
          <a:ext cx="8534400" cy="2021840"/>
        </p:xfrm>
        <a:graphic>
          <a:graphicData uri="http://schemas.openxmlformats.org/drawingml/2006/table">
            <a:tbl>
              <a:tblPr firstRow="1" bandRow="1">
                <a:tableStyleId>{5C22544A-7EE6-4342-B048-85BDC9FD1C3A}</a:tableStyleId>
              </a:tblPr>
              <a:tblGrid>
                <a:gridCol w="2133600"/>
                <a:gridCol w="2133600"/>
                <a:gridCol w="2133600"/>
                <a:gridCol w="2133600"/>
              </a:tblGrid>
              <a:tr h="370840">
                <a:tc>
                  <a:txBody>
                    <a:bodyPr/>
                    <a:lstStyle/>
                    <a:p>
                      <a:endParaRPr lang="en-US" dirty="0"/>
                    </a:p>
                  </a:txBody>
                  <a:tcPr/>
                </a:tc>
                <a:tc>
                  <a:txBody>
                    <a:bodyPr/>
                    <a:lstStyle/>
                    <a:p>
                      <a:r>
                        <a:rPr lang="en-US" dirty="0" smtClean="0"/>
                        <a:t>2 Years Full-time</a:t>
                      </a:r>
                      <a:endParaRPr lang="en-US" dirty="0"/>
                    </a:p>
                  </a:txBody>
                  <a:tcPr/>
                </a:tc>
                <a:tc>
                  <a:txBody>
                    <a:bodyPr/>
                    <a:lstStyle/>
                    <a:p>
                      <a:r>
                        <a:rPr lang="en-US" dirty="0" smtClean="0"/>
                        <a:t>4 Years Half-time</a:t>
                      </a:r>
                      <a:endParaRPr lang="en-US" dirty="0"/>
                    </a:p>
                  </a:txBody>
                  <a:tcPr/>
                </a:tc>
                <a:tc>
                  <a:txBody>
                    <a:bodyPr/>
                    <a:lstStyle/>
                    <a:p>
                      <a:r>
                        <a:rPr lang="en-US" dirty="0" smtClean="0"/>
                        <a:t>2 Years Half-time</a:t>
                      </a:r>
                      <a:endParaRPr lang="en-US" dirty="0"/>
                    </a:p>
                  </a:txBody>
                  <a:tcPr/>
                </a:tc>
              </a:tr>
              <a:tr h="370840">
                <a:tc>
                  <a:txBody>
                    <a:bodyPr/>
                    <a:lstStyle/>
                    <a:p>
                      <a:r>
                        <a:rPr lang="en-US" dirty="0" smtClean="0"/>
                        <a:t>Sites</a:t>
                      </a:r>
                      <a:r>
                        <a:rPr lang="en-US" baseline="0" dirty="0" smtClean="0"/>
                        <a:t> with HPSA Score of 14+</a:t>
                      </a:r>
                      <a:endParaRPr lang="en-US" dirty="0"/>
                    </a:p>
                  </a:txBody>
                  <a:tcPr/>
                </a:tc>
                <a:tc>
                  <a:txBody>
                    <a:bodyPr/>
                    <a:lstStyle/>
                    <a:p>
                      <a:r>
                        <a:rPr lang="en-US" dirty="0" smtClean="0"/>
                        <a:t>Up to $60,000</a:t>
                      </a:r>
                      <a:endParaRPr lang="en-US" dirty="0"/>
                    </a:p>
                  </a:txBody>
                  <a:tcPr/>
                </a:tc>
                <a:tc>
                  <a:txBody>
                    <a:bodyPr/>
                    <a:lstStyle/>
                    <a:p>
                      <a:r>
                        <a:rPr lang="en-US" dirty="0" smtClean="0"/>
                        <a:t>Up to $60,000</a:t>
                      </a:r>
                      <a:endParaRPr lang="en-US" dirty="0"/>
                    </a:p>
                  </a:txBody>
                  <a:tcPr/>
                </a:tc>
                <a:tc>
                  <a:txBody>
                    <a:bodyPr/>
                    <a:lstStyle/>
                    <a:p>
                      <a:r>
                        <a:rPr lang="en-US" dirty="0" smtClean="0"/>
                        <a:t>Up to $30,000</a:t>
                      </a:r>
                      <a:endParaRPr lang="en-US" dirty="0"/>
                    </a:p>
                  </a:txBody>
                  <a:tcPr/>
                </a:tc>
              </a:tr>
              <a:tr h="370840">
                <a:tc>
                  <a:txBody>
                    <a:bodyPr/>
                    <a:lstStyle/>
                    <a:p>
                      <a:r>
                        <a:rPr lang="en-US" dirty="0" smtClean="0"/>
                        <a:t>Sites</a:t>
                      </a:r>
                      <a:r>
                        <a:rPr lang="en-US" baseline="0" dirty="0" smtClean="0"/>
                        <a:t> with HPSA Score of 0-13</a:t>
                      </a:r>
                      <a:endParaRPr lang="en-US" dirty="0"/>
                    </a:p>
                  </a:txBody>
                  <a:tcPr/>
                </a:tc>
                <a:tc>
                  <a:txBody>
                    <a:bodyPr/>
                    <a:lstStyle/>
                    <a:p>
                      <a:r>
                        <a:rPr lang="en-US" dirty="0" smtClean="0"/>
                        <a:t>Up to $40,000</a:t>
                      </a:r>
                      <a:endParaRPr lang="en-US" dirty="0"/>
                    </a:p>
                  </a:txBody>
                  <a:tcPr/>
                </a:tc>
                <a:tc>
                  <a:txBody>
                    <a:bodyPr/>
                    <a:lstStyle/>
                    <a:p>
                      <a:r>
                        <a:rPr lang="en-US" dirty="0" smtClean="0"/>
                        <a:t>Up to $40,000</a:t>
                      </a:r>
                      <a:endParaRPr lang="en-US" dirty="0"/>
                    </a:p>
                  </a:txBody>
                  <a:tcPr/>
                </a:tc>
                <a:tc>
                  <a:txBody>
                    <a:bodyPr/>
                    <a:lstStyle/>
                    <a:p>
                      <a:r>
                        <a:rPr lang="en-US" dirty="0" smtClean="0"/>
                        <a:t>Up</a:t>
                      </a:r>
                      <a:r>
                        <a:rPr lang="en-US" baseline="0" dirty="0" smtClean="0"/>
                        <a:t> to $20,000</a:t>
                      </a:r>
                      <a:endParaRPr lang="en-US" dirty="0"/>
                    </a:p>
                  </a:txBody>
                  <a:tcPr/>
                </a:tc>
              </a:tr>
              <a:tr h="370840">
                <a:tc gridSpan="4">
                  <a:txBody>
                    <a:bodyPr/>
                    <a:lstStyle/>
                    <a:p>
                      <a:r>
                        <a:rPr lang="en-US" sz="1800" kern="1200" baseline="0" dirty="0" smtClean="0">
                          <a:solidFill>
                            <a:schemeClr val="dk1"/>
                          </a:solidFill>
                          <a:latin typeface="+mn-lt"/>
                          <a:ea typeface="+mn-ea"/>
                          <a:cs typeface="+mn-cs"/>
                        </a:rPr>
                        <a:t>With continued service, NHSC providers may be able to pay off all of their student loans. </a:t>
                      </a:r>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r>
            </a:tbl>
          </a:graphicData>
        </a:graphic>
      </p:graphicFrame>
      <p:sp>
        <p:nvSpPr>
          <p:cNvPr id="43036" name="TextBox 8"/>
          <p:cNvSpPr txBox="1">
            <a:spLocks noChangeArrowheads="1"/>
          </p:cNvSpPr>
          <p:nvPr/>
        </p:nvSpPr>
        <p:spPr bwMode="auto">
          <a:xfrm>
            <a:off x="228600" y="2743200"/>
            <a:ext cx="6172200" cy="400050"/>
          </a:xfrm>
          <a:prstGeom prst="rect">
            <a:avLst/>
          </a:prstGeom>
          <a:noFill/>
          <a:ln w="9525">
            <a:noFill/>
            <a:miter lim="800000"/>
            <a:headEnd/>
            <a:tailEnd/>
          </a:ln>
        </p:spPr>
        <p:txBody>
          <a:bodyPr>
            <a:spAutoFit/>
          </a:bodyPr>
          <a:lstStyle/>
          <a:p>
            <a:r>
              <a:rPr lang="en-US" sz="2000" b="1">
                <a:latin typeface="Calibri" pitchFamily="34" charset="0"/>
              </a:rPr>
              <a:t>Initial Award Amounts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400800"/>
          </a:xfrm>
          <a:prstGeom prst="rect">
            <a:avLst/>
          </a:prstGeom>
          <a:solidFill>
            <a:srgbClr val="F2B232"/>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267" name="Rectangle 3"/>
          <p:cNvSpPr>
            <a:spLocks noGrp="1"/>
          </p:cNvSpPr>
          <p:nvPr>
            <p:ph idx="1"/>
          </p:nvPr>
        </p:nvSpPr>
        <p:spPr>
          <a:xfrm>
            <a:off x="1066800" y="1447800"/>
            <a:ext cx="6705600" cy="4648200"/>
          </a:xfrm>
        </p:spPr>
        <p:txBody>
          <a:bodyPr/>
          <a:lstStyle/>
          <a:p>
            <a:pPr lvl="1">
              <a:spcAft>
                <a:spcPts val="3000"/>
              </a:spcAft>
              <a:buFont typeface="Arial" charset="0"/>
              <a:buChar char="•"/>
            </a:pPr>
            <a:r>
              <a:rPr lang="en-US" sz="2400" smtClean="0">
                <a:latin typeface="Trebuchet MS" pitchFamily="34" charset="0"/>
              </a:rPr>
              <a:t>A portion of service obligation can be fulfilled by teaching</a:t>
            </a:r>
          </a:p>
          <a:p>
            <a:pPr lvl="1">
              <a:spcAft>
                <a:spcPts val="3000"/>
              </a:spcAft>
              <a:buFont typeface="Arial" charset="0"/>
              <a:buChar char="•"/>
            </a:pPr>
            <a:r>
              <a:rPr lang="en-US" sz="2400" smtClean="0">
                <a:latin typeface="Trebuchet MS" pitchFamily="34" charset="0"/>
              </a:rPr>
              <a:t>Face-to-face and virtual networking opportunities provide support from other providers and community resources</a:t>
            </a:r>
          </a:p>
          <a:p>
            <a:pPr lvl="1">
              <a:spcAft>
                <a:spcPts val="3000"/>
              </a:spcAft>
              <a:buFont typeface="Arial" charset="0"/>
              <a:buChar char="•"/>
            </a:pPr>
            <a:r>
              <a:rPr lang="en-US" sz="2400" smtClean="0">
                <a:latin typeface="Trebuchet MS" pitchFamily="34" charset="0"/>
              </a:rPr>
              <a:t>Educational support including access to free CEU courses</a:t>
            </a:r>
          </a:p>
          <a:p>
            <a:pPr lvl="1">
              <a:spcAft>
                <a:spcPts val="3000"/>
              </a:spcAft>
              <a:buFont typeface="Arial" charset="0"/>
              <a:buChar char="•"/>
            </a:pPr>
            <a:r>
              <a:rPr lang="en-US" sz="2400" smtClean="0">
                <a:latin typeface="Trebuchet MS" pitchFamily="34" charset="0"/>
              </a:rPr>
              <a:t>Rewarding patient relationships</a:t>
            </a:r>
          </a:p>
        </p:txBody>
      </p:sp>
      <p:sp>
        <p:nvSpPr>
          <p:cNvPr id="23" name="Title 9"/>
          <p:cNvSpPr>
            <a:spLocks noGrp="1"/>
          </p:cNvSpPr>
          <p:nvPr>
            <p:ph type="title"/>
          </p:nvPr>
        </p:nvSpPr>
        <p:spPr>
          <a:xfrm>
            <a:off x="0" y="274638"/>
            <a:ext cx="9144000" cy="1143000"/>
          </a:xfrm>
        </p:spPr>
        <p:txBody>
          <a:bodyPr/>
          <a:lstStyle/>
          <a:p>
            <a:pPr fontAlgn="auto">
              <a:spcAft>
                <a:spcPts val="0"/>
              </a:spcAft>
              <a:defRPr/>
            </a:pPr>
            <a:r>
              <a:rPr lang="en-US" dirty="0" smtClean="0"/>
              <a:t>Additional Benefits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11267">
                                            <p:txEl>
                                              <p:pRg st="0" end="0"/>
                                            </p:txEl>
                                          </p:spTgt>
                                        </p:tgtEl>
                                        <p:attrNameLst>
                                          <p:attrName>style.color</p:attrName>
                                        </p:attrNameLst>
                                      </p:cBhvr>
                                      <p:to>
                                        <a:schemeClr val="tx1"/>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500" fill="hold"/>
                                        <p:tgtEl>
                                          <p:spTgt spid="11267">
                                            <p:txEl>
                                              <p:pRg st="1" end="1"/>
                                            </p:txEl>
                                          </p:spTgt>
                                        </p:tgtEl>
                                        <p:attrNameLst>
                                          <p:attrName>style.color</p:attrName>
                                        </p:attrNameLst>
                                      </p:cBhvr>
                                      <p:to>
                                        <a:schemeClr val="tx1"/>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500" fill="hold"/>
                                        <p:tgtEl>
                                          <p:spTgt spid="11267">
                                            <p:txEl>
                                              <p:pRg st="2" end="2"/>
                                            </p:txEl>
                                          </p:spTgt>
                                        </p:tgtEl>
                                        <p:attrNameLst>
                                          <p:attrName>style.color</p:attrName>
                                        </p:attrNameLst>
                                      </p:cBhvr>
                                      <p:to>
                                        <a:schemeClr val="tx1"/>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500" fill="hold"/>
                                        <p:tgtEl>
                                          <p:spTgt spid="11267">
                                            <p:txEl>
                                              <p:pRg st="3" end="3"/>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bldLvl="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descr="_MG_9163_ppt.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bwMode="gray">
          <a:xfrm>
            <a:off x="0" y="1524000"/>
            <a:ext cx="3581400" cy="1600200"/>
          </a:xfrm>
          <a:prstGeom prst="rect">
            <a:avLst/>
          </a:prstGeom>
          <a:solidFill>
            <a:schemeClr val="bg1"/>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107" name="Content Placeholder 2"/>
          <p:cNvSpPr txBox="1">
            <a:spLocks/>
          </p:cNvSpPr>
          <p:nvPr/>
        </p:nvSpPr>
        <p:spPr bwMode="auto">
          <a:xfrm>
            <a:off x="304800" y="1676400"/>
            <a:ext cx="3505200" cy="1447800"/>
          </a:xfrm>
          <a:prstGeom prst="rect">
            <a:avLst/>
          </a:prstGeom>
          <a:noFill/>
          <a:ln w="9525">
            <a:noFill/>
            <a:miter lim="800000"/>
            <a:headEnd/>
            <a:tailEnd/>
          </a:ln>
        </p:spPr>
        <p:txBody>
          <a:bodyPr/>
          <a:lstStyle/>
          <a:p>
            <a:pPr>
              <a:spcBef>
                <a:spcPct val="20000"/>
              </a:spcBef>
              <a:buFont typeface="Arial" charset="0"/>
              <a:buNone/>
            </a:pPr>
            <a:r>
              <a:rPr lang="en-US" sz="2400">
                <a:solidFill>
                  <a:srgbClr val="F15A29"/>
                </a:solidFill>
                <a:latin typeface="Trebuchet MS" pitchFamily="34" charset="0"/>
              </a:rPr>
              <a:t>An opportunity to be part of something bigger than yourself</a:t>
            </a:r>
          </a:p>
          <a:p>
            <a:pPr marL="971550" lvl="1" indent="-514350">
              <a:spcBef>
                <a:spcPct val="20000"/>
              </a:spcBef>
              <a:buFont typeface="Arial" charset="0"/>
              <a:buNone/>
            </a:pPr>
            <a:endParaRPr lang="en-US" sz="2800">
              <a:latin typeface="Trebuchet MS"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a:spLocks noGrp="1"/>
          </p:cNvSpPr>
          <p:nvPr>
            <p:ph type="title"/>
          </p:nvPr>
        </p:nvSpPr>
        <p:spPr>
          <a:xfrm>
            <a:off x="685800" y="990600"/>
            <a:ext cx="2743200" cy="715963"/>
          </a:xfrm>
        </p:spPr>
        <p:txBody>
          <a:bodyPr anchor="t"/>
          <a:lstStyle/>
          <a:p>
            <a:pPr algn="l" fontAlgn="auto">
              <a:spcAft>
                <a:spcPts val="0"/>
              </a:spcAft>
              <a:defRPr/>
            </a:pPr>
            <a:r>
              <a:rPr lang="en-US" dirty="0" smtClean="0">
                <a:solidFill>
                  <a:srgbClr val="1B204C"/>
                </a:solidFill>
              </a:rPr>
              <a:t>Eligibility</a:t>
            </a:r>
            <a:endParaRPr lang="en-US" dirty="0">
              <a:solidFill>
                <a:srgbClr val="1B204C"/>
              </a:solidFill>
            </a:endParaRPr>
          </a:p>
        </p:txBody>
      </p:sp>
      <p:sp>
        <p:nvSpPr>
          <p:cNvPr id="8" name="Rectangle 3"/>
          <p:cNvSpPr>
            <a:spLocks noGrp="1"/>
          </p:cNvSpPr>
          <p:nvPr>
            <p:ph idx="1"/>
          </p:nvPr>
        </p:nvSpPr>
        <p:spPr>
          <a:xfrm>
            <a:off x="3429000" y="990600"/>
            <a:ext cx="5257800" cy="5135563"/>
          </a:xfrm>
        </p:spPr>
        <p:txBody>
          <a:bodyPr/>
          <a:lstStyle/>
          <a:p>
            <a:pPr>
              <a:spcAft>
                <a:spcPts val="1200"/>
              </a:spcAft>
              <a:buFont typeface="Wingdings" pitchFamily="2" charset="2"/>
              <a:buChar char="ü"/>
            </a:pPr>
            <a:r>
              <a:rPr lang="en-US" sz="2400" smtClean="0">
                <a:solidFill>
                  <a:srgbClr val="2C79B3"/>
                </a:solidFill>
                <a:latin typeface="Trebuchet MS" pitchFamily="34" charset="0"/>
              </a:rPr>
              <a:t>U.S. citizen or national</a:t>
            </a:r>
          </a:p>
          <a:p>
            <a:pPr>
              <a:spcAft>
                <a:spcPts val="1200"/>
              </a:spcAft>
              <a:buFont typeface="Wingdings" pitchFamily="2" charset="2"/>
              <a:buChar char="ü"/>
            </a:pPr>
            <a:r>
              <a:rPr lang="en-US" sz="2400" smtClean="0">
                <a:solidFill>
                  <a:srgbClr val="2C79B3"/>
                </a:solidFill>
                <a:latin typeface="Trebuchet MS" pitchFamily="34" charset="0"/>
              </a:rPr>
              <a:t>Currently work, or applying to work, at an NHSC-approved site</a:t>
            </a:r>
          </a:p>
          <a:p>
            <a:pPr>
              <a:spcAft>
                <a:spcPts val="1200"/>
              </a:spcAft>
              <a:buFont typeface="Wingdings" pitchFamily="2" charset="2"/>
              <a:buChar char="ü"/>
            </a:pPr>
            <a:r>
              <a:rPr lang="en-US" sz="2400" smtClean="0">
                <a:solidFill>
                  <a:srgbClr val="2C79B3"/>
                </a:solidFill>
                <a:latin typeface="Trebuchet MS" pitchFamily="34" charset="0"/>
              </a:rPr>
              <a:t>Have unpaid government or commercial loans for school tuition, reasonable educational expenses, and reasonable living expenses, segregated from all other debts </a:t>
            </a:r>
          </a:p>
          <a:p>
            <a:pPr>
              <a:spcAft>
                <a:spcPts val="1200"/>
              </a:spcAft>
              <a:buFont typeface="Wingdings" pitchFamily="2" charset="2"/>
              <a:buChar char="ü"/>
            </a:pPr>
            <a:r>
              <a:rPr lang="en-US" sz="2400" smtClean="0">
                <a:solidFill>
                  <a:srgbClr val="2C79B3"/>
                </a:solidFill>
                <a:latin typeface="Trebuchet MS" pitchFamily="34" charset="0"/>
              </a:rPr>
              <a:t>Licensed to practice in state where employer site is located</a:t>
            </a:r>
          </a:p>
          <a:p>
            <a:endParaRPr lang="en-US" smtClean="0">
              <a:latin typeface="Trebuchet MS" pitchFamily="34" charset="0"/>
            </a:endParaRPr>
          </a:p>
          <a:p>
            <a:endParaRPr lang="en-US" smtClean="0">
              <a:latin typeface="Trebuchet M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0"/>
                                  </p:iterate>
                                  <p:childTnLst>
                                    <p:animClr clrSpc="rgb" dir="cw">
                                      <p:cBhvr override="childStyle">
                                        <p:cTn id="6" dur="500" fill="hold"/>
                                        <p:tgtEl>
                                          <p:spTgt spid="8">
                                            <p:txEl>
                                              <p:pRg st="0" end="0"/>
                                            </p:txEl>
                                          </p:spTgt>
                                        </p:tgtEl>
                                        <p:attrNameLst>
                                          <p:attrName>style.color</p:attrName>
                                        </p:attrNameLst>
                                      </p:cBhvr>
                                      <p:to>
                                        <a:srgbClr val="F15A29"/>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iterate type="lt">
                                    <p:tmPct val="0"/>
                                  </p:iterate>
                                  <p:childTnLst>
                                    <p:animClr clrSpc="rgb" dir="cw">
                                      <p:cBhvr override="childStyle">
                                        <p:cTn id="10" dur="500" fill="hold"/>
                                        <p:tgtEl>
                                          <p:spTgt spid="8">
                                            <p:txEl>
                                              <p:pRg st="1" end="1"/>
                                            </p:txEl>
                                          </p:spTgt>
                                        </p:tgtEl>
                                        <p:attrNameLst>
                                          <p:attrName>style.color</p:attrName>
                                        </p:attrNameLst>
                                      </p:cBhvr>
                                      <p:to>
                                        <a:srgbClr val="F15A29"/>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iterate type="lt">
                                    <p:tmPct val="0"/>
                                  </p:iterate>
                                  <p:childTnLst>
                                    <p:animClr clrSpc="rgb" dir="cw">
                                      <p:cBhvr override="childStyle">
                                        <p:cTn id="14" dur="500" fill="hold"/>
                                        <p:tgtEl>
                                          <p:spTgt spid="8">
                                            <p:txEl>
                                              <p:pRg st="2" end="2"/>
                                            </p:txEl>
                                          </p:spTgt>
                                        </p:tgtEl>
                                        <p:attrNameLst>
                                          <p:attrName>style.color</p:attrName>
                                        </p:attrNameLst>
                                      </p:cBhvr>
                                      <p:to>
                                        <a:srgbClr val="F15A29"/>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iterate type="lt">
                                    <p:tmPct val="0"/>
                                  </p:iterate>
                                  <p:childTnLst>
                                    <p:animClr clrSpc="rgb" dir="cw">
                                      <p:cBhvr override="childStyle">
                                        <p:cTn id="18" dur="500" fill="hold"/>
                                        <p:tgtEl>
                                          <p:spTgt spid="8">
                                            <p:txEl>
                                              <p:pRg st="3" end="3"/>
                                            </p:txEl>
                                          </p:spTgt>
                                        </p:tgtEl>
                                        <p:attrNameLst>
                                          <p:attrName>style.color</p:attrName>
                                        </p:attrNameLst>
                                      </p:cBhvr>
                                      <p:to>
                                        <a:srgbClr val="F15A29"/>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00800"/>
          </a:xfrm>
          <a:prstGeom prst="rect">
            <a:avLst/>
          </a:prstGeom>
          <a:solidFill>
            <a:srgbClr val="F2B232"/>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1202" name="Picture 7" descr="eligible_disciplines_overview.jpg"/>
          <p:cNvPicPr>
            <a:picLocks noChangeAspect="1"/>
          </p:cNvPicPr>
          <p:nvPr/>
        </p:nvPicPr>
        <p:blipFill>
          <a:blip r:embed="rId3" cstate="print"/>
          <a:srcRect/>
          <a:stretch>
            <a:fillRect/>
          </a:stretch>
        </p:blipFill>
        <p:spPr bwMode="auto">
          <a:xfrm>
            <a:off x="0" y="1436688"/>
            <a:ext cx="5257800" cy="1839912"/>
          </a:xfrm>
          <a:prstGeom prst="rect">
            <a:avLst/>
          </a:prstGeom>
          <a:noFill/>
          <a:ln w="9525">
            <a:noFill/>
            <a:miter lim="800000"/>
            <a:headEnd/>
            <a:tailEnd/>
          </a:ln>
        </p:spPr>
      </p:pic>
      <p:sp>
        <p:nvSpPr>
          <p:cNvPr id="9" name="Title 6"/>
          <p:cNvSpPr>
            <a:spLocks noGrp="1"/>
          </p:cNvSpPr>
          <p:nvPr>
            <p:ph type="title"/>
          </p:nvPr>
        </p:nvSpPr>
        <p:spPr>
          <a:xfrm>
            <a:off x="5410200" y="1941513"/>
            <a:ext cx="3276600" cy="1219200"/>
          </a:xfrm>
        </p:spPr>
        <p:txBody>
          <a:bodyPr anchor="t">
            <a:noAutofit/>
          </a:bodyPr>
          <a:lstStyle/>
          <a:p>
            <a:pPr algn="l" fontAlgn="auto">
              <a:spcAft>
                <a:spcPts val="0"/>
              </a:spcAft>
              <a:defRPr/>
            </a:pPr>
            <a:r>
              <a:rPr lang="en-US" sz="4400" dirty="0" smtClean="0"/>
              <a:t>Eligible </a:t>
            </a:r>
            <a:endParaRPr lang="en-US" sz="4400" dirty="0"/>
          </a:p>
        </p:txBody>
      </p:sp>
      <p:sp>
        <p:nvSpPr>
          <p:cNvPr id="51204" name="TextBox 9"/>
          <p:cNvSpPr txBox="1">
            <a:spLocks noChangeArrowheads="1"/>
          </p:cNvSpPr>
          <p:nvPr/>
        </p:nvSpPr>
        <p:spPr bwMode="auto">
          <a:xfrm>
            <a:off x="5410200" y="1371600"/>
            <a:ext cx="2819400" cy="646113"/>
          </a:xfrm>
          <a:prstGeom prst="rect">
            <a:avLst/>
          </a:prstGeom>
          <a:noFill/>
          <a:ln w="9525">
            <a:noFill/>
            <a:miter lim="800000"/>
            <a:headEnd/>
            <a:tailEnd/>
          </a:ln>
        </p:spPr>
        <p:txBody>
          <a:bodyPr>
            <a:spAutoFit/>
          </a:bodyPr>
          <a:lstStyle/>
          <a:p>
            <a:r>
              <a:rPr lang="en-US">
                <a:solidFill>
                  <a:srgbClr val="1B204C"/>
                </a:solidFill>
                <a:latin typeface="Trebuchet MS" pitchFamily="34" charset="0"/>
              </a:rPr>
              <a:t>Must be licensed in </a:t>
            </a:r>
            <a:br>
              <a:rPr lang="en-US">
                <a:solidFill>
                  <a:srgbClr val="1B204C"/>
                </a:solidFill>
                <a:latin typeface="Trebuchet MS" pitchFamily="34" charset="0"/>
              </a:rPr>
            </a:br>
            <a:r>
              <a:rPr lang="en-US">
                <a:solidFill>
                  <a:srgbClr val="1B204C"/>
                </a:solidFill>
                <a:latin typeface="Trebuchet MS" pitchFamily="34" charset="0"/>
              </a:rPr>
              <a:t>one of the following</a:t>
            </a:r>
          </a:p>
        </p:txBody>
      </p:sp>
      <p:sp>
        <p:nvSpPr>
          <p:cNvPr id="11" name="Title 6"/>
          <p:cNvSpPr txBox="1">
            <a:spLocks/>
          </p:cNvSpPr>
          <p:nvPr/>
        </p:nvSpPr>
        <p:spPr>
          <a:xfrm>
            <a:off x="5410200" y="2514600"/>
            <a:ext cx="3276600" cy="1219200"/>
          </a:xfrm>
          <a:prstGeom prst="rect">
            <a:avLst/>
          </a:prstGeom>
        </p:spPr>
        <p:txBody>
          <a:bodyPr/>
          <a:lstStyle/>
          <a:p>
            <a:pPr fontAlgn="auto">
              <a:spcAft>
                <a:spcPts val="0"/>
              </a:spcAft>
              <a:defRPr/>
            </a:pPr>
            <a:r>
              <a:rPr lang="en-US" sz="4400" b="1" cap="all" dirty="0">
                <a:latin typeface="Trebuchet MS"/>
                <a:ea typeface="+mj-ea"/>
                <a:cs typeface="Trebuchet MS"/>
              </a:rPr>
              <a:t>disciplines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2B232"/>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339" name="Rectangle 3"/>
          <p:cNvSpPr>
            <a:spLocks noGrp="1"/>
          </p:cNvSpPr>
          <p:nvPr>
            <p:ph idx="1"/>
          </p:nvPr>
        </p:nvSpPr>
        <p:spPr>
          <a:xfrm>
            <a:off x="4876800" y="2590800"/>
            <a:ext cx="3886200" cy="2590800"/>
          </a:xfrm>
        </p:spPr>
        <p:txBody>
          <a:bodyPr/>
          <a:lstStyle/>
          <a:p>
            <a:r>
              <a:rPr lang="en-US" sz="2400" smtClean="0">
                <a:latin typeface="Trebuchet MS" pitchFamily="34" charset="0"/>
              </a:rPr>
              <a:t>Physician (MD or DO) </a:t>
            </a:r>
          </a:p>
          <a:p>
            <a:r>
              <a:rPr lang="en-US" sz="2400" smtClean="0">
                <a:latin typeface="Trebuchet MS" pitchFamily="34" charset="0"/>
              </a:rPr>
              <a:t>Nurse practitioner (primary care) </a:t>
            </a:r>
          </a:p>
          <a:p>
            <a:r>
              <a:rPr lang="en-US" sz="2400" smtClean="0">
                <a:latin typeface="Trebuchet MS" pitchFamily="34" charset="0"/>
              </a:rPr>
              <a:t>Certified nurse-midwife </a:t>
            </a:r>
          </a:p>
          <a:p>
            <a:r>
              <a:rPr lang="en-US" sz="2400" smtClean="0">
                <a:latin typeface="Trebuchet MS" pitchFamily="34" charset="0"/>
              </a:rPr>
              <a:t>Physician assistant</a:t>
            </a:r>
          </a:p>
        </p:txBody>
      </p:sp>
      <p:pic>
        <p:nvPicPr>
          <p:cNvPr id="53251" name="Picture 3" descr="eligible_disciplines_physician_vertical.jpg"/>
          <p:cNvPicPr>
            <a:picLocks noChangeAspect="1"/>
          </p:cNvPicPr>
          <p:nvPr/>
        </p:nvPicPr>
        <p:blipFill>
          <a:blip r:embed="rId3" cstate="print"/>
          <a:srcRect/>
          <a:stretch>
            <a:fillRect/>
          </a:stretch>
        </p:blipFill>
        <p:spPr bwMode="auto">
          <a:xfrm>
            <a:off x="0" y="0"/>
            <a:ext cx="4572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2B232"/>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5298" name="Picture 7" descr="eligible_disciplines_dentist_vertical.jpg"/>
          <p:cNvPicPr>
            <a:picLocks noChangeAspect="1"/>
          </p:cNvPicPr>
          <p:nvPr/>
        </p:nvPicPr>
        <p:blipFill>
          <a:blip r:embed="rId3" cstate="print"/>
          <a:srcRect/>
          <a:stretch>
            <a:fillRect/>
          </a:stretch>
        </p:blipFill>
        <p:spPr bwMode="auto">
          <a:xfrm>
            <a:off x="4572000" y="0"/>
            <a:ext cx="4572000" cy="6858000"/>
          </a:xfrm>
          <a:prstGeom prst="rect">
            <a:avLst/>
          </a:prstGeom>
          <a:noFill/>
          <a:ln w="9525">
            <a:noFill/>
            <a:miter lim="800000"/>
            <a:headEnd/>
            <a:tailEnd/>
          </a:ln>
        </p:spPr>
      </p:pic>
      <p:sp>
        <p:nvSpPr>
          <p:cNvPr id="9" name="Rectangle 3"/>
          <p:cNvSpPr>
            <a:spLocks noGrp="1"/>
          </p:cNvSpPr>
          <p:nvPr>
            <p:ph idx="1"/>
          </p:nvPr>
        </p:nvSpPr>
        <p:spPr>
          <a:xfrm>
            <a:off x="762000" y="2590800"/>
            <a:ext cx="3886200" cy="2590800"/>
          </a:xfrm>
        </p:spPr>
        <p:txBody>
          <a:bodyPr/>
          <a:lstStyle/>
          <a:p>
            <a:r>
              <a:rPr lang="en-US" sz="2400" smtClean="0">
                <a:latin typeface="Trebuchet MS" pitchFamily="34" charset="0"/>
              </a:rPr>
              <a:t>Dentist </a:t>
            </a:r>
            <a:br>
              <a:rPr lang="en-US" sz="2400" smtClean="0">
                <a:latin typeface="Trebuchet MS" pitchFamily="34" charset="0"/>
              </a:rPr>
            </a:br>
            <a:r>
              <a:rPr lang="en-US" sz="2400" smtClean="0">
                <a:latin typeface="Trebuchet MS" pitchFamily="34" charset="0"/>
              </a:rPr>
              <a:t>(general or pediatric)</a:t>
            </a:r>
          </a:p>
          <a:p>
            <a:r>
              <a:rPr lang="en-US" sz="2400" smtClean="0">
                <a:latin typeface="Trebuchet MS" pitchFamily="34" charset="0"/>
              </a:rPr>
              <a:t>Dental hygienist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2B232"/>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339" name="Rectangle 3"/>
          <p:cNvSpPr>
            <a:spLocks noGrp="1"/>
          </p:cNvSpPr>
          <p:nvPr>
            <p:ph idx="1"/>
          </p:nvPr>
        </p:nvSpPr>
        <p:spPr>
          <a:xfrm>
            <a:off x="4876800" y="990600"/>
            <a:ext cx="3886200" cy="4724400"/>
          </a:xfrm>
        </p:spPr>
        <p:txBody>
          <a:bodyPr/>
          <a:lstStyle/>
          <a:p>
            <a:r>
              <a:rPr lang="en-US" sz="2400" smtClean="0">
                <a:latin typeface="Trebuchet MS" pitchFamily="34" charset="0"/>
              </a:rPr>
              <a:t>Psychiatrist </a:t>
            </a:r>
          </a:p>
          <a:p>
            <a:r>
              <a:rPr lang="en-US" sz="2400" smtClean="0">
                <a:latin typeface="Trebuchet MS" pitchFamily="34" charset="0"/>
              </a:rPr>
              <a:t>Psychologist </a:t>
            </a:r>
            <a:br>
              <a:rPr lang="en-US" sz="2400" smtClean="0">
                <a:latin typeface="Trebuchet MS" pitchFamily="34" charset="0"/>
              </a:rPr>
            </a:br>
            <a:r>
              <a:rPr lang="en-US" sz="2400" smtClean="0">
                <a:latin typeface="Trebuchet MS" pitchFamily="34" charset="0"/>
              </a:rPr>
              <a:t>(health service) </a:t>
            </a:r>
          </a:p>
          <a:p>
            <a:r>
              <a:rPr lang="en-US" sz="2400" smtClean="0">
                <a:latin typeface="Trebuchet MS" pitchFamily="34" charset="0"/>
              </a:rPr>
              <a:t>Licensed clinical </a:t>
            </a:r>
            <a:br>
              <a:rPr lang="en-US" sz="2400" smtClean="0">
                <a:latin typeface="Trebuchet MS" pitchFamily="34" charset="0"/>
              </a:rPr>
            </a:br>
            <a:r>
              <a:rPr lang="en-US" sz="2400" smtClean="0">
                <a:latin typeface="Trebuchet MS" pitchFamily="34" charset="0"/>
              </a:rPr>
              <a:t>social worker </a:t>
            </a:r>
          </a:p>
          <a:p>
            <a:r>
              <a:rPr lang="en-US" sz="2400" smtClean="0">
                <a:latin typeface="Trebuchet MS" pitchFamily="34" charset="0"/>
              </a:rPr>
              <a:t>Psychiatric nurse specialist </a:t>
            </a:r>
          </a:p>
          <a:p>
            <a:r>
              <a:rPr lang="en-US" sz="2400" smtClean="0">
                <a:latin typeface="Trebuchet MS" pitchFamily="34" charset="0"/>
              </a:rPr>
              <a:t>Marriage and </a:t>
            </a:r>
            <a:br>
              <a:rPr lang="en-US" sz="2400" smtClean="0">
                <a:latin typeface="Trebuchet MS" pitchFamily="34" charset="0"/>
              </a:rPr>
            </a:br>
            <a:r>
              <a:rPr lang="en-US" sz="2400" smtClean="0">
                <a:latin typeface="Trebuchet MS" pitchFamily="34" charset="0"/>
              </a:rPr>
              <a:t>family therapist </a:t>
            </a:r>
          </a:p>
          <a:p>
            <a:r>
              <a:rPr lang="en-US" sz="2400" smtClean="0">
                <a:latin typeface="Trebuchet MS" pitchFamily="34" charset="0"/>
              </a:rPr>
              <a:t>Licensed professional counselor</a:t>
            </a:r>
          </a:p>
        </p:txBody>
      </p:sp>
      <p:pic>
        <p:nvPicPr>
          <p:cNvPr id="57347" name="Picture 5" descr="eligible_disciplines_psychiatric_vertical.jpg"/>
          <p:cNvPicPr>
            <a:picLocks noChangeAspect="1"/>
          </p:cNvPicPr>
          <p:nvPr/>
        </p:nvPicPr>
        <p:blipFill>
          <a:blip r:embed="rId3" cstate="print"/>
          <a:srcRect/>
          <a:stretch>
            <a:fillRect/>
          </a:stretch>
        </p:blipFill>
        <p:spPr bwMode="auto">
          <a:xfrm>
            <a:off x="0" y="0"/>
            <a:ext cx="4572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p:txBody>
          <a:bodyPr/>
          <a:lstStyle/>
          <a:p>
            <a:pPr fontAlgn="auto">
              <a:spcAft>
                <a:spcPts val="0"/>
              </a:spcAft>
              <a:defRPr/>
            </a:pPr>
            <a:r>
              <a:rPr lang="en-US" sz="4000" dirty="0" smtClean="0">
                <a:solidFill>
                  <a:srgbClr val="1B204C"/>
                </a:solidFill>
              </a:rPr>
              <a:t>How to apply?</a:t>
            </a:r>
          </a:p>
        </p:txBody>
      </p:sp>
      <p:grpSp>
        <p:nvGrpSpPr>
          <p:cNvPr id="42" name="Group 41"/>
          <p:cNvGrpSpPr>
            <a:grpSpLocks/>
          </p:cNvGrpSpPr>
          <p:nvPr/>
        </p:nvGrpSpPr>
        <p:grpSpPr bwMode="auto">
          <a:xfrm>
            <a:off x="457200" y="1524000"/>
            <a:ext cx="2667000" cy="3200400"/>
            <a:chOff x="533400" y="1752601"/>
            <a:chExt cx="2667000" cy="3200399"/>
          </a:xfrm>
        </p:grpSpPr>
        <p:sp>
          <p:nvSpPr>
            <p:cNvPr id="25" name="Rectangle 24"/>
            <p:cNvSpPr/>
            <p:nvPr/>
          </p:nvSpPr>
          <p:spPr>
            <a:xfrm>
              <a:off x="533400" y="2209801"/>
              <a:ext cx="2590800" cy="2743199"/>
            </a:xfrm>
            <a:prstGeom prst="rect">
              <a:avLst/>
            </a:prstGeom>
            <a:solidFill>
              <a:srgbClr val="F2B232"/>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Oval 25"/>
            <p:cNvSpPr/>
            <p:nvPr/>
          </p:nvSpPr>
          <p:spPr>
            <a:xfrm>
              <a:off x="1447800" y="1828801"/>
              <a:ext cx="685800" cy="6858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TextBox 26"/>
            <p:cNvSpPr txBox="1"/>
            <p:nvPr/>
          </p:nvSpPr>
          <p:spPr>
            <a:xfrm>
              <a:off x="1447800" y="1752601"/>
              <a:ext cx="685800" cy="769938"/>
            </a:xfrm>
            <a:prstGeom prst="rect">
              <a:avLst/>
            </a:prstGeom>
            <a:noFill/>
          </p:spPr>
          <p:txBody>
            <a:bodyPr>
              <a:spAutoFit/>
            </a:bodyPr>
            <a:lstStyle/>
            <a:p>
              <a:pPr algn="ctr" fontAlgn="auto">
                <a:spcBef>
                  <a:spcPts val="0"/>
                </a:spcBef>
                <a:spcAft>
                  <a:spcPts val="0"/>
                </a:spcAft>
                <a:defRPr/>
              </a:pPr>
              <a:r>
                <a:rPr lang="en-US" sz="4400" cap="all" dirty="0">
                  <a:solidFill>
                    <a:srgbClr val="F15A29"/>
                  </a:solidFill>
                  <a:latin typeface="Arial"/>
                  <a:cs typeface="Arial"/>
                </a:rPr>
                <a:t>1</a:t>
              </a:r>
              <a:endParaRPr lang="en-US" sz="4400" dirty="0">
                <a:solidFill>
                  <a:srgbClr val="F15A29"/>
                </a:solidFill>
                <a:latin typeface="+mn-lt"/>
              </a:endParaRPr>
            </a:p>
          </p:txBody>
        </p:sp>
        <p:sp>
          <p:nvSpPr>
            <p:cNvPr id="59414" name="TextBox 9"/>
            <p:cNvSpPr txBox="1">
              <a:spLocks noChangeArrowheads="1"/>
            </p:cNvSpPr>
            <p:nvPr/>
          </p:nvSpPr>
          <p:spPr bwMode="auto">
            <a:xfrm>
              <a:off x="609600" y="2590801"/>
              <a:ext cx="2590800" cy="1107996"/>
            </a:xfrm>
            <a:prstGeom prst="rect">
              <a:avLst/>
            </a:prstGeom>
            <a:noFill/>
            <a:ln w="9525">
              <a:noFill/>
              <a:miter lim="800000"/>
              <a:headEnd/>
              <a:tailEnd/>
            </a:ln>
          </p:spPr>
          <p:txBody>
            <a:bodyPr>
              <a:spAutoFit/>
            </a:bodyPr>
            <a:lstStyle/>
            <a:p>
              <a:r>
                <a:rPr lang="en-US" sz="2200">
                  <a:solidFill>
                    <a:srgbClr val="000000"/>
                  </a:solidFill>
                  <a:latin typeface="Trebuchet MS" pitchFamily="34" charset="0"/>
                </a:rPr>
                <a:t>Review the Application and Program Guidance</a:t>
              </a:r>
            </a:p>
          </p:txBody>
        </p:sp>
      </p:grpSp>
      <p:grpSp>
        <p:nvGrpSpPr>
          <p:cNvPr id="43" name="Group 42"/>
          <p:cNvGrpSpPr>
            <a:grpSpLocks/>
          </p:cNvGrpSpPr>
          <p:nvPr/>
        </p:nvGrpSpPr>
        <p:grpSpPr bwMode="auto">
          <a:xfrm>
            <a:off x="3276600" y="1524000"/>
            <a:ext cx="2590800" cy="3200400"/>
            <a:chOff x="3276600" y="1752601"/>
            <a:chExt cx="2590800" cy="3200399"/>
          </a:xfrm>
        </p:grpSpPr>
        <p:sp>
          <p:nvSpPr>
            <p:cNvPr id="28" name="Rectangle 27"/>
            <p:cNvSpPr/>
            <p:nvPr/>
          </p:nvSpPr>
          <p:spPr>
            <a:xfrm>
              <a:off x="3276600" y="2209801"/>
              <a:ext cx="2590800" cy="2743199"/>
            </a:xfrm>
            <a:prstGeom prst="rect">
              <a:avLst/>
            </a:prstGeom>
            <a:solidFill>
              <a:srgbClr val="F2B232"/>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9" name="Oval 28"/>
            <p:cNvSpPr/>
            <p:nvPr/>
          </p:nvSpPr>
          <p:spPr>
            <a:xfrm>
              <a:off x="4191000" y="1828801"/>
              <a:ext cx="685800" cy="6858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TextBox 29"/>
            <p:cNvSpPr txBox="1"/>
            <p:nvPr/>
          </p:nvSpPr>
          <p:spPr>
            <a:xfrm>
              <a:off x="4191000" y="1752601"/>
              <a:ext cx="685800" cy="769938"/>
            </a:xfrm>
            <a:prstGeom prst="rect">
              <a:avLst/>
            </a:prstGeom>
            <a:noFill/>
          </p:spPr>
          <p:txBody>
            <a:bodyPr>
              <a:spAutoFit/>
            </a:bodyPr>
            <a:lstStyle/>
            <a:p>
              <a:pPr algn="ctr" fontAlgn="auto">
                <a:spcBef>
                  <a:spcPts val="0"/>
                </a:spcBef>
                <a:spcAft>
                  <a:spcPts val="0"/>
                </a:spcAft>
                <a:defRPr/>
              </a:pPr>
              <a:r>
                <a:rPr lang="en-US" sz="4400" cap="all" dirty="0">
                  <a:solidFill>
                    <a:srgbClr val="F15A29"/>
                  </a:solidFill>
                  <a:latin typeface="Arial"/>
                  <a:cs typeface="Arial"/>
                </a:rPr>
                <a:t>2</a:t>
              </a:r>
              <a:endParaRPr lang="en-US" sz="4400" dirty="0">
                <a:solidFill>
                  <a:srgbClr val="F15A29"/>
                </a:solidFill>
                <a:latin typeface="+mn-lt"/>
              </a:endParaRPr>
            </a:p>
          </p:txBody>
        </p:sp>
        <p:sp>
          <p:nvSpPr>
            <p:cNvPr id="59410" name="TextBox 16"/>
            <p:cNvSpPr txBox="1">
              <a:spLocks noChangeArrowheads="1"/>
            </p:cNvSpPr>
            <p:nvPr/>
          </p:nvSpPr>
          <p:spPr bwMode="auto">
            <a:xfrm>
              <a:off x="3505200" y="2590800"/>
              <a:ext cx="2362200" cy="2123658"/>
            </a:xfrm>
            <a:prstGeom prst="rect">
              <a:avLst/>
            </a:prstGeom>
            <a:noFill/>
            <a:ln w="9525">
              <a:noFill/>
              <a:miter lim="800000"/>
              <a:headEnd/>
              <a:tailEnd/>
            </a:ln>
          </p:spPr>
          <p:txBody>
            <a:bodyPr>
              <a:spAutoFit/>
            </a:bodyPr>
            <a:lstStyle/>
            <a:p>
              <a:r>
                <a:rPr lang="en-US" sz="2200">
                  <a:solidFill>
                    <a:srgbClr val="000000"/>
                  </a:solidFill>
                  <a:latin typeface="Trebuchet MS" pitchFamily="34" charset="0"/>
                </a:rPr>
                <a:t>Find a job at an NHSC-approved </a:t>
              </a:r>
              <a:br>
                <a:rPr lang="en-US" sz="2200">
                  <a:solidFill>
                    <a:srgbClr val="000000"/>
                  </a:solidFill>
                  <a:latin typeface="Trebuchet MS" pitchFamily="34" charset="0"/>
                </a:rPr>
              </a:br>
              <a:r>
                <a:rPr lang="en-US" sz="2200">
                  <a:solidFill>
                    <a:srgbClr val="000000"/>
                  </a:solidFill>
                  <a:latin typeface="Trebuchet MS" pitchFamily="34" charset="0"/>
                </a:rPr>
                <a:t>site or find out if your current job is at an NHSC-approved site </a:t>
              </a:r>
            </a:p>
          </p:txBody>
        </p:sp>
      </p:grpSp>
      <p:grpSp>
        <p:nvGrpSpPr>
          <p:cNvPr id="44" name="Group 43"/>
          <p:cNvGrpSpPr>
            <a:grpSpLocks/>
          </p:cNvGrpSpPr>
          <p:nvPr/>
        </p:nvGrpSpPr>
        <p:grpSpPr bwMode="auto">
          <a:xfrm>
            <a:off x="6096000" y="1524000"/>
            <a:ext cx="2590800" cy="3200400"/>
            <a:chOff x="6019800" y="1752601"/>
            <a:chExt cx="2590800" cy="3200399"/>
          </a:xfrm>
        </p:grpSpPr>
        <p:sp>
          <p:nvSpPr>
            <p:cNvPr id="31" name="Rectangle 30"/>
            <p:cNvSpPr/>
            <p:nvPr/>
          </p:nvSpPr>
          <p:spPr>
            <a:xfrm>
              <a:off x="6019800" y="2209801"/>
              <a:ext cx="2590800" cy="2743199"/>
            </a:xfrm>
            <a:prstGeom prst="rect">
              <a:avLst/>
            </a:prstGeom>
            <a:solidFill>
              <a:srgbClr val="F2B232"/>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9404" name="TextBox 17"/>
            <p:cNvSpPr txBox="1">
              <a:spLocks noChangeArrowheads="1"/>
            </p:cNvSpPr>
            <p:nvPr/>
          </p:nvSpPr>
          <p:spPr bwMode="auto">
            <a:xfrm>
              <a:off x="6172200" y="2590800"/>
              <a:ext cx="2438400" cy="1107996"/>
            </a:xfrm>
            <a:prstGeom prst="rect">
              <a:avLst/>
            </a:prstGeom>
            <a:noFill/>
            <a:ln w="9525">
              <a:noFill/>
              <a:miter lim="800000"/>
              <a:headEnd/>
              <a:tailEnd/>
            </a:ln>
          </p:spPr>
          <p:txBody>
            <a:bodyPr>
              <a:spAutoFit/>
            </a:bodyPr>
            <a:lstStyle/>
            <a:p>
              <a:r>
                <a:rPr lang="en-US" sz="2200">
                  <a:latin typeface="Trebuchet MS" pitchFamily="34" charset="0"/>
                </a:rPr>
                <a:t>Apply online at </a:t>
              </a:r>
              <a:r>
                <a:rPr lang="en-US" sz="2200" b="1">
                  <a:latin typeface="Trebuchet MS" pitchFamily="34" charset="0"/>
                </a:rPr>
                <a:t>NHSC.hrsa.gov/</a:t>
              </a:r>
              <a:br>
                <a:rPr lang="en-US" sz="2200" b="1">
                  <a:latin typeface="Trebuchet MS" pitchFamily="34" charset="0"/>
                </a:rPr>
              </a:br>
              <a:r>
                <a:rPr lang="en-US" sz="2200" b="1">
                  <a:latin typeface="Trebuchet MS" pitchFamily="34" charset="0"/>
                </a:rPr>
                <a:t>loanrepayment </a:t>
              </a:r>
            </a:p>
          </p:txBody>
        </p:sp>
        <p:sp>
          <p:nvSpPr>
            <p:cNvPr id="32" name="Oval 31"/>
            <p:cNvSpPr/>
            <p:nvPr/>
          </p:nvSpPr>
          <p:spPr>
            <a:xfrm>
              <a:off x="6934200" y="1828801"/>
              <a:ext cx="685800" cy="6858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TextBox 32"/>
            <p:cNvSpPr txBox="1"/>
            <p:nvPr/>
          </p:nvSpPr>
          <p:spPr>
            <a:xfrm>
              <a:off x="6934200" y="1752601"/>
              <a:ext cx="685800" cy="769938"/>
            </a:xfrm>
            <a:prstGeom prst="rect">
              <a:avLst/>
            </a:prstGeom>
            <a:noFill/>
          </p:spPr>
          <p:txBody>
            <a:bodyPr>
              <a:spAutoFit/>
            </a:bodyPr>
            <a:lstStyle/>
            <a:p>
              <a:pPr algn="ctr" fontAlgn="auto">
                <a:spcBef>
                  <a:spcPts val="0"/>
                </a:spcBef>
                <a:spcAft>
                  <a:spcPts val="0"/>
                </a:spcAft>
                <a:defRPr/>
              </a:pPr>
              <a:r>
                <a:rPr lang="en-US" sz="4400" cap="all" dirty="0">
                  <a:solidFill>
                    <a:srgbClr val="F15A29"/>
                  </a:solidFill>
                  <a:latin typeface="Arial"/>
                  <a:cs typeface="Arial"/>
                </a:rPr>
                <a:t>3</a:t>
              </a:r>
              <a:endParaRPr lang="en-US" sz="4400" dirty="0">
                <a:solidFill>
                  <a:srgbClr val="F15A29"/>
                </a:solidFill>
                <a:latin typeface="+mn-lt"/>
              </a:endParaRPr>
            </a:p>
          </p:txBody>
        </p:sp>
      </p:grpSp>
      <p:cxnSp>
        <p:nvCxnSpPr>
          <p:cNvPr id="35" name="Straight Arrow Connector 34"/>
          <p:cNvCxnSpPr/>
          <p:nvPr/>
        </p:nvCxnSpPr>
        <p:spPr>
          <a:xfrm flipV="1">
            <a:off x="3048000" y="3429000"/>
            <a:ext cx="609600" cy="1588"/>
          </a:xfrm>
          <a:prstGeom prst="straightConnector1">
            <a:avLst/>
          </a:prstGeom>
          <a:ln w="50800" cap="flat" cmpd="sng" algn="ctr">
            <a:solidFill>
              <a:srgbClr val="F15A29"/>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5867400" y="3505200"/>
            <a:ext cx="609600" cy="1588"/>
          </a:xfrm>
          <a:prstGeom prst="straightConnector1">
            <a:avLst/>
          </a:prstGeom>
          <a:ln w="50800" cap="flat" cmpd="sng" algn="ctr">
            <a:solidFill>
              <a:srgbClr val="F15A29"/>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36" name="Group 35"/>
          <p:cNvGrpSpPr>
            <a:grpSpLocks/>
          </p:cNvGrpSpPr>
          <p:nvPr/>
        </p:nvGrpSpPr>
        <p:grpSpPr bwMode="auto">
          <a:xfrm>
            <a:off x="3200400" y="5334000"/>
            <a:ext cx="3200400" cy="533400"/>
            <a:chOff x="457200" y="5562600"/>
            <a:chExt cx="6324600" cy="533400"/>
          </a:xfrm>
        </p:grpSpPr>
        <p:sp>
          <p:nvSpPr>
            <p:cNvPr id="20" name="Rectangle 19"/>
            <p:cNvSpPr/>
            <p:nvPr/>
          </p:nvSpPr>
          <p:spPr>
            <a:xfrm>
              <a:off x="457200" y="5562600"/>
              <a:ext cx="5410200" cy="533400"/>
            </a:xfrm>
            <a:prstGeom prst="rect">
              <a:avLst/>
            </a:prstGeom>
            <a:solidFill>
              <a:srgbClr val="F2B232"/>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9402" name="TextBox 20"/>
            <p:cNvSpPr txBox="1">
              <a:spLocks noChangeArrowheads="1"/>
            </p:cNvSpPr>
            <p:nvPr/>
          </p:nvSpPr>
          <p:spPr bwMode="auto">
            <a:xfrm>
              <a:off x="685800" y="5562601"/>
              <a:ext cx="6096000" cy="430887"/>
            </a:xfrm>
            <a:prstGeom prst="rect">
              <a:avLst/>
            </a:prstGeom>
            <a:noFill/>
            <a:ln w="9525">
              <a:noFill/>
              <a:miter lim="800000"/>
              <a:headEnd/>
              <a:tailEnd/>
            </a:ln>
          </p:spPr>
          <p:txBody>
            <a:bodyPr>
              <a:spAutoFit/>
            </a:bodyPr>
            <a:lstStyle/>
            <a:p>
              <a:r>
                <a:rPr lang="en-US" sz="2200" b="1" dirty="0" smtClean="0">
                  <a:latin typeface="Trebuchet MS" pitchFamily="34" charset="0"/>
                </a:rPr>
                <a:t>nhscjobs.hrsa.gov</a:t>
              </a:r>
              <a:endParaRPr lang="en-US" sz="2200" b="1" dirty="0">
                <a:solidFill>
                  <a:srgbClr val="000000"/>
                </a:solidFill>
                <a:latin typeface="Trebuchet MS" pitchFamily="34" charset="0"/>
              </a:endParaRPr>
            </a:p>
          </p:txBody>
        </p:sp>
      </p:grpSp>
      <p:cxnSp>
        <p:nvCxnSpPr>
          <p:cNvPr id="22" name="Straight Arrow Connector 21"/>
          <p:cNvCxnSpPr/>
          <p:nvPr/>
        </p:nvCxnSpPr>
        <p:spPr>
          <a:xfrm rot="5400000">
            <a:off x="4193381" y="5026819"/>
            <a:ext cx="606425" cy="1588"/>
          </a:xfrm>
          <a:prstGeom prst="straightConnector1">
            <a:avLst/>
          </a:prstGeom>
          <a:ln w="50800" cap="flat" cmpd="sng" algn="ctr">
            <a:solidFill>
              <a:srgbClr val="F15A29"/>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slide(fromBottom)">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slide(fromBottom)">
                                      <p:cBhvr>
                                        <p:cTn id="12" dur="500"/>
                                        <p:tgtEl>
                                          <p:spTgt spid="43"/>
                                        </p:tgtEl>
                                      </p:cBhvr>
                                    </p:animEffect>
                                  </p:childTnLst>
                                </p:cTn>
                              </p:par>
                            </p:childTnLst>
                          </p:cTn>
                        </p:par>
                        <p:par>
                          <p:cTn id="13" fill="hold">
                            <p:stCondLst>
                              <p:cond delay="500"/>
                            </p:stCondLst>
                            <p:childTnLst>
                              <p:par>
                                <p:cTn id="14" presetID="12" presetClass="entr" presetSubtype="8"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slide(fromLeft)">
                                      <p:cBhvr>
                                        <p:cTn id="16" dur="500"/>
                                        <p:tgtEl>
                                          <p:spTgt spid="35"/>
                                        </p:tgtEl>
                                      </p:cBhvr>
                                    </p:animEffect>
                                  </p:childTnLst>
                                </p:cTn>
                              </p:par>
                            </p:childTnLst>
                          </p:cTn>
                        </p:par>
                        <p:par>
                          <p:cTn id="17" fill="hold">
                            <p:stCondLst>
                              <p:cond delay="1000"/>
                            </p:stCondLst>
                            <p:childTnLst>
                              <p:par>
                                <p:cTn id="18" presetID="12" presetClass="entr" presetSubtype="1"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slide(fromTop)">
                                      <p:cBhvr>
                                        <p:cTn id="20" dur="500"/>
                                        <p:tgtEl>
                                          <p:spTgt spid="22"/>
                                        </p:tgtEl>
                                      </p:cBhvr>
                                    </p:animEffect>
                                  </p:childTnLst>
                                </p:cTn>
                              </p:par>
                            </p:childTnLst>
                          </p:cTn>
                        </p:par>
                        <p:par>
                          <p:cTn id="21" fill="hold">
                            <p:stCondLst>
                              <p:cond delay="1500"/>
                            </p:stCondLst>
                            <p:childTnLst>
                              <p:par>
                                <p:cTn id="22" presetID="1" presetClass="entr" presetSubtype="0"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slide(fromBottom)">
                                      <p:cBhvr>
                                        <p:cTn id="28" dur="500"/>
                                        <p:tgtEl>
                                          <p:spTgt spid="44"/>
                                        </p:tgtEl>
                                      </p:cBhvr>
                                    </p:animEffect>
                                  </p:childTnLst>
                                </p:cTn>
                              </p:par>
                            </p:childTnLst>
                          </p:cTn>
                        </p:par>
                        <p:par>
                          <p:cTn id="29" fill="hold">
                            <p:stCondLst>
                              <p:cond delay="500"/>
                            </p:stCondLst>
                            <p:childTnLst>
                              <p:par>
                                <p:cTn id="30" presetID="12" presetClass="entr" presetSubtype="8" fill="hold" nodeType="after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slide(fromLeft)">
                                      <p:cBhvr>
                                        <p:cTn id="3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0" descr="_MG_7222_ppt.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7" name="Rectangle 6"/>
          <p:cNvSpPr/>
          <p:nvPr/>
        </p:nvSpPr>
        <p:spPr bwMode="gray">
          <a:xfrm>
            <a:off x="0" y="914400"/>
            <a:ext cx="2895600" cy="2362200"/>
          </a:xfrm>
          <a:prstGeom prst="rect">
            <a:avLst/>
          </a:prstGeom>
          <a:solidFill>
            <a:schemeClr val="bg1"/>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291" name="Content Placeholder 2"/>
          <p:cNvSpPr>
            <a:spLocks noGrp="1"/>
          </p:cNvSpPr>
          <p:nvPr>
            <p:ph idx="1"/>
          </p:nvPr>
        </p:nvSpPr>
        <p:spPr>
          <a:xfrm>
            <a:off x="228600" y="1066800"/>
            <a:ext cx="2590800" cy="2362200"/>
          </a:xfrm>
        </p:spPr>
        <p:txBody>
          <a:bodyPr/>
          <a:lstStyle/>
          <a:p>
            <a:pPr marL="0" indent="0">
              <a:buFont typeface="Arial" charset="0"/>
              <a:buNone/>
            </a:pPr>
            <a:r>
              <a:rPr lang="en-US" sz="2300" dirty="0" smtClean="0">
                <a:solidFill>
                  <a:srgbClr val="2C79B3"/>
                </a:solidFill>
                <a:latin typeface="Trebuchet MS" pitchFamily="34" charset="0"/>
              </a:rPr>
              <a:t>A network of close to 10,000 primary health care professionals and 14,000 sites*</a:t>
            </a:r>
          </a:p>
          <a:p>
            <a:pPr marL="0" lvl="1" indent="0">
              <a:buFont typeface="Arial" charset="0"/>
              <a:buNone/>
            </a:pPr>
            <a:endParaRPr lang="en-US" dirty="0" smtClean="0">
              <a:latin typeface="Trebuchet MS" pitchFamily="34" charset="0"/>
            </a:endParaRPr>
          </a:p>
        </p:txBody>
      </p:sp>
      <p:sp>
        <p:nvSpPr>
          <p:cNvPr id="9" name="Content Placeholder 2"/>
          <p:cNvSpPr txBox="1">
            <a:spLocks/>
          </p:cNvSpPr>
          <p:nvPr/>
        </p:nvSpPr>
        <p:spPr bwMode="gray">
          <a:xfrm>
            <a:off x="6477000" y="6324600"/>
            <a:ext cx="2438400" cy="381000"/>
          </a:xfrm>
          <a:prstGeom prst="rect">
            <a:avLst/>
          </a:prstGeom>
        </p:spPr>
        <p:txBody>
          <a:bodyPr>
            <a:normAutofit/>
          </a:bodyPr>
          <a:lstStyle/>
          <a:p>
            <a:pPr marL="342900" indent="-342900" fontAlgn="auto">
              <a:spcBef>
                <a:spcPct val="20000"/>
              </a:spcBef>
              <a:spcAft>
                <a:spcPts val="0"/>
              </a:spcAft>
              <a:buFont typeface="Arial" charset="0"/>
              <a:buNone/>
              <a:defRPr/>
            </a:pPr>
            <a:r>
              <a:rPr lang="en-US" sz="1200" i="1" dirty="0">
                <a:solidFill>
                  <a:schemeClr val="tx1">
                    <a:lumMod val="50000"/>
                    <a:lumOff val="50000"/>
                  </a:schemeClr>
                </a:solidFill>
                <a:latin typeface="Trebuchet MS"/>
                <a:cs typeface="Trebuchet MS"/>
              </a:rPr>
              <a:t>	         *As of </a:t>
            </a:r>
            <a:r>
              <a:rPr lang="en-US" sz="1200" i="1" dirty="0" smtClean="0">
                <a:solidFill>
                  <a:schemeClr val="tx1">
                    <a:lumMod val="50000"/>
                    <a:lumOff val="50000"/>
                  </a:schemeClr>
                </a:solidFill>
                <a:latin typeface="Trebuchet MS"/>
                <a:cs typeface="Trebuchet MS"/>
              </a:rPr>
              <a:t>July 2012</a:t>
            </a:r>
            <a:endParaRPr lang="en-US" sz="1200" i="1" dirty="0">
              <a:solidFill>
                <a:schemeClr val="tx1">
                  <a:lumMod val="50000"/>
                  <a:lumOff val="50000"/>
                </a:schemeClr>
              </a:solidFill>
              <a:latin typeface="Trebuchet MS"/>
              <a:cs typeface="Trebuchet MS"/>
            </a:endParaRPr>
          </a:p>
          <a:p>
            <a:pPr marL="971550" lvl="1" indent="-514350" fontAlgn="auto">
              <a:spcBef>
                <a:spcPct val="20000"/>
              </a:spcBef>
              <a:spcAft>
                <a:spcPts val="0"/>
              </a:spcAft>
              <a:buFont typeface="Arial" charset="0"/>
              <a:buNone/>
              <a:defRPr/>
            </a:pPr>
            <a:endParaRPr lang="en-US" sz="2800" dirty="0">
              <a:latin typeface="Trebuchet MS"/>
              <a:cs typeface="Trebuchet M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58000"/>
          </a:xfrm>
          <a:prstGeom prst="rect">
            <a:avLst/>
          </a:prstGeom>
          <a:solidFill>
            <a:srgbClr val="F2B232"/>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1442" name="Picture 21" descr="78320792.png"/>
          <p:cNvPicPr>
            <a:picLocks noChangeAspect="1"/>
          </p:cNvPicPr>
          <p:nvPr/>
        </p:nvPicPr>
        <p:blipFill>
          <a:blip r:embed="rId3" cstate="print"/>
          <a:srcRect/>
          <a:stretch>
            <a:fillRect/>
          </a:stretch>
        </p:blipFill>
        <p:spPr bwMode="auto">
          <a:xfrm>
            <a:off x="304800" y="0"/>
            <a:ext cx="4648200" cy="4648200"/>
          </a:xfrm>
          <a:prstGeom prst="rect">
            <a:avLst/>
          </a:prstGeom>
          <a:noFill/>
          <a:ln w="9525">
            <a:noFill/>
            <a:miter lim="800000"/>
            <a:headEnd/>
            <a:tailEnd/>
          </a:ln>
        </p:spPr>
      </p:pic>
      <p:sp>
        <p:nvSpPr>
          <p:cNvPr id="61443" name="Rectangle 3"/>
          <p:cNvSpPr>
            <a:spLocks noGrp="1"/>
          </p:cNvSpPr>
          <p:nvPr>
            <p:ph idx="1"/>
          </p:nvPr>
        </p:nvSpPr>
        <p:spPr>
          <a:xfrm>
            <a:off x="1676400" y="2286000"/>
            <a:ext cx="6629400" cy="1981200"/>
          </a:xfrm>
        </p:spPr>
        <p:txBody>
          <a:bodyPr/>
          <a:lstStyle/>
          <a:p>
            <a:endParaRPr lang="en-US" sz="2800" smtClean="0">
              <a:latin typeface="Trebuchet MS" pitchFamily="34" charset="0"/>
            </a:endParaRPr>
          </a:p>
          <a:p>
            <a:pPr algn="r">
              <a:buFont typeface="Arial" charset="0"/>
              <a:buNone/>
            </a:pPr>
            <a:r>
              <a:rPr lang="en-US" sz="2400" smtClean="0">
                <a:latin typeface="Trebuchet MS" pitchFamily="34" charset="0"/>
              </a:rPr>
              <a:t>Learn more at</a:t>
            </a:r>
          </a:p>
          <a:p>
            <a:pPr algn="r">
              <a:buFont typeface="Arial" charset="0"/>
              <a:buNone/>
            </a:pPr>
            <a:r>
              <a:rPr lang="en-US" sz="2900" b="1" smtClean="0">
                <a:latin typeface="Trebuchet MS" pitchFamily="34" charset="0"/>
              </a:rPr>
              <a:t>NHSC.hrsa.gov/loanrepayment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descr="scholarship_title_slide2.jpg"/>
          <p:cNvPicPr>
            <a:picLocks noChangeAspect="1"/>
          </p:cNvPicPr>
          <p:nvPr/>
        </p:nvPicPr>
        <p:blipFill>
          <a:blip r:embed="rId2" cstate="print"/>
          <a:srcRect/>
          <a:stretch>
            <a:fillRect/>
          </a:stretch>
        </p:blipFill>
        <p:spPr bwMode="auto">
          <a:xfrm>
            <a:off x="0" y="0"/>
            <a:ext cx="9144000" cy="6400800"/>
          </a:xfrm>
          <a:prstGeom prst="rect">
            <a:avLst/>
          </a:prstGeom>
          <a:noFill/>
          <a:ln w="9525">
            <a:noFill/>
            <a:miter lim="800000"/>
            <a:headEnd/>
            <a:tailEnd/>
          </a:ln>
        </p:spPr>
      </p:pic>
      <p:sp>
        <p:nvSpPr>
          <p:cNvPr id="63490" name="Title 7"/>
          <p:cNvSpPr>
            <a:spLocks noGrp="1"/>
          </p:cNvSpPr>
          <p:nvPr>
            <p:ph type="title"/>
          </p:nvPr>
        </p:nvSpPr>
        <p:spPr bwMode="auto">
          <a:xfrm>
            <a:off x="1905000" y="609600"/>
            <a:ext cx="6477000" cy="3276600"/>
          </a:xfrm>
        </p:spPr>
        <p:txBody>
          <a:bodyPr wrap="square" numCol="1" anchor="t" anchorCtr="0" compatLnSpc="1">
            <a:prstTxWarp prst="textNoShape">
              <a:avLst/>
            </a:prstTxWarp>
          </a:bodyPr>
          <a:lstStyle/>
          <a:p>
            <a:pPr algn="r"/>
            <a:r>
              <a:rPr lang="en-US" sz="7000" cap="none" smtClean="0">
                <a:solidFill>
                  <a:schemeClr val="bg1"/>
                </a:solidFill>
                <a:latin typeface="Trebuchet MS" pitchFamily="34" charset="0"/>
              </a:rPr>
              <a:t>Scholarship</a:t>
            </a:r>
            <a:br>
              <a:rPr lang="en-US" sz="7000" cap="none" smtClean="0">
                <a:solidFill>
                  <a:schemeClr val="bg1"/>
                </a:solidFill>
                <a:latin typeface="Trebuchet MS" pitchFamily="34" charset="0"/>
              </a:rPr>
            </a:br>
            <a:r>
              <a:rPr lang="en-US" sz="7000" cap="none" smtClean="0">
                <a:solidFill>
                  <a:schemeClr val="bg1"/>
                </a:solidFill>
                <a:latin typeface="Trebuchet MS" pitchFamily="34" charset="0"/>
              </a:rPr>
              <a:t>Program</a:t>
            </a:r>
          </a:p>
        </p:txBody>
      </p:sp>
      <p:sp>
        <p:nvSpPr>
          <p:cNvPr id="8" name="Title 7"/>
          <p:cNvSpPr txBox="1">
            <a:spLocks/>
          </p:cNvSpPr>
          <p:nvPr/>
        </p:nvSpPr>
        <p:spPr>
          <a:xfrm>
            <a:off x="6400800" y="3657600"/>
            <a:ext cx="1981200" cy="762000"/>
          </a:xfrm>
          <a:prstGeom prst="rect">
            <a:avLst/>
          </a:prstGeom>
        </p:spPr>
        <p:txBody>
          <a:bodyPr anchor="ctr"/>
          <a:lstStyle/>
          <a:p>
            <a:pPr algn="r" fontAlgn="auto">
              <a:spcAft>
                <a:spcPts val="0"/>
              </a:spcAft>
              <a:defRPr/>
            </a:pPr>
            <a:r>
              <a:rPr lang="en-US" sz="4500" cap="all" dirty="0">
                <a:solidFill>
                  <a:srgbClr val="1B204C"/>
                </a:solidFill>
                <a:latin typeface="Trebuchet MS"/>
                <a:ea typeface="+mj-ea"/>
                <a:cs typeface="Trebuchet MS"/>
              </a:rPr>
              <a:t>(SP)</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a:xfrm>
            <a:off x="3962400" y="990600"/>
            <a:ext cx="4114800" cy="1371600"/>
          </a:xfrm>
        </p:spPr>
        <p:txBody>
          <a:bodyPr rtlCol="0">
            <a:normAutofit/>
          </a:bodyPr>
          <a:lstStyle/>
          <a:p>
            <a:pPr marL="0" indent="0" fontAlgn="auto">
              <a:spcAft>
                <a:spcPts val="0"/>
              </a:spcAft>
              <a:buFont typeface="Arial" pitchFamily="34" charset="0"/>
              <a:buNone/>
              <a:defRPr/>
            </a:pPr>
            <a:r>
              <a:rPr lang="en-US" sz="2400" dirty="0" smtClean="0">
                <a:solidFill>
                  <a:srgbClr val="1B204C"/>
                </a:solidFill>
              </a:rPr>
              <a:t>The scholarship* includes:</a:t>
            </a:r>
            <a:endParaRPr lang="en-US" sz="1400" dirty="0" smtClean="0">
              <a:solidFill>
                <a:schemeClr val="tx1">
                  <a:lumMod val="50000"/>
                  <a:lumOff val="50000"/>
                </a:schemeClr>
              </a:solidFill>
            </a:endParaRPr>
          </a:p>
        </p:txBody>
      </p:sp>
      <p:sp>
        <p:nvSpPr>
          <p:cNvPr id="7" name="Content Placeholder 2"/>
          <p:cNvSpPr txBox="1">
            <a:spLocks/>
          </p:cNvSpPr>
          <p:nvPr/>
        </p:nvSpPr>
        <p:spPr bwMode="auto">
          <a:xfrm>
            <a:off x="3429000" y="1752600"/>
            <a:ext cx="5486400" cy="4495800"/>
          </a:xfrm>
          <a:prstGeom prst="rect">
            <a:avLst/>
          </a:prstGeom>
          <a:noFill/>
          <a:ln w="9525">
            <a:noFill/>
            <a:miter lim="800000"/>
            <a:headEnd/>
            <a:tailEnd/>
          </a:ln>
        </p:spPr>
        <p:txBody>
          <a:bodyPr/>
          <a:lstStyle/>
          <a:p>
            <a:pPr marL="971550" lvl="1" indent="-514350">
              <a:spcBef>
                <a:spcPct val="20000"/>
              </a:spcBef>
              <a:spcAft>
                <a:spcPts val="1800"/>
              </a:spcAft>
              <a:buFont typeface="Wingdings" pitchFamily="2" charset="2"/>
              <a:buChar char="ü"/>
            </a:pPr>
            <a:r>
              <a:rPr lang="en-US" sz="2400">
                <a:solidFill>
                  <a:srgbClr val="1B204C"/>
                </a:solidFill>
                <a:latin typeface="Trebuchet MS" pitchFamily="34" charset="0"/>
              </a:rPr>
              <a:t>Payment of tuition and required fees (tax-free)</a:t>
            </a:r>
          </a:p>
          <a:p>
            <a:pPr marL="971550" lvl="1" indent="-514350">
              <a:spcBef>
                <a:spcPct val="20000"/>
              </a:spcBef>
              <a:spcAft>
                <a:spcPts val="1800"/>
              </a:spcAft>
              <a:buFont typeface="Wingdings" pitchFamily="2" charset="2"/>
              <a:buChar char="ü"/>
            </a:pPr>
            <a:r>
              <a:rPr lang="en-US" sz="2400">
                <a:solidFill>
                  <a:srgbClr val="1B204C"/>
                </a:solidFill>
                <a:latin typeface="Trebuchet MS" pitchFamily="34" charset="0"/>
              </a:rPr>
              <a:t>Some other tax-free educational costs </a:t>
            </a:r>
            <a:br>
              <a:rPr lang="en-US" sz="2400">
                <a:solidFill>
                  <a:srgbClr val="1B204C"/>
                </a:solidFill>
                <a:latin typeface="Trebuchet MS" pitchFamily="34" charset="0"/>
              </a:rPr>
            </a:br>
            <a:r>
              <a:rPr lang="en-US" sz="2400">
                <a:solidFill>
                  <a:srgbClr val="1B204C"/>
                </a:solidFill>
                <a:latin typeface="Trebuchet MS" pitchFamily="34" charset="0"/>
              </a:rPr>
              <a:t>(books, etc.)</a:t>
            </a:r>
          </a:p>
          <a:p>
            <a:pPr marL="971550" lvl="1" indent="-514350">
              <a:spcBef>
                <a:spcPct val="20000"/>
              </a:spcBef>
              <a:spcAft>
                <a:spcPts val="1800"/>
              </a:spcAft>
              <a:buFont typeface="Wingdings" pitchFamily="2" charset="2"/>
              <a:buChar char="ü"/>
            </a:pPr>
            <a:r>
              <a:rPr lang="en-US" sz="2400">
                <a:solidFill>
                  <a:srgbClr val="1B204C"/>
                </a:solidFill>
                <a:latin typeface="Trebuchet MS" pitchFamily="34" charset="0"/>
              </a:rPr>
              <a:t>A monthly living stipend (taxable)</a:t>
            </a:r>
          </a:p>
          <a:p>
            <a:pPr marL="514350" indent="-514350">
              <a:spcBef>
                <a:spcPct val="20000"/>
              </a:spcBef>
              <a:buFont typeface="Wingdings" pitchFamily="2" charset="2"/>
              <a:buChar char="ü"/>
            </a:pPr>
            <a:endParaRPr lang="en-US" sz="2600">
              <a:solidFill>
                <a:srgbClr val="2C79B3"/>
              </a:solidFill>
              <a:latin typeface="Trebuchet MS" pitchFamily="34" charset="0"/>
            </a:endParaRPr>
          </a:p>
        </p:txBody>
      </p:sp>
      <p:sp>
        <p:nvSpPr>
          <p:cNvPr id="64515" name="Content Placeholder 2"/>
          <p:cNvSpPr txBox="1">
            <a:spLocks/>
          </p:cNvSpPr>
          <p:nvPr/>
        </p:nvSpPr>
        <p:spPr bwMode="auto">
          <a:xfrm>
            <a:off x="762000" y="990600"/>
            <a:ext cx="2743200" cy="3733800"/>
          </a:xfrm>
          <a:prstGeom prst="rect">
            <a:avLst/>
          </a:prstGeom>
          <a:noFill/>
          <a:ln w="9525">
            <a:noFill/>
            <a:miter lim="800000"/>
            <a:headEnd/>
            <a:tailEnd/>
          </a:ln>
        </p:spPr>
        <p:txBody>
          <a:bodyPr/>
          <a:lstStyle/>
          <a:p>
            <a:pPr>
              <a:spcBef>
                <a:spcPct val="20000"/>
              </a:spcBef>
              <a:buFont typeface="Arial" charset="0"/>
              <a:buNone/>
            </a:pPr>
            <a:r>
              <a:rPr lang="en-US" sz="2400">
                <a:solidFill>
                  <a:srgbClr val="F15A29"/>
                </a:solidFill>
                <a:latin typeface="Trebuchet MS" pitchFamily="34" charset="0"/>
              </a:rPr>
              <a:t>Students pursuing careers in primary care can receive a scholarship now and serve later.</a:t>
            </a:r>
          </a:p>
          <a:p>
            <a:pPr marL="971550" lvl="1" indent="-514350">
              <a:spcBef>
                <a:spcPct val="20000"/>
              </a:spcBef>
              <a:buFont typeface="Arial" charset="0"/>
              <a:buNone/>
            </a:pPr>
            <a:endParaRPr lang="en-US" sz="2800">
              <a:latin typeface="Trebuchet MS" pitchFamily="34" charset="0"/>
            </a:endParaRPr>
          </a:p>
        </p:txBody>
      </p:sp>
      <p:sp>
        <p:nvSpPr>
          <p:cNvPr id="5" name="Content Placeholder 2"/>
          <p:cNvSpPr txBox="1">
            <a:spLocks/>
          </p:cNvSpPr>
          <p:nvPr/>
        </p:nvSpPr>
        <p:spPr>
          <a:xfrm>
            <a:off x="6096000" y="5867400"/>
            <a:ext cx="3048000" cy="990600"/>
          </a:xfrm>
          <a:prstGeom prst="rect">
            <a:avLst/>
          </a:prstGeom>
        </p:spPr>
        <p:txBody>
          <a:bodyPr>
            <a:normAutofit/>
          </a:bodyPr>
          <a:lstStyle/>
          <a:p>
            <a:pPr fontAlgn="auto">
              <a:spcBef>
                <a:spcPct val="20000"/>
              </a:spcBef>
              <a:spcAft>
                <a:spcPts val="0"/>
              </a:spcAft>
              <a:buFont typeface="Arial" pitchFamily="34" charset="0"/>
              <a:buNone/>
              <a:defRPr/>
            </a:pPr>
            <a:r>
              <a:rPr lang="en-US" sz="1400" i="1" dirty="0">
                <a:solidFill>
                  <a:schemeClr val="tx1">
                    <a:lumMod val="50000"/>
                    <a:lumOff val="50000"/>
                  </a:schemeClr>
                </a:solidFill>
                <a:latin typeface="Trebuchet MS"/>
                <a:cs typeface="Trebuchet MS"/>
              </a:rPr>
              <a:t>*available for up to 4 years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7">
                                            <p:txEl>
                                              <p:pRg st="0" end="0"/>
                                            </p:txEl>
                                          </p:spTgt>
                                        </p:tgtEl>
                                        <p:attrNameLst>
                                          <p:attrName>style.color</p:attrName>
                                        </p:attrNameLst>
                                      </p:cBhvr>
                                      <p:to>
                                        <a:srgbClr val="2C79B3"/>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500" fill="hold"/>
                                        <p:tgtEl>
                                          <p:spTgt spid="7">
                                            <p:txEl>
                                              <p:pRg st="1" end="1"/>
                                            </p:txEl>
                                          </p:spTgt>
                                        </p:tgtEl>
                                        <p:attrNameLst>
                                          <p:attrName>style.color</p:attrName>
                                        </p:attrNameLst>
                                      </p:cBhvr>
                                      <p:to>
                                        <a:srgbClr val="2C79B3"/>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500" fill="hold"/>
                                        <p:tgtEl>
                                          <p:spTgt spid="7">
                                            <p:txEl>
                                              <p:pRg st="2" end="2"/>
                                            </p:txEl>
                                          </p:spTgt>
                                        </p:tgtEl>
                                        <p:attrNameLst>
                                          <p:attrName>style.color</p:attrName>
                                        </p:attrNameLst>
                                      </p:cBhvr>
                                      <p:to>
                                        <a:srgbClr val="2C79B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9" descr="kristen_frank_slide.jpg"/>
          <p:cNvPicPr>
            <a:picLocks noChangeAspect="1"/>
          </p:cNvPicPr>
          <p:nvPr/>
        </p:nvPicPr>
        <p:blipFill>
          <a:blip r:embed="rId3" cstate="print"/>
          <a:srcRect/>
          <a:stretch>
            <a:fillRect/>
          </a:stretch>
        </p:blipFill>
        <p:spPr bwMode="gray">
          <a:xfrm>
            <a:off x="0" y="0"/>
            <a:ext cx="9144000" cy="6400800"/>
          </a:xfrm>
          <a:prstGeom prst="rect">
            <a:avLst/>
          </a:prstGeom>
          <a:noFill/>
          <a:ln w="9525">
            <a:noFill/>
            <a:miter lim="800000"/>
            <a:headEnd/>
            <a:tailEnd/>
          </a:ln>
        </p:spPr>
      </p:pic>
      <p:sp>
        <p:nvSpPr>
          <p:cNvPr id="66562" name="Content Placeholder 2"/>
          <p:cNvSpPr txBox="1">
            <a:spLocks/>
          </p:cNvSpPr>
          <p:nvPr/>
        </p:nvSpPr>
        <p:spPr bwMode="gray">
          <a:xfrm>
            <a:off x="3352800" y="1066800"/>
            <a:ext cx="4800600" cy="4648200"/>
          </a:xfrm>
          <a:prstGeom prst="rect">
            <a:avLst/>
          </a:prstGeom>
          <a:noFill/>
          <a:ln w="9525">
            <a:noFill/>
            <a:miter lim="800000"/>
            <a:headEnd/>
            <a:tailEnd/>
          </a:ln>
        </p:spPr>
        <p:txBody>
          <a:bodyPr/>
          <a:lstStyle/>
          <a:p>
            <a:pPr marL="319088" indent="-273050">
              <a:spcBef>
                <a:spcPct val="20000"/>
              </a:spcBef>
              <a:buFont typeface="Arial" charset="0"/>
              <a:buNone/>
            </a:pPr>
            <a:r>
              <a:rPr lang="en-US" sz="3200">
                <a:solidFill>
                  <a:schemeClr val="bg1"/>
                </a:solidFill>
                <a:latin typeface="Trebuchet MS" pitchFamily="34" charset="0"/>
              </a:rPr>
              <a:t>“We bring health care to people who otherwise wouldn’t have access. That’s what inspired me. It’s filling a void. It’s filling a need that is very much there.”</a:t>
            </a:r>
          </a:p>
        </p:txBody>
      </p:sp>
      <p:sp>
        <p:nvSpPr>
          <p:cNvPr id="66563" name="TextBox 12"/>
          <p:cNvSpPr txBox="1">
            <a:spLocks noChangeArrowheads="1"/>
          </p:cNvSpPr>
          <p:nvPr/>
        </p:nvSpPr>
        <p:spPr bwMode="gray">
          <a:xfrm>
            <a:off x="3733800" y="4953000"/>
            <a:ext cx="3048000" cy="738188"/>
          </a:xfrm>
          <a:prstGeom prst="rect">
            <a:avLst/>
          </a:prstGeom>
          <a:noFill/>
          <a:ln w="9525">
            <a:noFill/>
            <a:miter lim="800000"/>
            <a:headEnd/>
            <a:tailEnd/>
          </a:ln>
        </p:spPr>
        <p:txBody>
          <a:bodyPr>
            <a:spAutoFit/>
          </a:bodyPr>
          <a:lstStyle/>
          <a:p>
            <a:r>
              <a:rPr lang="en-US" sz="1400">
                <a:solidFill>
                  <a:schemeClr val="bg1"/>
                </a:solidFill>
                <a:latin typeface="Trebuchet MS" pitchFamily="34" charset="0"/>
              </a:rPr>
              <a:t>~ Kristen Frank, NHSC Scholar</a:t>
            </a:r>
          </a:p>
          <a:p>
            <a:endParaRPr lang="en-US" sz="1400">
              <a:solidFill>
                <a:schemeClr val="bg1"/>
              </a:solidFill>
              <a:cs typeface="Arial" charset="0"/>
            </a:endParaRPr>
          </a:p>
          <a:p>
            <a:endParaRPr lang="en-US" sz="140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400800"/>
          </a:xfrm>
          <a:prstGeom prst="rect">
            <a:avLst/>
          </a:prstGeom>
          <a:solidFill>
            <a:srgbClr val="2C79B3"/>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8610" name="Rectangle 3"/>
          <p:cNvSpPr>
            <a:spLocks noGrp="1"/>
          </p:cNvSpPr>
          <p:nvPr>
            <p:ph idx="1"/>
          </p:nvPr>
        </p:nvSpPr>
        <p:spPr bwMode="gray">
          <a:xfrm>
            <a:off x="762000" y="4191000"/>
            <a:ext cx="7696200" cy="1858963"/>
          </a:xfrm>
        </p:spPr>
        <p:txBody>
          <a:bodyPr/>
          <a:lstStyle/>
          <a:p>
            <a:pPr>
              <a:buFont typeface="Arial" charset="0"/>
              <a:buNone/>
            </a:pPr>
            <a:r>
              <a:rPr lang="en-US" sz="2800" smtClean="0">
                <a:solidFill>
                  <a:srgbClr val="FFFFFF"/>
                </a:solidFill>
                <a:latin typeface="Trebuchet MS" pitchFamily="34" charset="0"/>
              </a:rPr>
              <a:t>	Scholars commit to serve in the Corps upon completion of their training — one year for each year of support (at least 2 years).</a:t>
            </a:r>
            <a:br>
              <a:rPr lang="en-US" sz="2800" smtClean="0">
                <a:solidFill>
                  <a:srgbClr val="FFFFFF"/>
                </a:solidFill>
                <a:latin typeface="Trebuchet MS" pitchFamily="34" charset="0"/>
              </a:rPr>
            </a:br>
            <a:endParaRPr lang="en-US" sz="2800" smtClean="0">
              <a:solidFill>
                <a:srgbClr val="FFFFFF"/>
              </a:solidFill>
              <a:latin typeface="Trebuchet MS" pitchFamily="34" charset="0"/>
            </a:endParaRPr>
          </a:p>
        </p:txBody>
      </p:sp>
      <p:grpSp>
        <p:nvGrpSpPr>
          <p:cNvPr id="13" name="Group 12"/>
          <p:cNvGrpSpPr>
            <a:grpSpLocks/>
          </p:cNvGrpSpPr>
          <p:nvPr/>
        </p:nvGrpSpPr>
        <p:grpSpPr bwMode="auto">
          <a:xfrm>
            <a:off x="1066800" y="762000"/>
            <a:ext cx="3048000" cy="3048000"/>
            <a:chOff x="1219200" y="762000"/>
            <a:chExt cx="3048000" cy="3048000"/>
          </a:xfrm>
        </p:grpSpPr>
        <p:sp>
          <p:nvSpPr>
            <p:cNvPr id="8" name="Oval 7"/>
            <p:cNvSpPr/>
            <p:nvPr/>
          </p:nvSpPr>
          <p:spPr bwMode="gray">
            <a:xfrm>
              <a:off x="1219200" y="762000"/>
              <a:ext cx="3048000" cy="3048000"/>
            </a:xfrm>
            <a:prstGeom prst="ellipse">
              <a:avLst/>
            </a:prstGeom>
            <a:solidFill>
              <a:srgbClr val="1B204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extBox 9"/>
            <p:cNvSpPr txBox="1"/>
            <p:nvPr/>
          </p:nvSpPr>
          <p:spPr bwMode="gray">
            <a:xfrm>
              <a:off x="1219200" y="2209800"/>
              <a:ext cx="3048000" cy="708025"/>
            </a:xfrm>
            <a:prstGeom prst="rect">
              <a:avLst/>
            </a:prstGeom>
            <a:noFill/>
          </p:spPr>
          <p:txBody>
            <a:bodyPr>
              <a:spAutoFit/>
            </a:bodyPr>
            <a:lstStyle/>
            <a:p>
              <a:pPr algn="ctr" fontAlgn="auto">
                <a:spcBef>
                  <a:spcPts val="0"/>
                </a:spcBef>
                <a:spcAft>
                  <a:spcPts val="0"/>
                </a:spcAft>
                <a:defRPr/>
              </a:pPr>
              <a:r>
                <a:rPr lang="en-US" sz="4000" b="1" cap="all" dirty="0">
                  <a:solidFill>
                    <a:srgbClr val="FFFFFF"/>
                  </a:solidFill>
                  <a:latin typeface="Trebuchet MS"/>
                  <a:cs typeface="Trebuchet MS"/>
                </a:rPr>
                <a:t>SUPPORT</a:t>
              </a:r>
              <a:endParaRPr lang="en-US" sz="4000" dirty="0">
                <a:solidFill>
                  <a:srgbClr val="FFFFFF"/>
                </a:solidFill>
                <a:latin typeface="+mn-lt"/>
              </a:endParaRPr>
            </a:p>
          </p:txBody>
        </p:sp>
        <p:sp>
          <p:nvSpPr>
            <p:cNvPr id="12" name="TextBox 11"/>
            <p:cNvSpPr txBox="1"/>
            <p:nvPr/>
          </p:nvSpPr>
          <p:spPr bwMode="gray">
            <a:xfrm>
              <a:off x="1219200" y="1600200"/>
              <a:ext cx="3048000" cy="708025"/>
            </a:xfrm>
            <a:prstGeom prst="rect">
              <a:avLst/>
            </a:prstGeom>
            <a:noFill/>
          </p:spPr>
          <p:txBody>
            <a:bodyPr>
              <a:spAutoFit/>
            </a:bodyPr>
            <a:lstStyle/>
            <a:p>
              <a:pPr algn="ctr" fontAlgn="auto">
                <a:spcBef>
                  <a:spcPts val="0"/>
                </a:spcBef>
                <a:spcAft>
                  <a:spcPts val="0"/>
                </a:spcAft>
                <a:defRPr/>
              </a:pPr>
              <a:r>
                <a:rPr lang="en-US" sz="4000" b="1" cap="all" dirty="0">
                  <a:solidFill>
                    <a:schemeClr val="bg1"/>
                  </a:solidFill>
                  <a:latin typeface="Trebuchet MS"/>
                  <a:cs typeface="Trebuchet MS"/>
                </a:rPr>
                <a:t>YEARS OF</a:t>
              </a:r>
              <a:endParaRPr lang="en-US" dirty="0">
                <a:solidFill>
                  <a:schemeClr val="bg1"/>
                </a:solidFill>
                <a:latin typeface="+mn-lt"/>
              </a:endParaRPr>
            </a:p>
          </p:txBody>
        </p:sp>
      </p:grpSp>
      <p:grpSp>
        <p:nvGrpSpPr>
          <p:cNvPr id="14" name="Group 13"/>
          <p:cNvGrpSpPr>
            <a:grpSpLocks/>
          </p:cNvGrpSpPr>
          <p:nvPr/>
        </p:nvGrpSpPr>
        <p:grpSpPr bwMode="auto">
          <a:xfrm>
            <a:off x="5029200" y="762000"/>
            <a:ext cx="3048000" cy="3048000"/>
            <a:chOff x="1219200" y="762000"/>
            <a:chExt cx="3048000" cy="3048000"/>
          </a:xfrm>
        </p:grpSpPr>
        <p:sp>
          <p:nvSpPr>
            <p:cNvPr id="15" name="Oval 14"/>
            <p:cNvSpPr/>
            <p:nvPr/>
          </p:nvSpPr>
          <p:spPr bwMode="gray">
            <a:xfrm>
              <a:off x="1219200" y="762000"/>
              <a:ext cx="3048000" cy="3048000"/>
            </a:xfrm>
            <a:prstGeom prst="ellipse">
              <a:avLst/>
            </a:prstGeom>
            <a:solidFill>
              <a:srgbClr val="1B204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TextBox 15"/>
            <p:cNvSpPr txBox="1"/>
            <p:nvPr/>
          </p:nvSpPr>
          <p:spPr bwMode="gray">
            <a:xfrm>
              <a:off x="1219200" y="2209800"/>
              <a:ext cx="3048000" cy="708025"/>
            </a:xfrm>
            <a:prstGeom prst="rect">
              <a:avLst/>
            </a:prstGeom>
            <a:noFill/>
          </p:spPr>
          <p:txBody>
            <a:bodyPr>
              <a:spAutoFit/>
            </a:bodyPr>
            <a:lstStyle/>
            <a:p>
              <a:pPr algn="ctr" fontAlgn="auto">
                <a:spcBef>
                  <a:spcPts val="0"/>
                </a:spcBef>
                <a:spcAft>
                  <a:spcPts val="0"/>
                </a:spcAft>
                <a:defRPr/>
              </a:pPr>
              <a:r>
                <a:rPr lang="en-US" sz="4000" b="1" cap="all" dirty="0">
                  <a:solidFill>
                    <a:srgbClr val="FFFFFF"/>
                  </a:solidFill>
                  <a:latin typeface="Trebuchet MS"/>
                  <a:cs typeface="Trebuchet MS"/>
                </a:rPr>
                <a:t>SERVICE</a:t>
              </a:r>
              <a:endParaRPr lang="en-US" sz="4000" dirty="0">
                <a:solidFill>
                  <a:srgbClr val="FFFFFF"/>
                </a:solidFill>
                <a:latin typeface="+mn-lt"/>
              </a:endParaRPr>
            </a:p>
          </p:txBody>
        </p:sp>
        <p:sp>
          <p:nvSpPr>
            <p:cNvPr id="17" name="TextBox 16"/>
            <p:cNvSpPr txBox="1"/>
            <p:nvPr/>
          </p:nvSpPr>
          <p:spPr bwMode="gray">
            <a:xfrm>
              <a:off x="1219200" y="1600200"/>
              <a:ext cx="3048000" cy="708025"/>
            </a:xfrm>
            <a:prstGeom prst="rect">
              <a:avLst/>
            </a:prstGeom>
            <a:noFill/>
          </p:spPr>
          <p:txBody>
            <a:bodyPr>
              <a:spAutoFit/>
            </a:bodyPr>
            <a:lstStyle/>
            <a:p>
              <a:pPr algn="ctr" fontAlgn="auto">
                <a:spcBef>
                  <a:spcPts val="0"/>
                </a:spcBef>
                <a:spcAft>
                  <a:spcPts val="0"/>
                </a:spcAft>
                <a:defRPr/>
              </a:pPr>
              <a:r>
                <a:rPr lang="en-US" sz="4000" b="1" cap="all" dirty="0">
                  <a:solidFill>
                    <a:srgbClr val="FFFFFF"/>
                  </a:solidFill>
                  <a:latin typeface="Trebuchet MS"/>
                  <a:cs typeface="Trebuchet MS"/>
                </a:rPr>
                <a:t>YEARS OF</a:t>
              </a:r>
              <a:endParaRPr lang="en-US" dirty="0">
                <a:solidFill>
                  <a:srgbClr val="FFFFFF"/>
                </a:solidFill>
                <a:latin typeface="+mn-lt"/>
              </a:endParaRPr>
            </a:p>
          </p:txBody>
        </p:sp>
      </p:grpSp>
      <p:sp>
        <p:nvSpPr>
          <p:cNvPr id="18" name="TextBox 17"/>
          <p:cNvSpPr txBox="1"/>
          <p:nvPr/>
        </p:nvSpPr>
        <p:spPr>
          <a:xfrm>
            <a:off x="4114800" y="1600200"/>
            <a:ext cx="914400" cy="1354138"/>
          </a:xfrm>
          <a:prstGeom prst="rect">
            <a:avLst/>
          </a:prstGeom>
          <a:noFill/>
        </p:spPr>
        <p:txBody>
          <a:bodyPr>
            <a:spAutoFit/>
          </a:bodyPr>
          <a:lstStyle/>
          <a:p>
            <a:pPr algn="ctr" fontAlgn="auto">
              <a:spcBef>
                <a:spcPts val="0"/>
              </a:spcBef>
              <a:spcAft>
                <a:spcPts val="0"/>
              </a:spcAft>
              <a:defRPr/>
            </a:pPr>
            <a:r>
              <a:rPr lang="en-US" sz="8200" b="1" cap="all" dirty="0">
                <a:solidFill>
                  <a:srgbClr val="1B204C"/>
                </a:solidFill>
                <a:latin typeface="Trebuchet MS"/>
                <a:cs typeface="Trebuchet MS"/>
              </a:rPr>
              <a:t>=</a:t>
            </a:r>
            <a:endParaRPr lang="en-US" sz="8200" dirty="0">
              <a:solidFill>
                <a:srgbClr val="1B204C"/>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43" descr="_MG_8267_ppt.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5" name="Rectangle 44"/>
          <p:cNvSpPr/>
          <p:nvPr/>
        </p:nvSpPr>
        <p:spPr bwMode="gray">
          <a:xfrm>
            <a:off x="5334000" y="990600"/>
            <a:ext cx="3810000" cy="4572000"/>
          </a:xfrm>
          <a:prstGeom prst="rect">
            <a:avLst/>
          </a:prstGeom>
          <a:solidFill>
            <a:schemeClr val="bg1"/>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0659" name="Rectangle 3"/>
          <p:cNvSpPr>
            <a:spLocks noGrp="1"/>
          </p:cNvSpPr>
          <p:nvPr>
            <p:ph idx="1"/>
          </p:nvPr>
        </p:nvSpPr>
        <p:spPr>
          <a:xfrm>
            <a:off x="5715000" y="1219200"/>
            <a:ext cx="3048000" cy="5105400"/>
          </a:xfrm>
        </p:spPr>
        <p:txBody>
          <a:bodyPr/>
          <a:lstStyle/>
          <a:p>
            <a:pPr marL="0" indent="0">
              <a:buFont typeface="Arial" charset="0"/>
              <a:buNone/>
            </a:pPr>
            <a:r>
              <a:rPr lang="en-US" sz="2800" dirty="0" smtClean="0">
                <a:solidFill>
                  <a:srgbClr val="F15A29"/>
                </a:solidFill>
                <a:latin typeface="Trebuchet MS" pitchFamily="34" charset="0"/>
              </a:rPr>
              <a:t>Scholars choose where they will serve from a list of close </a:t>
            </a:r>
            <a:r>
              <a:rPr lang="en-US" sz="2800" smtClean="0">
                <a:solidFill>
                  <a:srgbClr val="F15A29"/>
                </a:solidFill>
                <a:latin typeface="Trebuchet MS" pitchFamily="34" charset="0"/>
              </a:rPr>
              <a:t>to 14,000 </a:t>
            </a:r>
            <a:r>
              <a:rPr lang="en-US" sz="2800" dirty="0" smtClean="0">
                <a:solidFill>
                  <a:srgbClr val="F15A29"/>
                </a:solidFill>
                <a:latin typeface="Trebuchet MS" pitchFamily="34" charset="0"/>
              </a:rPr>
              <a:t>NHSC-approved sites </a:t>
            </a:r>
            <a:br>
              <a:rPr lang="en-US" sz="2800" dirty="0" smtClean="0">
                <a:solidFill>
                  <a:srgbClr val="F15A29"/>
                </a:solidFill>
                <a:latin typeface="Trebuchet MS" pitchFamily="34" charset="0"/>
              </a:rPr>
            </a:br>
            <a:r>
              <a:rPr lang="en-US" sz="2800" dirty="0" smtClean="0">
                <a:solidFill>
                  <a:srgbClr val="F15A29"/>
                </a:solidFill>
                <a:latin typeface="Trebuchet MS" pitchFamily="34" charset="0"/>
              </a:rPr>
              <a:t>in high-need rural, urban, and frontier areas.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gray">
          <a:xfrm>
            <a:off x="0" y="0"/>
            <a:ext cx="9144000" cy="6400800"/>
          </a:xfrm>
          <a:prstGeom prst="rect">
            <a:avLst/>
          </a:prstGeom>
          <a:solidFill>
            <a:srgbClr val="2C79B3"/>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3"/>
          <p:cNvSpPr>
            <a:spLocks noGrp="1"/>
          </p:cNvSpPr>
          <p:nvPr>
            <p:ph idx="1"/>
          </p:nvPr>
        </p:nvSpPr>
        <p:spPr bwMode="gray">
          <a:xfrm>
            <a:off x="0" y="1676400"/>
            <a:ext cx="8915400" cy="4495800"/>
          </a:xfrm>
        </p:spPr>
        <p:txBody>
          <a:bodyPr/>
          <a:lstStyle/>
          <a:p>
            <a:pPr lvl="1">
              <a:spcAft>
                <a:spcPts val="3000"/>
              </a:spcAft>
              <a:buFont typeface="Arial" charset="0"/>
              <a:buChar char="•"/>
            </a:pPr>
            <a:r>
              <a:rPr lang="en-US" sz="2400" smtClean="0">
                <a:solidFill>
                  <a:srgbClr val="1B204C"/>
                </a:solidFill>
                <a:latin typeface="Trebuchet MS" pitchFamily="34" charset="0"/>
              </a:rPr>
              <a:t>A portion of service obligation can be fulfilled by teaching</a:t>
            </a:r>
          </a:p>
          <a:p>
            <a:pPr lvl="1">
              <a:spcAft>
                <a:spcPts val="3000"/>
              </a:spcAft>
              <a:buFont typeface="Arial" charset="0"/>
              <a:buChar char="•"/>
            </a:pPr>
            <a:r>
              <a:rPr lang="en-US" sz="2400" smtClean="0">
                <a:solidFill>
                  <a:srgbClr val="1B204C"/>
                </a:solidFill>
                <a:latin typeface="Trebuchet MS" pitchFamily="34" charset="0"/>
              </a:rPr>
              <a:t>Face-to-face and virtual networking opportunities provide support from other providers and community resources</a:t>
            </a:r>
          </a:p>
          <a:p>
            <a:pPr lvl="1">
              <a:spcAft>
                <a:spcPts val="3000"/>
              </a:spcAft>
              <a:buFont typeface="Arial" charset="0"/>
              <a:buChar char="•"/>
            </a:pPr>
            <a:r>
              <a:rPr lang="en-US" sz="2400" smtClean="0">
                <a:solidFill>
                  <a:srgbClr val="1B204C"/>
                </a:solidFill>
                <a:latin typeface="Trebuchet MS" pitchFamily="34" charset="0"/>
              </a:rPr>
              <a:t>Educational support including access to free CEU courses once in service</a:t>
            </a:r>
          </a:p>
          <a:p>
            <a:pPr lvl="1">
              <a:spcAft>
                <a:spcPts val="3000"/>
              </a:spcAft>
              <a:buFont typeface="Arial" charset="0"/>
              <a:buChar char="•"/>
            </a:pPr>
            <a:r>
              <a:rPr lang="en-US" sz="2400" smtClean="0">
                <a:solidFill>
                  <a:srgbClr val="1B204C"/>
                </a:solidFill>
                <a:latin typeface="Trebuchet MS" pitchFamily="34" charset="0"/>
              </a:rPr>
              <a:t>Rewarding patient relationships</a:t>
            </a:r>
          </a:p>
        </p:txBody>
      </p:sp>
      <p:sp>
        <p:nvSpPr>
          <p:cNvPr id="7" name="Title 9"/>
          <p:cNvSpPr txBox="1">
            <a:spLocks/>
          </p:cNvSpPr>
          <p:nvPr/>
        </p:nvSpPr>
        <p:spPr bwMode="gray">
          <a:xfrm>
            <a:off x="0" y="427038"/>
            <a:ext cx="9144000" cy="1143000"/>
          </a:xfrm>
          <a:prstGeom prst="rect">
            <a:avLst/>
          </a:prstGeom>
        </p:spPr>
        <p:txBody>
          <a:bodyPr anchor="ctr">
            <a:normAutofit/>
          </a:bodyPr>
          <a:lstStyle/>
          <a:p>
            <a:pPr algn="ctr" fontAlgn="auto">
              <a:spcAft>
                <a:spcPts val="0"/>
              </a:spcAft>
              <a:defRPr/>
            </a:pPr>
            <a:r>
              <a:rPr lang="en-US" sz="3200" b="1" cap="all" dirty="0">
                <a:solidFill>
                  <a:schemeClr val="bg1"/>
                </a:solidFill>
                <a:latin typeface="Trebuchet MS"/>
                <a:ea typeface="+mj-ea"/>
                <a:cs typeface="Trebuchet MS"/>
              </a:rPr>
              <a:t>Additional Benefits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5">
                                            <p:txEl>
                                              <p:pRg st="0" end="0"/>
                                            </p:txEl>
                                          </p:spTgt>
                                        </p:tgtEl>
                                        <p:attrNameLst>
                                          <p:attrName>style.color</p:attrName>
                                        </p:attrNameLst>
                                      </p:cBhvr>
                                      <p:to>
                                        <a:schemeClr val="bg1"/>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500" fill="hold"/>
                                        <p:tgtEl>
                                          <p:spTgt spid="5">
                                            <p:txEl>
                                              <p:pRg st="1" end="1"/>
                                            </p:txEl>
                                          </p:spTgt>
                                        </p:tgtEl>
                                        <p:attrNameLst>
                                          <p:attrName>style.color</p:attrName>
                                        </p:attrNameLst>
                                      </p:cBhvr>
                                      <p:to>
                                        <a:schemeClr val="bg1"/>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500" fill="hold"/>
                                        <p:tgtEl>
                                          <p:spTgt spid="5">
                                            <p:txEl>
                                              <p:pRg st="2" end="2"/>
                                            </p:txEl>
                                          </p:spTgt>
                                        </p:tgtEl>
                                        <p:attrNameLst>
                                          <p:attrName>style.color</p:attrName>
                                        </p:attrNameLst>
                                      </p:cBhvr>
                                      <p:to>
                                        <a:schemeClr val="bg1"/>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500" fill="hold"/>
                                        <p:tgtEl>
                                          <p:spTgt spid="5">
                                            <p:txEl>
                                              <p:pRg st="3" end="3"/>
                                            </p:txEl>
                                          </p:spTgt>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0" descr="_MG_8112_ppt.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bwMode="gray">
          <a:xfrm>
            <a:off x="4191000" y="3962400"/>
            <a:ext cx="4953000" cy="1219200"/>
          </a:xfrm>
          <a:prstGeom prst="rect">
            <a:avLst/>
          </a:prstGeom>
          <a:solidFill>
            <a:schemeClr val="bg1"/>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4755" name="Content Placeholder 2"/>
          <p:cNvSpPr txBox="1">
            <a:spLocks/>
          </p:cNvSpPr>
          <p:nvPr/>
        </p:nvSpPr>
        <p:spPr bwMode="auto">
          <a:xfrm>
            <a:off x="4114800" y="4114800"/>
            <a:ext cx="5257800" cy="990600"/>
          </a:xfrm>
          <a:prstGeom prst="rect">
            <a:avLst/>
          </a:prstGeom>
          <a:noFill/>
          <a:ln w="9525">
            <a:noFill/>
            <a:miter lim="800000"/>
            <a:headEnd/>
            <a:tailEnd/>
          </a:ln>
        </p:spPr>
        <p:txBody>
          <a:bodyPr/>
          <a:lstStyle/>
          <a:p>
            <a:pPr marL="342900" indent="-342900">
              <a:spcBef>
                <a:spcPct val="20000"/>
              </a:spcBef>
              <a:buFont typeface="Arial" charset="0"/>
              <a:buNone/>
            </a:pPr>
            <a:r>
              <a:rPr lang="en-US" sz="2400">
                <a:solidFill>
                  <a:srgbClr val="2C79B3"/>
                </a:solidFill>
                <a:latin typeface="Trebuchet MS" pitchFamily="34" charset="0"/>
              </a:rPr>
              <a:t>	An opportunity to be part of something bigger than yourself</a:t>
            </a:r>
          </a:p>
          <a:p>
            <a:pPr marL="971550" lvl="1" indent="-514350">
              <a:spcBef>
                <a:spcPct val="20000"/>
              </a:spcBef>
              <a:buFont typeface="Arial" charset="0"/>
              <a:buNone/>
            </a:pPr>
            <a:endParaRPr lang="en-US" sz="2800">
              <a:latin typeface="Trebuchet MS"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p:cNvSpPr>
          <p:nvPr/>
        </p:nvSpPr>
        <p:spPr bwMode="auto">
          <a:xfrm>
            <a:off x="3429000" y="990600"/>
            <a:ext cx="5257800" cy="5135563"/>
          </a:xfrm>
          <a:prstGeom prst="rect">
            <a:avLst/>
          </a:prstGeom>
          <a:noFill/>
          <a:ln w="9525">
            <a:noFill/>
            <a:miter lim="800000"/>
            <a:headEnd/>
            <a:tailEnd/>
          </a:ln>
        </p:spPr>
        <p:txBody>
          <a:bodyPr/>
          <a:lstStyle/>
          <a:p>
            <a:pPr marL="342900" indent="-342900">
              <a:spcBef>
                <a:spcPct val="20000"/>
              </a:spcBef>
              <a:spcAft>
                <a:spcPts val="1200"/>
              </a:spcAft>
              <a:buFont typeface="Wingdings" pitchFamily="2" charset="2"/>
              <a:buChar char="ü"/>
            </a:pPr>
            <a:r>
              <a:rPr lang="en-US" sz="2400" dirty="0">
                <a:solidFill>
                  <a:srgbClr val="1B204C"/>
                </a:solidFill>
                <a:latin typeface="Trebuchet MS" pitchFamily="34" charset="0"/>
              </a:rPr>
              <a:t>U.S. citizen or national</a:t>
            </a:r>
          </a:p>
          <a:p>
            <a:pPr marL="342900" indent="-342900">
              <a:spcBef>
                <a:spcPct val="20000"/>
              </a:spcBef>
              <a:spcAft>
                <a:spcPts val="1200"/>
              </a:spcAft>
              <a:buFont typeface="Wingdings" pitchFamily="2" charset="2"/>
              <a:buChar char="ü"/>
            </a:pPr>
            <a:r>
              <a:rPr lang="en-US" sz="2400" dirty="0">
                <a:solidFill>
                  <a:srgbClr val="1B204C"/>
                </a:solidFill>
                <a:latin typeface="Trebuchet MS" pitchFamily="34" charset="0"/>
              </a:rPr>
              <a:t>Full-time student at an accredited school, pursuing a degree in:</a:t>
            </a:r>
          </a:p>
          <a:p>
            <a:pPr marL="1257300" lvl="2" indent="-342900">
              <a:spcBef>
                <a:spcPct val="20000"/>
              </a:spcBef>
              <a:spcAft>
                <a:spcPts val="600"/>
              </a:spcAft>
              <a:buFont typeface="Arial" charset="0"/>
              <a:buChar char="•"/>
            </a:pPr>
            <a:r>
              <a:rPr lang="en-US" sz="2400" dirty="0">
                <a:solidFill>
                  <a:srgbClr val="1B204C"/>
                </a:solidFill>
                <a:latin typeface="Trebuchet MS" pitchFamily="34" charset="0"/>
              </a:rPr>
              <a:t>Medicine (DO or MD)</a:t>
            </a:r>
          </a:p>
          <a:p>
            <a:pPr marL="1257300" lvl="2" indent="-342900">
              <a:spcBef>
                <a:spcPct val="20000"/>
              </a:spcBef>
              <a:spcAft>
                <a:spcPts val="600"/>
              </a:spcAft>
              <a:buFont typeface="Arial" charset="0"/>
              <a:buChar char="•"/>
            </a:pPr>
            <a:r>
              <a:rPr lang="en-US" sz="2400" dirty="0" smtClean="0">
                <a:solidFill>
                  <a:srgbClr val="1B204C"/>
                </a:solidFill>
                <a:latin typeface="Trebuchet MS" pitchFamily="34" charset="0"/>
              </a:rPr>
              <a:t>Dentistry (DMD or DDS)</a:t>
            </a:r>
            <a:endParaRPr lang="en-US" sz="2400" dirty="0">
              <a:solidFill>
                <a:srgbClr val="1B204C"/>
              </a:solidFill>
              <a:latin typeface="Trebuchet MS" pitchFamily="34" charset="0"/>
            </a:endParaRPr>
          </a:p>
          <a:p>
            <a:pPr marL="1257300" lvl="2" indent="-342900">
              <a:spcBef>
                <a:spcPct val="20000"/>
              </a:spcBef>
              <a:spcAft>
                <a:spcPts val="600"/>
              </a:spcAft>
              <a:buFont typeface="Arial" charset="0"/>
              <a:buChar char="•"/>
            </a:pPr>
            <a:r>
              <a:rPr lang="en-US" sz="2400" dirty="0">
                <a:solidFill>
                  <a:srgbClr val="1B204C"/>
                </a:solidFill>
                <a:latin typeface="Trebuchet MS" pitchFamily="34" charset="0"/>
              </a:rPr>
              <a:t>Nurse practitioner</a:t>
            </a:r>
          </a:p>
          <a:p>
            <a:pPr marL="1257300" lvl="2" indent="-342900">
              <a:spcBef>
                <a:spcPct val="20000"/>
              </a:spcBef>
              <a:spcAft>
                <a:spcPts val="600"/>
              </a:spcAft>
              <a:buFont typeface="Arial" charset="0"/>
              <a:buChar char="•"/>
            </a:pPr>
            <a:r>
              <a:rPr lang="en-US" sz="2400" dirty="0">
                <a:solidFill>
                  <a:srgbClr val="1B204C"/>
                </a:solidFill>
                <a:latin typeface="Trebuchet MS" pitchFamily="34" charset="0"/>
              </a:rPr>
              <a:t>Certified nurse-midwife</a:t>
            </a:r>
          </a:p>
          <a:p>
            <a:pPr marL="1257300" lvl="2" indent="-342900">
              <a:spcBef>
                <a:spcPct val="20000"/>
              </a:spcBef>
              <a:spcAft>
                <a:spcPts val="600"/>
              </a:spcAft>
              <a:buFont typeface="Arial" charset="0"/>
              <a:buChar char="•"/>
            </a:pPr>
            <a:r>
              <a:rPr lang="en-US" sz="2400" dirty="0">
                <a:solidFill>
                  <a:srgbClr val="1B204C"/>
                </a:solidFill>
                <a:latin typeface="Trebuchet MS" pitchFamily="34" charset="0"/>
              </a:rPr>
              <a:t>Physician </a:t>
            </a:r>
            <a:r>
              <a:rPr lang="en-US" sz="2400" dirty="0" smtClean="0">
                <a:solidFill>
                  <a:srgbClr val="1B204C"/>
                </a:solidFill>
                <a:latin typeface="Trebuchet MS" pitchFamily="34" charset="0"/>
              </a:rPr>
              <a:t>assistant (primary care)</a:t>
            </a:r>
            <a:endParaRPr lang="en-US" sz="2400" dirty="0">
              <a:solidFill>
                <a:srgbClr val="1B204C"/>
              </a:solidFill>
              <a:latin typeface="Trebuchet MS" pitchFamily="34" charset="0"/>
            </a:endParaRPr>
          </a:p>
        </p:txBody>
      </p:sp>
      <p:sp>
        <p:nvSpPr>
          <p:cNvPr id="10" name="Title 6"/>
          <p:cNvSpPr>
            <a:spLocks noGrp="1"/>
          </p:cNvSpPr>
          <p:nvPr>
            <p:ph type="title"/>
          </p:nvPr>
        </p:nvSpPr>
        <p:spPr>
          <a:xfrm>
            <a:off x="685800" y="990600"/>
            <a:ext cx="2743200" cy="715963"/>
          </a:xfrm>
        </p:spPr>
        <p:txBody>
          <a:bodyPr anchor="t"/>
          <a:lstStyle/>
          <a:p>
            <a:pPr algn="l" fontAlgn="auto">
              <a:spcAft>
                <a:spcPts val="0"/>
              </a:spcAft>
              <a:defRPr/>
            </a:pPr>
            <a:r>
              <a:rPr lang="en-US" dirty="0" smtClean="0">
                <a:solidFill>
                  <a:srgbClr val="F15A29"/>
                </a:solidFill>
              </a:rPr>
              <a:t>Eligibility</a:t>
            </a:r>
            <a:endParaRPr lang="en-US" dirty="0">
              <a:solidFill>
                <a:srgbClr val="F15A2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0"/>
                                  </p:iterate>
                                  <p:childTnLst>
                                    <p:animClr clrSpc="rgb" dir="cw">
                                      <p:cBhvr override="childStyle">
                                        <p:cTn id="6" dur="500" fill="hold"/>
                                        <p:tgtEl>
                                          <p:spTgt spid="6">
                                            <p:txEl>
                                              <p:pRg st="0" end="0"/>
                                            </p:txEl>
                                          </p:spTgt>
                                        </p:tgtEl>
                                        <p:attrNameLst>
                                          <p:attrName>style.color</p:attrName>
                                        </p:attrNameLst>
                                      </p:cBhvr>
                                      <p:to>
                                        <a:srgbClr val="2C79B3"/>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iterate type="lt">
                                    <p:tmPct val="0"/>
                                  </p:iterate>
                                  <p:childTnLst>
                                    <p:animClr clrSpc="rgb" dir="cw">
                                      <p:cBhvr override="childStyle">
                                        <p:cTn id="10" dur="500" fill="hold"/>
                                        <p:tgtEl>
                                          <p:spTgt spid="6">
                                            <p:txEl>
                                              <p:pRg st="1" end="1"/>
                                            </p:txEl>
                                          </p:spTgt>
                                        </p:tgtEl>
                                        <p:attrNameLst>
                                          <p:attrName>style.color</p:attrName>
                                        </p:attrNameLst>
                                      </p:cBhvr>
                                      <p:to>
                                        <a:srgbClr val="2C79B3"/>
                                      </p:to>
                                    </p:animClr>
                                  </p:childTnLst>
                                </p:cTn>
                              </p:par>
                              <p:par>
                                <p:cTn id="11" presetID="3" presetClass="emph" presetSubtype="2" fill="hold" grpId="0" nodeType="withEffect">
                                  <p:stCondLst>
                                    <p:cond delay="0"/>
                                  </p:stCondLst>
                                  <p:iterate type="lt">
                                    <p:tmPct val="0"/>
                                  </p:iterate>
                                  <p:childTnLst>
                                    <p:animClr clrSpc="rgb" dir="cw">
                                      <p:cBhvr override="childStyle">
                                        <p:cTn id="12" dur="500" fill="hold"/>
                                        <p:tgtEl>
                                          <p:spTgt spid="6">
                                            <p:txEl>
                                              <p:pRg st="2" end="2"/>
                                            </p:txEl>
                                          </p:spTgt>
                                        </p:tgtEl>
                                        <p:attrNameLst>
                                          <p:attrName>style.color</p:attrName>
                                        </p:attrNameLst>
                                      </p:cBhvr>
                                      <p:to>
                                        <a:srgbClr val="2C79B3"/>
                                      </p:to>
                                    </p:animClr>
                                  </p:childTnLst>
                                </p:cTn>
                              </p:par>
                              <p:par>
                                <p:cTn id="13" presetID="3" presetClass="emph" presetSubtype="2" fill="hold" grpId="0" nodeType="withEffect">
                                  <p:stCondLst>
                                    <p:cond delay="0"/>
                                  </p:stCondLst>
                                  <p:iterate type="lt">
                                    <p:tmPct val="0"/>
                                  </p:iterate>
                                  <p:childTnLst>
                                    <p:animClr clrSpc="rgb" dir="cw">
                                      <p:cBhvr override="childStyle">
                                        <p:cTn id="14" dur="500" fill="hold"/>
                                        <p:tgtEl>
                                          <p:spTgt spid="6">
                                            <p:txEl>
                                              <p:pRg st="3" end="3"/>
                                            </p:txEl>
                                          </p:spTgt>
                                        </p:tgtEl>
                                        <p:attrNameLst>
                                          <p:attrName>style.color</p:attrName>
                                        </p:attrNameLst>
                                      </p:cBhvr>
                                      <p:to>
                                        <a:srgbClr val="2C79B3"/>
                                      </p:to>
                                    </p:animClr>
                                  </p:childTnLst>
                                </p:cTn>
                              </p:par>
                              <p:par>
                                <p:cTn id="15" presetID="3" presetClass="emph" presetSubtype="2" fill="hold" grpId="0" nodeType="withEffect">
                                  <p:stCondLst>
                                    <p:cond delay="0"/>
                                  </p:stCondLst>
                                  <p:iterate type="lt">
                                    <p:tmPct val="0"/>
                                  </p:iterate>
                                  <p:childTnLst>
                                    <p:animClr clrSpc="rgb" dir="cw">
                                      <p:cBhvr override="childStyle">
                                        <p:cTn id="16" dur="500" fill="hold"/>
                                        <p:tgtEl>
                                          <p:spTgt spid="6">
                                            <p:txEl>
                                              <p:pRg st="4" end="4"/>
                                            </p:txEl>
                                          </p:spTgt>
                                        </p:tgtEl>
                                        <p:attrNameLst>
                                          <p:attrName>style.color</p:attrName>
                                        </p:attrNameLst>
                                      </p:cBhvr>
                                      <p:to>
                                        <a:srgbClr val="2C79B3"/>
                                      </p:to>
                                    </p:animClr>
                                  </p:childTnLst>
                                </p:cTn>
                              </p:par>
                              <p:par>
                                <p:cTn id="17" presetID="3" presetClass="emph" presetSubtype="2" fill="hold" grpId="0" nodeType="withEffect">
                                  <p:stCondLst>
                                    <p:cond delay="0"/>
                                  </p:stCondLst>
                                  <p:iterate type="lt">
                                    <p:tmPct val="0"/>
                                  </p:iterate>
                                  <p:childTnLst>
                                    <p:animClr clrSpc="rgb" dir="cw">
                                      <p:cBhvr override="childStyle">
                                        <p:cTn id="18" dur="500" fill="hold"/>
                                        <p:tgtEl>
                                          <p:spTgt spid="6">
                                            <p:txEl>
                                              <p:pRg st="5" end="5"/>
                                            </p:txEl>
                                          </p:spTgt>
                                        </p:tgtEl>
                                        <p:attrNameLst>
                                          <p:attrName>style.color</p:attrName>
                                        </p:attrNameLst>
                                      </p:cBhvr>
                                      <p:to>
                                        <a:srgbClr val="2C79B3"/>
                                      </p:to>
                                    </p:animClr>
                                  </p:childTnLst>
                                </p:cTn>
                              </p:par>
                              <p:par>
                                <p:cTn id="19" presetID="3" presetClass="emph" presetSubtype="2" fill="hold" grpId="0" nodeType="withEffect">
                                  <p:stCondLst>
                                    <p:cond delay="0"/>
                                  </p:stCondLst>
                                  <p:iterate type="lt">
                                    <p:tmPct val="0"/>
                                  </p:iterate>
                                  <p:childTnLst>
                                    <p:animClr clrSpc="rgb" dir="cw">
                                      <p:cBhvr override="childStyle">
                                        <p:cTn id="20" dur="500" fill="hold"/>
                                        <p:tgtEl>
                                          <p:spTgt spid="6">
                                            <p:txEl>
                                              <p:pRg st="6" end="6"/>
                                            </p:txEl>
                                          </p:spTgt>
                                        </p:tgtEl>
                                        <p:attrNameLst>
                                          <p:attrName>style.color</p:attrName>
                                        </p:attrNameLst>
                                      </p:cBhvr>
                                      <p:to>
                                        <a:srgbClr val="2C79B3"/>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400800"/>
          </a:xfrm>
          <a:prstGeom prst="rect">
            <a:avLst/>
          </a:prstGeom>
          <a:solidFill>
            <a:srgbClr val="2C79B3"/>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506" name="Rectangle 2"/>
          <p:cNvSpPr>
            <a:spLocks noGrp="1"/>
          </p:cNvSpPr>
          <p:nvPr>
            <p:ph type="title"/>
          </p:nvPr>
        </p:nvSpPr>
        <p:spPr/>
        <p:txBody>
          <a:bodyPr/>
          <a:lstStyle/>
          <a:p>
            <a:pPr fontAlgn="auto">
              <a:spcAft>
                <a:spcPts val="0"/>
              </a:spcAft>
              <a:defRPr/>
            </a:pPr>
            <a:r>
              <a:rPr lang="en-US" sz="4000" dirty="0" smtClean="0">
                <a:solidFill>
                  <a:srgbClr val="FFFFFF"/>
                </a:solidFill>
              </a:rPr>
              <a:t>How to apply</a:t>
            </a:r>
          </a:p>
        </p:txBody>
      </p:sp>
      <p:grpSp>
        <p:nvGrpSpPr>
          <p:cNvPr id="28" name="Group 27"/>
          <p:cNvGrpSpPr>
            <a:grpSpLocks/>
          </p:cNvGrpSpPr>
          <p:nvPr/>
        </p:nvGrpSpPr>
        <p:grpSpPr bwMode="auto">
          <a:xfrm>
            <a:off x="1295400" y="2209800"/>
            <a:ext cx="2667000" cy="1981200"/>
            <a:chOff x="1295400" y="2209801"/>
            <a:chExt cx="2667000" cy="1981199"/>
          </a:xfrm>
        </p:grpSpPr>
        <p:sp>
          <p:nvSpPr>
            <p:cNvPr id="12" name="Rectangle 11"/>
            <p:cNvSpPr/>
            <p:nvPr/>
          </p:nvSpPr>
          <p:spPr bwMode="gray">
            <a:xfrm>
              <a:off x="1295400" y="2667001"/>
              <a:ext cx="2590800" cy="1523999"/>
            </a:xfrm>
            <a:prstGeom prst="rect">
              <a:avLst/>
            </a:prstGeom>
            <a:solidFill>
              <a:srgbClr val="1B204C"/>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bwMode="gray">
            <a:xfrm>
              <a:off x="2209800" y="2286001"/>
              <a:ext cx="685800" cy="685800"/>
            </a:xfrm>
            <a:prstGeom prst="ellipse">
              <a:avLst/>
            </a:prstGeom>
            <a:solidFill>
              <a:srgbClr val="2C79B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TextBox 13"/>
            <p:cNvSpPr txBox="1"/>
            <p:nvPr/>
          </p:nvSpPr>
          <p:spPr bwMode="gray">
            <a:xfrm>
              <a:off x="2209800" y="2209801"/>
              <a:ext cx="685800" cy="769938"/>
            </a:xfrm>
            <a:prstGeom prst="rect">
              <a:avLst/>
            </a:prstGeom>
            <a:noFill/>
          </p:spPr>
          <p:txBody>
            <a:bodyPr>
              <a:spAutoFit/>
            </a:bodyPr>
            <a:lstStyle/>
            <a:p>
              <a:pPr algn="ctr" fontAlgn="auto">
                <a:spcBef>
                  <a:spcPts val="0"/>
                </a:spcBef>
                <a:spcAft>
                  <a:spcPts val="0"/>
                </a:spcAft>
                <a:defRPr/>
              </a:pPr>
              <a:r>
                <a:rPr lang="en-US" sz="4400" cap="all" dirty="0">
                  <a:solidFill>
                    <a:schemeClr val="bg1"/>
                  </a:solidFill>
                  <a:latin typeface="Arial"/>
                  <a:cs typeface="Arial"/>
                </a:rPr>
                <a:t>1</a:t>
              </a:r>
              <a:endParaRPr lang="en-US" sz="4400" dirty="0">
                <a:solidFill>
                  <a:schemeClr val="bg1"/>
                </a:solidFill>
                <a:latin typeface="+mn-lt"/>
              </a:endParaRPr>
            </a:p>
          </p:txBody>
        </p:sp>
        <p:sp>
          <p:nvSpPr>
            <p:cNvPr id="78861" name="TextBox 14"/>
            <p:cNvSpPr txBox="1">
              <a:spLocks noChangeArrowheads="1"/>
            </p:cNvSpPr>
            <p:nvPr/>
          </p:nvSpPr>
          <p:spPr bwMode="gray">
            <a:xfrm>
              <a:off x="1447800" y="2971800"/>
              <a:ext cx="2514600" cy="1107996"/>
            </a:xfrm>
            <a:prstGeom prst="rect">
              <a:avLst/>
            </a:prstGeom>
            <a:noFill/>
            <a:ln w="9525">
              <a:noFill/>
              <a:miter lim="800000"/>
              <a:headEnd/>
              <a:tailEnd/>
            </a:ln>
          </p:spPr>
          <p:txBody>
            <a:bodyPr>
              <a:spAutoFit/>
            </a:bodyPr>
            <a:lstStyle/>
            <a:p>
              <a:r>
                <a:rPr lang="en-US" sz="2200">
                  <a:solidFill>
                    <a:schemeClr val="bg1"/>
                  </a:solidFill>
                  <a:latin typeface="Trebuchet MS" pitchFamily="34" charset="0"/>
                </a:rPr>
                <a:t>Review the Application and Program Guidance</a:t>
              </a:r>
              <a:endParaRPr lang="en-US" sz="2200" b="1">
                <a:solidFill>
                  <a:schemeClr val="bg1"/>
                </a:solidFill>
                <a:latin typeface="Trebuchet MS" pitchFamily="34" charset="0"/>
              </a:endParaRPr>
            </a:p>
          </p:txBody>
        </p:sp>
      </p:grpSp>
      <p:grpSp>
        <p:nvGrpSpPr>
          <p:cNvPr id="29" name="Group 28"/>
          <p:cNvGrpSpPr>
            <a:grpSpLocks/>
          </p:cNvGrpSpPr>
          <p:nvPr/>
        </p:nvGrpSpPr>
        <p:grpSpPr bwMode="auto">
          <a:xfrm>
            <a:off x="5181600" y="2209800"/>
            <a:ext cx="2743200" cy="1981200"/>
            <a:chOff x="5181600" y="2209801"/>
            <a:chExt cx="2743200" cy="1981199"/>
          </a:xfrm>
        </p:grpSpPr>
        <p:sp>
          <p:nvSpPr>
            <p:cNvPr id="17" name="Rectangle 16"/>
            <p:cNvSpPr/>
            <p:nvPr/>
          </p:nvSpPr>
          <p:spPr bwMode="gray">
            <a:xfrm>
              <a:off x="5181600" y="2667001"/>
              <a:ext cx="2590800" cy="1523999"/>
            </a:xfrm>
            <a:prstGeom prst="rect">
              <a:avLst/>
            </a:prstGeom>
            <a:solidFill>
              <a:srgbClr val="1B204C"/>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8855" name="TextBox 17"/>
            <p:cNvSpPr txBox="1">
              <a:spLocks noChangeArrowheads="1"/>
            </p:cNvSpPr>
            <p:nvPr/>
          </p:nvSpPr>
          <p:spPr bwMode="gray">
            <a:xfrm>
              <a:off x="5334000" y="3048000"/>
              <a:ext cx="2590800" cy="769441"/>
            </a:xfrm>
            <a:prstGeom prst="rect">
              <a:avLst/>
            </a:prstGeom>
            <a:noFill/>
            <a:ln w="9525">
              <a:noFill/>
              <a:miter lim="800000"/>
              <a:headEnd/>
              <a:tailEnd/>
            </a:ln>
          </p:spPr>
          <p:txBody>
            <a:bodyPr>
              <a:spAutoFit/>
            </a:bodyPr>
            <a:lstStyle/>
            <a:p>
              <a:r>
                <a:rPr lang="en-US" sz="2200">
                  <a:solidFill>
                    <a:schemeClr val="bg1"/>
                  </a:solidFill>
                  <a:latin typeface="Trebuchet MS" pitchFamily="34" charset="0"/>
                </a:rPr>
                <a:t>Apply online at </a:t>
              </a:r>
              <a:r>
                <a:rPr lang="en-US" sz="2200" b="1">
                  <a:solidFill>
                    <a:schemeClr val="bg1"/>
                  </a:solidFill>
                  <a:latin typeface="Trebuchet MS" pitchFamily="34" charset="0"/>
                </a:rPr>
                <a:t>NHSC.hrsa.gov</a:t>
              </a:r>
              <a:endParaRPr lang="en-US" sz="2200">
                <a:solidFill>
                  <a:srgbClr val="FFFFFF"/>
                </a:solidFill>
                <a:latin typeface="Trebuchet MS" pitchFamily="34" charset="0"/>
              </a:endParaRPr>
            </a:p>
          </p:txBody>
        </p:sp>
        <p:sp>
          <p:nvSpPr>
            <p:cNvPr id="19" name="Oval 18"/>
            <p:cNvSpPr/>
            <p:nvPr/>
          </p:nvSpPr>
          <p:spPr bwMode="gray">
            <a:xfrm>
              <a:off x="6096000" y="2286001"/>
              <a:ext cx="685800" cy="685800"/>
            </a:xfrm>
            <a:prstGeom prst="ellipse">
              <a:avLst/>
            </a:prstGeom>
            <a:solidFill>
              <a:srgbClr val="2C79B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TextBox 19"/>
            <p:cNvSpPr txBox="1"/>
            <p:nvPr/>
          </p:nvSpPr>
          <p:spPr bwMode="gray">
            <a:xfrm>
              <a:off x="6096000" y="2209801"/>
              <a:ext cx="685800" cy="769938"/>
            </a:xfrm>
            <a:prstGeom prst="rect">
              <a:avLst/>
            </a:prstGeom>
            <a:noFill/>
          </p:spPr>
          <p:txBody>
            <a:bodyPr>
              <a:spAutoFit/>
            </a:bodyPr>
            <a:lstStyle/>
            <a:p>
              <a:pPr algn="ctr" fontAlgn="auto">
                <a:spcBef>
                  <a:spcPts val="0"/>
                </a:spcBef>
                <a:spcAft>
                  <a:spcPts val="0"/>
                </a:spcAft>
                <a:defRPr/>
              </a:pPr>
              <a:r>
                <a:rPr lang="en-US" sz="4400" cap="all" dirty="0">
                  <a:solidFill>
                    <a:schemeClr val="bg1"/>
                  </a:solidFill>
                  <a:latin typeface="Arial"/>
                  <a:cs typeface="Arial"/>
                </a:rPr>
                <a:t>2</a:t>
              </a:r>
              <a:endParaRPr lang="en-US" sz="4400" dirty="0">
                <a:solidFill>
                  <a:schemeClr val="bg1"/>
                </a:solidFill>
                <a:latin typeface="+mn-lt"/>
              </a:endParaRPr>
            </a:p>
          </p:txBody>
        </p:sp>
      </p:grpSp>
      <p:cxnSp>
        <p:nvCxnSpPr>
          <p:cNvPr id="22" name="Straight Arrow Connector 21"/>
          <p:cNvCxnSpPr/>
          <p:nvPr/>
        </p:nvCxnSpPr>
        <p:spPr>
          <a:xfrm>
            <a:off x="3886200" y="3505200"/>
            <a:ext cx="1295400" cy="1588"/>
          </a:xfrm>
          <a:prstGeom prst="straightConnector1">
            <a:avLst/>
          </a:prstGeom>
          <a:ln w="50800" cap="flat" cmpd="sng" algn="ctr">
            <a:solidFill>
              <a:schemeClr val="bg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slide(fromBottom)">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slide(fromLeft)">
                                      <p:cBhvr>
                                        <p:cTn id="12" dur="500"/>
                                        <p:tgtEl>
                                          <p:spTgt spid="22"/>
                                        </p:tgtEl>
                                      </p:cBhvr>
                                    </p:animEffect>
                                  </p:childTnLst>
                                </p:cTn>
                              </p:par>
                              <p:par>
                                <p:cTn id="13" presetID="1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slide(fromBottom)">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3"/>
          <p:cNvSpPr>
            <a:spLocks noGrp="1"/>
          </p:cNvSpPr>
          <p:nvPr>
            <p:ph idx="1"/>
          </p:nvPr>
        </p:nvSpPr>
        <p:spPr>
          <a:xfrm>
            <a:off x="1676400" y="838200"/>
            <a:ext cx="6400800" cy="1828800"/>
          </a:xfrm>
        </p:spPr>
        <p:txBody>
          <a:bodyPr/>
          <a:lstStyle/>
          <a:p>
            <a:pPr marL="0" indent="0">
              <a:buFont typeface="Arial" charset="0"/>
              <a:buNone/>
            </a:pPr>
            <a:r>
              <a:rPr lang="en-US" sz="2800" smtClean="0">
                <a:solidFill>
                  <a:srgbClr val="1B204C"/>
                </a:solidFill>
                <a:latin typeface="Trebuchet MS" pitchFamily="34" charset="0"/>
              </a:rPr>
              <a:t>The NHSC provides financial support to providers in exchange for working at NHSC-approved sites.</a:t>
            </a:r>
            <a:br>
              <a:rPr lang="en-US" sz="2800" smtClean="0">
                <a:solidFill>
                  <a:srgbClr val="1B204C"/>
                </a:solidFill>
                <a:latin typeface="Trebuchet MS" pitchFamily="34" charset="0"/>
              </a:rPr>
            </a:br>
            <a:endParaRPr lang="en-US" sz="2800" smtClean="0">
              <a:solidFill>
                <a:srgbClr val="1B204C"/>
              </a:solidFill>
              <a:latin typeface="Trebuchet MS" pitchFamily="34" charset="0"/>
            </a:endParaRPr>
          </a:p>
        </p:txBody>
      </p:sp>
      <p:grpSp>
        <p:nvGrpSpPr>
          <p:cNvPr id="2" name="Group 15"/>
          <p:cNvGrpSpPr>
            <a:grpSpLocks/>
          </p:cNvGrpSpPr>
          <p:nvPr/>
        </p:nvGrpSpPr>
        <p:grpSpPr bwMode="auto">
          <a:xfrm>
            <a:off x="6096000" y="3048000"/>
            <a:ext cx="2819400" cy="2514600"/>
            <a:chOff x="5105400" y="2819400"/>
            <a:chExt cx="3048000" cy="2743200"/>
          </a:xfrm>
        </p:grpSpPr>
        <p:sp>
          <p:nvSpPr>
            <p:cNvPr id="11" name="Oval 10"/>
            <p:cNvSpPr/>
            <p:nvPr/>
          </p:nvSpPr>
          <p:spPr>
            <a:xfrm>
              <a:off x="5258144" y="2819400"/>
              <a:ext cx="2742514" cy="2743200"/>
            </a:xfrm>
            <a:prstGeom prst="ellipse">
              <a:avLst/>
            </a:prstGeom>
            <a:solidFill>
              <a:srgbClr val="F2B23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extBox 11"/>
            <p:cNvSpPr txBox="1"/>
            <p:nvPr/>
          </p:nvSpPr>
          <p:spPr>
            <a:xfrm>
              <a:off x="5105400" y="4149436"/>
              <a:ext cx="3048000" cy="503960"/>
            </a:xfrm>
            <a:prstGeom prst="rect">
              <a:avLst/>
            </a:prstGeom>
            <a:noFill/>
          </p:spPr>
          <p:txBody>
            <a:bodyPr>
              <a:spAutoFit/>
            </a:bodyPr>
            <a:lstStyle/>
            <a:p>
              <a:pPr algn="ctr" fontAlgn="auto">
                <a:spcBef>
                  <a:spcPts val="0"/>
                </a:spcBef>
                <a:spcAft>
                  <a:spcPts val="0"/>
                </a:spcAft>
                <a:defRPr/>
              </a:pPr>
              <a:r>
                <a:rPr lang="en-US" sz="2400" b="1" cap="all" dirty="0">
                  <a:solidFill>
                    <a:srgbClr val="1B204C"/>
                  </a:solidFill>
                  <a:latin typeface="Trebuchet MS"/>
                  <a:cs typeface="Trebuchet MS"/>
                </a:rPr>
                <a:t>Program</a:t>
              </a:r>
              <a:endParaRPr lang="en-US" sz="2400" dirty="0">
                <a:solidFill>
                  <a:srgbClr val="1B204C"/>
                </a:solidFill>
                <a:latin typeface="+mn-lt"/>
              </a:endParaRPr>
            </a:p>
          </p:txBody>
        </p:sp>
        <p:sp>
          <p:nvSpPr>
            <p:cNvPr id="13" name="TextBox 12"/>
            <p:cNvSpPr txBox="1"/>
            <p:nvPr/>
          </p:nvSpPr>
          <p:spPr>
            <a:xfrm>
              <a:off x="5105400" y="3761509"/>
              <a:ext cx="3048000" cy="503960"/>
            </a:xfrm>
            <a:prstGeom prst="rect">
              <a:avLst/>
            </a:prstGeom>
            <a:noFill/>
          </p:spPr>
          <p:txBody>
            <a:bodyPr>
              <a:spAutoFit/>
            </a:bodyPr>
            <a:lstStyle/>
            <a:p>
              <a:pPr algn="ctr" fontAlgn="auto">
                <a:spcBef>
                  <a:spcPts val="0"/>
                </a:spcBef>
                <a:spcAft>
                  <a:spcPts val="0"/>
                </a:spcAft>
                <a:defRPr/>
              </a:pPr>
              <a:r>
                <a:rPr lang="en-US" sz="2400" b="1" cap="all" dirty="0">
                  <a:solidFill>
                    <a:srgbClr val="1B204C"/>
                  </a:solidFill>
                  <a:latin typeface="Trebuchet MS"/>
                  <a:cs typeface="Trebuchet MS"/>
                </a:rPr>
                <a:t>Scholarship</a:t>
              </a:r>
              <a:endParaRPr lang="en-US" sz="2400" dirty="0">
                <a:solidFill>
                  <a:srgbClr val="1B204C"/>
                </a:solidFill>
                <a:latin typeface="+mn-lt"/>
              </a:endParaRPr>
            </a:p>
          </p:txBody>
        </p:sp>
      </p:grpSp>
      <p:grpSp>
        <p:nvGrpSpPr>
          <p:cNvPr id="3" name="Group 14"/>
          <p:cNvGrpSpPr>
            <a:grpSpLocks/>
          </p:cNvGrpSpPr>
          <p:nvPr/>
        </p:nvGrpSpPr>
        <p:grpSpPr bwMode="auto">
          <a:xfrm>
            <a:off x="457200" y="3124200"/>
            <a:ext cx="2819400" cy="2438400"/>
            <a:chOff x="1143000" y="2819400"/>
            <a:chExt cx="3048000" cy="2743200"/>
          </a:xfrm>
        </p:grpSpPr>
        <p:sp>
          <p:nvSpPr>
            <p:cNvPr id="7" name="Oval 6"/>
            <p:cNvSpPr/>
            <p:nvPr/>
          </p:nvSpPr>
          <p:spPr>
            <a:xfrm>
              <a:off x="1295744" y="2819400"/>
              <a:ext cx="2742514" cy="2743200"/>
            </a:xfrm>
            <a:prstGeom prst="ellipse">
              <a:avLst/>
            </a:prstGeom>
            <a:solidFill>
              <a:srgbClr val="F2B23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extBox 7"/>
            <p:cNvSpPr txBox="1"/>
            <p:nvPr/>
          </p:nvSpPr>
          <p:spPr>
            <a:xfrm>
              <a:off x="1143000" y="3810596"/>
              <a:ext cx="3048000" cy="517922"/>
            </a:xfrm>
            <a:prstGeom prst="rect">
              <a:avLst/>
            </a:prstGeom>
            <a:noFill/>
          </p:spPr>
          <p:txBody>
            <a:bodyPr>
              <a:spAutoFit/>
            </a:bodyPr>
            <a:lstStyle/>
            <a:p>
              <a:pPr algn="ctr" fontAlgn="auto">
                <a:spcBef>
                  <a:spcPts val="0"/>
                </a:spcBef>
                <a:spcAft>
                  <a:spcPts val="0"/>
                </a:spcAft>
                <a:defRPr/>
              </a:pPr>
              <a:r>
                <a:rPr lang="en-US" sz="2400" b="1" cap="all" dirty="0">
                  <a:solidFill>
                    <a:srgbClr val="1B204C"/>
                  </a:solidFill>
                  <a:latin typeface="Trebuchet MS"/>
                  <a:cs typeface="Trebuchet MS"/>
                </a:rPr>
                <a:t>Repayment</a:t>
              </a:r>
              <a:endParaRPr lang="en-US" sz="2400" dirty="0">
                <a:solidFill>
                  <a:srgbClr val="1B204C"/>
                </a:solidFill>
                <a:latin typeface="+mn-lt"/>
              </a:endParaRPr>
            </a:p>
          </p:txBody>
        </p:sp>
        <p:sp>
          <p:nvSpPr>
            <p:cNvPr id="9" name="TextBox 8"/>
            <p:cNvSpPr txBox="1"/>
            <p:nvPr/>
          </p:nvSpPr>
          <p:spPr>
            <a:xfrm>
              <a:off x="1143000" y="3380184"/>
              <a:ext cx="3048000" cy="519708"/>
            </a:xfrm>
            <a:prstGeom prst="rect">
              <a:avLst/>
            </a:prstGeom>
            <a:noFill/>
          </p:spPr>
          <p:txBody>
            <a:bodyPr>
              <a:spAutoFit/>
            </a:bodyPr>
            <a:lstStyle/>
            <a:p>
              <a:pPr algn="ctr" fontAlgn="auto">
                <a:spcBef>
                  <a:spcPts val="0"/>
                </a:spcBef>
                <a:spcAft>
                  <a:spcPts val="0"/>
                </a:spcAft>
                <a:defRPr/>
              </a:pPr>
              <a:r>
                <a:rPr lang="en-US" sz="2400" b="1" cap="all" dirty="0">
                  <a:solidFill>
                    <a:srgbClr val="1B204C"/>
                  </a:solidFill>
                  <a:latin typeface="Trebuchet MS"/>
                  <a:cs typeface="Trebuchet MS"/>
                </a:rPr>
                <a:t>Loan</a:t>
              </a:r>
              <a:endParaRPr lang="en-US" sz="2400" dirty="0">
                <a:solidFill>
                  <a:srgbClr val="1B204C"/>
                </a:solidFill>
                <a:latin typeface="+mn-lt"/>
              </a:endParaRPr>
            </a:p>
          </p:txBody>
        </p:sp>
        <p:sp>
          <p:nvSpPr>
            <p:cNvPr id="14" name="TextBox 13"/>
            <p:cNvSpPr txBox="1"/>
            <p:nvPr/>
          </p:nvSpPr>
          <p:spPr>
            <a:xfrm>
              <a:off x="1295744" y="4237434"/>
              <a:ext cx="2742514" cy="519708"/>
            </a:xfrm>
            <a:prstGeom prst="rect">
              <a:avLst/>
            </a:prstGeom>
            <a:noFill/>
          </p:spPr>
          <p:txBody>
            <a:bodyPr>
              <a:spAutoFit/>
            </a:bodyPr>
            <a:lstStyle/>
            <a:p>
              <a:pPr algn="ctr" fontAlgn="auto">
                <a:spcBef>
                  <a:spcPts val="0"/>
                </a:spcBef>
                <a:spcAft>
                  <a:spcPts val="0"/>
                </a:spcAft>
                <a:defRPr/>
              </a:pPr>
              <a:r>
                <a:rPr lang="en-US" sz="2400" b="1" cap="all" dirty="0">
                  <a:solidFill>
                    <a:srgbClr val="1B204C"/>
                  </a:solidFill>
                  <a:latin typeface="Trebuchet MS"/>
                  <a:cs typeface="Trebuchet MS"/>
                </a:rPr>
                <a:t>Program</a:t>
              </a:r>
              <a:endParaRPr lang="en-US" sz="2400" dirty="0">
                <a:solidFill>
                  <a:srgbClr val="1B204C"/>
                </a:solidFill>
                <a:latin typeface="+mn-lt"/>
              </a:endParaRPr>
            </a:p>
          </p:txBody>
        </p:sp>
      </p:grpSp>
      <p:grpSp>
        <p:nvGrpSpPr>
          <p:cNvPr id="4" name="Group 14"/>
          <p:cNvGrpSpPr>
            <a:grpSpLocks/>
          </p:cNvGrpSpPr>
          <p:nvPr/>
        </p:nvGrpSpPr>
        <p:grpSpPr bwMode="auto">
          <a:xfrm>
            <a:off x="3200400" y="3048000"/>
            <a:ext cx="2971800" cy="2590800"/>
            <a:chOff x="1143000" y="2819400"/>
            <a:chExt cx="3048000" cy="2743200"/>
          </a:xfrm>
        </p:grpSpPr>
        <p:sp>
          <p:nvSpPr>
            <p:cNvPr id="23" name="Oval 22"/>
            <p:cNvSpPr/>
            <p:nvPr/>
          </p:nvSpPr>
          <p:spPr>
            <a:xfrm>
              <a:off x="1296051" y="2819400"/>
              <a:ext cx="2741897" cy="2743200"/>
            </a:xfrm>
            <a:prstGeom prst="ellipse">
              <a:avLst/>
            </a:prstGeom>
            <a:solidFill>
              <a:srgbClr val="F2B23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TextBox 23"/>
            <p:cNvSpPr txBox="1"/>
            <p:nvPr/>
          </p:nvSpPr>
          <p:spPr>
            <a:xfrm>
              <a:off x="1143000" y="3868271"/>
              <a:ext cx="3048000" cy="879102"/>
            </a:xfrm>
            <a:prstGeom prst="rect">
              <a:avLst/>
            </a:prstGeom>
            <a:noFill/>
          </p:spPr>
          <p:txBody>
            <a:bodyPr>
              <a:spAutoFit/>
            </a:bodyPr>
            <a:lstStyle/>
            <a:p>
              <a:pPr algn="ctr" fontAlgn="auto">
                <a:spcBef>
                  <a:spcPts val="0"/>
                </a:spcBef>
                <a:spcAft>
                  <a:spcPts val="0"/>
                </a:spcAft>
                <a:defRPr/>
              </a:pPr>
              <a:r>
                <a:rPr lang="en-US" sz="2400" b="1" cap="all" dirty="0">
                  <a:solidFill>
                    <a:srgbClr val="1B204C"/>
                  </a:solidFill>
                  <a:latin typeface="Trebuchet MS"/>
                  <a:cs typeface="Trebuchet MS"/>
                </a:rPr>
                <a:t>Loan </a:t>
              </a:r>
            </a:p>
            <a:p>
              <a:pPr algn="ctr" fontAlgn="auto">
                <a:spcBef>
                  <a:spcPts val="0"/>
                </a:spcBef>
                <a:spcAft>
                  <a:spcPts val="0"/>
                </a:spcAft>
                <a:defRPr/>
              </a:pPr>
              <a:r>
                <a:rPr lang="en-US" sz="2400" b="1" cap="all" dirty="0">
                  <a:solidFill>
                    <a:srgbClr val="1B204C"/>
                  </a:solidFill>
                  <a:latin typeface="Trebuchet MS"/>
                  <a:cs typeface="Trebuchet MS"/>
                </a:rPr>
                <a:t>Repayment</a:t>
              </a:r>
              <a:endParaRPr lang="en-US" sz="2400" dirty="0">
                <a:solidFill>
                  <a:srgbClr val="1B204C"/>
                </a:solidFill>
                <a:latin typeface="+mn-lt"/>
              </a:endParaRPr>
            </a:p>
          </p:txBody>
        </p:sp>
        <p:sp>
          <p:nvSpPr>
            <p:cNvPr id="25" name="TextBox 24"/>
            <p:cNvSpPr txBox="1"/>
            <p:nvPr/>
          </p:nvSpPr>
          <p:spPr>
            <a:xfrm>
              <a:off x="1143000" y="3150534"/>
              <a:ext cx="3048000" cy="879101"/>
            </a:xfrm>
            <a:prstGeom prst="rect">
              <a:avLst/>
            </a:prstGeom>
            <a:noFill/>
          </p:spPr>
          <p:txBody>
            <a:bodyPr>
              <a:spAutoFit/>
            </a:bodyPr>
            <a:lstStyle/>
            <a:p>
              <a:pPr algn="ctr" fontAlgn="auto">
                <a:spcBef>
                  <a:spcPts val="0"/>
                </a:spcBef>
                <a:spcAft>
                  <a:spcPts val="0"/>
                </a:spcAft>
                <a:defRPr/>
              </a:pPr>
              <a:r>
                <a:rPr lang="en-US" sz="2400" b="1" cap="all" dirty="0">
                  <a:solidFill>
                    <a:srgbClr val="1B204C"/>
                  </a:solidFill>
                  <a:latin typeface="Trebuchet MS"/>
                  <a:cs typeface="Trebuchet MS"/>
                </a:rPr>
                <a:t>Students to service</a:t>
              </a:r>
              <a:endParaRPr lang="en-US" sz="2400" dirty="0">
                <a:solidFill>
                  <a:srgbClr val="1B204C"/>
                </a:solidFill>
                <a:latin typeface="+mn-lt"/>
              </a:endParaRPr>
            </a:p>
          </p:txBody>
        </p:sp>
        <p:sp>
          <p:nvSpPr>
            <p:cNvPr id="26" name="TextBox 25"/>
            <p:cNvSpPr txBox="1"/>
            <p:nvPr/>
          </p:nvSpPr>
          <p:spPr>
            <a:xfrm>
              <a:off x="1291167" y="4594412"/>
              <a:ext cx="2743525" cy="488822"/>
            </a:xfrm>
            <a:prstGeom prst="rect">
              <a:avLst/>
            </a:prstGeom>
            <a:noFill/>
          </p:spPr>
          <p:txBody>
            <a:bodyPr>
              <a:spAutoFit/>
            </a:bodyPr>
            <a:lstStyle/>
            <a:p>
              <a:pPr algn="ctr" fontAlgn="auto">
                <a:spcBef>
                  <a:spcPts val="0"/>
                </a:spcBef>
                <a:spcAft>
                  <a:spcPts val="0"/>
                </a:spcAft>
                <a:defRPr/>
              </a:pPr>
              <a:r>
                <a:rPr lang="en-US" sz="2400" b="1" cap="all" dirty="0" smtClean="0">
                  <a:solidFill>
                    <a:srgbClr val="1B204C"/>
                  </a:solidFill>
                  <a:latin typeface="Trebuchet MS"/>
                  <a:cs typeface="Trebuchet MS"/>
                </a:rPr>
                <a:t>Program</a:t>
              </a:r>
              <a:endParaRPr lang="en-US" sz="2400" b="1" cap="all" dirty="0">
                <a:solidFill>
                  <a:srgbClr val="1B204C"/>
                </a:solidFill>
                <a:latin typeface="Trebuchet MS"/>
                <a:cs typeface="Trebuchet MS"/>
              </a:endParaRPr>
            </a:p>
          </p:txBody>
        </p:sp>
      </p:grpSp>
      <p:cxnSp>
        <p:nvCxnSpPr>
          <p:cNvPr id="28" name="Straight Arrow Connector 27"/>
          <p:cNvCxnSpPr/>
          <p:nvPr/>
        </p:nvCxnSpPr>
        <p:spPr>
          <a:xfrm rot="10800000" flipV="1">
            <a:off x="2438400" y="2209800"/>
            <a:ext cx="838200" cy="782638"/>
          </a:xfrm>
          <a:prstGeom prst="straightConnector1">
            <a:avLst/>
          </a:prstGeom>
          <a:ln>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rot="16200000" flipH="1">
            <a:off x="5943600" y="2133600"/>
            <a:ext cx="858838" cy="858838"/>
          </a:xfrm>
          <a:prstGeom prst="straightConnector1">
            <a:avLst/>
          </a:prstGeom>
          <a:ln>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rot="5400000">
            <a:off x="4267201" y="2590800"/>
            <a:ext cx="762000" cy="3175"/>
          </a:xfrm>
          <a:prstGeom prst="straightConnector1">
            <a:avLst/>
          </a:prstGeom>
          <a:ln>
            <a:solidFill>
              <a:srgbClr val="4F81BD"/>
            </a:solidFill>
            <a:tailEnd type="arrow"/>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slide(fromBottom)">
                                      <p:cBhvr>
                                        <p:cTn id="11" dur="500"/>
                                        <p:tgtEl>
                                          <p:spTgt spid="2"/>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lide(fromBottom)">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2"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slide(fromRight)">
                                      <p:cBhvr>
                                        <p:cTn id="20" dur="500"/>
                                        <p:tgtEl>
                                          <p:spTgt spid="28"/>
                                        </p:tgtEl>
                                      </p:cBhvr>
                                    </p:animEffect>
                                  </p:childTnLst>
                                </p:cTn>
                              </p:par>
                            </p:childTnLst>
                          </p:cTn>
                        </p:par>
                        <p:par>
                          <p:cTn id="21" fill="hold">
                            <p:stCondLst>
                              <p:cond delay="500"/>
                            </p:stCondLst>
                            <p:childTnLst>
                              <p:par>
                                <p:cTn id="22" presetID="12" presetClass="entr" presetSubtype="8"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slide(fromLeft)">
                                      <p:cBhvr>
                                        <p:cTn id="24" dur="500"/>
                                        <p:tgtEl>
                                          <p:spTgt spid="29"/>
                                        </p:tgtEl>
                                      </p:cBhvr>
                                    </p:animEffect>
                                  </p:childTnLst>
                                </p:cTn>
                              </p:par>
                            </p:childTnLst>
                          </p:cTn>
                        </p:par>
                        <p:par>
                          <p:cTn id="25" fill="hold">
                            <p:stCondLst>
                              <p:cond delay="1000"/>
                            </p:stCondLst>
                            <p:childTnLst>
                              <p:par>
                                <p:cTn id="26" presetID="12" presetClass="entr" presetSubtype="8"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slide(fromLeft)">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2C79B3"/>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0898" name="Picture 4" descr="78320792.png"/>
          <p:cNvPicPr>
            <a:picLocks noChangeAspect="1"/>
          </p:cNvPicPr>
          <p:nvPr/>
        </p:nvPicPr>
        <p:blipFill>
          <a:blip r:embed="rId2" cstate="print"/>
          <a:srcRect/>
          <a:stretch>
            <a:fillRect/>
          </a:stretch>
        </p:blipFill>
        <p:spPr bwMode="auto">
          <a:xfrm>
            <a:off x="304800" y="0"/>
            <a:ext cx="4648200" cy="4648200"/>
          </a:xfrm>
          <a:prstGeom prst="rect">
            <a:avLst/>
          </a:prstGeom>
          <a:noFill/>
          <a:ln w="9525">
            <a:noFill/>
            <a:miter lim="800000"/>
            <a:headEnd/>
            <a:tailEnd/>
          </a:ln>
        </p:spPr>
      </p:pic>
      <p:sp>
        <p:nvSpPr>
          <p:cNvPr id="80899" name="Rectangle 3"/>
          <p:cNvSpPr>
            <a:spLocks noGrp="1"/>
          </p:cNvSpPr>
          <p:nvPr>
            <p:ph idx="1"/>
          </p:nvPr>
        </p:nvSpPr>
        <p:spPr>
          <a:xfrm>
            <a:off x="1676400" y="2286000"/>
            <a:ext cx="6629400" cy="1981200"/>
          </a:xfrm>
        </p:spPr>
        <p:txBody>
          <a:bodyPr/>
          <a:lstStyle/>
          <a:p>
            <a:endParaRPr lang="en-US" sz="2800" dirty="0" smtClean="0">
              <a:solidFill>
                <a:srgbClr val="2C79B3"/>
              </a:solidFill>
              <a:latin typeface="Trebuchet MS" pitchFamily="34" charset="0"/>
            </a:endParaRPr>
          </a:p>
          <a:p>
            <a:pPr algn="r">
              <a:buFont typeface="Arial" charset="0"/>
              <a:buNone/>
            </a:pPr>
            <a:r>
              <a:rPr lang="en-US" sz="2400" dirty="0" smtClean="0">
                <a:solidFill>
                  <a:schemeClr val="bg1"/>
                </a:solidFill>
                <a:latin typeface="Trebuchet MS" pitchFamily="34" charset="0"/>
              </a:rPr>
              <a:t>Learn more at</a:t>
            </a:r>
          </a:p>
          <a:p>
            <a:pPr algn="r">
              <a:buFont typeface="Arial" charset="0"/>
              <a:buNone/>
            </a:pPr>
            <a:r>
              <a:rPr lang="en-US" sz="2900" b="1" dirty="0" smtClean="0">
                <a:solidFill>
                  <a:schemeClr val="bg1"/>
                </a:solidFill>
                <a:latin typeface="Trebuchet MS" pitchFamily="34" charset="0"/>
              </a:rPr>
              <a:t>NHSC.hrsa.gov/scholarships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4" descr="scholarship_title_slide2.jpg"/>
          <p:cNvPicPr>
            <a:picLocks noChangeAspect="1"/>
          </p:cNvPicPr>
          <p:nvPr/>
        </p:nvPicPr>
        <p:blipFill>
          <a:blip r:embed="rId3" cstate="print"/>
          <a:srcRect/>
          <a:stretch>
            <a:fillRect/>
          </a:stretch>
        </p:blipFill>
        <p:spPr bwMode="auto">
          <a:xfrm>
            <a:off x="0" y="0"/>
            <a:ext cx="9220200" cy="6400800"/>
          </a:xfrm>
          <a:prstGeom prst="rect">
            <a:avLst/>
          </a:prstGeom>
          <a:noFill/>
          <a:ln w="9525">
            <a:noFill/>
            <a:miter lim="800000"/>
            <a:headEnd/>
            <a:tailEnd/>
          </a:ln>
        </p:spPr>
      </p:pic>
      <p:sp>
        <p:nvSpPr>
          <p:cNvPr id="81922" name="Title 7"/>
          <p:cNvSpPr>
            <a:spLocks noGrp="1"/>
          </p:cNvSpPr>
          <p:nvPr>
            <p:ph type="title"/>
          </p:nvPr>
        </p:nvSpPr>
        <p:spPr bwMode="auto">
          <a:xfrm>
            <a:off x="2286000" y="228600"/>
            <a:ext cx="6477000" cy="3276600"/>
          </a:xfrm>
        </p:spPr>
        <p:txBody>
          <a:bodyPr wrap="square" numCol="1" anchor="t" anchorCtr="0" compatLnSpc="1">
            <a:prstTxWarp prst="textNoShape">
              <a:avLst/>
            </a:prstTxWarp>
            <a:normAutofit fontScale="90000"/>
          </a:bodyPr>
          <a:lstStyle/>
          <a:p>
            <a:pPr algn="r"/>
            <a:r>
              <a:rPr lang="en-US" sz="6000" cap="none" smtClean="0">
                <a:solidFill>
                  <a:schemeClr val="bg1"/>
                </a:solidFill>
                <a:latin typeface="Trebuchet MS" pitchFamily="34" charset="0"/>
              </a:rPr>
              <a:t>Students to Service Loan Repayment Program</a:t>
            </a:r>
          </a:p>
        </p:txBody>
      </p:sp>
      <p:sp>
        <p:nvSpPr>
          <p:cNvPr id="8" name="Title 7"/>
          <p:cNvSpPr txBox="1">
            <a:spLocks/>
          </p:cNvSpPr>
          <p:nvPr/>
        </p:nvSpPr>
        <p:spPr>
          <a:xfrm>
            <a:off x="4876800" y="4876800"/>
            <a:ext cx="3886200" cy="762000"/>
          </a:xfrm>
          <a:prstGeom prst="rect">
            <a:avLst/>
          </a:prstGeom>
        </p:spPr>
        <p:txBody>
          <a:bodyPr anchor="ctr"/>
          <a:lstStyle/>
          <a:p>
            <a:pPr algn="r" fontAlgn="auto">
              <a:spcAft>
                <a:spcPts val="0"/>
              </a:spcAft>
              <a:defRPr/>
            </a:pPr>
            <a:r>
              <a:rPr lang="en-US" sz="4000" cap="all" dirty="0">
                <a:solidFill>
                  <a:srgbClr val="1B204C"/>
                </a:solidFill>
                <a:latin typeface="Trebuchet MS"/>
                <a:ea typeface="+mj-ea"/>
                <a:cs typeface="Trebuchet MS"/>
              </a:rPr>
              <a:t>(</a:t>
            </a:r>
            <a:r>
              <a:rPr lang="en-US" sz="3200" cap="all" dirty="0">
                <a:solidFill>
                  <a:srgbClr val="1B204C"/>
                </a:solidFill>
                <a:latin typeface="Trebuchet MS"/>
                <a:ea typeface="+mj-ea"/>
                <a:cs typeface="Trebuchet MS"/>
              </a:rPr>
              <a:t>S2S </a:t>
            </a:r>
            <a:r>
              <a:rPr lang="en-US" sz="3200" cap="all" dirty="0" smtClean="0">
                <a:solidFill>
                  <a:srgbClr val="1B204C"/>
                </a:solidFill>
                <a:latin typeface="Trebuchet MS"/>
                <a:ea typeface="+mj-ea"/>
                <a:cs typeface="Trebuchet MS"/>
              </a:rPr>
              <a:t>LRP)</a:t>
            </a:r>
            <a:endParaRPr lang="en-US" sz="4000" cap="all" dirty="0">
              <a:solidFill>
                <a:srgbClr val="1B204C"/>
              </a:solidFill>
              <a:latin typeface="Trebuchet MS"/>
              <a:ea typeface="+mj-ea"/>
              <a:cs typeface="Trebuchet M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400800"/>
          </a:xfrm>
          <a:prstGeom prst="rect">
            <a:avLst/>
          </a:prstGeom>
          <a:solidFill>
            <a:schemeClr val="bg1"/>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3970" name="TextBox 9"/>
          <p:cNvSpPr txBox="1">
            <a:spLocks noChangeArrowheads="1"/>
          </p:cNvSpPr>
          <p:nvPr/>
        </p:nvSpPr>
        <p:spPr bwMode="auto">
          <a:xfrm>
            <a:off x="609600" y="3886200"/>
            <a:ext cx="7924800" cy="1200150"/>
          </a:xfrm>
          <a:prstGeom prst="rect">
            <a:avLst/>
          </a:prstGeom>
          <a:noFill/>
          <a:ln w="9525">
            <a:noFill/>
            <a:miter lim="800000"/>
            <a:headEnd/>
            <a:tailEnd/>
          </a:ln>
        </p:spPr>
        <p:txBody>
          <a:bodyPr>
            <a:spAutoFit/>
          </a:bodyPr>
          <a:lstStyle/>
          <a:p>
            <a:r>
              <a:rPr lang="en-US" sz="2400">
                <a:solidFill>
                  <a:srgbClr val="1B204C"/>
                </a:solidFill>
                <a:latin typeface="Trebuchet MS" pitchFamily="34" charset="0"/>
              </a:rPr>
              <a:t>The NHSC offers up to</a:t>
            </a:r>
            <a:r>
              <a:rPr lang="en-US" sz="2400" b="1">
                <a:solidFill>
                  <a:srgbClr val="1B204C"/>
                </a:solidFill>
                <a:latin typeface="Trebuchet MS" pitchFamily="34" charset="0"/>
              </a:rPr>
              <a:t> $120,000 </a:t>
            </a:r>
            <a:r>
              <a:rPr lang="en-US" sz="2400">
                <a:solidFill>
                  <a:srgbClr val="1B204C"/>
                </a:solidFill>
                <a:latin typeface="Trebuchet MS" pitchFamily="34" charset="0"/>
              </a:rPr>
              <a:t>in tax-free loan repayment for 3 years of full-time or 6 years of half-time service.</a:t>
            </a:r>
            <a:endParaRPr lang="en-US" sz="2400">
              <a:latin typeface="Calibri" pitchFamily="34" charset="0"/>
            </a:endParaRPr>
          </a:p>
        </p:txBody>
      </p:sp>
      <p:grpSp>
        <p:nvGrpSpPr>
          <p:cNvPr id="2" name="Group 27"/>
          <p:cNvGrpSpPr>
            <a:grpSpLocks/>
          </p:cNvGrpSpPr>
          <p:nvPr/>
        </p:nvGrpSpPr>
        <p:grpSpPr bwMode="auto">
          <a:xfrm>
            <a:off x="1143000" y="533400"/>
            <a:ext cx="3048000" cy="3048000"/>
            <a:chOff x="1143000" y="838200"/>
            <a:chExt cx="3048000" cy="3048000"/>
          </a:xfrm>
        </p:grpSpPr>
        <p:sp>
          <p:nvSpPr>
            <p:cNvPr id="8" name="Oval 7"/>
            <p:cNvSpPr/>
            <p:nvPr/>
          </p:nvSpPr>
          <p:spPr>
            <a:xfrm>
              <a:off x="1143000" y="838200"/>
              <a:ext cx="3048000" cy="3048000"/>
            </a:xfrm>
            <a:prstGeom prst="ellipse">
              <a:avLst/>
            </a:prstGeom>
            <a:solidFill>
              <a:srgbClr val="F2B23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3979" name="Content Placeholder 2"/>
            <p:cNvSpPr txBox="1">
              <a:spLocks/>
            </p:cNvSpPr>
            <p:nvPr/>
          </p:nvSpPr>
          <p:spPr bwMode="auto">
            <a:xfrm>
              <a:off x="1143000" y="1752600"/>
              <a:ext cx="3048000" cy="838200"/>
            </a:xfrm>
            <a:prstGeom prst="rect">
              <a:avLst/>
            </a:prstGeom>
            <a:noFill/>
            <a:ln w="9525">
              <a:noFill/>
              <a:miter lim="800000"/>
              <a:headEnd/>
              <a:tailEnd/>
            </a:ln>
          </p:spPr>
          <p:txBody>
            <a:bodyPr/>
            <a:lstStyle/>
            <a:p>
              <a:pPr marL="342900" indent="-342900" algn="ctr">
                <a:spcBef>
                  <a:spcPct val="20000"/>
                </a:spcBef>
                <a:buFont typeface="Arial" charset="0"/>
                <a:buNone/>
              </a:pPr>
              <a:r>
                <a:rPr lang="en-US" sz="4800" b="1">
                  <a:solidFill>
                    <a:srgbClr val="1B204C"/>
                  </a:solidFill>
                  <a:latin typeface="Trebuchet MS" pitchFamily="34" charset="0"/>
                </a:rPr>
                <a:t>$120,000</a:t>
              </a:r>
            </a:p>
            <a:p>
              <a:pPr marL="971550" lvl="1" indent="-514350">
                <a:spcBef>
                  <a:spcPct val="20000"/>
                </a:spcBef>
                <a:buFont typeface="Arial" charset="0"/>
                <a:buNone/>
              </a:pPr>
              <a:endParaRPr lang="en-US" sz="2800">
                <a:cs typeface="Arial" charset="0"/>
              </a:endParaRPr>
            </a:p>
          </p:txBody>
        </p:sp>
        <p:sp>
          <p:nvSpPr>
            <p:cNvPr id="11" name="TextBox 10"/>
            <p:cNvSpPr txBox="1"/>
            <p:nvPr/>
          </p:nvSpPr>
          <p:spPr>
            <a:xfrm>
              <a:off x="1143000" y="2438400"/>
              <a:ext cx="3048000" cy="1154113"/>
            </a:xfrm>
            <a:prstGeom prst="rect">
              <a:avLst/>
            </a:prstGeom>
            <a:noFill/>
          </p:spPr>
          <p:txBody>
            <a:bodyPr>
              <a:spAutoFit/>
            </a:bodyPr>
            <a:lstStyle/>
            <a:p>
              <a:pPr algn="ctr" fontAlgn="auto">
                <a:spcBef>
                  <a:spcPts val="0"/>
                </a:spcBef>
                <a:spcAft>
                  <a:spcPts val="0"/>
                </a:spcAft>
                <a:defRPr/>
              </a:pPr>
              <a:r>
                <a:rPr lang="en-US" sz="3500" b="1" cap="all" dirty="0">
                  <a:solidFill>
                    <a:srgbClr val="1B204C"/>
                  </a:solidFill>
                  <a:latin typeface="Trebuchet MS"/>
                  <a:cs typeface="Trebuchet MS"/>
                </a:rPr>
                <a:t>3 yearS</a:t>
              </a:r>
            </a:p>
            <a:p>
              <a:pPr algn="ctr" fontAlgn="auto">
                <a:spcBef>
                  <a:spcPts val="0"/>
                </a:spcBef>
                <a:spcAft>
                  <a:spcPts val="0"/>
                </a:spcAft>
                <a:defRPr/>
              </a:pPr>
              <a:r>
                <a:rPr lang="en-US" sz="1600" b="1" cap="all" dirty="0">
                  <a:solidFill>
                    <a:srgbClr val="1B204C"/>
                  </a:solidFill>
                  <a:latin typeface="Trebuchet MS"/>
                  <a:cs typeface="Trebuchet MS"/>
                </a:rPr>
                <a:t>Full-Time Service</a:t>
              </a:r>
              <a:endParaRPr lang="en-US" sz="1600" b="1" dirty="0">
                <a:solidFill>
                  <a:srgbClr val="1B204C"/>
                </a:solidFill>
                <a:latin typeface="Trebuchet MS"/>
                <a:cs typeface="Trebuchet MS"/>
              </a:endParaRPr>
            </a:p>
            <a:p>
              <a:pPr fontAlgn="auto">
                <a:spcBef>
                  <a:spcPts val="0"/>
                </a:spcBef>
                <a:spcAft>
                  <a:spcPts val="0"/>
                </a:spcAft>
                <a:defRPr/>
              </a:pPr>
              <a:endParaRPr lang="en-US" dirty="0">
                <a:latin typeface="+mn-lt"/>
              </a:endParaRPr>
            </a:p>
          </p:txBody>
        </p:sp>
        <p:sp>
          <p:nvSpPr>
            <p:cNvPr id="15" name="TextBox 14"/>
            <p:cNvSpPr txBox="1"/>
            <p:nvPr/>
          </p:nvSpPr>
          <p:spPr>
            <a:xfrm>
              <a:off x="1143000" y="1524000"/>
              <a:ext cx="3048000" cy="338138"/>
            </a:xfrm>
            <a:prstGeom prst="rect">
              <a:avLst/>
            </a:prstGeom>
            <a:noFill/>
          </p:spPr>
          <p:txBody>
            <a:bodyPr>
              <a:spAutoFit/>
            </a:bodyPr>
            <a:lstStyle/>
            <a:p>
              <a:pPr algn="ctr" fontAlgn="auto">
                <a:spcBef>
                  <a:spcPts val="0"/>
                </a:spcBef>
                <a:spcAft>
                  <a:spcPts val="0"/>
                </a:spcAft>
                <a:defRPr/>
              </a:pPr>
              <a:r>
                <a:rPr lang="en-US" sz="1600" b="1" cap="all" dirty="0">
                  <a:solidFill>
                    <a:srgbClr val="1B204C"/>
                  </a:solidFill>
                  <a:latin typeface="Trebuchet MS"/>
                  <a:cs typeface="Trebuchet MS"/>
                </a:rPr>
                <a:t>Up to</a:t>
              </a:r>
              <a:endParaRPr lang="en-US" b="1" dirty="0">
                <a:solidFill>
                  <a:srgbClr val="1B204C"/>
                </a:solidFill>
                <a:latin typeface="Trebuchet MS"/>
                <a:cs typeface="Trebuchet MS"/>
              </a:endParaRPr>
            </a:p>
          </p:txBody>
        </p:sp>
      </p:grpSp>
      <p:grpSp>
        <p:nvGrpSpPr>
          <p:cNvPr id="3" name="Group 28"/>
          <p:cNvGrpSpPr>
            <a:grpSpLocks/>
          </p:cNvGrpSpPr>
          <p:nvPr/>
        </p:nvGrpSpPr>
        <p:grpSpPr bwMode="auto">
          <a:xfrm>
            <a:off x="4953000" y="533400"/>
            <a:ext cx="3048000" cy="3048000"/>
            <a:chOff x="4953000" y="838200"/>
            <a:chExt cx="3048000" cy="3048000"/>
          </a:xfrm>
        </p:grpSpPr>
        <p:sp>
          <p:nvSpPr>
            <p:cNvPr id="9" name="Oval 8"/>
            <p:cNvSpPr/>
            <p:nvPr/>
          </p:nvSpPr>
          <p:spPr>
            <a:xfrm>
              <a:off x="4953000" y="838200"/>
              <a:ext cx="3048000" cy="3048000"/>
            </a:xfrm>
            <a:prstGeom prst="ellipse">
              <a:avLst/>
            </a:prstGeom>
            <a:solidFill>
              <a:srgbClr val="F2B23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3975" name="Content Placeholder 2"/>
            <p:cNvSpPr txBox="1">
              <a:spLocks/>
            </p:cNvSpPr>
            <p:nvPr/>
          </p:nvSpPr>
          <p:spPr bwMode="auto">
            <a:xfrm>
              <a:off x="4953000" y="1752600"/>
              <a:ext cx="3048000" cy="838200"/>
            </a:xfrm>
            <a:prstGeom prst="rect">
              <a:avLst/>
            </a:prstGeom>
            <a:noFill/>
            <a:ln w="9525">
              <a:noFill/>
              <a:miter lim="800000"/>
              <a:headEnd/>
              <a:tailEnd/>
            </a:ln>
          </p:spPr>
          <p:txBody>
            <a:bodyPr/>
            <a:lstStyle/>
            <a:p>
              <a:pPr marL="342900" indent="-342900" algn="ctr">
                <a:spcBef>
                  <a:spcPct val="20000"/>
                </a:spcBef>
                <a:buFont typeface="Arial" charset="0"/>
                <a:buNone/>
              </a:pPr>
              <a:r>
                <a:rPr lang="en-US" sz="4800" b="1">
                  <a:solidFill>
                    <a:srgbClr val="1B204C"/>
                  </a:solidFill>
                  <a:latin typeface="Trebuchet MS" pitchFamily="34" charset="0"/>
                </a:rPr>
                <a:t>$120,000</a:t>
              </a:r>
            </a:p>
            <a:p>
              <a:pPr marL="971550" lvl="1" indent="-514350">
                <a:spcBef>
                  <a:spcPct val="20000"/>
                </a:spcBef>
                <a:buFont typeface="Arial" charset="0"/>
                <a:buNone/>
              </a:pPr>
              <a:endParaRPr lang="en-US" sz="2800">
                <a:cs typeface="Arial" charset="0"/>
              </a:endParaRPr>
            </a:p>
          </p:txBody>
        </p:sp>
        <p:sp>
          <p:nvSpPr>
            <p:cNvPr id="14" name="TextBox 13"/>
            <p:cNvSpPr txBox="1"/>
            <p:nvPr/>
          </p:nvSpPr>
          <p:spPr>
            <a:xfrm>
              <a:off x="4953000" y="2438400"/>
              <a:ext cx="3048000" cy="1154113"/>
            </a:xfrm>
            <a:prstGeom prst="rect">
              <a:avLst/>
            </a:prstGeom>
            <a:noFill/>
          </p:spPr>
          <p:txBody>
            <a:bodyPr>
              <a:spAutoFit/>
            </a:bodyPr>
            <a:lstStyle/>
            <a:p>
              <a:pPr algn="ctr" fontAlgn="auto">
                <a:spcBef>
                  <a:spcPts val="0"/>
                </a:spcBef>
                <a:spcAft>
                  <a:spcPts val="0"/>
                </a:spcAft>
                <a:defRPr/>
              </a:pPr>
              <a:r>
                <a:rPr lang="en-US" sz="3500" b="1" cap="all" dirty="0">
                  <a:solidFill>
                    <a:srgbClr val="1B204C"/>
                  </a:solidFill>
                  <a:latin typeface="Trebuchet MS"/>
                  <a:cs typeface="Trebuchet MS"/>
                </a:rPr>
                <a:t>6 yearS</a:t>
              </a:r>
            </a:p>
            <a:p>
              <a:pPr algn="ctr" fontAlgn="auto">
                <a:spcBef>
                  <a:spcPts val="0"/>
                </a:spcBef>
                <a:spcAft>
                  <a:spcPts val="0"/>
                </a:spcAft>
                <a:defRPr/>
              </a:pPr>
              <a:r>
                <a:rPr lang="en-US" sz="1600" b="1" cap="all" dirty="0">
                  <a:solidFill>
                    <a:srgbClr val="1B204C"/>
                  </a:solidFill>
                  <a:latin typeface="Trebuchet MS"/>
                  <a:cs typeface="Trebuchet MS"/>
                </a:rPr>
                <a:t>Part-time service</a:t>
              </a:r>
              <a:endParaRPr lang="en-US" sz="1600" b="1" dirty="0">
                <a:solidFill>
                  <a:srgbClr val="1B204C"/>
                </a:solidFill>
                <a:latin typeface="Trebuchet MS"/>
                <a:cs typeface="Trebuchet MS"/>
              </a:endParaRPr>
            </a:p>
            <a:p>
              <a:pPr fontAlgn="auto">
                <a:spcBef>
                  <a:spcPts val="0"/>
                </a:spcBef>
                <a:spcAft>
                  <a:spcPts val="0"/>
                </a:spcAft>
                <a:defRPr/>
              </a:pPr>
              <a:endParaRPr lang="en-US" dirty="0">
                <a:latin typeface="+mn-lt"/>
              </a:endParaRPr>
            </a:p>
          </p:txBody>
        </p:sp>
        <p:sp>
          <p:nvSpPr>
            <p:cNvPr id="16" name="TextBox 15"/>
            <p:cNvSpPr txBox="1"/>
            <p:nvPr/>
          </p:nvSpPr>
          <p:spPr>
            <a:xfrm>
              <a:off x="4953000" y="1524000"/>
              <a:ext cx="3048000" cy="338138"/>
            </a:xfrm>
            <a:prstGeom prst="rect">
              <a:avLst/>
            </a:prstGeom>
            <a:noFill/>
          </p:spPr>
          <p:txBody>
            <a:bodyPr>
              <a:spAutoFit/>
            </a:bodyPr>
            <a:lstStyle/>
            <a:p>
              <a:pPr algn="ctr" fontAlgn="auto">
                <a:spcBef>
                  <a:spcPts val="0"/>
                </a:spcBef>
                <a:spcAft>
                  <a:spcPts val="0"/>
                </a:spcAft>
                <a:defRPr/>
              </a:pPr>
              <a:r>
                <a:rPr lang="en-US" sz="1600" b="1" cap="all" dirty="0">
                  <a:solidFill>
                    <a:srgbClr val="1B204C"/>
                  </a:solidFill>
                  <a:latin typeface="Trebuchet MS"/>
                  <a:cs typeface="Trebuchet MS"/>
                </a:rPr>
                <a:t>Up to</a:t>
              </a:r>
              <a:endParaRPr lang="en-US" b="1" dirty="0">
                <a:solidFill>
                  <a:srgbClr val="1B204C"/>
                </a:solidFill>
                <a:latin typeface="Trebuchet MS"/>
                <a:cs typeface="Trebuchet MS"/>
              </a:endParaRPr>
            </a:p>
          </p:txBody>
        </p:sp>
      </p:grpSp>
      <p:sp>
        <p:nvSpPr>
          <p:cNvPr id="17" name="TextBox 16"/>
          <p:cNvSpPr txBox="1">
            <a:spLocks noChangeArrowheads="1"/>
          </p:cNvSpPr>
          <p:nvPr/>
        </p:nvSpPr>
        <p:spPr bwMode="auto">
          <a:xfrm>
            <a:off x="609600" y="5181600"/>
            <a:ext cx="8382000" cy="1108075"/>
          </a:xfrm>
          <a:prstGeom prst="rect">
            <a:avLst/>
          </a:prstGeom>
          <a:noFill/>
          <a:ln w="9525">
            <a:noFill/>
            <a:miter lim="800000"/>
            <a:headEnd/>
            <a:tailEnd/>
          </a:ln>
        </p:spPr>
        <p:txBody>
          <a:bodyPr>
            <a:spAutoFit/>
          </a:bodyPr>
          <a:lstStyle/>
          <a:p>
            <a:r>
              <a:rPr lang="en-US" sz="2400">
                <a:solidFill>
                  <a:srgbClr val="2C79B3"/>
                </a:solidFill>
                <a:latin typeface="Trebuchet MS" pitchFamily="34" charset="0"/>
              </a:rPr>
              <a:t>With continued service, eligible providers may be able to pay off all their student loans.</a:t>
            </a:r>
            <a:endParaRPr lang="en-US" sz="2400">
              <a:solidFill>
                <a:srgbClr val="1B204C"/>
              </a:solidFill>
              <a:latin typeface="Trebuchet MS" pitchFamily="34" charset="0"/>
            </a:endParaRPr>
          </a:p>
          <a:p>
            <a:endParaRPr lang="en-US">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a:spLocks noGrp="1"/>
          </p:cNvSpPr>
          <p:nvPr>
            <p:ph type="title"/>
          </p:nvPr>
        </p:nvSpPr>
        <p:spPr>
          <a:xfrm>
            <a:off x="685800" y="990600"/>
            <a:ext cx="2743200" cy="715963"/>
          </a:xfrm>
        </p:spPr>
        <p:txBody>
          <a:bodyPr anchor="t"/>
          <a:lstStyle/>
          <a:p>
            <a:pPr algn="l" fontAlgn="auto">
              <a:spcAft>
                <a:spcPts val="0"/>
              </a:spcAft>
              <a:defRPr/>
            </a:pPr>
            <a:r>
              <a:rPr lang="en-US" dirty="0" smtClean="0">
                <a:solidFill>
                  <a:srgbClr val="1B204C"/>
                </a:solidFill>
              </a:rPr>
              <a:t>Eligibility</a:t>
            </a:r>
            <a:endParaRPr lang="en-US" dirty="0">
              <a:solidFill>
                <a:srgbClr val="1B204C"/>
              </a:solidFill>
            </a:endParaRPr>
          </a:p>
        </p:txBody>
      </p:sp>
      <p:sp>
        <p:nvSpPr>
          <p:cNvPr id="8" name="Rectangle 3"/>
          <p:cNvSpPr>
            <a:spLocks noGrp="1"/>
          </p:cNvSpPr>
          <p:nvPr>
            <p:ph idx="1"/>
          </p:nvPr>
        </p:nvSpPr>
        <p:spPr>
          <a:xfrm>
            <a:off x="3429000" y="990600"/>
            <a:ext cx="5257800" cy="5135563"/>
          </a:xfrm>
        </p:spPr>
        <p:txBody>
          <a:bodyPr rtlCol="0">
            <a:normAutofit fontScale="92500" lnSpcReduction="10000"/>
          </a:bodyPr>
          <a:lstStyle/>
          <a:p>
            <a:pPr fontAlgn="auto">
              <a:spcAft>
                <a:spcPts val="1200"/>
              </a:spcAft>
              <a:buFont typeface="Wingdings" charset="2"/>
              <a:buChar char="ü"/>
              <a:defRPr/>
            </a:pPr>
            <a:r>
              <a:rPr lang="en-US" sz="2400" dirty="0" smtClean="0">
                <a:solidFill>
                  <a:schemeClr val="accent1"/>
                </a:solidFill>
              </a:rPr>
              <a:t>U.S. citizen or national</a:t>
            </a:r>
          </a:p>
          <a:p>
            <a:pPr fontAlgn="auto">
              <a:spcAft>
                <a:spcPts val="1200"/>
              </a:spcAft>
              <a:buFont typeface="Wingdings" charset="2"/>
              <a:buChar char="ü"/>
              <a:defRPr/>
            </a:pPr>
            <a:r>
              <a:rPr lang="en-US" sz="2400" dirty="0" smtClean="0">
                <a:solidFill>
                  <a:schemeClr val="accent1"/>
                </a:solidFill>
              </a:rPr>
              <a:t>Full-time student in the last year at an accredited school, pursuing a degree in Medicine (MD or DO)</a:t>
            </a:r>
          </a:p>
          <a:p>
            <a:pPr fontAlgn="auto">
              <a:spcAft>
                <a:spcPts val="1200"/>
              </a:spcAft>
              <a:buFont typeface="Wingdings" charset="2"/>
              <a:buChar char="ü"/>
              <a:defRPr/>
            </a:pPr>
            <a:r>
              <a:rPr lang="en-US" sz="2400" dirty="0" smtClean="0">
                <a:solidFill>
                  <a:schemeClr val="accent1"/>
                </a:solidFill>
              </a:rPr>
              <a:t>Planning to complete an accredited primary medical care residency in an NHSC-approved specialty (Internal Medicine, Family Practice, Pediatrics, OB/GYN, and Geriatrics)</a:t>
            </a:r>
          </a:p>
          <a:p>
            <a:pPr fontAlgn="auto">
              <a:spcAft>
                <a:spcPts val="1200"/>
              </a:spcAft>
              <a:buFont typeface="Wingdings" charset="2"/>
              <a:buChar char="ü"/>
              <a:defRPr/>
            </a:pPr>
            <a:r>
              <a:rPr lang="en-US" sz="2400" dirty="0" smtClean="0">
                <a:solidFill>
                  <a:schemeClr val="accent1"/>
                </a:solidFill>
              </a:rPr>
              <a:t>Have unpaid government or commercial loans for school tuition, reasonable educational expenses, and reasonable living expenses, segregated from all other debts </a:t>
            </a:r>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0"/>
                                  </p:iterate>
                                  <p:childTnLst>
                                    <p:animClr clrSpc="rgb" dir="cw">
                                      <p:cBhvr override="childStyle">
                                        <p:cTn id="6" dur="500" fill="hold"/>
                                        <p:tgtEl>
                                          <p:spTgt spid="8">
                                            <p:txEl>
                                              <p:pRg st="0" end="0"/>
                                            </p:txEl>
                                          </p:spTgt>
                                        </p:tgtEl>
                                        <p:attrNameLst>
                                          <p:attrName>style.color</p:attrName>
                                        </p:attrNameLst>
                                      </p:cBhvr>
                                      <p:to>
                                        <a:srgbClr val="F15A29"/>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iterate type="lt">
                                    <p:tmPct val="0"/>
                                  </p:iterate>
                                  <p:childTnLst>
                                    <p:animClr clrSpc="rgb" dir="cw">
                                      <p:cBhvr override="childStyle">
                                        <p:cTn id="10" dur="500" fill="hold"/>
                                        <p:tgtEl>
                                          <p:spTgt spid="8">
                                            <p:txEl>
                                              <p:pRg st="1" end="1"/>
                                            </p:txEl>
                                          </p:spTgt>
                                        </p:tgtEl>
                                        <p:attrNameLst>
                                          <p:attrName>style.color</p:attrName>
                                        </p:attrNameLst>
                                      </p:cBhvr>
                                      <p:to>
                                        <a:srgbClr val="F15A29"/>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iterate type="lt">
                                    <p:tmPct val="0"/>
                                  </p:iterate>
                                  <p:childTnLst>
                                    <p:animClr clrSpc="rgb" dir="cw">
                                      <p:cBhvr override="childStyle">
                                        <p:cTn id="14" dur="500" fill="hold"/>
                                        <p:tgtEl>
                                          <p:spTgt spid="8">
                                            <p:txEl>
                                              <p:pRg st="2" end="2"/>
                                            </p:txEl>
                                          </p:spTgt>
                                        </p:tgtEl>
                                        <p:attrNameLst>
                                          <p:attrName>style.color</p:attrName>
                                        </p:attrNameLst>
                                      </p:cBhvr>
                                      <p:to>
                                        <a:srgbClr val="F15A29"/>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iterate type="lt">
                                    <p:tmPct val="0"/>
                                  </p:iterate>
                                  <p:childTnLst>
                                    <p:animClr clrSpc="rgb" dir="cw">
                                      <p:cBhvr override="childStyle">
                                        <p:cTn id="18" dur="500" fill="hold"/>
                                        <p:tgtEl>
                                          <p:spTgt spid="8">
                                            <p:txEl>
                                              <p:pRg st="3" end="3"/>
                                            </p:txEl>
                                          </p:spTgt>
                                        </p:tgtEl>
                                        <p:attrNameLst>
                                          <p:attrName>style.color</p:attrName>
                                        </p:attrNameLst>
                                      </p:cBhvr>
                                      <p:to>
                                        <a:srgbClr val="F15A29"/>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a:spLocks noGrp="1"/>
          </p:cNvSpPr>
          <p:nvPr>
            <p:ph type="title"/>
          </p:nvPr>
        </p:nvSpPr>
        <p:spPr>
          <a:xfrm>
            <a:off x="685800" y="990600"/>
            <a:ext cx="2743200" cy="715963"/>
          </a:xfrm>
        </p:spPr>
        <p:txBody>
          <a:bodyPr anchor="t"/>
          <a:lstStyle/>
          <a:p>
            <a:pPr algn="l" fontAlgn="auto">
              <a:spcAft>
                <a:spcPts val="0"/>
              </a:spcAft>
              <a:defRPr/>
            </a:pPr>
            <a:r>
              <a:rPr lang="en-US" dirty="0" smtClean="0">
                <a:solidFill>
                  <a:srgbClr val="1B204C"/>
                </a:solidFill>
              </a:rPr>
              <a:t>awards</a:t>
            </a:r>
            <a:endParaRPr lang="en-US" dirty="0">
              <a:solidFill>
                <a:srgbClr val="1B204C"/>
              </a:solidFill>
            </a:endParaRPr>
          </a:p>
        </p:txBody>
      </p:sp>
      <p:sp>
        <p:nvSpPr>
          <p:cNvPr id="8" name="Rectangle 3"/>
          <p:cNvSpPr>
            <a:spLocks noGrp="1"/>
          </p:cNvSpPr>
          <p:nvPr>
            <p:ph idx="1"/>
          </p:nvPr>
        </p:nvSpPr>
        <p:spPr>
          <a:xfrm>
            <a:off x="3429000" y="990600"/>
            <a:ext cx="5257800" cy="5135563"/>
          </a:xfrm>
        </p:spPr>
        <p:txBody>
          <a:bodyPr/>
          <a:lstStyle/>
          <a:p>
            <a:r>
              <a:rPr lang="en-US" sz="2200" smtClean="0">
                <a:solidFill>
                  <a:schemeClr val="accent1"/>
                </a:solidFill>
                <a:latin typeface="Trebuchet MS" pitchFamily="34" charset="0"/>
              </a:rPr>
              <a:t>100 awards planned</a:t>
            </a:r>
            <a:r>
              <a:rPr lang="en-US" sz="2400" smtClean="0">
                <a:solidFill>
                  <a:schemeClr val="accent1"/>
                </a:solidFill>
                <a:latin typeface="Trebuchet MS" pitchFamily="34" charset="0"/>
              </a:rPr>
              <a:t>	</a:t>
            </a:r>
          </a:p>
          <a:p>
            <a:endParaRPr lang="en-US" sz="2200" smtClean="0">
              <a:solidFill>
                <a:schemeClr val="accent1"/>
              </a:solidFill>
              <a:latin typeface="Trebuchet MS" pitchFamily="34" charset="0"/>
            </a:endParaRPr>
          </a:p>
          <a:p>
            <a:r>
              <a:rPr lang="en-US" sz="2200" smtClean="0">
                <a:solidFill>
                  <a:schemeClr val="accent1"/>
                </a:solidFill>
                <a:latin typeface="Trebuchet MS" pitchFamily="34" charset="0"/>
              </a:rPr>
              <a:t>The NHSC will give funding preference to applicants who: </a:t>
            </a:r>
          </a:p>
          <a:p>
            <a:pPr>
              <a:buFont typeface="Arial" charset="0"/>
              <a:buNone/>
            </a:pPr>
            <a:endParaRPr lang="en-US" sz="2200" smtClean="0">
              <a:solidFill>
                <a:schemeClr val="accent1"/>
              </a:solidFill>
              <a:latin typeface="Trebuchet MS" pitchFamily="34" charset="0"/>
            </a:endParaRPr>
          </a:p>
          <a:p>
            <a:pPr lvl="1">
              <a:buFont typeface="Wingdings" pitchFamily="2" charset="2"/>
              <a:buChar char="ü"/>
            </a:pPr>
            <a:r>
              <a:rPr lang="en-US" sz="2200" smtClean="0">
                <a:solidFill>
                  <a:schemeClr val="accent1"/>
                </a:solidFill>
                <a:latin typeface="Trebuchet MS" pitchFamily="34" charset="0"/>
              </a:rPr>
              <a:t>Come from a disadvantaged background</a:t>
            </a:r>
          </a:p>
          <a:p>
            <a:pPr lvl="1">
              <a:buFont typeface="Wingdings" pitchFamily="2" charset="2"/>
              <a:buChar char="ü"/>
            </a:pPr>
            <a:endParaRPr lang="en-US" sz="2200" smtClean="0">
              <a:solidFill>
                <a:schemeClr val="accent1"/>
              </a:solidFill>
              <a:latin typeface="Trebuchet MS" pitchFamily="34" charset="0"/>
            </a:endParaRPr>
          </a:p>
          <a:p>
            <a:pPr lvl="1">
              <a:buFont typeface="Wingdings" pitchFamily="2" charset="2"/>
              <a:buChar char="ü"/>
            </a:pPr>
            <a:r>
              <a:rPr lang="en-US" sz="2200" smtClean="0">
                <a:solidFill>
                  <a:schemeClr val="accent1"/>
                </a:solidFill>
                <a:latin typeface="Trebuchet MS" pitchFamily="34" charset="0"/>
              </a:rPr>
              <a:t>Display characteristics that indicate a higher likelihood of continuing to serve in an underserved area once their service commitment is complete</a:t>
            </a:r>
          </a:p>
          <a:p>
            <a:endParaRPr lang="en-US" smtClean="0">
              <a:latin typeface="Trebuchet MS" pitchFamily="34" charset="0"/>
            </a:endParaRPr>
          </a:p>
          <a:p>
            <a:endParaRPr lang="en-US" smtClean="0">
              <a:latin typeface="Trebuchet MS"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iterate type="lt">
                                    <p:tmPct val="0"/>
                                  </p:iterate>
                                  <p:childTnLst>
                                    <p:animClr clrSpc="rgb" dir="cw">
                                      <p:cBhvr override="childStyle">
                                        <p:cTn id="6" dur="500" fill="hold"/>
                                        <p:tgtEl>
                                          <p:spTgt spid="8">
                                            <p:txEl>
                                              <p:pRg st="0" end="0"/>
                                            </p:txEl>
                                          </p:spTgt>
                                        </p:tgtEl>
                                        <p:attrNameLst>
                                          <p:attrName>style.color</p:attrName>
                                        </p:attrNameLst>
                                      </p:cBhvr>
                                      <p:to>
                                        <a:srgbClr val="F15A29"/>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iterate type="lt">
                                    <p:tmPct val="0"/>
                                  </p:iterate>
                                  <p:childTnLst>
                                    <p:animClr clrSpc="rgb" dir="cw">
                                      <p:cBhvr override="childStyle">
                                        <p:cTn id="10" dur="500" fill="hold"/>
                                        <p:tgtEl>
                                          <p:spTgt spid="8">
                                            <p:txEl>
                                              <p:pRg st="2" end="2"/>
                                            </p:txEl>
                                          </p:spTgt>
                                        </p:tgtEl>
                                        <p:attrNameLst>
                                          <p:attrName>style.color</p:attrName>
                                        </p:attrNameLst>
                                      </p:cBhvr>
                                      <p:to>
                                        <a:srgbClr val="F15A29"/>
                                      </p:to>
                                    </p:animClr>
                                  </p:childTnLst>
                                </p:cTn>
                              </p:par>
                              <p:par>
                                <p:cTn id="11" presetID="3" presetClass="emph" presetSubtype="2" fill="hold" grpId="0" nodeType="withEffect">
                                  <p:stCondLst>
                                    <p:cond delay="0"/>
                                  </p:stCondLst>
                                  <p:iterate type="lt">
                                    <p:tmPct val="0"/>
                                  </p:iterate>
                                  <p:childTnLst>
                                    <p:animClr clrSpc="rgb" dir="cw">
                                      <p:cBhvr override="childStyle">
                                        <p:cTn id="12" dur="500" fill="hold"/>
                                        <p:tgtEl>
                                          <p:spTgt spid="8">
                                            <p:txEl>
                                              <p:pRg st="4" end="4"/>
                                            </p:txEl>
                                          </p:spTgt>
                                        </p:tgtEl>
                                        <p:attrNameLst>
                                          <p:attrName>style.color</p:attrName>
                                        </p:attrNameLst>
                                      </p:cBhvr>
                                      <p:to>
                                        <a:srgbClr val="F15A29"/>
                                      </p:to>
                                    </p:animClr>
                                  </p:childTnLst>
                                </p:cTn>
                              </p:par>
                              <p:par>
                                <p:cTn id="13" presetID="3" presetClass="emph" presetSubtype="2" fill="hold" grpId="0" nodeType="withEffect">
                                  <p:stCondLst>
                                    <p:cond delay="0"/>
                                  </p:stCondLst>
                                  <p:iterate type="lt">
                                    <p:tmPct val="0"/>
                                  </p:iterate>
                                  <p:childTnLst>
                                    <p:animClr clrSpc="rgb" dir="cw">
                                      <p:cBhvr override="childStyle">
                                        <p:cTn id="14" dur="500" fill="hold"/>
                                        <p:tgtEl>
                                          <p:spTgt spid="8">
                                            <p:txEl>
                                              <p:pRg st="6" end="6"/>
                                            </p:txEl>
                                          </p:spTgt>
                                        </p:tgtEl>
                                        <p:attrNameLst>
                                          <p:attrName>style.color</p:attrName>
                                        </p:attrNameLst>
                                      </p:cBhvr>
                                      <p:to>
                                        <a:srgbClr val="F15A29"/>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400800"/>
          </a:xfrm>
          <a:prstGeom prst="rect">
            <a:avLst/>
          </a:prstGeom>
          <a:solidFill>
            <a:srgbClr val="2C79B3"/>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506" name="Rectangle 2"/>
          <p:cNvSpPr>
            <a:spLocks noGrp="1"/>
          </p:cNvSpPr>
          <p:nvPr>
            <p:ph type="title"/>
          </p:nvPr>
        </p:nvSpPr>
        <p:spPr/>
        <p:txBody>
          <a:bodyPr/>
          <a:lstStyle/>
          <a:p>
            <a:pPr fontAlgn="auto">
              <a:spcAft>
                <a:spcPts val="0"/>
              </a:spcAft>
              <a:defRPr/>
            </a:pPr>
            <a:r>
              <a:rPr lang="en-US" sz="4000" dirty="0" smtClean="0">
                <a:solidFill>
                  <a:srgbClr val="FFFFFF"/>
                </a:solidFill>
              </a:rPr>
              <a:t>How to apply</a:t>
            </a:r>
          </a:p>
        </p:txBody>
      </p:sp>
      <p:grpSp>
        <p:nvGrpSpPr>
          <p:cNvPr id="2" name="Group 27"/>
          <p:cNvGrpSpPr>
            <a:grpSpLocks/>
          </p:cNvGrpSpPr>
          <p:nvPr/>
        </p:nvGrpSpPr>
        <p:grpSpPr bwMode="auto">
          <a:xfrm>
            <a:off x="838200" y="2209800"/>
            <a:ext cx="3098800" cy="1981200"/>
            <a:chOff x="1295400" y="2209801"/>
            <a:chExt cx="2644698" cy="1981199"/>
          </a:xfrm>
        </p:grpSpPr>
        <p:sp>
          <p:nvSpPr>
            <p:cNvPr id="12" name="Rectangle 11"/>
            <p:cNvSpPr/>
            <p:nvPr/>
          </p:nvSpPr>
          <p:spPr bwMode="gray">
            <a:xfrm>
              <a:off x="1295400" y="2667001"/>
              <a:ext cx="2590503" cy="1523999"/>
            </a:xfrm>
            <a:prstGeom prst="rect">
              <a:avLst/>
            </a:prstGeom>
            <a:solidFill>
              <a:srgbClr val="1B204C"/>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Oval 12"/>
            <p:cNvSpPr/>
            <p:nvPr/>
          </p:nvSpPr>
          <p:spPr bwMode="gray">
            <a:xfrm>
              <a:off x="2209935" y="2286001"/>
              <a:ext cx="685562" cy="685800"/>
            </a:xfrm>
            <a:prstGeom prst="ellipse">
              <a:avLst/>
            </a:prstGeom>
            <a:solidFill>
              <a:srgbClr val="2C79B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TextBox 13"/>
            <p:cNvSpPr txBox="1"/>
            <p:nvPr/>
          </p:nvSpPr>
          <p:spPr bwMode="gray">
            <a:xfrm>
              <a:off x="2209935" y="2209801"/>
              <a:ext cx="685562" cy="769938"/>
            </a:xfrm>
            <a:prstGeom prst="rect">
              <a:avLst/>
            </a:prstGeom>
            <a:noFill/>
          </p:spPr>
          <p:txBody>
            <a:bodyPr>
              <a:spAutoFit/>
            </a:bodyPr>
            <a:lstStyle/>
            <a:p>
              <a:pPr algn="ctr" fontAlgn="auto">
                <a:spcBef>
                  <a:spcPts val="0"/>
                </a:spcBef>
                <a:spcAft>
                  <a:spcPts val="0"/>
                </a:spcAft>
                <a:defRPr/>
              </a:pPr>
              <a:r>
                <a:rPr lang="en-US" sz="4400" cap="all" dirty="0">
                  <a:solidFill>
                    <a:schemeClr val="bg1"/>
                  </a:solidFill>
                  <a:latin typeface="Arial"/>
                  <a:cs typeface="Arial"/>
                </a:rPr>
                <a:t>1</a:t>
              </a:r>
              <a:endParaRPr lang="en-US" sz="4400" dirty="0">
                <a:solidFill>
                  <a:schemeClr val="bg1"/>
                </a:solidFill>
                <a:latin typeface="+mn-lt"/>
              </a:endParaRPr>
            </a:p>
          </p:txBody>
        </p:sp>
        <p:sp>
          <p:nvSpPr>
            <p:cNvPr id="90125" name="TextBox 14"/>
            <p:cNvSpPr txBox="1">
              <a:spLocks noChangeArrowheads="1"/>
            </p:cNvSpPr>
            <p:nvPr/>
          </p:nvSpPr>
          <p:spPr bwMode="gray">
            <a:xfrm>
              <a:off x="1425498" y="3175337"/>
              <a:ext cx="2514600" cy="1015663"/>
            </a:xfrm>
            <a:prstGeom prst="rect">
              <a:avLst/>
            </a:prstGeom>
            <a:noFill/>
            <a:ln w="9525">
              <a:noFill/>
              <a:miter lim="800000"/>
              <a:headEnd/>
              <a:tailEnd/>
            </a:ln>
          </p:spPr>
          <p:txBody>
            <a:bodyPr>
              <a:spAutoFit/>
            </a:bodyPr>
            <a:lstStyle/>
            <a:p>
              <a:r>
                <a:rPr lang="en-US" sz="2000">
                  <a:solidFill>
                    <a:schemeClr val="bg1"/>
                  </a:solidFill>
                  <a:latin typeface="Trebuchet MS" pitchFamily="34" charset="0"/>
                </a:rPr>
                <a:t>Review the Application and Program Guidance</a:t>
              </a:r>
              <a:endParaRPr lang="en-US" sz="2000" b="1">
                <a:solidFill>
                  <a:schemeClr val="bg1"/>
                </a:solidFill>
                <a:latin typeface="Trebuchet MS" pitchFamily="34" charset="0"/>
              </a:endParaRPr>
            </a:p>
          </p:txBody>
        </p:sp>
      </p:grpSp>
      <p:grpSp>
        <p:nvGrpSpPr>
          <p:cNvPr id="3" name="Group 28"/>
          <p:cNvGrpSpPr>
            <a:grpSpLocks/>
          </p:cNvGrpSpPr>
          <p:nvPr/>
        </p:nvGrpSpPr>
        <p:grpSpPr bwMode="auto">
          <a:xfrm>
            <a:off x="5029200" y="2209800"/>
            <a:ext cx="3962400" cy="1981200"/>
            <a:chOff x="5029200" y="2209801"/>
            <a:chExt cx="3136901" cy="1981199"/>
          </a:xfrm>
        </p:grpSpPr>
        <p:sp>
          <p:nvSpPr>
            <p:cNvPr id="17" name="Rectangle 16"/>
            <p:cNvSpPr/>
            <p:nvPr/>
          </p:nvSpPr>
          <p:spPr bwMode="gray">
            <a:xfrm>
              <a:off x="5029200" y="2667001"/>
              <a:ext cx="3076576" cy="1523999"/>
            </a:xfrm>
            <a:prstGeom prst="rect">
              <a:avLst/>
            </a:prstGeom>
            <a:solidFill>
              <a:srgbClr val="1B204C"/>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0119" name="TextBox 17"/>
            <p:cNvSpPr txBox="1">
              <a:spLocks noChangeArrowheads="1"/>
            </p:cNvSpPr>
            <p:nvPr/>
          </p:nvSpPr>
          <p:spPr bwMode="gray">
            <a:xfrm>
              <a:off x="5105400" y="3048000"/>
              <a:ext cx="3060701" cy="1015663"/>
            </a:xfrm>
            <a:prstGeom prst="rect">
              <a:avLst/>
            </a:prstGeom>
            <a:noFill/>
            <a:ln w="9525">
              <a:noFill/>
              <a:miter lim="800000"/>
              <a:headEnd/>
              <a:tailEnd/>
            </a:ln>
          </p:spPr>
          <p:txBody>
            <a:bodyPr>
              <a:spAutoFit/>
            </a:bodyPr>
            <a:lstStyle/>
            <a:p>
              <a:r>
                <a:rPr lang="en-US" sz="2000">
                  <a:solidFill>
                    <a:schemeClr val="bg1"/>
                  </a:solidFill>
                  <a:latin typeface="Trebuchet MS" pitchFamily="34" charset="0"/>
                </a:rPr>
                <a:t>Apply online at NHSC.hrsa.gov/loanrepayment/studentstoservice.htm</a:t>
              </a:r>
              <a:endParaRPr lang="en-US" sz="2000">
                <a:solidFill>
                  <a:srgbClr val="FFFFFF"/>
                </a:solidFill>
                <a:latin typeface="Trebuchet MS" pitchFamily="34" charset="0"/>
              </a:endParaRPr>
            </a:p>
          </p:txBody>
        </p:sp>
        <p:sp>
          <p:nvSpPr>
            <p:cNvPr id="19" name="Oval 18"/>
            <p:cNvSpPr/>
            <p:nvPr/>
          </p:nvSpPr>
          <p:spPr bwMode="gray">
            <a:xfrm>
              <a:off x="6096199" y="2286001"/>
              <a:ext cx="686197" cy="685800"/>
            </a:xfrm>
            <a:prstGeom prst="ellipse">
              <a:avLst/>
            </a:prstGeom>
            <a:solidFill>
              <a:srgbClr val="2C79B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TextBox 19"/>
            <p:cNvSpPr txBox="1"/>
            <p:nvPr/>
          </p:nvSpPr>
          <p:spPr bwMode="gray">
            <a:xfrm>
              <a:off x="6096199" y="2209801"/>
              <a:ext cx="686197" cy="769938"/>
            </a:xfrm>
            <a:prstGeom prst="rect">
              <a:avLst/>
            </a:prstGeom>
            <a:noFill/>
          </p:spPr>
          <p:txBody>
            <a:bodyPr>
              <a:spAutoFit/>
            </a:bodyPr>
            <a:lstStyle/>
            <a:p>
              <a:pPr algn="ctr" fontAlgn="auto">
                <a:spcBef>
                  <a:spcPts val="0"/>
                </a:spcBef>
                <a:spcAft>
                  <a:spcPts val="0"/>
                </a:spcAft>
                <a:defRPr/>
              </a:pPr>
              <a:r>
                <a:rPr lang="en-US" sz="4400" cap="all" dirty="0">
                  <a:solidFill>
                    <a:schemeClr val="bg1"/>
                  </a:solidFill>
                  <a:latin typeface="Arial"/>
                  <a:cs typeface="Arial"/>
                </a:rPr>
                <a:t>2</a:t>
              </a:r>
              <a:endParaRPr lang="en-US" sz="4400" dirty="0">
                <a:solidFill>
                  <a:schemeClr val="bg1"/>
                </a:solidFill>
                <a:latin typeface="+mn-lt"/>
              </a:endParaRPr>
            </a:p>
          </p:txBody>
        </p:sp>
      </p:grpSp>
      <p:cxnSp>
        <p:nvCxnSpPr>
          <p:cNvPr id="22" name="Straight Arrow Connector 21"/>
          <p:cNvCxnSpPr/>
          <p:nvPr/>
        </p:nvCxnSpPr>
        <p:spPr>
          <a:xfrm>
            <a:off x="3886200" y="3505200"/>
            <a:ext cx="1143000" cy="1588"/>
          </a:xfrm>
          <a:prstGeom prst="straightConnector1">
            <a:avLst/>
          </a:prstGeom>
          <a:ln w="50800" cap="flat" cmpd="sng" algn="ctr">
            <a:solidFill>
              <a:schemeClr val="bg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slide(fromLeft)">
                                      <p:cBhvr>
                                        <p:cTn id="12" dur="500"/>
                                        <p:tgtEl>
                                          <p:spTgt spid="22"/>
                                        </p:tgtEl>
                                      </p:cBhvr>
                                    </p:animEffect>
                                  </p:childTnLst>
                                </p:cTn>
                              </p:par>
                              <p:par>
                                <p:cTn id="13" presetID="1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lide(fromBottom)">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2C79B3"/>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92162" name="Picture 4" descr="78320792.png"/>
          <p:cNvPicPr>
            <a:picLocks noChangeAspect="1"/>
          </p:cNvPicPr>
          <p:nvPr/>
        </p:nvPicPr>
        <p:blipFill>
          <a:blip r:embed="rId3" cstate="print"/>
          <a:srcRect/>
          <a:stretch>
            <a:fillRect/>
          </a:stretch>
        </p:blipFill>
        <p:spPr bwMode="auto">
          <a:xfrm>
            <a:off x="304800" y="0"/>
            <a:ext cx="4648200" cy="4648200"/>
          </a:xfrm>
          <a:prstGeom prst="rect">
            <a:avLst/>
          </a:prstGeom>
          <a:noFill/>
          <a:ln w="9525">
            <a:noFill/>
            <a:miter lim="800000"/>
            <a:headEnd/>
            <a:tailEnd/>
          </a:ln>
        </p:spPr>
      </p:pic>
      <p:sp>
        <p:nvSpPr>
          <p:cNvPr id="6" name="Rectangle 3"/>
          <p:cNvSpPr>
            <a:spLocks noGrp="1"/>
          </p:cNvSpPr>
          <p:nvPr>
            <p:ph idx="1"/>
          </p:nvPr>
        </p:nvSpPr>
        <p:spPr>
          <a:xfrm>
            <a:off x="2667000" y="2971800"/>
            <a:ext cx="5638800" cy="1981200"/>
          </a:xfrm>
        </p:spPr>
        <p:txBody>
          <a:bodyPr rtlCol="0">
            <a:normAutofit lnSpcReduction="10000"/>
          </a:bodyPr>
          <a:lstStyle/>
          <a:p>
            <a:pPr fontAlgn="auto">
              <a:spcAft>
                <a:spcPts val="0"/>
              </a:spcAft>
              <a:buFont typeface="Arial" pitchFamily="34" charset="0"/>
              <a:buChar char="•"/>
              <a:defRPr/>
            </a:pPr>
            <a:endParaRPr lang="en-US" sz="2800" dirty="0" smtClean="0">
              <a:solidFill>
                <a:srgbClr val="2C79B3"/>
              </a:solidFill>
            </a:endParaRPr>
          </a:p>
          <a:p>
            <a:pPr algn="r" fontAlgn="auto">
              <a:spcAft>
                <a:spcPts val="0"/>
              </a:spcAft>
              <a:buFont typeface="Arial" charset="0"/>
              <a:buNone/>
              <a:defRPr/>
            </a:pPr>
            <a:r>
              <a:rPr lang="en-US" sz="2800" dirty="0" smtClean="0">
                <a:solidFill>
                  <a:schemeClr val="bg1"/>
                </a:solidFill>
              </a:rPr>
              <a:t>Learn more at</a:t>
            </a:r>
          </a:p>
          <a:p>
            <a:pPr algn="r" fontAlgn="auto">
              <a:spcAft>
                <a:spcPts val="0"/>
              </a:spcAft>
              <a:buFont typeface="Arial" charset="0"/>
              <a:buNone/>
              <a:defRPr/>
            </a:pPr>
            <a:r>
              <a:rPr lang="en-US" sz="2900" b="1" dirty="0" smtClean="0">
                <a:solidFill>
                  <a:schemeClr val="bg1"/>
                </a:solidFill>
              </a:rPr>
              <a:t>NHSC.hrsa.gov/</a:t>
            </a:r>
            <a:r>
              <a:rPr lang="en-US" sz="2900" b="1" dirty="0" err="1" smtClean="0">
                <a:solidFill>
                  <a:schemeClr val="bg1"/>
                </a:solidFill>
              </a:rPr>
              <a:t>loanrepayment</a:t>
            </a:r>
            <a:r>
              <a:rPr lang="en-US" sz="2900" b="1" dirty="0" smtClean="0">
                <a:solidFill>
                  <a:schemeClr val="bg1"/>
                </a:solidFill>
              </a:rPr>
              <a:t>/studentstoservice.htm</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6" descr="sites_title_slide.jpg"/>
          <p:cNvPicPr>
            <a:picLocks noChangeAspect="1"/>
          </p:cNvPicPr>
          <p:nvPr/>
        </p:nvPicPr>
        <p:blipFill>
          <a:blip r:embed="rId3" cstate="print"/>
          <a:srcRect/>
          <a:stretch>
            <a:fillRect/>
          </a:stretch>
        </p:blipFill>
        <p:spPr bwMode="auto">
          <a:xfrm>
            <a:off x="0" y="0"/>
            <a:ext cx="9144000" cy="6400800"/>
          </a:xfrm>
          <a:prstGeom prst="rect">
            <a:avLst/>
          </a:prstGeom>
          <a:noFill/>
          <a:ln w="9525">
            <a:noFill/>
            <a:miter lim="800000"/>
            <a:headEnd/>
            <a:tailEnd/>
          </a:ln>
        </p:spPr>
      </p:pic>
      <p:sp>
        <p:nvSpPr>
          <p:cNvPr id="102402" name="Title 7"/>
          <p:cNvSpPr>
            <a:spLocks noGrp="1"/>
          </p:cNvSpPr>
          <p:nvPr>
            <p:ph type="title"/>
          </p:nvPr>
        </p:nvSpPr>
        <p:spPr bwMode="gray">
          <a:xfrm>
            <a:off x="1905000" y="609600"/>
            <a:ext cx="6477000" cy="3276600"/>
          </a:xfrm>
        </p:spPr>
        <p:txBody>
          <a:bodyPr wrap="square" numCol="1" anchor="t" anchorCtr="0" compatLnSpc="1">
            <a:prstTxWarp prst="textNoShape">
              <a:avLst/>
            </a:prstTxWarp>
          </a:bodyPr>
          <a:lstStyle/>
          <a:p>
            <a:pPr algn="r"/>
            <a:r>
              <a:rPr lang="en-US" sz="7000" cap="none" smtClean="0">
                <a:solidFill>
                  <a:schemeClr val="bg1"/>
                </a:solidFill>
                <a:latin typeface="Trebuchet MS" pitchFamily="34" charset="0"/>
              </a:rPr>
              <a:t>NHSC</a:t>
            </a:r>
            <a:br>
              <a:rPr lang="en-US" sz="7000" cap="none" smtClean="0">
                <a:solidFill>
                  <a:schemeClr val="bg1"/>
                </a:solidFill>
                <a:latin typeface="Trebuchet MS" pitchFamily="34" charset="0"/>
              </a:rPr>
            </a:br>
            <a:r>
              <a:rPr lang="en-US" sz="7000" cap="none" smtClean="0">
                <a:solidFill>
                  <a:schemeClr val="bg1"/>
                </a:solidFill>
                <a:latin typeface="Trebuchet MS" pitchFamily="34" charset="0"/>
              </a:rPr>
              <a:t>Sites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4" descr="_MG_4003_ppt.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bwMode="gray">
          <a:xfrm>
            <a:off x="3962400" y="762000"/>
            <a:ext cx="5181600" cy="2057400"/>
          </a:xfrm>
          <a:prstGeom prst="rect">
            <a:avLst/>
          </a:prstGeom>
          <a:solidFill>
            <a:schemeClr val="bg1"/>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4451" name="Content Placeholder 2"/>
          <p:cNvSpPr txBox="1">
            <a:spLocks/>
          </p:cNvSpPr>
          <p:nvPr/>
        </p:nvSpPr>
        <p:spPr bwMode="auto">
          <a:xfrm>
            <a:off x="3886200" y="990600"/>
            <a:ext cx="4953000" cy="2743200"/>
          </a:xfrm>
          <a:prstGeom prst="rect">
            <a:avLst/>
          </a:prstGeom>
          <a:noFill/>
          <a:ln w="9525">
            <a:noFill/>
            <a:miter lim="800000"/>
            <a:headEnd/>
            <a:tailEnd/>
          </a:ln>
        </p:spPr>
        <p:txBody>
          <a:bodyPr/>
          <a:lstStyle/>
          <a:p>
            <a:pPr marL="342900" indent="-342900">
              <a:spcBef>
                <a:spcPct val="20000"/>
              </a:spcBef>
              <a:buFont typeface="Arial" charset="0"/>
              <a:buNone/>
            </a:pPr>
            <a:r>
              <a:rPr lang="en-US" sz="2400">
                <a:solidFill>
                  <a:srgbClr val="2C79B3"/>
                </a:solidFill>
                <a:latin typeface="Trebuchet MS" pitchFamily="34" charset="0"/>
              </a:rPr>
              <a:t>	Health care practice sites apply to the NHSC to participate in the NHSC loan repayment and scholarship programs.</a:t>
            </a:r>
          </a:p>
          <a:p>
            <a:pPr marL="971550" lvl="1" indent="-514350">
              <a:spcBef>
                <a:spcPct val="20000"/>
              </a:spcBef>
              <a:buFont typeface="Arial" charset="0"/>
              <a:buNone/>
            </a:pPr>
            <a:endParaRPr lang="en-US" sz="2800">
              <a:latin typeface="Trebuchet MS"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descr="_MG_4652_ppt.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bwMode="gray">
          <a:xfrm>
            <a:off x="4343400" y="4114800"/>
            <a:ext cx="4800600" cy="1905000"/>
          </a:xfrm>
          <a:prstGeom prst="rect">
            <a:avLst/>
          </a:prstGeom>
          <a:solidFill>
            <a:schemeClr val="bg1"/>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6499" name="Content Placeholder 2"/>
          <p:cNvSpPr txBox="1">
            <a:spLocks/>
          </p:cNvSpPr>
          <p:nvPr/>
        </p:nvSpPr>
        <p:spPr bwMode="auto">
          <a:xfrm>
            <a:off x="4343400" y="4419600"/>
            <a:ext cx="4495800" cy="4495800"/>
          </a:xfrm>
          <a:prstGeom prst="rect">
            <a:avLst/>
          </a:prstGeom>
          <a:noFill/>
          <a:ln w="9525">
            <a:noFill/>
            <a:miter lim="800000"/>
            <a:headEnd/>
            <a:tailEnd/>
          </a:ln>
        </p:spPr>
        <p:txBody>
          <a:bodyPr/>
          <a:lstStyle/>
          <a:p>
            <a:pPr marL="342900" indent="-342900">
              <a:spcBef>
                <a:spcPct val="20000"/>
              </a:spcBef>
              <a:buFont typeface="Arial" charset="0"/>
              <a:buNone/>
            </a:pPr>
            <a:r>
              <a:rPr lang="en-US" sz="2400">
                <a:solidFill>
                  <a:srgbClr val="F15A29"/>
                </a:solidFill>
                <a:latin typeface="Trebuchet MS" pitchFamily="34" charset="0"/>
              </a:rPr>
              <a:t>	NHSC-approved sites enable NHSC providers to fulfill their service obligations.</a:t>
            </a:r>
          </a:p>
          <a:p>
            <a:pPr marL="971550" lvl="1" indent="-514350">
              <a:spcBef>
                <a:spcPct val="20000"/>
              </a:spcBef>
              <a:buFont typeface="Arial" charset="0"/>
              <a:buNone/>
            </a:pPr>
            <a:endParaRPr lang="en-US" sz="2800">
              <a:latin typeface="Trebuchet MS"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5" descr="_MG_2880_ppt.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7" name="Rectangle 6"/>
          <p:cNvSpPr/>
          <p:nvPr/>
        </p:nvSpPr>
        <p:spPr bwMode="gray">
          <a:xfrm>
            <a:off x="5867400" y="609600"/>
            <a:ext cx="3276600" cy="4419600"/>
          </a:xfrm>
          <a:prstGeom prst="rect">
            <a:avLst/>
          </a:prstGeom>
          <a:solidFill>
            <a:schemeClr val="bg1">
              <a:alpha val="90000"/>
            </a:schemeClr>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Content Placeholder 2"/>
          <p:cNvSpPr>
            <a:spLocks noGrp="1"/>
          </p:cNvSpPr>
          <p:nvPr>
            <p:ph idx="1"/>
          </p:nvPr>
        </p:nvSpPr>
        <p:spPr>
          <a:xfrm>
            <a:off x="6096000" y="838200"/>
            <a:ext cx="2743200" cy="4419600"/>
          </a:xfrm>
        </p:spPr>
        <p:txBody>
          <a:bodyPr rtlCol="0">
            <a:normAutofit/>
          </a:bodyPr>
          <a:lstStyle/>
          <a:p>
            <a:pPr fontAlgn="auto">
              <a:spcAft>
                <a:spcPts val="0"/>
              </a:spcAft>
              <a:buFont typeface="Arial" pitchFamily="34" charset="0"/>
              <a:buNone/>
              <a:defRPr/>
            </a:pPr>
            <a:r>
              <a:rPr lang="en-US" sz="2400" dirty="0" smtClean="0">
                <a:solidFill>
                  <a:srgbClr val="2C79B3"/>
                </a:solidFill>
              </a:rPr>
              <a:t>NHSC sites</a:t>
            </a:r>
          </a:p>
          <a:p>
            <a:pPr fontAlgn="auto">
              <a:spcAft>
                <a:spcPts val="0"/>
              </a:spcAft>
              <a:buFont typeface="Arial"/>
              <a:buChar char="•"/>
              <a:defRPr/>
            </a:pPr>
            <a:r>
              <a:rPr lang="en-US" sz="1946" dirty="0" smtClean="0">
                <a:solidFill>
                  <a:srgbClr val="2C79B3"/>
                </a:solidFill>
              </a:rPr>
              <a:t>Apply to join the NHSC network of approved sites</a:t>
            </a:r>
          </a:p>
          <a:p>
            <a:pPr fontAlgn="auto">
              <a:spcAft>
                <a:spcPts val="0"/>
              </a:spcAft>
              <a:buFont typeface="Arial"/>
              <a:buChar char="•"/>
              <a:defRPr/>
            </a:pPr>
            <a:r>
              <a:rPr lang="en-US" sz="1946" dirty="0" smtClean="0">
                <a:solidFill>
                  <a:srgbClr val="2C79B3"/>
                </a:solidFill>
              </a:rPr>
              <a:t>Are located in communities that have limited access to health care</a:t>
            </a:r>
          </a:p>
          <a:p>
            <a:pPr fontAlgn="auto">
              <a:spcAft>
                <a:spcPts val="0"/>
              </a:spcAft>
              <a:buFont typeface="Arial"/>
              <a:buChar char="•"/>
              <a:defRPr/>
            </a:pPr>
            <a:r>
              <a:rPr lang="en-US" sz="1946" dirty="0" smtClean="0">
                <a:solidFill>
                  <a:srgbClr val="2C79B3"/>
                </a:solidFill>
              </a:rPr>
              <a:t>Allow NHSC providers to fulfill their service commitments</a:t>
            </a:r>
            <a:endParaRPr lang="en-US" sz="1946"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7" descr="larry_gottlieb_slide.jpg"/>
          <p:cNvPicPr>
            <a:picLocks noChangeAspect="1"/>
          </p:cNvPicPr>
          <p:nvPr/>
        </p:nvPicPr>
        <p:blipFill>
          <a:blip r:embed="rId3" cstate="print"/>
          <a:srcRect/>
          <a:stretch>
            <a:fillRect/>
          </a:stretch>
        </p:blipFill>
        <p:spPr bwMode="auto">
          <a:xfrm>
            <a:off x="0" y="0"/>
            <a:ext cx="9144000" cy="6400800"/>
          </a:xfrm>
          <a:prstGeom prst="rect">
            <a:avLst/>
          </a:prstGeom>
          <a:noFill/>
          <a:ln w="9525">
            <a:noFill/>
            <a:miter lim="800000"/>
            <a:headEnd/>
            <a:tailEnd/>
          </a:ln>
        </p:spPr>
      </p:pic>
      <p:sp>
        <p:nvSpPr>
          <p:cNvPr id="108546" name="Content Placeholder 2"/>
          <p:cNvSpPr txBox="1">
            <a:spLocks/>
          </p:cNvSpPr>
          <p:nvPr/>
        </p:nvSpPr>
        <p:spPr bwMode="gray">
          <a:xfrm>
            <a:off x="838200" y="2057400"/>
            <a:ext cx="5257800" cy="4114800"/>
          </a:xfrm>
          <a:prstGeom prst="rect">
            <a:avLst/>
          </a:prstGeom>
          <a:noFill/>
          <a:ln w="9525">
            <a:noFill/>
            <a:miter lim="800000"/>
            <a:headEnd/>
            <a:tailEnd/>
          </a:ln>
        </p:spPr>
        <p:txBody>
          <a:bodyPr/>
          <a:lstStyle/>
          <a:p>
            <a:pPr marL="319088" indent="-273050">
              <a:spcBef>
                <a:spcPct val="20000"/>
              </a:spcBef>
              <a:buFont typeface="Arial" charset="0"/>
              <a:buNone/>
            </a:pPr>
            <a:r>
              <a:rPr lang="en-US" sz="3200">
                <a:solidFill>
                  <a:schemeClr val="bg1"/>
                </a:solidFill>
                <a:latin typeface="Trebuchet MS" pitchFamily="34" charset="0"/>
              </a:rPr>
              <a:t>“The NHSC clinicians working here are some of the most committed, dedicated, mission-driven people I have ever worked with in my life.”</a:t>
            </a:r>
          </a:p>
        </p:txBody>
      </p:sp>
      <p:sp>
        <p:nvSpPr>
          <p:cNvPr id="108547" name="TextBox 10"/>
          <p:cNvSpPr txBox="1">
            <a:spLocks noChangeArrowheads="1"/>
          </p:cNvSpPr>
          <p:nvPr/>
        </p:nvSpPr>
        <p:spPr bwMode="gray">
          <a:xfrm>
            <a:off x="3276600" y="5434013"/>
            <a:ext cx="4953000" cy="738187"/>
          </a:xfrm>
          <a:prstGeom prst="rect">
            <a:avLst/>
          </a:prstGeom>
          <a:noFill/>
          <a:ln w="9525">
            <a:noFill/>
            <a:miter lim="800000"/>
            <a:headEnd/>
            <a:tailEnd/>
          </a:ln>
        </p:spPr>
        <p:txBody>
          <a:bodyPr>
            <a:spAutoFit/>
          </a:bodyPr>
          <a:lstStyle/>
          <a:p>
            <a:r>
              <a:rPr lang="en-US" sz="1400">
                <a:solidFill>
                  <a:srgbClr val="FFFFFF"/>
                </a:solidFill>
                <a:latin typeface="Trebuchet MS" pitchFamily="34" charset="0"/>
              </a:rPr>
              <a:t>~ Larry Gottlieb, NHSC-approved Site Administrator</a:t>
            </a:r>
          </a:p>
          <a:p>
            <a:endParaRPr lang="en-US" sz="1400">
              <a:solidFill>
                <a:srgbClr val="FFFFFF"/>
              </a:solidFill>
              <a:cs typeface="Arial" charset="0"/>
            </a:endParaRPr>
          </a:p>
          <a:p>
            <a:endParaRPr lang="en-US" sz="1400">
              <a:solidFill>
                <a:srgbClr val="FFFFFF"/>
              </a:solidFill>
              <a:latin typeface="Calibri"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gray">
          <a:xfrm>
            <a:off x="0" y="0"/>
            <a:ext cx="9144000" cy="6858000"/>
          </a:xfrm>
          <a:prstGeom prst="rect">
            <a:avLst/>
          </a:prstGeom>
          <a:solidFill>
            <a:srgbClr val="1B204C"/>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bwMode="gray">
          <a:xfrm>
            <a:off x="3276600" y="2819400"/>
            <a:ext cx="2667000" cy="1143000"/>
          </a:xfrm>
        </p:spPr>
        <p:txBody>
          <a:bodyPr/>
          <a:lstStyle/>
          <a:p>
            <a:pPr fontAlgn="auto">
              <a:spcAft>
                <a:spcPts val="0"/>
              </a:spcAft>
              <a:defRPr/>
            </a:pPr>
            <a:r>
              <a:rPr lang="en-US" sz="4000" dirty="0" smtClean="0">
                <a:solidFill>
                  <a:srgbClr val="F2B232"/>
                </a:solidFill>
              </a:rPr>
              <a:t>Benefits</a:t>
            </a:r>
            <a:endParaRPr lang="en-US" sz="4000" dirty="0">
              <a:solidFill>
                <a:srgbClr val="F2B232"/>
              </a:solidFill>
            </a:endParaRPr>
          </a:p>
        </p:txBody>
      </p:sp>
      <p:grpSp>
        <p:nvGrpSpPr>
          <p:cNvPr id="25" name="Group 24"/>
          <p:cNvGrpSpPr>
            <a:grpSpLocks/>
          </p:cNvGrpSpPr>
          <p:nvPr/>
        </p:nvGrpSpPr>
        <p:grpSpPr bwMode="auto">
          <a:xfrm>
            <a:off x="609600" y="457200"/>
            <a:ext cx="2286000" cy="2286000"/>
            <a:chOff x="533400" y="609600"/>
            <a:chExt cx="2286000" cy="2286000"/>
          </a:xfrm>
        </p:grpSpPr>
        <p:sp>
          <p:nvSpPr>
            <p:cNvPr id="7" name="Oval 6"/>
            <p:cNvSpPr/>
            <p:nvPr/>
          </p:nvSpPr>
          <p:spPr bwMode="gray">
            <a:xfrm>
              <a:off x="533400" y="609600"/>
              <a:ext cx="2286000" cy="2286000"/>
            </a:xfrm>
            <a:prstGeom prst="ellipse">
              <a:avLst/>
            </a:prstGeom>
            <a:solidFill>
              <a:srgbClr val="2C79B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0612" name="TextBox 8"/>
            <p:cNvSpPr txBox="1">
              <a:spLocks noChangeArrowheads="1"/>
            </p:cNvSpPr>
            <p:nvPr/>
          </p:nvSpPr>
          <p:spPr bwMode="gray">
            <a:xfrm>
              <a:off x="533400" y="838200"/>
              <a:ext cx="2286000" cy="1754327"/>
            </a:xfrm>
            <a:prstGeom prst="rect">
              <a:avLst/>
            </a:prstGeom>
            <a:noFill/>
            <a:ln w="9525">
              <a:noFill/>
              <a:miter lim="800000"/>
              <a:headEnd/>
              <a:tailEnd/>
            </a:ln>
          </p:spPr>
          <p:txBody>
            <a:bodyPr>
              <a:spAutoFit/>
            </a:bodyPr>
            <a:lstStyle/>
            <a:p>
              <a:pPr algn="ctr"/>
              <a:r>
                <a:rPr lang="en-US">
                  <a:solidFill>
                    <a:schemeClr val="bg1"/>
                  </a:solidFill>
                  <a:latin typeface="Trebuchet MS" pitchFamily="34" charset="0"/>
                </a:rPr>
                <a:t>Recruit </a:t>
              </a:r>
              <a:br>
                <a:rPr lang="en-US">
                  <a:solidFill>
                    <a:schemeClr val="bg1"/>
                  </a:solidFill>
                  <a:latin typeface="Trebuchet MS" pitchFamily="34" charset="0"/>
                </a:rPr>
              </a:br>
              <a:r>
                <a:rPr lang="en-US">
                  <a:solidFill>
                    <a:schemeClr val="bg1"/>
                  </a:solidFill>
                  <a:latin typeface="Trebuchet MS" pitchFamily="34" charset="0"/>
                </a:rPr>
                <a:t>providers and residents dedicated to working where they are needed most</a:t>
              </a:r>
              <a:endParaRPr lang="en-US">
                <a:solidFill>
                  <a:schemeClr val="bg1"/>
                </a:solidFill>
                <a:latin typeface="Calibri" pitchFamily="34" charset="0"/>
              </a:endParaRPr>
            </a:p>
          </p:txBody>
        </p:sp>
      </p:grpSp>
      <p:grpSp>
        <p:nvGrpSpPr>
          <p:cNvPr id="26" name="Group 25"/>
          <p:cNvGrpSpPr>
            <a:grpSpLocks/>
          </p:cNvGrpSpPr>
          <p:nvPr/>
        </p:nvGrpSpPr>
        <p:grpSpPr bwMode="auto">
          <a:xfrm>
            <a:off x="3429000" y="457200"/>
            <a:ext cx="2286000" cy="2286000"/>
            <a:chOff x="3467100" y="304800"/>
            <a:chExt cx="2286000" cy="2286000"/>
          </a:xfrm>
        </p:grpSpPr>
        <p:sp>
          <p:nvSpPr>
            <p:cNvPr id="10" name="Oval 9"/>
            <p:cNvSpPr/>
            <p:nvPr/>
          </p:nvSpPr>
          <p:spPr bwMode="gray">
            <a:xfrm>
              <a:off x="3467100" y="304800"/>
              <a:ext cx="2286000" cy="2286000"/>
            </a:xfrm>
            <a:prstGeom prst="ellipse">
              <a:avLst/>
            </a:prstGeom>
            <a:solidFill>
              <a:srgbClr val="2C79B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0610" name="TextBox 10"/>
            <p:cNvSpPr txBox="1">
              <a:spLocks noChangeArrowheads="1"/>
            </p:cNvSpPr>
            <p:nvPr/>
          </p:nvSpPr>
          <p:spPr bwMode="gray">
            <a:xfrm>
              <a:off x="3467100" y="609600"/>
              <a:ext cx="2286000" cy="1754327"/>
            </a:xfrm>
            <a:prstGeom prst="rect">
              <a:avLst/>
            </a:prstGeom>
            <a:noFill/>
            <a:ln w="9525">
              <a:noFill/>
              <a:miter lim="800000"/>
              <a:headEnd/>
              <a:tailEnd/>
            </a:ln>
          </p:spPr>
          <p:txBody>
            <a:bodyPr>
              <a:spAutoFit/>
            </a:bodyPr>
            <a:lstStyle/>
            <a:p>
              <a:pPr algn="ctr"/>
              <a:r>
                <a:rPr lang="en-US">
                  <a:solidFill>
                    <a:srgbClr val="FFFFFF"/>
                  </a:solidFill>
                  <a:latin typeface="Trebuchet MS" pitchFamily="34" charset="0"/>
                </a:rPr>
                <a:t>Post clinical vacancies on the NHSC online national recruitment database</a:t>
              </a:r>
              <a:endParaRPr lang="en-US">
                <a:solidFill>
                  <a:srgbClr val="FFFFFF"/>
                </a:solidFill>
                <a:latin typeface="Calibri" pitchFamily="34" charset="0"/>
              </a:endParaRPr>
            </a:p>
          </p:txBody>
        </p:sp>
      </p:grpSp>
      <p:grpSp>
        <p:nvGrpSpPr>
          <p:cNvPr id="29" name="Group 28"/>
          <p:cNvGrpSpPr>
            <a:grpSpLocks/>
          </p:cNvGrpSpPr>
          <p:nvPr/>
        </p:nvGrpSpPr>
        <p:grpSpPr bwMode="auto">
          <a:xfrm>
            <a:off x="3429000" y="4038600"/>
            <a:ext cx="2286000" cy="2286000"/>
            <a:chOff x="3467100" y="4114800"/>
            <a:chExt cx="2286000" cy="2286000"/>
          </a:xfrm>
        </p:grpSpPr>
        <p:sp>
          <p:nvSpPr>
            <p:cNvPr id="12" name="Oval 11"/>
            <p:cNvSpPr/>
            <p:nvPr/>
          </p:nvSpPr>
          <p:spPr bwMode="gray">
            <a:xfrm>
              <a:off x="3467100" y="4114800"/>
              <a:ext cx="2286000" cy="2286000"/>
            </a:xfrm>
            <a:prstGeom prst="ellipse">
              <a:avLst/>
            </a:prstGeom>
            <a:solidFill>
              <a:srgbClr val="2C79B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0608" name="TextBox 12"/>
            <p:cNvSpPr txBox="1">
              <a:spLocks noChangeArrowheads="1"/>
            </p:cNvSpPr>
            <p:nvPr/>
          </p:nvSpPr>
          <p:spPr bwMode="gray">
            <a:xfrm>
              <a:off x="3467100" y="4417873"/>
              <a:ext cx="2286000" cy="1754327"/>
            </a:xfrm>
            <a:prstGeom prst="rect">
              <a:avLst/>
            </a:prstGeom>
            <a:noFill/>
            <a:ln w="9525">
              <a:noFill/>
              <a:miter lim="800000"/>
              <a:headEnd/>
              <a:tailEnd/>
            </a:ln>
          </p:spPr>
          <p:txBody>
            <a:bodyPr>
              <a:spAutoFit/>
            </a:bodyPr>
            <a:lstStyle/>
            <a:p>
              <a:pPr algn="ctr"/>
              <a:r>
                <a:rPr lang="en-US">
                  <a:solidFill>
                    <a:srgbClr val="FFFFFF"/>
                  </a:solidFill>
                  <a:latin typeface="Trebuchet MS" pitchFamily="34" charset="0"/>
                </a:rPr>
                <a:t>Establish </a:t>
              </a:r>
              <a:br>
                <a:rPr lang="en-US">
                  <a:solidFill>
                    <a:srgbClr val="FFFFFF"/>
                  </a:solidFill>
                  <a:latin typeface="Trebuchet MS" pitchFamily="34" charset="0"/>
                </a:rPr>
              </a:br>
              <a:r>
                <a:rPr lang="en-US">
                  <a:solidFill>
                    <a:srgbClr val="FFFFFF"/>
                  </a:solidFill>
                  <a:latin typeface="Trebuchet MS" pitchFamily="34" charset="0"/>
                </a:rPr>
                <a:t>an integrated system of care that includes the uninsured and underinsured</a:t>
              </a:r>
              <a:endParaRPr lang="en-US">
                <a:solidFill>
                  <a:srgbClr val="FFFFFF"/>
                </a:solidFill>
                <a:latin typeface="Calibri" pitchFamily="34" charset="0"/>
              </a:endParaRPr>
            </a:p>
          </p:txBody>
        </p:sp>
      </p:grpSp>
      <p:grpSp>
        <p:nvGrpSpPr>
          <p:cNvPr id="30" name="Group 29"/>
          <p:cNvGrpSpPr>
            <a:grpSpLocks/>
          </p:cNvGrpSpPr>
          <p:nvPr/>
        </p:nvGrpSpPr>
        <p:grpSpPr bwMode="auto">
          <a:xfrm>
            <a:off x="609600" y="4038600"/>
            <a:ext cx="2286000" cy="2286000"/>
            <a:chOff x="533400" y="3733800"/>
            <a:chExt cx="2286000" cy="2286000"/>
          </a:xfrm>
        </p:grpSpPr>
        <p:sp>
          <p:nvSpPr>
            <p:cNvPr id="14" name="Oval 13"/>
            <p:cNvSpPr/>
            <p:nvPr/>
          </p:nvSpPr>
          <p:spPr bwMode="gray">
            <a:xfrm>
              <a:off x="533400" y="3733800"/>
              <a:ext cx="2286000" cy="2286000"/>
            </a:xfrm>
            <a:prstGeom prst="ellipse">
              <a:avLst/>
            </a:prstGeom>
            <a:solidFill>
              <a:srgbClr val="2C79B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0606" name="TextBox 14"/>
            <p:cNvSpPr txBox="1">
              <a:spLocks noChangeArrowheads="1"/>
            </p:cNvSpPr>
            <p:nvPr/>
          </p:nvSpPr>
          <p:spPr bwMode="gray">
            <a:xfrm>
              <a:off x="685800" y="4267200"/>
              <a:ext cx="1981200" cy="1200329"/>
            </a:xfrm>
            <a:prstGeom prst="rect">
              <a:avLst/>
            </a:prstGeom>
            <a:noFill/>
            <a:ln w="9525">
              <a:noFill/>
              <a:miter lim="800000"/>
              <a:headEnd/>
              <a:tailEnd/>
            </a:ln>
          </p:spPr>
          <p:txBody>
            <a:bodyPr>
              <a:spAutoFit/>
            </a:bodyPr>
            <a:lstStyle/>
            <a:p>
              <a:pPr algn="ctr"/>
              <a:r>
                <a:rPr lang="en-US">
                  <a:solidFill>
                    <a:srgbClr val="FFFFFF"/>
                  </a:solidFill>
                  <a:latin typeface="Trebuchet MS" pitchFamily="34" charset="0"/>
                </a:rPr>
                <a:t>Receive community and site development assistance</a:t>
              </a:r>
              <a:endParaRPr lang="en-US">
                <a:solidFill>
                  <a:srgbClr val="FFFFFF"/>
                </a:solidFill>
                <a:latin typeface="Calibri" pitchFamily="34" charset="0"/>
              </a:endParaRPr>
            </a:p>
          </p:txBody>
        </p:sp>
      </p:grpSp>
      <p:grpSp>
        <p:nvGrpSpPr>
          <p:cNvPr id="27" name="Group 26"/>
          <p:cNvGrpSpPr>
            <a:grpSpLocks/>
          </p:cNvGrpSpPr>
          <p:nvPr/>
        </p:nvGrpSpPr>
        <p:grpSpPr bwMode="auto">
          <a:xfrm>
            <a:off x="6324600" y="457200"/>
            <a:ext cx="2286000" cy="2286000"/>
            <a:chOff x="6400800" y="609600"/>
            <a:chExt cx="2286000" cy="2286000"/>
          </a:xfrm>
        </p:grpSpPr>
        <p:sp>
          <p:nvSpPr>
            <p:cNvPr id="16" name="Oval 15"/>
            <p:cNvSpPr/>
            <p:nvPr/>
          </p:nvSpPr>
          <p:spPr bwMode="gray">
            <a:xfrm>
              <a:off x="6400800" y="609600"/>
              <a:ext cx="2286000" cy="2286000"/>
            </a:xfrm>
            <a:prstGeom prst="ellipse">
              <a:avLst/>
            </a:prstGeom>
            <a:solidFill>
              <a:srgbClr val="2C79B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0604" name="TextBox 16"/>
            <p:cNvSpPr txBox="1">
              <a:spLocks noChangeArrowheads="1"/>
            </p:cNvSpPr>
            <p:nvPr/>
          </p:nvSpPr>
          <p:spPr bwMode="gray">
            <a:xfrm>
              <a:off x="6629400" y="1219200"/>
              <a:ext cx="1905000" cy="923330"/>
            </a:xfrm>
            <a:prstGeom prst="rect">
              <a:avLst/>
            </a:prstGeom>
            <a:noFill/>
            <a:ln w="9525">
              <a:noFill/>
              <a:miter lim="800000"/>
              <a:headEnd/>
              <a:tailEnd/>
            </a:ln>
          </p:spPr>
          <p:txBody>
            <a:bodyPr>
              <a:spAutoFit/>
            </a:bodyPr>
            <a:lstStyle/>
            <a:p>
              <a:pPr algn="ctr"/>
              <a:r>
                <a:rPr lang="en-US">
                  <a:solidFill>
                    <a:srgbClr val="FFFFFF"/>
                  </a:solidFill>
                  <a:latin typeface="Trebuchet MS" pitchFamily="34" charset="0"/>
                </a:rPr>
                <a:t>Network with other NHSC-approved sites</a:t>
              </a:r>
              <a:endParaRPr lang="en-US">
                <a:solidFill>
                  <a:srgbClr val="FFFFFF"/>
                </a:solidFill>
                <a:latin typeface="Calibri" pitchFamily="34" charset="0"/>
              </a:endParaRPr>
            </a:p>
          </p:txBody>
        </p:sp>
      </p:grpSp>
      <p:grpSp>
        <p:nvGrpSpPr>
          <p:cNvPr id="28" name="Group 27"/>
          <p:cNvGrpSpPr>
            <a:grpSpLocks/>
          </p:cNvGrpSpPr>
          <p:nvPr/>
        </p:nvGrpSpPr>
        <p:grpSpPr bwMode="auto">
          <a:xfrm>
            <a:off x="6324600" y="4038600"/>
            <a:ext cx="2286000" cy="2286000"/>
            <a:chOff x="6324600" y="3733800"/>
            <a:chExt cx="2286000" cy="2286000"/>
          </a:xfrm>
        </p:grpSpPr>
        <p:sp>
          <p:nvSpPr>
            <p:cNvPr id="18" name="Oval 17"/>
            <p:cNvSpPr/>
            <p:nvPr/>
          </p:nvSpPr>
          <p:spPr bwMode="gray">
            <a:xfrm>
              <a:off x="6324600" y="3733800"/>
              <a:ext cx="2286000" cy="2286000"/>
            </a:xfrm>
            <a:prstGeom prst="ellipse">
              <a:avLst/>
            </a:prstGeom>
            <a:solidFill>
              <a:srgbClr val="2C79B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
              </a:endParaRPr>
            </a:p>
          </p:txBody>
        </p:sp>
        <p:sp>
          <p:nvSpPr>
            <p:cNvPr id="110602" name="TextBox 18"/>
            <p:cNvSpPr txBox="1">
              <a:spLocks noChangeArrowheads="1"/>
            </p:cNvSpPr>
            <p:nvPr/>
          </p:nvSpPr>
          <p:spPr bwMode="gray">
            <a:xfrm>
              <a:off x="6324600" y="4191000"/>
              <a:ext cx="2286000" cy="1200329"/>
            </a:xfrm>
            <a:prstGeom prst="rect">
              <a:avLst/>
            </a:prstGeom>
            <a:noFill/>
            <a:ln w="9525">
              <a:noFill/>
              <a:miter lim="800000"/>
              <a:headEnd/>
              <a:tailEnd/>
            </a:ln>
          </p:spPr>
          <p:txBody>
            <a:bodyPr>
              <a:spAutoFit/>
            </a:bodyPr>
            <a:lstStyle/>
            <a:p>
              <a:pPr algn="ctr"/>
              <a:r>
                <a:rPr lang="en-US">
                  <a:solidFill>
                    <a:srgbClr val="FFFFFF"/>
                  </a:solidFill>
                  <a:latin typeface="Trebuchet MS" pitchFamily="34" charset="0"/>
                </a:rPr>
                <a:t>Develop linkages with academic institutions and other organizations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1+#ppt_w/2"/>
                                          </p:val>
                                        </p:tav>
                                        <p:tav tm="100000">
                                          <p:val>
                                            <p:strVal val="#ppt_x"/>
                                          </p:val>
                                        </p:tav>
                                      </p:tavLst>
                                    </p:anim>
                                    <p:anim calcmode="lin" valueType="num">
                                      <p:cBhvr additive="base">
                                        <p:cTn id="1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0-#ppt_w/2"/>
                                          </p:val>
                                        </p:tav>
                                        <p:tav tm="100000">
                                          <p:val>
                                            <p:strVal val="#ppt_x"/>
                                          </p:val>
                                        </p:tav>
                                      </p:tavLst>
                                    </p:anim>
                                    <p:anim calcmode="lin" valueType="num">
                                      <p:cBhvr additive="base">
                                        <p:cTn id="20"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accel="50000" decel="5000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1+#ppt_w/2"/>
                                          </p:val>
                                        </p:tav>
                                        <p:tav tm="100000">
                                          <p:val>
                                            <p:strVal val="#ppt_x"/>
                                          </p:val>
                                        </p:tav>
                                      </p:tavLst>
                                    </p:anim>
                                    <p:anim calcmode="lin" valueType="num">
                                      <p:cBhvr additive="base">
                                        <p:cTn id="26"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accel="50000" decel="5000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8" descr="_MG_9321_ppt.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 name="Rectangle 7"/>
          <p:cNvSpPr/>
          <p:nvPr/>
        </p:nvSpPr>
        <p:spPr bwMode="gray">
          <a:xfrm>
            <a:off x="533400" y="533400"/>
            <a:ext cx="5029200" cy="5105400"/>
          </a:xfrm>
          <a:prstGeom prst="rect">
            <a:avLst/>
          </a:prstGeom>
          <a:solidFill>
            <a:schemeClr val="bg1">
              <a:alpha val="90000"/>
            </a:schemeClr>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3"/>
          <p:cNvSpPr txBox="1">
            <a:spLocks/>
          </p:cNvSpPr>
          <p:nvPr/>
        </p:nvSpPr>
        <p:spPr bwMode="auto">
          <a:xfrm>
            <a:off x="762000" y="1524000"/>
            <a:ext cx="4724400" cy="5486400"/>
          </a:xfrm>
          <a:prstGeom prst="rect">
            <a:avLst/>
          </a:prstGeom>
          <a:noFill/>
          <a:ln w="9525">
            <a:noFill/>
            <a:miter lim="800000"/>
            <a:headEnd/>
            <a:tailEnd/>
          </a:ln>
        </p:spPr>
        <p:txBody>
          <a:bodyPr/>
          <a:lstStyle/>
          <a:p>
            <a:pPr marL="342900" indent="-342900">
              <a:spcBef>
                <a:spcPct val="20000"/>
              </a:spcBef>
              <a:spcAft>
                <a:spcPts val="600"/>
              </a:spcAft>
              <a:buFont typeface="Wingdings" pitchFamily="2" charset="2"/>
              <a:buChar char="ü"/>
            </a:pPr>
            <a:r>
              <a:rPr lang="en-US" sz="1600" dirty="0">
                <a:solidFill>
                  <a:srgbClr val="2C79B3"/>
                </a:solidFill>
                <a:latin typeface="Trebuchet MS" pitchFamily="34" charset="0"/>
              </a:rPr>
              <a:t>Federally qualified health center (FQHC)</a:t>
            </a:r>
          </a:p>
          <a:p>
            <a:pPr marL="342900" indent="-342900">
              <a:spcBef>
                <a:spcPct val="20000"/>
              </a:spcBef>
              <a:spcAft>
                <a:spcPts val="600"/>
              </a:spcAft>
              <a:buFont typeface="Wingdings" pitchFamily="2" charset="2"/>
              <a:buChar char="ü"/>
            </a:pPr>
            <a:r>
              <a:rPr lang="en-US" sz="1600" dirty="0">
                <a:solidFill>
                  <a:srgbClr val="2C79B3"/>
                </a:solidFill>
                <a:latin typeface="Trebuchet MS" pitchFamily="34" charset="0"/>
              </a:rPr>
              <a:t>Federally qualified health center look-alike</a:t>
            </a:r>
          </a:p>
          <a:p>
            <a:pPr marL="342900" indent="-342900">
              <a:spcBef>
                <a:spcPct val="20000"/>
              </a:spcBef>
              <a:spcAft>
                <a:spcPts val="600"/>
              </a:spcAft>
              <a:buFont typeface="Wingdings" pitchFamily="2" charset="2"/>
              <a:buChar char="ü"/>
            </a:pPr>
            <a:r>
              <a:rPr lang="en-US" sz="1600" dirty="0">
                <a:solidFill>
                  <a:srgbClr val="2C79B3"/>
                </a:solidFill>
                <a:latin typeface="Trebuchet MS" pitchFamily="34" charset="0"/>
              </a:rPr>
              <a:t>Certified rural health clinic</a:t>
            </a:r>
          </a:p>
          <a:p>
            <a:pPr marL="342900" indent="-342900">
              <a:spcBef>
                <a:spcPct val="20000"/>
              </a:spcBef>
              <a:spcAft>
                <a:spcPts val="600"/>
              </a:spcAft>
              <a:buFont typeface="Wingdings" pitchFamily="2" charset="2"/>
              <a:buChar char="ü"/>
            </a:pPr>
            <a:r>
              <a:rPr lang="en-US" sz="1600" dirty="0">
                <a:solidFill>
                  <a:srgbClr val="2C79B3"/>
                </a:solidFill>
                <a:latin typeface="Trebuchet MS" pitchFamily="34" charset="0"/>
              </a:rPr>
              <a:t>Hospital-affiliated primary care out-patient clinic</a:t>
            </a:r>
          </a:p>
          <a:p>
            <a:pPr marL="342900" indent="-342900">
              <a:spcBef>
                <a:spcPct val="20000"/>
              </a:spcBef>
              <a:spcAft>
                <a:spcPts val="600"/>
              </a:spcAft>
              <a:buFont typeface="Wingdings" pitchFamily="2" charset="2"/>
              <a:buChar char="ü"/>
            </a:pPr>
            <a:r>
              <a:rPr lang="en-US" sz="1600" dirty="0">
                <a:solidFill>
                  <a:srgbClr val="2C79B3"/>
                </a:solidFill>
                <a:latin typeface="Trebuchet MS" pitchFamily="34" charset="0"/>
              </a:rPr>
              <a:t>Indian Health Service, Tribal Clinic, and Urban Indian Health Clinic (ITU)</a:t>
            </a:r>
          </a:p>
          <a:p>
            <a:pPr marL="342900" indent="-342900">
              <a:spcBef>
                <a:spcPct val="20000"/>
              </a:spcBef>
              <a:spcAft>
                <a:spcPts val="600"/>
              </a:spcAft>
              <a:buFont typeface="Wingdings" pitchFamily="2" charset="2"/>
              <a:buChar char="ü"/>
            </a:pPr>
            <a:r>
              <a:rPr lang="en-US" sz="1600" dirty="0">
                <a:solidFill>
                  <a:srgbClr val="2C79B3"/>
                </a:solidFill>
                <a:latin typeface="Trebuchet MS" pitchFamily="34" charset="0"/>
              </a:rPr>
              <a:t>State </a:t>
            </a:r>
            <a:r>
              <a:rPr lang="en-US" sz="1600" dirty="0" smtClean="0">
                <a:solidFill>
                  <a:srgbClr val="2C79B3"/>
                </a:solidFill>
                <a:latin typeface="Trebuchet MS" pitchFamily="34" charset="0"/>
              </a:rPr>
              <a:t>or </a:t>
            </a:r>
            <a:r>
              <a:rPr lang="en-US" sz="1600" dirty="0">
                <a:solidFill>
                  <a:srgbClr val="2C79B3"/>
                </a:solidFill>
                <a:latin typeface="Trebuchet MS" pitchFamily="34" charset="0"/>
              </a:rPr>
              <a:t>Federal Correctional Facility</a:t>
            </a:r>
          </a:p>
          <a:p>
            <a:pPr marL="342900" indent="-342900">
              <a:spcBef>
                <a:spcPct val="20000"/>
              </a:spcBef>
              <a:spcAft>
                <a:spcPts val="600"/>
              </a:spcAft>
              <a:buFont typeface="Wingdings" pitchFamily="2" charset="2"/>
              <a:buChar char="ü"/>
            </a:pPr>
            <a:r>
              <a:rPr lang="en-US" sz="1600" dirty="0">
                <a:solidFill>
                  <a:srgbClr val="2C79B3"/>
                </a:solidFill>
                <a:latin typeface="Trebuchet MS" pitchFamily="34" charset="0"/>
              </a:rPr>
              <a:t>Private Practice (Solo/Group)</a:t>
            </a:r>
          </a:p>
          <a:p>
            <a:pPr marL="342900" indent="-342900">
              <a:spcBef>
                <a:spcPct val="20000"/>
              </a:spcBef>
              <a:spcAft>
                <a:spcPts val="600"/>
              </a:spcAft>
              <a:buFont typeface="Wingdings" pitchFamily="2" charset="2"/>
              <a:buChar char="ü"/>
            </a:pPr>
            <a:r>
              <a:rPr lang="en-US" sz="1600" dirty="0">
                <a:solidFill>
                  <a:srgbClr val="2C79B3"/>
                </a:solidFill>
                <a:latin typeface="Trebuchet MS" pitchFamily="34" charset="0"/>
              </a:rPr>
              <a:t>Other Health Facility</a:t>
            </a:r>
          </a:p>
        </p:txBody>
      </p:sp>
      <p:sp>
        <p:nvSpPr>
          <p:cNvPr id="112644" name="Title 6"/>
          <p:cNvSpPr>
            <a:spLocks noGrp="1"/>
          </p:cNvSpPr>
          <p:nvPr>
            <p:ph type="title"/>
          </p:nvPr>
        </p:nvSpPr>
        <p:spPr bwMode="auto">
          <a:xfrm>
            <a:off x="762000" y="838200"/>
            <a:ext cx="4495800" cy="1143000"/>
          </a:xfrm>
        </p:spPr>
        <p:txBody>
          <a:bodyPr wrap="square" numCol="1" anchor="t" anchorCtr="0" compatLnSpc="1">
            <a:prstTxWarp prst="textNoShape">
              <a:avLst/>
            </a:prstTxWarp>
          </a:bodyPr>
          <a:lstStyle/>
          <a:p>
            <a:pPr algn="l"/>
            <a:r>
              <a:rPr lang="en-US" sz="2800" cap="none" smtClean="0">
                <a:solidFill>
                  <a:srgbClr val="2C79B3"/>
                </a:solidFill>
                <a:latin typeface="Trebuchet MS" pitchFamily="34" charset="0"/>
              </a:rPr>
              <a:t>Eligible Types of Sites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p:cNvSpPr>
          <p:nvPr/>
        </p:nvSpPr>
        <p:spPr>
          <a:xfrm>
            <a:off x="762000" y="1524000"/>
            <a:ext cx="7467600" cy="4724400"/>
          </a:xfrm>
          <a:prstGeom prst="rect">
            <a:avLst/>
          </a:prstGeom>
        </p:spPr>
        <p:txBody>
          <a:bodyPr>
            <a:normAutofit/>
          </a:bodyPr>
          <a:lstStyle/>
          <a:p>
            <a:pPr marL="342900" indent="-342900" fontAlgn="auto">
              <a:spcBef>
                <a:spcPct val="20000"/>
              </a:spcBef>
              <a:spcAft>
                <a:spcPts val="1200"/>
              </a:spcAft>
              <a:buFont typeface="Arial"/>
              <a:buChar char="•"/>
              <a:defRPr/>
            </a:pPr>
            <a:r>
              <a:rPr lang="en-US" sz="2400" dirty="0">
                <a:solidFill>
                  <a:srgbClr val="1B204C"/>
                </a:solidFill>
                <a:latin typeface="Trebuchet MS"/>
                <a:cs typeface="Trebuchet MS"/>
              </a:rPr>
              <a:t>Site must be</a:t>
            </a:r>
          </a:p>
          <a:p>
            <a:pPr marL="1257300" lvl="2" indent="-342900" fontAlgn="auto">
              <a:spcBef>
                <a:spcPct val="20000"/>
              </a:spcBef>
              <a:spcAft>
                <a:spcPts val="600"/>
              </a:spcAft>
              <a:buFont typeface="Wingdings" charset="2"/>
              <a:buChar char="ü"/>
              <a:defRPr/>
            </a:pPr>
            <a:r>
              <a:rPr lang="en-US" sz="2400" dirty="0">
                <a:solidFill>
                  <a:srgbClr val="1B204C"/>
                </a:solidFill>
                <a:latin typeface="Trebuchet MS"/>
                <a:cs typeface="Trebuchet MS"/>
              </a:rPr>
              <a:t>Located in a federally designated Health Professional Shortage Area (HPSA)</a:t>
            </a:r>
          </a:p>
          <a:p>
            <a:pPr marL="2171700" lvl="4" indent="-342900" fontAlgn="auto">
              <a:spcBef>
                <a:spcPct val="20000"/>
              </a:spcBef>
              <a:spcAft>
                <a:spcPts val="1200"/>
              </a:spcAft>
              <a:buFont typeface="Arial"/>
              <a:buChar char="•"/>
              <a:defRPr/>
            </a:pPr>
            <a:r>
              <a:rPr lang="en-US" sz="1946" i="1" dirty="0">
                <a:solidFill>
                  <a:schemeClr val="tx1">
                    <a:lumMod val="50000"/>
                    <a:lumOff val="50000"/>
                  </a:schemeClr>
                </a:solidFill>
                <a:latin typeface="Trebuchet MS"/>
                <a:cs typeface="Trebuchet MS"/>
              </a:rPr>
              <a:t>A geographic area, population group, </a:t>
            </a:r>
            <a:br>
              <a:rPr lang="en-US" sz="1946" i="1" dirty="0">
                <a:solidFill>
                  <a:schemeClr val="tx1">
                    <a:lumMod val="50000"/>
                    <a:lumOff val="50000"/>
                  </a:schemeClr>
                </a:solidFill>
                <a:latin typeface="Trebuchet MS"/>
                <a:cs typeface="Trebuchet MS"/>
              </a:rPr>
            </a:br>
            <a:r>
              <a:rPr lang="en-US" sz="1946" i="1" dirty="0">
                <a:solidFill>
                  <a:schemeClr val="tx1">
                    <a:lumMod val="50000"/>
                    <a:lumOff val="50000"/>
                  </a:schemeClr>
                </a:solidFill>
                <a:latin typeface="Trebuchet MS"/>
                <a:cs typeface="Trebuchet MS"/>
              </a:rPr>
              <a:t>or health care facility that has been designated by HRSA as having a </a:t>
            </a:r>
            <a:br>
              <a:rPr lang="en-US" sz="1946" i="1" dirty="0">
                <a:solidFill>
                  <a:schemeClr val="tx1">
                    <a:lumMod val="50000"/>
                    <a:lumOff val="50000"/>
                  </a:schemeClr>
                </a:solidFill>
                <a:latin typeface="Trebuchet MS"/>
                <a:cs typeface="Trebuchet MS"/>
              </a:rPr>
            </a:br>
            <a:r>
              <a:rPr lang="en-US" sz="1946" i="1" dirty="0">
                <a:solidFill>
                  <a:schemeClr val="tx1">
                    <a:lumMod val="50000"/>
                    <a:lumOff val="50000"/>
                  </a:schemeClr>
                </a:solidFill>
                <a:latin typeface="Trebuchet MS"/>
                <a:cs typeface="Trebuchet MS"/>
              </a:rPr>
              <a:t>shortage of health professionals</a:t>
            </a:r>
          </a:p>
          <a:p>
            <a:pPr marL="1257300" lvl="2" indent="-342900" fontAlgn="auto">
              <a:spcBef>
                <a:spcPct val="20000"/>
              </a:spcBef>
              <a:spcAft>
                <a:spcPts val="1200"/>
              </a:spcAft>
              <a:buFont typeface="Wingdings" charset="2"/>
              <a:buChar char="ü"/>
              <a:defRPr/>
            </a:pPr>
            <a:r>
              <a:rPr lang="en-US" sz="2400" dirty="0">
                <a:solidFill>
                  <a:srgbClr val="1B204C"/>
                </a:solidFill>
                <a:latin typeface="Trebuchet MS"/>
                <a:cs typeface="Trebuchet MS"/>
              </a:rPr>
              <a:t>See all patients regardless of ability to pay</a:t>
            </a:r>
          </a:p>
          <a:p>
            <a:pPr marL="1257300" lvl="2" indent="-342900" fontAlgn="auto">
              <a:spcBef>
                <a:spcPct val="20000"/>
              </a:spcBef>
              <a:spcAft>
                <a:spcPts val="1200"/>
              </a:spcAft>
              <a:buFont typeface="Wingdings" charset="2"/>
              <a:buChar char="ü"/>
              <a:defRPr/>
            </a:pPr>
            <a:r>
              <a:rPr lang="en-US" sz="2400" dirty="0">
                <a:solidFill>
                  <a:srgbClr val="1B204C"/>
                </a:solidFill>
                <a:latin typeface="Trebuchet MS"/>
                <a:cs typeface="Trebuchet MS"/>
              </a:rPr>
              <a:t>Provide services on a discount fee schedule</a:t>
            </a:r>
          </a:p>
        </p:txBody>
      </p:sp>
      <p:sp>
        <p:nvSpPr>
          <p:cNvPr id="7" name="Title 6"/>
          <p:cNvSpPr>
            <a:spLocks noGrp="1"/>
          </p:cNvSpPr>
          <p:nvPr>
            <p:ph type="title"/>
          </p:nvPr>
        </p:nvSpPr>
        <p:spPr>
          <a:xfrm>
            <a:off x="685800" y="685800"/>
            <a:ext cx="2743200" cy="715963"/>
          </a:xfrm>
        </p:spPr>
        <p:txBody>
          <a:bodyPr anchor="t"/>
          <a:lstStyle/>
          <a:p>
            <a:pPr algn="l" fontAlgn="auto">
              <a:spcAft>
                <a:spcPts val="0"/>
              </a:spcAft>
              <a:defRPr/>
            </a:pPr>
            <a:r>
              <a:rPr lang="en-US" dirty="0" smtClean="0">
                <a:solidFill>
                  <a:srgbClr val="2C79B3"/>
                </a:solidFill>
              </a:rPr>
              <a:t>Eligibility</a:t>
            </a:r>
            <a:endParaRPr lang="en-US" dirty="0">
              <a:solidFill>
                <a:srgbClr val="2C79B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00800"/>
          </a:xfrm>
          <a:prstGeom prst="rect">
            <a:avLst/>
          </a:prstGeom>
          <a:solidFill>
            <a:srgbClr val="1B204C"/>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3"/>
          <p:cNvSpPr txBox="1">
            <a:spLocks/>
          </p:cNvSpPr>
          <p:nvPr/>
        </p:nvSpPr>
        <p:spPr bwMode="gray">
          <a:xfrm>
            <a:off x="762000" y="1524000"/>
            <a:ext cx="7467600" cy="4800600"/>
          </a:xfrm>
          <a:prstGeom prst="rect">
            <a:avLst/>
          </a:prstGeom>
        </p:spPr>
        <p:txBody>
          <a:bodyPr>
            <a:normAutofit/>
          </a:bodyPr>
          <a:lstStyle/>
          <a:p>
            <a:pPr marL="342900" indent="-342900" fontAlgn="auto">
              <a:spcBef>
                <a:spcPct val="20000"/>
              </a:spcBef>
              <a:spcAft>
                <a:spcPts val="1200"/>
              </a:spcAft>
              <a:buFont typeface="Arial"/>
              <a:buChar char="•"/>
              <a:defRPr/>
            </a:pPr>
            <a:r>
              <a:rPr lang="en-US" sz="2400" dirty="0">
                <a:solidFill>
                  <a:schemeClr val="bg1"/>
                </a:solidFill>
                <a:latin typeface="Trebuchet MS"/>
                <a:cs typeface="Trebuchet MS"/>
              </a:rPr>
              <a:t>Site must</a:t>
            </a:r>
          </a:p>
          <a:p>
            <a:pPr marL="1257300" lvl="2" indent="-342900" fontAlgn="auto">
              <a:spcBef>
                <a:spcPct val="20000"/>
              </a:spcBef>
              <a:spcAft>
                <a:spcPts val="1200"/>
              </a:spcAft>
              <a:buFont typeface="Wingdings" charset="2"/>
              <a:buChar char="ü"/>
              <a:defRPr/>
            </a:pPr>
            <a:r>
              <a:rPr lang="en-US" sz="2400" dirty="0">
                <a:solidFill>
                  <a:schemeClr val="bg1"/>
                </a:solidFill>
                <a:latin typeface="Trebuchet MS"/>
                <a:cs typeface="Trebuchet MS"/>
              </a:rPr>
              <a:t>Accept patients covered by Medicare, Medicaid, and the Children’s Health Insurance Program</a:t>
            </a:r>
            <a:endParaRPr lang="en-US" sz="1946" i="1" dirty="0">
              <a:solidFill>
                <a:schemeClr val="bg1"/>
              </a:solidFill>
              <a:latin typeface="Trebuchet MS"/>
              <a:cs typeface="Trebuchet MS"/>
            </a:endParaRPr>
          </a:p>
          <a:p>
            <a:pPr marL="1257300" lvl="2" indent="-342900" fontAlgn="auto">
              <a:spcBef>
                <a:spcPct val="20000"/>
              </a:spcBef>
              <a:spcAft>
                <a:spcPts val="1200"/>
              </a:spcAft>
              <a:buFont typeface="Wingdings" charset="2"/>
              <a:buChar char="ü"/>
              <a:defRPr/>
            </a:pPr>
            <a:r>
              <a:rPr lang="en-US" sz="2400" dirty="0">
                <a:solidFill>
                  <a:schemeClr val="bg1"/>
                </a:solidFill>
                <a:latin typeface="Trebuchet MS"/>
                <a:cs typeface="Trebuchet MS"/>
              </a:rPr>
              <a:t>Not discriminate in the provision of services</a:t>
            </a:r>
          </a:p>
          <a:p>
            <a:pPr marL="1257300" lvl="2" indent="-342900" fontAlgn="auto">
              <a:spcBef>
                <a:spcPct val="20000"/>
              </a:spcBef>
              <a:spcAft>
                <a:spcPts val="1200"/>
              </a:spcAft>
              <a:buFont typeface="Wingdings" charset="2"/>
              <a:buChar char="ü"/>
              <a:defRPr/>
            </a:pPr>
            <a:r>
              <a:rPr lang="en-US" sz="2400" dirty="0">
                <a:solidFill>
                  <a:schemeClr val="bg1"/>
                </a:solidFill>
                <a:latin typeface="Trebuchet MS"/>
                <a:cs typeface="Trebuchet MS"/>
              </a:rPr>
              <a:t>Document sound fiscal management</a:t>
            </a:r>
          </a:p>
          <a:p>
            <a:pPr marL="1257300" lvl="2" indent="-342900" fontAlgn="auto">
              <a:spcBef>
                <a:spcPct val="20000"/>
              </a:spcBef>
              <a:spcAft>
                <a:spcPts val="1200"/>
              </a:spcAft>
              <a:buFont typeface="Wingdings" charset="2"/>
              <a:buChar char="ü"/>
              <a:defRPr/>
            </a:pPr>
            <a:r>
              <a:rPr lang="en-US" sz="2400" dirty="0">
                <a:solidFill>
                  <a:schemeClr val="bg1"/>
                </a:solidFill>
                <a:latin typeface="Trebuchet MS"/>
                <a:cs typeface="Trebuchet MS"/>
              </a:rPr>
              <a:t>Have capacity to maintain a competitive salary, benefits, and malpractice coverage package for providers</a:t>
            </a:r>
          </a:p>
        </p:txBody>
      </p:sp>
      <p:sp>
        <p:nvSpPr>
          <p:cNvPr id="9" name="Title 6"/>
          <p:cNvSpPr>
            <a:spLocks noGrp="1"/>
          </p:cNvSpPr>
          <p:nvPr>
            <p:ph type="title"/>
          </p:nvPr>
        </p:nvSpPr>
        <p:spPr bwMode="gray">
          <a:xfrm>
            <a:off x="685800" y="685800"/>
            <a:ext cx="2743200" cy="715963"/>
          </a:xfrm>
        </p:spPr>
        <p:txBody>
          <a:bodyPr anchor="t"/>
          <a:lstStyle/>
          <a:p>
            <a:pPr algn="l" fontAlgn="auto">
              <a:spcAft>
                <a:spcPts val="0"/>
              </a:spcAft>
              <a:defRPr/>
            </a:pPr>
            <a:r>
              <a:rPr lang="en-US" dirty="0" smtClean="0">
                <a:solidFill>
                  <a:srgbClr val="F2B232"/>
                </a:solidFill>
              </a:rPr>
              <a:t>Eligibility</a:t>
            </a:r>
            <a:endParaRPr lang="en-US" dirty="0">
              <a:solidFill>
                <a:srgbClr val="F2B23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400800"/>
          </a:xfrm>
          <a:prstGeom prst="rect">
            <a:avLst/>
          </a:prstGeom>
          <a:solidFill>
            <a:srgbClr val="1B204C"/>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2"/>
          <p:cNvSpPr>
            <a:spLocks noGrp="1"/>
          </p:cNvSpPr>
          <p:nvPr>
            <p:ph type="title"/>
          </p:nvPr>
        </p:nvSpPr>
        <p:spPr bwMode="gray"/>
        <p:txBody>
          <a:bodyPr/>
          <a:lstStyle/>
          <a:p>
            <a:pPr fontAlgn="auto">
              <a:spcAft>
                <a:spcPts val="0"/>
              </a:spcAft>
              <a:defRPr/>
            </a:pPr>
            <a:r>
              <a:rPr lang="en-US" sz="4000" dirty="0" smtClean="0">
                <a:solidFill>
                  <a:srgbClr val="FFFFFF"/>
                </a:solidFill>
              </a:rPr>
              <a:t>How to apply</a:t>
            </a:r>
          </a:p>
        </p:txBody>
      </p:sp>
      <p:grpSp>
        <p:nvGrpSpPr>
          <p:cNvPr id="32" name="Group 31"/>
          <p:cNvGrpSpPr>
            <a:grpSpLocks/>
          </p:cNvGrpSpPr>
          <p:nvPr/>
        </p:nvGrpSpPr>
        <p:grpSpPr bwMode="auto">
          <a:xfrm>
            <a:off x="533400" y="2209800"/>
            <a:ext cx="2514600" cy="2590800"/>
            <a:chOff x="533400" y="2209801"/>
            <a:chExt cx="2514600" cy="2590799"/>
          </a:xfrm>
        </p:grpSpPr>
        <p:grpSp>
          <p:nvGrpSpPr>
            <p:cNvPr id="118802" name="Group 16"/>
            <p:cNvGrpSpPr>
              <a:grpSpLocks/>
            </p:cNvGrpSpPr>
            <p:nvPr/>
          </p:nvGrpSpPr>
          <p:grpSpPr bwMode="auto">
            <a:xfrm>
              <a:off x="533400" y="2209801"/>
              <a:ext cx="2362200" cy="2590799"/>
              <a:chOff x="1295400" y="2209801"/>
              <a:chExt cx="2362200" cy="2590799"/>
            </a:xfrm>
          </p:grpSpPr>
          <p:sp>
            <p:nvSpPr>
              <p:cNvPr id="6" name="Rectangle 5"/>
              <p:cNvSpPr/>
              <p:nvPr/>
            </p:nvSpPr>
            <p:spPr>
              <a:xfrm>
                <a:off x="1295400" y="2667001"/>
                <a:ext cx="2362200" cy="2133599"/>
              </a:xfrm>
              <a:prstGeom prst="rect">
                <a:avLst/>
              </a:prstGeom>
              <a:solidFill>
                <a:srgbClr val="F2B232"/>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2133600" y="2286001"/>
                <a:ext cx="685800" cy="685800"/>
              </a:xfrm>
              <a:prstGeom prst="ellipse">
                <a:avLst/>
              </a:prstGeom>
              <a:solidFill>
                <a:srgbClr val="F2B23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extBox 7"/>
              <p:cNvSpPr txBox="1"/>
              <p:nvPr/>
            </p:nvSpPr>
            <p:spPr>
              <a:xfrm>
                <a:off x="2133600" y="2209801"/>
                <a:ext cx="685800" cy="769938"/>
              </a:xfrm>
              <a:prstGeom prst="rect">
                <a:avLst/>
              </a:prstGeom>
              <a:noFill/>
            </p:spPr>
            <p:txBody>
              <a:bodyPr>
                <a:spAutoFit/>
              </a:bodyPr>
              <a:lstStyle/>
              <a:p>
                <a:pPr algn="ctr" fontAlgn="auto">
                  <a:spcBef>
                    <a:spcPts val="0"/>
                  </a:spcBef>
                  <a:spcAft>
                    <a:spcPts val="0"/>
                  </a:spcAft>
                  <a:defRPr/>
                </a:pPr>
                <a:r>
                  <a:rPr lang="en-US" sz="4400" cap="all" dirty="0">
                    <a:solidFill>
                      <a:srgbClr val="1B204C"/>
                    </a:solidFill>
                    <a:latin typeface="Arial"/>
                    <a:cs typeface="Arial"/>
                  </a:rPr>
                  <a:t>1</a:t>
                </a:r>
                <a:endParaRPr lang="en-US" sz="4400" dirty="0">
                  <a:solidFill>
                    <a:srgbClr val="1B204C"/>
                  </a:solidFill>
                  <a:latin typeface="+mn-lt"/>
                </a:endParaRPr>
              </a:p>
            </p:txBody>
          </p:sp>
        </p:grpSp>
        <p:sp>
          <p:nvSpPr>
            <p:cNvPr id="118803" name="TextBox 8"/>
            <p:cNvSpPr txBox="1">
              <a:spLocks noChangeArrowheads="1"/>
            </p:cNvSpPr>
            <p:nvPr/>
          </p:nvSpPr>
          <p:spPr bwMode="auto">
            <a:xfrm>
              <a:off x="762000" y="3048000"/>
              <a:ext cx="2286000" cy="1446550"/>
            </a:xfrm>
            <a:prstGeom prst="rect">
              <a:avLst/>
            </a:prstGeom>
            <a:noFill/>
            <a:ln w="9525">
              <a:noFill/>
              <a:miter lim="800000"/>
              <a:headEnd/>
              <a:tailEnd/>
            </a:ln>
          </p:spPr>
          <p:txBody>
            <a:bodyPr>
              <a:spAutoFit/>
            </a:bodyPr>
            <a:lstStyle/>
            <a:p>
              <a:r>
                <a:rPr lang="en-US" sz="2200">
                  <a:solidFill>
                    <a:srgbClr val="1B204C"/>
                  </a:solidFill>
                  <a:latin typeface="Trebuchet MS" pitchFamily="34" charset="0"/>
                </a:rPr>
                <a:t>Contact the appropriate State Primary Care Office</a:t>
              </a:r>
              <a:endParaRPr lang="en-US" sz="2200" b="1">
                <a:solidFill>
                  <a:srgbClr val="1B204C"/>
                </a:solidFill>
                <a:latin typeface="Trebuchet MS" pitchFamily="34" charset="0"/>
              </a:endParaRPr>
            </a:p>
          </p:txBody>
        </p:sp>
      </p:grpSp>
      <p:grpSp>
        <p:nvGrpSpPr>
          <p:cNvPr id="33" name="Group 32"/>
          <p:cNvGrpSpPr>
            <a:grpSpLocks/>
          </p:cNvGrpSpPr>
          <p:nvPr/>
        </p:nvGrpSpPr>
        <p:grpSpPr bwMode="auto">
          <a:xfrm>
            <a:off x="3429000" y="2209800"/>
            <a:ext cx="2514600" cy="2590800"/>
            <a:chOff x="3429000" y="2209800"/>
            <a:chExt cx="2514600" cy="2590799"/>
          </a:xfrm>
        </p:grpSpPr>
        <p:grpSp>
          <p:nvGrpSpPr>
            <p:cNvPr id="118797" name="Group 21"/>
            <p:cNvGrpSpPr>
              <a:grpSpLocks/>
            </p:cNvGrpSpPr>
            <p:nvPr/>
          </p:nvGrpSpPr>
          <p:grpSpPr bwMode="auto">
            <a:xfrm>
              <a:off x="3429000" y="2209800"/>
              <a:ext cx="2362200" cy="2590799"/>
              <a:chOff x="1295400" y="2209801"/>
              <a:chExt cx="2362200" cy="2590799"/>
            </a:xfrm>
          </p:grpSpPr>
          <p:sp>
            <p:nvSpPr>
              <p:cNvPr id="23" name="Rectangle 22"/>
              <p:cNvSpPr/>
              <p:nvPr/>
            </p:nvSpPr>
            <p:spPr>
              <a:xfrm>
                <a:off x="1295400" y="2667001"/>
                <a:ext cx="2362200" cy="2133599"/>
              </a:xfrm>
              <a:prstGeom prst="rect">
                <a:avLst/>
              </a:prstGeom>
              <a:solidFill>
                <a:srgbClr val="F2B232"/>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Oval 23"/>
              <p:cNvSpPr/>
              <p:nvPr/>
            </p:nvSpPr>
            <p:spPr>
              <a:xfrm>
                <a:off x="2133600" y="2286001"/>
                <a:ext cx="685800" cy="685800"/>
              </a:xfrm>
              <a:prstGeom prst="ellipse">
                <a:avLst/>
              </a:prstGeom>
              <a:solidFill>
                <a:srgbClr val="F2B23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TextBox 24"/>
              <p:cNvSpPr txBox="1"/>
              <p:nvPr/>
            </p:nvSpPr>
            <p:spPr>
              <a:xfrm>
                <a:off x="2133600" y="2209801"/>
                <a:ext cx="685800" cy="769938"/>
              </a:xfrm>
              <a:prstGeom prst="rect">
                <a:avLst/>
              </a:prstGeom>
              <a:noFill/>
            </p:spPr>
            <p:txBody>
              <a:bodyPr>
                <a:spAutoFit/>
              </a:bodyPr>
              <a:lstStyle/>
              <a:p>
                <a:pPr algn="ctr" fontAlgn="auto">
                  <a:spcBef>
                    <a:spcPts val="0"/>
                  </a:spcBef>
                  <a:spcAft>
                    <a:spcPts val="0"/>
                  </a:spcAft>
                  <a:defRPr/>
                </a:pPr>
                <a:r>
                  <a:rPr lang="en-US" sz="4400" cap="all" dirty="0">
                    <a:solidFill>
                      <a:srgbClr val="1B204C"/>
                    </a:solidFill>
                    <a:latin typeface="Arial"/>
                    <a:cs typeface="Arial"/>
                  </a:rPr>
                  <a:t>2</a:t>
                </a:r>
                <a:endParaRPr lang="en-US" sz="4400" dirty="0">
                  <a:solidFill>
                    <a:srgbClr val="1B204C"/>
                  </a:solidFill>
                  <a:latin typeface="+mn-lt"/>
                </a:endParaRPr>
              </a:p>
            </p:txBody>
          </p:sp>
        </p:grpSp>
        <p:sp>
          <p:nvSpPr>
            <p:cNvPr id="118798" name="TextBox 25"/>
            <p:cNvSpPr txBox="1">
              <a:spLocks noChangeArrowheads="1"/>
            </p:cNvSpPr>
            <p:nvPr/>
          </p:nvSpPr>
          <p:spPr bwMode="auto">
            <a:xfrm>
              <a:off x="3657600" y="3047999"/>
              <a:ext cx="2286000" cy="1107996"/>
            </a:xfrm>
            <a:prstGeom prst="rect">
              <a:avLst/>
            </a:prstGeom>
            <a:noFill/>
            <a:ln w="9525">
              <a:noFill/>
              <a:miter lim="800000"/>
              <a:headEnd/>
              <a:tailEnd/>
            </a:ln>
          </p:spPr>
          <p:txBody>
            <a:bodyPr>
              <a:spAutoFit/>
            </a:bodyPr>
            <a:lstStyle/>
            <a:p>
              <a:r>
                <a:rPr lang="en-US" sz="2200">
                  <a:solidFill>
                    <a:srgbClr val="1B204C"/>
                  </a:solidFill>
                  <a:latin typeface="Trebuchet MS" pitchFamily="34" charset="0"/>
                </a:rPr>
                <a:t>Complete and submit the Site Application</a:t>
              </a:r>
              <a:endParaRPr lang="en-US" sz="2200" b="1">
                <a:solidFill>
                  <a:srgbClr val="1B204C"/>
                </a:solidFill>
                <a:latin typeface="Trebuchet MS" pitchFamily="34" charset="0"/>
              </a:endParaRPr>
            </a:p>
          </p:txBody>
        </p:sp>
      </p:grpSp>
      <p:grpSp>
        <p:nvGrpSpPr>
          <p:cNvPr id="34" name="Group 33"/>
          <p:cNvGrpSpPr>
            <a:grpSpLocks/>
          </p:cNvGrpSpPr>
          <p:nvPr/>
        </p:nvGrpSpPr>
        <p:grpSpPr bwMode="auto">
          <a:xfrm>
            <a:off x="6324600" y="2209800"/>
            <a:ext cx="2514600" cy="2590800"/>
            <a:chOff x="6324600" y="2209800"/>
            <a:chExt cx="2514600" cy="2590799"/>
          </a:xfrm>
        </p:grpSpPr>
        <p:grpSp>
          <p:nvGrpSpPr>
            <p:cNvPr id="118792" name="Group 26"/>
            <p:cNvGrpSpPr>
              <a:grpSpLocks/>
            </p:cNvGrpSpPr>
            <p:nvPr/>
          </p:nvGrpSpPr>
          <p:grpSpPr bwMode="auto">
            <a:xfrm>
              <a:off x="6324600" y="2209800"/>
              <a:ext cx="2362200" cy="2590799"/>
              <a:chOff x="1295400" y="2209801"/>
              <a:chExt cx="2362200" cy="2590799"/>
            </a:xfrm>
          </p:grpSpPr>
          <p:sp>
            <p:nvSpPr>
              <p:cNvPr id="28" name="Rectangle 27"/>
              <p:cNvSpPr/>
              <p:nvPr/>
            </p:nvSpPr>
            <p:spPr>
              <a:xfrm>
                <a:off x="1295400" y="2667001"/>
                <a:ext cx="2362200" cy="2133599"/>
              </a:xfrm>
              <a:prstGeom prst="rect">
                <a:avLst/>
              </a:prstGeom>
              <a:solidFill>
                <a:srgbClr val="F2B232"/>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Oval 28"/>
              <p:cNvSpPr/>
              <p:nvPr/>
            </p:nvSpPr>
            <p:spPr>
              <a:xfrm>
                <a:off x="2133600" y="2286001"/>
                <a:ext cx="685800" cy="685800"/>
              </a:xfrm>
              <a:prstGeom prst="ellipse">
                <a:avLst/>
              </a:prstGeom>
              <a:solidFill>
                <a:srgbClr val="F2B23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TextBox 29"/>
              <p:cNvSpPr txBox="1"/>
              <p:nvPr/>
            </p:nvSpPr>
            <p:spPr>
              <a:xfrm>
                <a:off x="2133600" y="2209801"/>
                <a:ext cx="685800" cy="769938"/>
              </a:xfrm>
              <a:prstGeom prst="rect">
                <a:avLst/>
              </a:prstGeom>
              <a:noFill/>
            </p:spPr>
            <p:txBody>
              <a:bodyPr>
                <a:spAutoFit/>
              </a:bodyPr>
              <a:lstStyle/>
              <a:p>
                <a:pPr algn="ctr" fontAlgn="auto">
                  <a:spcBef>
                    <a:spcPts val="0"/>
                  </a:spcBef>
                  <a:spcAft>
                    <a:spcPts val="0"/>
                  </a:spcAft>
                  <a:defRPr/>
                </a:pPr>
                <a:r>
                  <a:rPr lang="en-US" sz="4400" cap="all" dirty="0">
                    <a:solidFill>
                      <a:srgbClr val="1B204C"/>
                    </a:solidFill>
                    <a:latin typeface="Arial"/>
                    <a:cs typeface="Arial"/>
                  </a:rPr>
                  <a:t>3</a:t>
                </a:r>
                <a:endParaRPr lang="en-US" sz="4400" dirty="0">
                  <a:solidFill>
                    <a:srgbClr val="1B204C"/>
                  </a:solidFill>
                  <a:latin typeface="+mn-lt"/>
                </a:endParaRPr>
              </a:p>
            </p:txBody>
          </p:sp>
        </p:grpSp>
        <p:sp>
          <p:nvSpPr>
            <p:cNvPr id="118793" name="TextBox 30"/>
            <p:cNvSpPr txBox="1">
              <a:spLocks noChangeArrowheads="1"/>
            </p:cNvSpPr>
            <p:nvPr/>
          </p:nvSpPr>
          <p:spPr bwMode="auto">
            <a:xfrm>
              <a:off x="6553200" y="3047999"/>
              <a:ext cx="2286000" cy="1107996"/>
            </a:xfrm>
            <a:prstGeom prst="rect">
              <a:avLst/>
            </a:prstGeom>
            <a:noFill/>
            <a:ln w="9525">
              <a:noFill/>
              <a:miter lim="800000"/>
              <a:headEnd/>
              <a:tailEnd/>
            </a:ln>
          </p:spPr>
          <p:txBody>
            <a:bodyPr>
              <a:spAutoFit/>
            </a:bodyPr>
            <a:lstStyle/>
            <a:p>
              <a:r>
                <a:rPr lang="en-US" sz="2200">
                  <a:solidFill>
                    <a:srgbClr val="1B204C"/>
                  </a:solidFill>
                  <a:latin typeface="Trebuchet MS" pitchFamily="34" charset="0"/>
                </a:rPr>
                <a:t>Complete and submit the Site Profile Form</a:t>
              </a:r>
              <a:endParaRPr lang="en-US" sz="2200" b="1">
                <a:solidFill>
                  <a:srgbClr val="1B204C"/>
                </a:solidFill>
                <a:latin typeface="Trebuchet MS" pitchFamily="34" charset="0"/>
              </a:endParaRPr>
            </a:p>
          </p:txBody>
        </p:sp>
      </p:grpSp>
      <p:cxnSp>
        <p:nvCxnSpPr>
          <p:cNvPr id="15" name="Straight Arrow Connector 14"/>
          <p:cNvCxnSpPr/>
          <p:nvPr/>
        </p:nvCxnSpPr>
        <p:spPr>
          <a:xfrm>
            <a:off x="2895600" y="3733800"/>
            <a:ext cx="762000" cy="1588"/>
          </a:xfrm>
          <a:prstGeom prst="straightConnector1">
            <a:avLst/>
          </a:prstGeom>
          <a:ln w="50800" cap="flat" cmpd="sng" algn="ctr">
            <a:solidFill>
              <a:schemeClr val="bg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5791200" y="3733800"/>
            <a:ext cx="762000" cy="1588"/>
          </a:xfrm>
          <a:prstGeom prst="straightConnector1">
            <a:avLst/>
          </a:prstGeom>
          <a:ln w="50800" cap="flat" cmpd="sng" algn="ctr">
            <a:solidFill>
              <a:schemeClr val="bg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lide(fromBottom)">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slide(fromBottom)">
                                      <p:cBhvr>
                                        <p:cTn id="12" dur="500"/>
                                        <p:tgtEl>
                                          <p:spTgt spid="33"/>
                                        </p:tgtEl>
                                      </p:cBhvr>
                                    </p:animEffect>
                                  </p:childTnLst>
                                </p:cTn>
                              </p:par>
                            </p:childTnLst>
                          </p:cTn>
                        </p:par>
                        <p:par>
                          <p:cTn id="13" fill="hold">
                            <p:stCondLst>
                              <p:cond delay="500"/>
                            </p:stCondLst>
                            <p:childTnLst>
                              <p:par>
                                <p:cTn id="14" presetID="12" presetClass="entr" presetSubtype="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slide(from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slide(fromBottom)">
                                      <p:cBhvr>
                                        <p:cTn id="21" dur="500"/>
                                        <p:tgtEl>
                                          <p:spTgt spid="34"/>
                                        </p:tgtEl>
                                      </p:cBhvr>
                                    </p:animEffect>
                                  </p:childTnLst>
                                </p:cTn>
                              </p:par>
                            </p:childTnLst>
                          </p:cTn>
                        </p:par>
                        <p:par>
                          <p:cTn id="22" fill="hold">
                            <p:stCondLst>
                              <p:cond delay="500"/>
                            </p:stCondLst>
                            <p:childTnLst>
                              <p:par>
                                <p:cTn id="23" presetID="12" presetClass="entr" presetSubtype="8"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slide(fromLeft)">
                                      <p:cBhvr>
                                        <p:cTn id="2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1B204C"/>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19810" name="Picture 4" descr="78320792.png"/>
          <p:cNvPicPr>
            <a:picLocks noChangeAspect="1"/>
          </p:cNvPicPr>
          <p:nvPr/>
        </p:nvPicPr>
        <p:blipFill>
          <a:blip r:embed="rId2" cstate="print"/>
          <a:srcRect/>
          <a:stretch>
            <a:fillRect/>
          </a:stretch>
        </p:blipFill>
        <p:spPr bwMode="auto">
          <a:xfrm>
            <a:off x="304800" y="0"/>
            <a:ext cx="4648200" cy="4648200"/>
          </a:xfrm>
          <a:prstGeom prst="rect">
            <a:avLst/>
          </a:prstGeom>
          <a:noFill/>
          <a:ln w="9525">
            <a:noFill/>
            <a:miter lim="800000"/>
            <a:headEnd/>
            <a:tailEnd/>
          </a:ln>
        </p:spPr>
      </p:pic>
      <p:sp>
        <p:nvSpPr>
          <p:cNvPr id="119811" name="Rectangle 3"/>
          <p:cNvSpPr>
            <a:spLocks noGrp="1"/>
          </p:cNvSpPr>
          <p:nvPr>
            <p:ph idx="1"/>
          </p:nvPr>
        </p:nvSpPr>
        <p:spPr bwMode="gray">
          <a:xfrm>
            <a:off x="1676400" y="2286000"/>
            <a:ext cx="6629400" cy="1981200"/>
          </a:xfrm>
        </p:spPr>
        <p:txBody>
          <a:bodyPr/>
          <a:lstStyle/>
          <a:p>
            <a:endParaRPr lang="en-US" sz="2800" smtClean="0">
              <a:solidFill>
                <a:srgbClr val="2C79B3"/>
              </a:solidFill>
              <a:latin typeface="Trebuchet MS" pitchFamily="34" charset="0"/>
            </a:endParaRPr>
          </a:p>
          <a:p>
            <a:pPr algn="r">
              <a:buFont typeface="Arial" charset="0"/>
              <a:buNone/>
            </a:pPr>
            <a:r>
              <a:rPr lang="en-US" sz="2400" smtClean="0">
                <a:solidFill>
                  <a:schemeClr val="bg1"/>
                </a:solidFill>
                <a:latin typeface="Trebuchet MS" pitchFamily="34" charset="0"/>
              </a:rPr>
              <a:t>Learn more at</a:t>
            </a:r>
          </a:p>
          <a:p>
            <a:pPr algn="r">
              <a:buFont typeface="Arial" charset="0"/>
              <a:buNone/>
            </a:pPr>
            <a:r>
              <a:rPr lang="en-US" sz="2900" b="1" smtClean="0">
                <a:solidFill>
                  <a:schemeClr val="bg1"/>
                </a:solidFill>
                <a:latin typeface="Trebuchet MS" pitchFamily="34" charset="0"/>
              </a:rPr>
              <a:t>NHSC.hrsa.gov/communities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8" descr="state_loan_repayment_title_slide.jpg"/>
          <p:cNvPicPr>
            <a:picLocks noChangeAspect="1"/>
          </p:cNvPicPr>
          <p:nvPr/>
        </p:nvPicPr>
        <p:blipFill>
          <a:blip r:embed="rId3" cstate="print"/>
          <a:srcRect/>
          <a:stretch>
            <a:fillRect/>
          </a:stretch>
        </p:blipFill>
        <p:spPr bwMode="auto">
          <a:xfrm>
            <a:off x="0" y="0"/>
            <a:ext cx="9144000" cy="6400800"/>
          </a:xfrm>
          <a:prstGeom prst="rect">
            <a:avLst/>
          </a:prstGeom>
          <a:noFill/>
          <a:ln w="9525">
            <a:noFill/>
            <a:miter lim="800000"/>
            <a:headEnd/>
            <a:tailEnd/>
          </a:ln>
        </p:spPr>
      </p:pic>
      <p:sp>
        <p:nvSpPr>
          <p:cNvPr id="6" name="Title 7"/>
          <p:cNvSpPr txBox="1">
            <a:spLocks/>
          </p:cNvSpPr>
          <p:nvPr/>
        </p:nvSpPr>
        <p:spPr>
          <a:xfrm>
            <a:off x="1905000" y="609600"/>
            <a:ext cx="6477000" cy="3276600"/>
          </a:xfrm>
          <a:prstGeom prst="rect">
            <a:avLst/>
          </a:prstGeom>
        </p:spPr>
        <p:txBody>
          <a:bodyPr/>
          <a:lstStyle/>
          <a:p>
            <a:pPr algn="r" fontAlgn="auto">
              <a:spcAft>
                <a:spcPts val="0"/>
              </a:spcAft>
              <a:defRPr/>
            </a:pPr>
            <a:r>
              <a:rPr lang="en-US" sz="7000" b="1" dirty="0">
                <a:solidFill>
                  <a:srgbClr val="1B204C"/>
                </a:solidFill>
                <a:latin typeface="Trebuchet MS"/>
                <a:ea typeface="+mj-ea"/>
                <a:cs typeface="Trebuchet MS"/>
              </a:rPr>
              <a:t>State Loan Repayment Program</a:t>
            </a:r>
          </a:p>
        </p:txBody>
      </p:sp>
      <p:sp>
        <p:nvSpPr>
          <p:cNvPr id="8" name="Title 7"/>
          <p:cNvSpPr txBox="1">
            <a:spLocks/>
          </p:cNvSpPr>
          <p:nvPr/>
        </p:nvSpPr>
        <p:spPr>
          <a:xfrm>
            <a:off x="6400800" y="4648200"/>
            <a:ext cx="1981200" cy="762000"/>
          </a:xfrm>
          <a:prstGeom prst="rect">
            <a:avLst/>
          </a:prstGeom>
        </p:spPr>
        <p:txBody>
          <a:bodyPr anchor="ctr"/>
          <a:lstStyle/>
          <a:p>
            <a:pPr algn="r" fontAlgn="auto">
              <a:spcAft>
                <a:spcPts val="0"/>
              </a:spcAft>
              <a:defRPr/>
            </a:pPr>
            <a:r>
              <a:rPr lang="en-US" sz="4500" cap="all" dirty="0">
                <a:solidFill>
                  <a:srgbClr val="2C79B3"/>
                </a:solidFill>
                <a:latin typeface="Trebuchet MS"/>
                <a:ea typeface="+mj-ea"/>
                <a:cs typeface="Trebuchet MS"/>
              </a:rPr>
              <a:t>(SLRP)</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6" descr="_MG_5051_ppt.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Rectangle 5"/>
          <p:cNvSpPr/>
          <p:nvPr/>
        </p:nvSpPr>
        <p:spPr bwMode="gray">
          <a:xfrm>
            <a:off x="0" y="762000"/>
            <a:ext cx="4572000" cy="2590800"/>
          </a:xfrm>
          <a:prstGeom prst="rect">
            <a:avLst/>
          </a:prstGeom>
          <a:solidFill>
            <a:schemeClr val="bg1"/>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2883" name="Content Placeholder 2"/>
          <p:cNvSpPr txBox="1">
            <a:spLocks/>
          </p:cNvSpPr>
          <p:nvPr/>
        </p:nvSpPr>
        <p:spPr bwMode="auto">
          <a:xfrm>
            <a:off x="0" y="1066800"/>
            <a:ext cx="4495800" cy="2667000"/>
          </a:xfrm>
          <a:prstGeom prst="rect">
            <a:avLst/>
          </a:prstGeom>
          <a:noFill/>
          <a:ln w="9525">
            <a:noFill/>
            <a:miter lim="800000"/>
            <a:headEnd/>
            <a:tailEnd/>
          </a:ln>
        </p:spPr>
        <p:txBody>
          <a:bodyPr/>
          <a:lstStyle/>
          <a:p>
            <a:pPr marL="342900" indent="-342900">
              <a:spcBef>
                <a:spcPct val="20000"/>
              </a:spcBef>
              <a:buFont typeface="Arial" charset="0"/>
              <a:buNone/>
            </a:pPr>
            <a:r>
              <a:rPr lang="en-US" sz="2400" dirty="0">
                <a:solidFill>
                  <a:srgbClr val="F15A29"/>
                </a:solidFill>
                <a:latin typeface="Trebuchet MS" pitchFamily="34" charset="0"/>
              </a:rPr>
              <a:t>	BCRS provides matching funds </a:t>
            </a:r>
            <a:r>
              <a:rPr lang="en-US" sz="2400" dirty="0" smtClean="0">
                <a:solidFill>
                  <a:srgbClr val="F15A29"/>
                </a:solidFill>
                <a:latin typeface="Trebuchet MS" pitchFamily="34" charset="0"/>
              </a:rPr>
              <a:t>to more than 30 states </a:t>
            </a:r>
            <a:r>
              <a:rPr lang="en-US" sz="2400" dirty="0">
                <a:solidFill>
                  <a:srgbClr val="F15A29"/>
                </a:solidFill>
                <a:latin typeface="Trebuchet MS" pitchFamily="34" charset="0"/>
              </a:rPr>
              <a:t>to operate their own loan repayment programs for primary care providers.</a:t>
            </a:r>
          </a:p>
          <a:p>
            <a:pPr marL="971550" lvl="1" indent="-514350">
              <a:spcBef>
                <a:spcPct val="20000"/>
              </a:spcBef>
              <a:buFont typeface="Arial" charset="0"/>
              <a:buNone/>
            </a:pPr>
            <a:endParaRPr lang="en-US" sz="2800" dirty="0">
              <a:latin typeface="Trebuchet MS"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00800"/>
          </a:xfrm>
          <a:prstGeom prst="rect">
            <a:avLst/>
          </a:prstGeom>
          <a:solidFill>
            <a:srgbClr val="A8C2DD"/>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Content Placeholder 2"/>
          <p:cNvSpPr txBox="1">
            <a:spLocks/>
          </p:cNvSpPr>
          <p:nvPr/>
        </p:nvSpPr>
        <p:spPr bwMode="auto">
          <a:xfrm>
            <a:off x="381000" y="609600"/>
            <a:ext cx="8382000" cy="6019800"/>
          </a:xfrm>
          <a:prstGeom prst="rect">
            <a:avLst/>
          </a:prstGeom>
          <a:noFill/>
          <a:ln w="9525">
            <a:noFill/>
            <a:miter lim="800000"/>
            <a:headEnd/>
            <a:tailEnd/>
          </a:ln>
        </p:spPr>
        <p:txBody>
          <a:bodyPr/>
          <a:lstStyle/>
          <a:p>
            <a:pPr marL="971550" lvl="1" indent="-514350">
              <a:spcBef>
                <a:spcPct val="20000"/>
              </a:spcBef>
              <a:spcAft>
                <a:spcPts val="1800"/>
              </a:spcAft>
              <a:buFont typeface="Arial" charset="0"/>
              <a:buChar char="•"/>
            </a:pPr>
            <a:r>
              <a:rPr lang="en-US" sz="2800">
                <a:solidFill>
                  <a:srgbClr val="2C79B3"/>
                </a:solidFill>
                <a:latin typeface="Trebuchet MS" pitchFamily="34" charset="0"/>
              </a:rPr>
              <a:t>SLRP and NHSC LRP complement each other in reaching the goal of improving access to health care in underserved communities</a:t>
            </a:r>
          </a:p>
          <a:p>
            <a:pPr marL="971550" lvl="1" indent="-514350">
              <a:spcBef>
                <a:spcPct val="20000"/>
              </a:spcBef>
              <a:spcAft>
                <a:spcPts val="1800"/>
              </a:spcAft>
              <a:buFont typeface="Arial" charset="0"/>
              <a:buChar char="•"/>
            </a:pPr>
            <a:r>
              <a:rPr lang="en-US" sz="2800">
                <a:solidFill>
                  <a:srgbClr val="2C79B3"/>
                </a:solidFill>
                <a:latin typeface="Trebuchet MS" pitchFamily="34" charset="0"/>
              </a:rPr>
              <a:t>SLRP varies state to state and also as compared to the NHSC in:</a:t>
            </a:r>
          </a:p>
          <a:p>
            <a:pPr marL="1428750" lvl="2" indent="-514350">
              <a:spcBef>
                <a:spcPct val="20000"/>
              </a:spcBef>
              <a:spcAft>
                <a:spcPts val="1200"/>
              </a:spcAft>
              <a:buFont typeface="Wingdings" pitchFamily="2" charset="2"/>
              <a:buChar char="ü"/>
            </a:pPr>
            <a:r>
              <a:rPr lang="en-US" sz="2400">
                <a:solidFill>
                  <a:srgbClr val="2C79B3"/>
                </a:solidFill>
                <a:latin typeface="Trebuchet MS" pitchFamily="34" charset="0"/>
              </a:rPr>
              <a:t>Approved disciplines</a:t>
            </a:r>
          </a:p>
          <a:p>
            <a:pPr marL="1428750" lvl="2" indent="-514350">
              <a:spcBef>
                <a:spcPct val="20000"/>
              </a:spcBef>
              <a:spcAft>
                <a:spcPts val="1200"/>
              </a:spcAft>
              <a:buFont typeface="Wingdings" pitchFamily="2" charset="2"/>
              <a:buChar char="ü"/>
            </a:pPr>
            <a:r>
              <a:rPr lang="en-US" sz="2400">
                <a:solidFill>
                  <a:srgbClr val="2C79B3"/>
                </a:solidFill>
                <a:latin typeface="Trebuchet MS" pitchFamily="34" charset="0"/>
              </a:rPr>
              <a:t>Length of service commitment</a:t>
            </a:r>
          </a:p>
          <a:p>
            <a:pPr marL="1428750" lvl="2" indent="-514350">
              <a:spcBef>
                <a:spcPct val="20000"/>
              </a:spcBef>
              <a:spcAft>
                <a:spcPts val="1200"/>
              </a:spcAft>
              <a:buFont typeface="Wingdings" pitchFamily="2" charset="2"/>
              <a:buChar char="ü"/>
            </a:pPr>
            <a:r>
              <a:rPr lang="en-US" sz="2400">
                <a:solidFill>
                  <a:srgbClr val="2C79B3"/>
                </a:solidFill>
                <a:latin typeface="Trebuchet MS" pitchFamily="34" charset="0"/>
              </a:rPr>
              <a:t>Amount of contract offered</a:t>
            </a:r>
          </a:p>
          <a:p>
            <a:pPr marL="1428750" lvl="2" indent="-514350">
              <a:spcBef>
                <a:spcPct val="20000"/>
              </a:spcBef>
              <a:spcAft>
                <a:spcPts val="1200"/>
              </a:spcAft>
              <a:buFont typeface="Wingdings" pitchFamily="2" charset="2"/>
              <a:buChar char="ü"/>
            </a:pPr>
            <a:r>
              <a:rPr lang="en-US" sz="2400">
                <a:solidFill>
                  <a:srgbClr val="2C79B3"/>
                </a:solidFill>
                <a:latin typeface="Trebuchet MS" pitchFamily="34" charset="0"/>
              </a:rPr>
              <a:t>Ability to utilize alternative funding sources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4">
                                            <p:txEl>
                                              <p:pRg st="0" end="0"/>
                                            </p:txEl>
                                          </p:spTgt>
                                        </p:tgtEl>
                                        <p:attrNameLst>
                                          <p:attrName>style.color</p:attrName>
                                        </p:attrNameLst>
                                      </p:cBhvr>
                                      <p:to>
                                        <a:srgbClr val="1B204C"/>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500" fill="hold"/>
                                        <p:tgtEl>
                                          <p:spTgt spid="4">
                                            <p:txEl>
                                              <p:pRg st="1" end="1"/>
                                            </p:txEl>
                                          </p:spTgt>
                                        </p:tgtEl>
                                        <p:attrNameLst>
                                          <p:attrName>style.color</p:attrName>
                                        </p:attrNameLst>
                                      </p:cBhvr>
                                      <p:to>
                                        <a:srgbClr val="1B204C"/>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500" fill="hold"/>
                                        <p:tgtEl>
                                          <p:spTgt spid="4">
                                            <p:txEl>
                                              <p:pRg st="2" end="2"/>
                                            </p:txEl>
                                          </p:spTgt>
                                        </p:tgtEl>
                                        <p:attrNameLst>
                                          <p:attrName>style.color</p:attrName>
                                        </p:attrNameLst>
                                      </p:cBhvr>
                                      <p:to>
                                        <a:srgbClr val="1B204C"/>
                                      </p:to>
                                    </p:animClr>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grpId="0" nodeType="clickEffect">
                                  <p:stCondLst>
                                    <p:cond delay="0"/>
                                  </p:stCondLst>
                                  <p:childTnLst>
                                    <p:animClr clrSpc="rgb" dir="cw">
                                      <p:cBhvr override="childStyle">
                                        <p:cTn id="18" dur="500" fill="hold"/>
                                        <p:tgtEl>
                                          <p:spTgt spid="4">
                                            <p:txEl>
                                              <p:pRg st="3" end="3"/>
                                            </p:txEl>
                                          </p:spTgt>
                                        </p:tgtEl>
                                        <p:attrNameLst>
                                          <p:attrName>style.color</p:attrName>
                                        </p:attrNameLst>
                                      </p:cBhvr>
                                      <p:to>
                                        <a:srgbClr val="1B204C"/>
                                      </p:to>
                                    </p:animClr>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grpId="0" nodeType="clickEffect">
                                  <p:stCondLst>
                                    <p:cond delay="0"/>
                                  </p:stCondLst>
                                  <p:childTnLst>
                                    <p:animClr clrSpc="rgb" dir="cw">
                                      <p:cBhvr override="childStyle">
                                        <p:cTn id="22" dur="500" fill="hold"/>
                                        <p:tgtEl>
                                          <p:spTgt spid="4">
                                            <p:txEl>
                                              <p:pRg st="4" end="4"/>
                                            </p:txEl>
                                          </p:spTgt>
                                        </p:tgtEl>
                                        <p:attrNameLst>
                                          <p:attrName>style.color</p:attrName>
                                        </p:attrNameLst>
                                      </p:cBhvr>
                                      <p:to>
                                        <a:srgbClr val="1B204C"/>
                                      </p:to>
                                    </p:animClr>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grpId="0" nodeType="clickEffect">
                                  <p:stCondLst>
                                    <p:cond delay="0"/>
                                  </p:stCondLst>
                                  <p:childTnLst>
                                    <p:animClr clrSpc="rgb" dir="cw">
                                      <p:cBhvr override="childStyle">
                                        <p:cTn id="26" dur="500" fill="hold"/>
                                        <p:tgtEl>
                                          <p:spTgt spid="4">
                                            <p:txEl>
                                              <p:pRg st="5" end="5"/>
                                            </p:txEl>
                                          </p:spTgt>
                                        </p:tgtEl>
                                        <p:attrNameLst>
                                          <p:attrName>style.color</p:attrName>
                                        </p:attrNameLst>
                                      </p:cBhvr>
                                      <p:to>
                                        <a:srgbClr val="1B204C"/>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3"/>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3"/>
          <p:cNvSpPr>
            <a:spLocks noGrp="1"/>
          </p:cNvSpPr>
          <p:nvPr>
            <p:ph idx="1"/>
          </p:nvPr>
        </p:nvSpPr>
        <p:spPr>
          <a:xfrm>
            <a:off x="685800" y="2286000"/>
            <a:ext cx="4876800" cy="3733800"/>
          </a:xfrm>
        </p:spPr>
        <p:txBody>
          <a:bodyPr/>
          <a:lstStyle/>
          <a:p>
            <a:pPr>
              <a:spcAft>
                <a:spcPts val="3000"/>
              </a:spcAft>
            </a:pPr>
            <a:r>
              <a:rPr lang="en-US" sz="2400" dirty="0" smtClean="0">
                <a:solidFill>
                  <a:srgbClr val="1B204C"/>
                </a:solidFill>
                <a:latin typeface="Trebuchet MS" pitchFamily="34" charset="0"/>
              </a:rPr>
              <a:t>The NHSC falls within HRSA’s Bureau of Clinician Recruitment and Service (BCRS)</a:t>
            </a:r>
          </a:p>
          <a:p>
            <a:pPr>
              <a:spcAft>
                <a:spcPts val="3000"/>
              </a:spcAft>
            </a:pPr>
            <a:r>
              <a:rPr lang="en-US" sz="2400" dirty="0" smtClean="0">
                <a:solidFill>
                  <a:srgbClr val="1B204C"/>
                </a:solidFill>
                <a:latin typeface="Trebuchet MS" pitchFamily="34" charset="0"/>
              </a:rPr>
              <a:t>BCRS coordinates the recruitment and retention </a:t>
            </a:r>
            <a:br>
              <a:rPr lang="en-US" sz="2400" dirty="0" smtClean="0">
                <a:solidFill>
                  <a:srgbClr val="1B204C"/>
                </a:solidFill>
                <a:latin typeface="Trebuchet MS" pitchFamily="34" charset="0"/>
              </a:rPr>
            </a:br>
            <a:r>
              <a:rPr lang="en-US" sz="2400" dirty="0" smtClean="0">
                <a:solidFill>
                  <a:srgbClr val="1B204C"/>
                </a:solidFill>
                <a:latin typeface="Trebuchet MS" pitchFamily="34" charset="0"/>
              </a:rPr>
              <a:t>of health professionals to </a:t>
            </a:r>
            <a:br>
              <a:rPr lang="en-US" sz="2400" dirty="0" smtClean="0">
                <a:solidFill>
                  <a:srgbClr val="1B204C"/>
                </a:solidFill>
                <a:latin typeface="Trebuchet MS" pitchFamily="34" charset="0"/>
              </a:rPr>
            </a:br>
            <a:r>
              <a:rPr lang="en-US" sz="2400" dirty="0" smtClean="0">
                <a:solidFill>
                  <a:srgbClr val="1B204C"/>
                </a:solidFill>
                <a:latin typeface="Trebuchet MS" pitchFamily="34" charset="0"/>
              </a:rPr>
              <a:t>work in medically </a:t>
            </a:r>
            <a:br>
              <a:rPr lang="en-US" sz="2400" dirty="0" smtClean="0">
                <a:solidFill>
                  <a:srgbClr val="1B204C"/>
                </a:solidFill>
                <a:latin typeface="Trebuchet MS" pitchFamily="34" charset="0"/>
              </a:rPr>
            </a:br>
            <a:r>
              <a:rPr lang="en-US" sz="2400" dirty="0" smtClean="0">
                <a:solidFill>
                  <a:srgbClr val="1B204C"/>
                </a:solidFill>
                <a:latin typeface="Trebuchet MS" pitchFamily="34" charset="0"/>
              </a:rPr>
              <a:t>underserved communities</a:t>
            </a:r>
          </a:p>
        </p:txBody>
      </p:sp>
      <p:sp>
        <p:nvSpPr>
          <p:cNvPr id="23" name="Title 9"/>
          <p:cNvSpPr>
            <a:spLocks noGrp="1"/>
          </p:cNvSpPr>
          <p:nvPr>
            <p:ph type="title"/>
          </p:nvPr>
        </p:nvSpPr>
        <p:spPr>
          <a:xfrm>
            <a:off x="0" y="503238"/>
            <a:ext cx="9144000" cy="1143000"/>
          </a:xfrm>
        </p:spPr>
        <p:txBody>
          <a:bodyPr/>
          <a:lstStyle/>
          <a:p>
            <a:pPr fontAlgn="auto">
              <a:spcAft>
                <a:spcPts val="0"/>
              </a:spcAft>
              <a:defRPr/>
            </a:pPr>
            <a:r>
              <a:rPr lang="en-US" dirty="0" smtClean="0">
                <a:solidFill>
                  <a:srgbClr val="1B204C"/>
                </a:solidFill>
              </a:rPr>
              <a:t>Bureau of clinician</a:t>
            </a:r>
            <a:br>
              <a:rPr lang="en-US" dirty="0" smtClean="0">
                <a:solidFill>
                  <a:srgbClr val="1B204C"/>
                </a:solidFill>
              </a:rPr>
            </a:br>
            <a:r>
              <a:rPr lang="en-US" dirty="0" smtClean="0">
                <a:solidFill>
                  <a:srgbClr val="1B204C"/>
                </a:solidFill>
              </a:rPr>
              <a:t>recruitment and service</a:t>
            </a:r>
            <a:endParaRPr lang="en-US" dirty="0">
              <a:solidFill>
                <a:srgbClr val="1B204C"/>
              </a:solidFill>
            </a:endParaRPr>
          </a:p>
        </p:txBody>
      </p:sp>
      <p:sp>
        <p:nvSpPr>
          <p:cNvPr id="4" name="Rectangle 3"/>
          <p:cNvSpPr/>
          <p:nvPr/>
        </p:nvSpPr>
        <p:spPr bwMode="gray">
          <a:xfrm>
            <a:off x="6019800" y="2362200"/>
            <a:ext cx="2514600" cy="1066800"/>
          </a:xfrm>
          <a:prstGeom prst="rect">
            <a:avLst/>
          </a:prstGeom>
          <a:solidFill>
            <a:srgbClr val="2C79B3"/>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388" name="Rectangle 3"/>
          <p:cNvSpPr txBox="1">
            <a:spLocks/>
          </p:cNvSpPr>
          <p:nvPr/>
        </p:nvSpPr>
        <p:spPr bwMode="gray">
          <a:xfrm>
            <a:off x="6096000" y="2438400"/>
            <a:ext cx="2362200" cy="914400"/>
          </a:xfrm>
          <a:prstGeom prst="rect">
            <a:avLst/>
          </a:prstGeom>
          <a:noFill/>
          <a:ln w="9525">
            <a:noFill/>
            <a:miter lim="800000"/>
            <a:headEnd/>
            <a:tailEnd/>
          </a:ln>
        </p:spPr>
        <p:txBody>
          <a:bodyPr/>
          <a:lstStyle/>
          <a:p>
            <a:pPr algn="ctr">
              <a:spcBef>
                <a:spcPct val="20000"/>
              </a:spcBef>
              <a:buFont typeface="Arial" charset="0"/>
              <a:buNone/>
            </a:pPr>
            <a:r>
              <a:rPr lang="en-US" sz="1600" dirty="0">
                <a:solidFill>
                  <a:schemeClr val="bg1"/>
                </a:solidFill>
                <a:latin typeface="Trebuchet MS" pitchFamily="34" charset="0"/>
              </a:rPr>
              <a:t>Department of Health </a:t>
            </a:r>
            <a:br>
              <a:rPr lang="en-US" sz="1600" dirty="0">
                <a:solidFill>
                  <a:schemeClr val="bg1"/>
                </a:solidFill>
                <a:latin typeface="Trebuchet MS" pitchFamily="34" charset="0"/>
              </a:rPr>
            </a:br>
            <a:r>
              <a:rPr lang="en-US" sz="1600" dirty="0">
                <a:solidFill>
                  <a:schemeClr val="bg1"/>
                </a:solidFill>
                <a:latin typeface="Trebuchet MS" pitchFamily="34" charset="0"/>
              </a:rPr>
              <a:t>and Human Services (HHS)</a:t>
            </a:r>
          </a:p>
        </p:txBody>
      </p:sp>
      <p:sp>
        <p:nvSpPr>
          <p:cNvPr id="6" name="Rectangle 5"/>
          <p:cNvSpPr/>
          <p:nvPr/>
        </p:nvSpPr>
        <p:spPr bwMode="gray">
          <a:xfrm>
            <a:off x="6019800" y="3657600"/>
            <a:ext cx="2514600" cy="990600"/>
          </a:xfrm>
          <a:prstGeom prst="rect">
            <a:avLst/>
          </a:prstGeom>
          <a:solidFill>
            <a:srgbClr val="2C79B3"/>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390" name="Rectangle 3"/>
          <p:cNvSpPr txBox="1">
            <a:spLocks/>
          </p:cNvSpPr>
          <p:nvPr/>
        </p:nvSpPr>
        <p:spPr bwMode="gray">
          <a:xfrm>
            <a:off x="6096000" y="3733800"/>
            <a:ext cx="2362200" cy="914400"/>
          </a:xfrm>
          <a:prstGeom prst="rect">
            <a:avLst/>
          </a:prstGeom>
          <a:noFill/>
          <a:ln w="9525">
            <a:noFill/>
            <a:miter lim="800000"/>
            <a:headEnd/>
            <a:tailEnd/>
          </a:ln>
        </p:spPr>
        <p:txBody>
          <a:bodyPr/>
          <a:lstStyle/>
          <a:p>
            <a:pPr algn="ctr">
              <a:spcBef>
                <a:spcPct val="20000"/>
              </a:spcBef>
              <a:buFont typeface="Arial" charset="0"/>
              <a:buNone/>
            </a:pPr>
            <a:r>
              <a:rPr lang="en-US" sz="1600">
                <a:solidFill>
                  <a:schemeClr val="bg1"/>
                </a:solidFill>
                <a:latin typeface="Trebuchet MS" pitchFamily="34" charset="0"/>
              </a:rPr>
              <a:t>Health Resources and Services Administration (HRSA)</a:t>
            </a:r>
          </a:p>
        </p:txBody>
      </p:sp>
      <p:sp>
        <p:nvSpPr>
          <p:cNvPr id="8" name="Rectangle 7"/>
          <p:cNvSpPr/>
          <p:nvPr/>
        </p:nvSpPr>
        <p:spPr bwMode="gray">
          <a:xfrm>
            <a:off x="6019800" y="4876800"/>
            <a:ext cx="2514600" cy="990600"/>
          </a:xfrm>
          <a:prstGeom prst="rect">
            <a:avLst/>
          </a:prstGeom>
          <a:solidFill>
            <a:srgbClr val="2C79B3"/>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392" name="Rectangle 3"/>
          <p:cNvSpPr txBox="1">
            <a:spLocks/>
          </p:cNvSpPr>
          <p:nvPr/>
        </p:nvSpPr>
        <p:spPr bwMode="gray">
          <a:xfrm>
            <a:off x="6096000" y="4953000"/>
            <a:ext cx="2362200" cy="914400"/>
          </a:xfrm>
          <a:prstGeom prst="rect">
            <a:avLst/>
          </a:prstGeom>
          <a:noFill/>
          <a:ln w="9525">
            <a:noFill/>
            <a:miter lim="800000"/>
            <a:headEnd/>
            <a:tailEnd/>
          </a:ln>
        </p:spPr>
        <p:txBody>
          <a:bodyPr/>
          <a:lstStyle/>
          <a:p>
            <a:pPr algn="ctr">
              <a:spcBef>
                <a:spcPct val="20000"/>
              </a:spcBef>
              <a:buFont typeface="Arial" charset="0"/>
              <a:buNone/>
            </a:pPr>
            <a:r>
              <a:rPr lang="en-US" sz="1600">
                <a:solidFill>
                  <a:schemeClr val="bg1"/>
                </a:solidFill>
                <a:latin typeface="Trebuchet MS" pitchFamily="34" charset="0"/>
              </a:rPr>
              <a:t>Bureau of Clinician Recruitment and Service (BCRS)</a:t>
            </a:r>
          </a:p>
        </p:txBody>
      </p:sp>
      <p:cxnSp>
        <p:nvCxnSpPr>
          <p:cNvPr id="12" name="Straight Arrow Connector 11"/>
          <p:cNvCxnSpPr>
            <a:stCxn id="4" idx="2"/>
            <a:endCxn id="6" idx="0"/>
          </p:cNvCxnSpPr>
          <p:nvPr/>
        </p:nvCxnSpPr>
        <p:spPr bwMode="gray">
          <a:xfrm rot="5400000">
            <a:off x="7162801" y="3543300"/>
            <a:ext cx="228600" cy="3175"/>
          </a:xfrm>
          <a:prstGeom prst="straightConnector1">
            <a:avLst/>
          </a:prstGeom>
          <a:ln>
            <a:solidFill>
              <a:srgbClr val="1B204C"/>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bwMode="gray">
          <a:xfrm rot="5400000">
            <a:off x="7125494" y="4761706"/>
            <a:ext cx="228600" cy="1588"/>
          </a:xfrm>
          <a:prstGeom prst="straightConnector1">
            <a:avLst/>
          </a:prstGeom>
          <a:ln>
            <a:solidFill>
              <a:srgbClr val="1B204C"/>
            </a:solidFill>
            <a:tailEnd type="arrow"/>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A8C2DD"/>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25954" name="Picture 4" descr="78320792.png"/>
          <p:cNvPicPr>
            <a:picLocks noChangeAspect="1"/>
          </p:cNvPicPr>
          <p:nvPr/>
        </p:nvPicPr>
        <p:blipFill>
          <a:blip r:embed="rId2" cstate="print"/>
          <a:srcRect/>
          <a:stretch>
            <a:fillRect/>
          </a:stretch>
        </p:blipFill>
        <p:spPr bwMode="auto">
          <a:xfrm>
            <a:off x="304800" y="0"/>
            <a:ext cx="4648200" cy="4648200"/>
          </a:xfrm>
          <a:prstGeom prst="rect">
            <a:avLst/>
          </a:prstGeom>
          <a:noFill/>
          <a:ln w="9525">
            <a:noFill/>
            <a:miter lim="800000"/>
            <a:headEnd/>
            <a:tailEnd/>
          </a:ln>
        </p:spPr>
      </p:pic>
      <p:sp>
        <p:nvSpPr>
          <p:cNvPr id="125955" name="Rectangle 3"/>
          <p:cNvSpPr>
            <a:spLocks noGrp="1"/>
          </p:cNvSpPr>
          <p:nvPr>
            <p:ph idx="1"/>
          </p:nvPr>
        </p:nvSpPr>
        <p:spPr>
          <a:xfrm>
            <a:off x="685800" y="3657600"/>
            <a:ext cx="7924800" cy="1981200"/>
          </a:xfrm>
        </p:spPr>
        <p:txBody>
          <a:bodyPr/>
          <a:lstStyle/>
          <a:p>
            <a:endParaRPr lang="en-US" sz="2800" dirty="0" smtClean="0">
              <a:solidFill>
                <a:srgbClr val="2C79B3"/>
              </a:solidFill>
              <a:latin typeface="Trebuchet MS" pitchFamily="34" charset="0"/>
            </a:endParaRPr>
          </a:p>
          <a:p>
            <a:pPr algn="r">
              <a:buFont typeface="Arial" charset="0"/>
              <a:buNone/>
            </a:pPr>
            <a:r>
              <a:rPr lang="en-US" sz="2400" dirty="0" smtClean="0">
                <a:solidFill>
                  <a:srgbClr val="1B204C"/>
                </a:solidFill>
                <a:latin typeface="Trebuchet MS" pitchFamily="34" charset="0"/>
              </a:rPr>
              <a:t>Learn more at</a:t>
            </a:r>
          </a:p>
          <a:p>
            <a:pPr algn="r">
              <a:buNone/>
            </a:pPr>
            <a:r>
              <a:rPr lang="en-US" sz="1800" b="1" dirty="0" smtClean="0">
                <a:solidFill>
                  <a:srgbClr val="1B204C"/>
                </a:solidFill>
              </a:rPr>
              <a:t>NHSC.hrsa.gov/</a:t>
            </a:r>
            <a:r>
              <a:rPr lang="en-US" sz="1800" b="1" dirty="0" err="1" smtClean="0">
                <a:solidFill>
                  <a:srgbClr val="1B204C"/>
                </a:solidFill>
              </a:rPr>
              <a:t>loanrepayment</a:t>
            </a:r>
            <a:r>
              <a:rPr lang="en-US" sz="1800" b="1" dirty="0" smtClean="0">
                <a:solidFill>
                  <a:srgbClr val="1B204C"/>
                </a:solidFill>
              </a:rPr>
              <a:t>/</a:t>
            </a:r>
            <a:r>
              <a:rPr lang="en-US" sz="1800" b="1" dirty="0" err="1" smtClean="0">
                <a:solidFill>
                  <a:srgbClr val="1B204C"/>
                </a:solidFill>
              </a:rPr>
              <a:t>stateloanrepaymentprogram.index.html</a:t>
            </a:r>
            <a:endParaRPr lang="en-US" sz="1800" b="1" dirty="0" smtClean="0">
              <a:solidFill>
                <a:srgbClr val="1B204C"/>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400800"/>
          </a:xfrm>
          <a:prstGeom prst="rect">
            <a:avLst/>
          </a:prstGeom>
          <a:solidFill>
            <a:srgbClr val="3E9532"/>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itle 7"/>
          <p:cNvSpPr txBox="1">
            <a:spLocks/>
          </p:cNvSpPr>
          <p:nvPr/>
        </p:nvSpPr>
        <p:spPr>
          <a:xfrm>
            <a:off x="838200" y="609600"/>
            <a:ext cx="8305800" cy="4038600"/>
          </a:xfrm>
          <a:prstGeom prst="rect">
            <a:avLst/>
          </a:prstGeom>
        </p:spPr>
        <p:txBody>
          <a:bodyPr/>
          <a:lstStyle/>
          <a:p>
            <a:pPr fontAlgn="auto">
              <a:spcAft>
                <a:spcPts val="0"/>
              </a:spcAft>
              <a:defRPr/>
            </a:pPr>
            <a:r>
              <a:rPr lang="en-US" sz="7200" b="1" dirty="0">
                <a:solidFill>
                  <a:srgbClr val="FFFFFF"/>
                </a:solidFill>
                <a:latin typeface="Trebuchet MS" pitchFamily="34" charset="0"/>
                <a:ea typeface="+mj-ea"/>
                <a:cs typeface="Arial"/>
              </a:rPr>
              <a:t>Nursing Education Loan Repayment Program</a:t>
            </a:r>
          </a:p>
        </p:txBody>
      </p:sp>
      <p:sp>
        <p:nvSpPr>
          <p:cNvPr id="8" name="Title 7"/>
          <p:cNvSpPr txBox="1">
            <a:spLocks/>
          </p:cNvSpPr>
          <p:nvPr/>
        </p:nvSpPr>
        <p:spPr>
          <a:xfrm>
            <a:off x="838200" y="4648200"/>
            <a:ext cx="7543800" cy="762000"/>
          </a:xfrm>
          <a:prstGeom prst="rect">
            <a:avLst/>
          </a:prstGeom>
        </p:spPr>
        <p:txBody>
          <a:bodyPr anchor="ctr"/>
          <a:lstStyle/>
          <a:p>
            <a:pPr fontAlgn="auto">
              <a:spcAft>
                <a:spcPts val="0"/>
              </a:spcAft>
              <a:defRPr/>
            </a:pPr>
            <a:r>
              <a:rPr lang="en-US" sz="4500" cap="all" dirty="0">
                <a:solidFill>
                  <a:srgbClr val="BAD2DD"/>
                </a:solidFill>
                <a:latin typeface="Trebuchet MS" pitchFamily="34" charset="0"/>
                <a:ea typeface="+mj-ea"/>
                <a:cs typeface="Arial"/>
              </a:rPr>
              <a:t>(NELRP)</a:t>
            </a:r>
          </a:p>
        </p:txBody>
      </p:sp>
      <p:pic>
        <p:nvPicPr>
          <p:cNvPr id="126980" name="Picture 8" descr="measuring height.png"/>
          <p:cNvPicPr>
            <a:picLocks noChangeAspect="1"/>
          </p:cNvPicPr>
          <p:nvPr/>
        </p:nvPicPr>
        <p:blipFill>
          <a:blip r:embed="rId3" cstate="print"/>
          <a:srcRect/>
          <a:stretch>
            <a:fillRect/>
          </a:stretch>
        </p:blipFill>
        <p:spPr bwMode="auto">
          <a:xfrm>
            <a:off x="3810000" y="1712913"/>
            <a:ext cx="5791200" cy="4687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6" descr="86479716.jpg"/>
          <p:cNvPicPr>
            <a:picLocks noChangeAspect="1"/>
          </p:cNvPicPr>
          <p:nvPr/>
        </p:nvPicPr>
        <p:blipFill>
          <a:blip r:embed="rId3" cstate="print"/>
          <a:srcRect l="10484"/>
          <a:stretch>
            <a:fillRect/>
          </a:stretch>
        </p:blipFill>
        <p:spPr bwMode="auto">
          <a:xfrm>
            <a:off x="-47625" y="0"/>
            <a:ext cx="9201150" cy="6858000"/>
          </a:xfrm>
          <a:prstGeom prst="rect">
            <a:avLst/>
          </a:prstGeom>
          <a:noFill/>
          <a:ln w="9525">
            <a:noFill/>
            <a:miter lim="800000"/>
            <a:headEnd/>
            <a:tailEnd/>
          </a:ln>
        </p:spPr>
      </p:pic>
      <p:sp>
        <p:nvSpPr>
          <p:cNvPr id="6" name="Rectangle 5"/>
          <p:cNvSpPr/>
          <p:nvPr/>
        </p:nvSpPr>
        <p:spPr bwMode="gray">
          <a:xfrm>
            <a:off x="3886200" y="0"/>
            <a:ext cx="4648200" cy="6858000"/>
          </a:xfrm>
          <a:prstGeom prst="rect">
            <a:avLst/>
          </a:prstGeom>
          <a:solidFill>
            <a:schemeClr val="bg1"/>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Content Placeholder 2"/>
          <p:cNvSpPr txBox="1">
            <a:spLocks/>
          </p:cNvSpPr>
          <p:nvPr/>
        </p:nvSpPr>
        <p:spPr bwMode="auto">
          <a:xfrm>
            <a:off x="4038600" y="228600"/>
            <a:ext cx="4267200" cy="6324600"/>
          </a:xfrm>
          <a:prstGeom prst="rect">
            <a:avLst/>
          </a:prstGeom>
          <a:noFill/>
          <a:ln w="9525">
            <a:noFill/>
            <a:miter lim="800000"/>
            <a:headEnd/>
            <a:tailEnd/>
          </a:ln>
        </p:spPr>
        <p:txBody>
          <a:bodyPr/>
          <a:lstStyle/>
          <a:p>
            <a:pPr marL="342900" indent="-346075">
              <a:spcBef>
                <a:spcPts val="1700"/>
              </a:spcBef>
              <a:buFont typeface="Arial" charset="0"/>
              <a:buChar char="•"/>
            </a:pPr>
            <a:r>
              <a:rPr lang="en-US" sz="2000">
                <a:solidFill>
                  <a:srgbClr val="3E9532"/>
                </a:solidFill>
                <a:latin typeface="Trebuchet MS" pitchFamily="34" charset="0"/>
                <a:cs typeface="Arial" charset="0"/>
              </a:rPr>
              <a:t>Loan repayment assistance is available to registered nurses and advanced practice registered nurses, such as nurse practitioners, working in a Critical Shortage Facility OR nursing faculty employed by an accredited school of nursing. </a:t>
            </a:r>
          </a:p>
          <a:p>
            <a:pPr marL="342900" indent="-346075">
              <a:spcBef>
                <a:spcPts val="1700"/>
              </a:spcBef>
              <a:buFont typeface="Arial" charset="0"/>
              <a:buChar char="•"/>
            </a:pPr>
            <a:r>
              <a:rPr lang="en-US" sz="2000">
                <a:solidFill>
                  <a:srgbClr val="3E9532"/>
                </a:solidFill>
                <a:latin typeface="Trebuchet MS" pitchFamily="34" charset="0"/>
                <a:cs typeface="Arial" charset="0"/>
              </a:rPr>
              <a:t>NELRP program participants receive 60 percent of their total outstanding qualifying educational loan balance incurred while pursuing an education in nursing for a two-year service commitment. </a:t>
            </a:r>
          </a:p>
          <a:p>
            <a:pPr marL="342900" indent="-346075">
              <a:spcBef>
                <a:spcPts val="1700"/>
              </a:spcBef>
              <a:buFont typeface="Arial" charset="0"/>
              <a:buChar char="•"/>
            </a:pPr>
            <a:r>
              <a:rPr lang="en-US" sz="2000">
                <a:solidFill>
                  <a:srgbClr val="3E9532"/>
                </a:solidFill>
                <a:latin typeface="Trebuchet MS" pitchFamily="34" charset="0"/>
                <a:cs typeface="Arial" charset="0"/>
              </a:rPr>
              <a:t>Qualifying NELRP participants may receive an additional 25 percent of their original loan balance for a third year of service.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3"/>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00800"/>
          </a:xfrm>
          <a:prstGeom prst="rect">
            <a:avLst/>
          </a:prstGeom>
          <a:solidFill>
            <a:srgbClr val="6BAB46"/>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Content Placeholder 2"/>
          <p:cNvSpPr txBox="1">
            <a:spLocks/>
          </p:cNvSpPr>
          <p:nvPr/>
        </p:nvSpPr>
        <p:spPr bwMode="auto">
          <a:xfrm>
            <a:off x="838200" y="1219200"/>
            <a:ext cx="7315200" cy="5105400"/>
          </a:xfrm>
          <a:prstGeom prst="rect">
            <a:avLst/>
          </a:prstGeom>
          <a:noFill/>
          <a:ln w="9525">
            <a:noFill/>
            <a:miter lim="800000"/>
            <a:headEnd/>
            <a:tailEnd/>
          </a:ln>
        </p:spPr>
        <p:txBody>
          <a:bodyPr/>
          <a:lstStyle/>
          <a:p>
            <a:pPr marL="971550" lvl="1" indent="-514350">
              <a:spcBef>
                <a:spcPct val="20000"/>
              </a:spcBef>
              <a:spcAft>
                <a:spcPts val="1800"/>
              </a:spcAft>
              <a:buFont typeface="Arial" charset="0"/>
              <a:buChar char="•"/>
            </a:pPr>
            <a:r>
              <a:rPr lang="en-US" sz="2000">
                <a:solidFill>
                  <a:schemeClr val="bg1"/>
                </a:solidFill>
                <a:latin typeface="Trebuchet MS" pitchFamily="34" charset="0"/>
                <a:cs typeface="Arial" charset="0"/>
              </a:rPr>
              <a:t>Be a U.S. citizen, U.S. national or lawful permanent resident;</a:t>
            </a:r>
          </a:p>
          <a:p>
            <a:pPr marL="971550" lvl="1" indent="-514350">
              <a:spcBef>
                <a:spcPct val="20000"/>
              </a:spcBef>
              <a:spcAft>
                <a:spcPts val="1800"/>
              </a:spcAft>
              <a:buFont typeface="Arial" charset="0"/>
              <a:buChar char="•"/>
            </a:pPr>
            <a:r>
              <a:rPr lang="en-US" sz="2000">
                <a:solidFill>
                  <a:schemeClr val="bg1"/>
                </a:solidFill>
                <a:latin typeface="Trebuchet MS" pitchFamily="34" charset="0"/>
                <a:cs typeface="Arial" charset="0"/>
              </a:rPr>
              <a:t>Be a registered nurse, advanced practice registered nurse, such as a nurse practitioner, or nurse faculty with a diploma, associate’s, bachelor’s, master’s, or doctoral degree in nursing;</a:t>
            </a:r>
          </a:p>
          <a:p>
            <a:pPr marL="971550" lvl="1" indent="-514350">
              <a:spcBef>
                <a:spcPct val="20000"/>
              </a:spcBef>
              <a:spcAft>
                <a:spcPts val="1800"/>
              </a:spcAft>
              <a:buFont typeface="Arial" charset="0"/>
              <a:buChar char="•"/>
            </a:pPr>
            <a:r>
              <a:rPr lang="en-US" sz="2000">
                <a:solidFill>
                  <a:schemeClr val="bg1"/>
                </a:solidFill>
                <a:latin typeface="Trebuchet MS" pitchFamily="34" charset="0"/>
                <a:cs typeface="Arial" charset="0"/>
              </a:rPr>
              <a:t>Be employed full-time (at least 32 hours per week) at a public or private, non-profit Critical Shortage Facility OR be employed full-time at an accredited, public or private, non-profit school of nursing;</a:t>
            </a:r>
          </a:p>
          <a:p>
            <a:pPr marL="971550" lvl="1" indent="-514350">
              <a:spcBef>
                <a:spcPct val="20000"/>
              </a:spcBef>
              <a:spcAft>
                <a:spcPts val="1800"/>
              </a:spcAft>
              <a:buFont typeface="Arial" charset="0"/>
              <a:buChar char="•"/>
            </a:pPr>
            <a:r>
              <a:rPr lang="en-US" sz="2000">
                <a:solidFill>
                  <a:schemeClr val="bg1"/>
                </a:solidFill>
                <a:latin typeface="Trebuchet MS" pitchFamily="34" charset="0"/>
                <a:cs typeface="Arial" charset="0"/>
              </a:rPr>
              <a:t>Have completed the program for which the loan applies.</a:t>
            </a:r>
          </a:p>
        </p:txBody>
      </p:sp>
      <p:sp>
        <p:nvSpPr>
          <p:cNvPr id="6" name="Title 9"/>
          <p:cNvSpPr>
            <a:spLocks noGrp="1"/>
          </p:cNvSpPr>
          <p:nvPr>
            <p:ph type="title"/>
          </p:nvPr>
        </p:nvSpPr>
        <p:spPr>
          <a:xfrm>
            <a:off x="0" y="381000"/>
            <a:ext cx="9144000" cy="762000"/>
          </a:xfrm>
        </p:spPr>
        <p:txBody>
          <a:bodyPr anchor="t"/>
          <a:lstStyle/>
          <a:p>
            <a:pPr fontAlgn="auto">
              <a:spcAft>
                <a:spcPts val="0"/>
              </a:spcAft>
              <a:defRPr/>
            </a:pPr>
            <a:r>
              <a:rPr lang="en-US" sz="4200" dirty="0" smtClean="0">
                <a:latin typeface="Trebuchet MS" pitchFamily="34" charset="0"/>
                <a:cs typeface="Arial"/>
              </a:rPr>
              <a:t>Eligibility</a:t>
            </a:r>
            <a:endParaRPr lang="en-US" sz="4200" dirty="0">
              <a:latin typeface="Trebuchet MS" pitchFamily="34"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3"/>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00800"/>
          </a:xfrm>
          <a:prstGeom prst="rect">
            <a:avLst/>
          </a:prstGeom>
          <a:solidFill>
            <a:srgbClr val="5BA73C"/>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itle 9"/>
          <p:cNvSpPr>
            <a:spLocks noGrp="1"/>
          </p:cNvSpPr>
          <p:nvPr>
            <p:ph type="title"/>
          </p:nvPr>
        </p:nvSpPr>
        <p:spPr>
          <a:xfrm>
            <a:off x="0" y="381000"/>
            <a:ext cx="9144000" cy="762000"/>
          </a:xfrm>
        </p:spPr>
        <p:txBody>
          <a:bodyPr anchor="t"/>
          <a:lstStyle/>
          <a:p>
            <a:pPr fontAlgn="auto">
              <a:spcAft>
                <a:spcPts val="0"/>
              </a:spcAft>
              <a:defRPr/>
            </a:pPr>
            <a:r>
              <a:rPr lang="en-US" sz="4200" dirty="0" smtClean="0">
                <a:latin typeface="Trebuchet MS" pitchFamily="34" charset="0"/>
                <a:cs typeface="Arial"/>
              </a:rPr>
              <a:t>Service Commitment</a:t>
            </a:r>
            <a:endParaRPr lang="en-US" sz="4200" dirty="0">
              <a:latin typeface="Trebuchet MS" pitchFamily="34" charset="0"/>
              <a:cs typeface="Arial"/>
            </a:endParaRPr>
          </a:p>
        </p:txBody>
      </p:sp>
      <p:grpSp>
        <p:nvGrpSpPr>
          <p:cNvPr id="2" name="Group 17"/>
          <p:cNvGrpSpPr>
            <a:grpSpLocks/>
          </p:cNvGrpSpPr>
          <p:nvPr/>
        </p:nvGrpSpPr>
        <p:grpSpPr bwMode="auto">
          <a:xfrm>
            <a:off x="3733800" y="1905000"/>
            <a:ext cx="1981200" cy="1828800"/>
            <a:chOff x="3657600" y="1600200"/>
            <a:chExt cx="1981200" cy="1828800"/>
          </a:xfrm>
        </p:grpSpPr>
        <p:sp>
          <p:nvSpPr>
            <p:cNvPr id="10" name="Oval 9"/>
            <p:cNvSpPr/>
            <p:nvPr/>
          </p:nvSpPr>
          <p:spPr>
            <a:xfrm>
              <a:off x="3657600" y="1600200"/>
              <a:ext cx="1828800" cy="18288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8" name="TextBox 27"/>
            <p:cNvSpPr txBox="1"/>
            <p:nvPr/>
          </p:nvSpPr>
          <p:spPr>
            <a:xfrm>
              <a:off x="3810000" y="1905000"/>
              <a:ext cx="1828800" cy="1138238"/>
            </a:xfrm>
            <a:prstGeom prst="rect">
              <a:avLst/>
            </a:prstGeom>
            <a:noFill/>
          </p:spPr>
          <p:txBody>
            <a:bodyPr>
              <a:spAutoFit/>
            </a:bodyPr>
            <a:lstStyle/>
            <a:p>
              <a:pPr fontAlgn="auto">
                <a:spcBef>
                  <a:spcPts val="0"/>
                </a:spcBef>
                <a:spcAft>
                  <a:spcPts val="0"/>
                </a:spcAft>
                <a:defRPr/>
              </a:pPr>
              <a:r>
                <a:rPr lang="en-US" sz="6800" cap="all" dirty="0">
                  <a:latin typeface="Arial"/>
                  <a:cs typeface="Arial"/>
                </a:rPr>
                <a:t>2</a:t>
              </a:r>
              <a:r>
                <a:rPr lang="en-US" sz="6800" cap="all" dirty="0">
                  <a:solidFill>
                    <a:schemeClr val="bg1">
                      <a:lumMod val="65000"/>
                    </a:schemeClr>
                  </a:solidFill>
                  <a:latin typeface="Arial"/>
                  <a:cs typeface="Arial"/>
                </a:rPr>
                <a:t>+1</a:t>
              </a:r>
              <a:endParaRPr lang="en-US" sz="6800" dirty="0">
                <a:solidFill>
                  <a:schemeClr val="bg1">
                    <a:lumMod val="65000"/>
                  </a:schemeClr>
                </a:solidFill>
                <a:latin typeface="Arial"/>
                <a:cs typeface="Arial"/>
              </a:endParaRPr>
            </a:p>
          </p:txBody>
        </p:sp>
      </p:grpSp>
      <p:sp>
        <p:nvSpPr>
          <p:cNvPr id="30" name="Rectangle 3"/>
          <p:cNvSpPr>
            <a:spLocks noGrp="1"/>
          </p:cNvSpPr>
          <p:nvPr>
            <p:ph idx="1"/>
          </p:nvPr>
        </p:nvSpPr>
        <p:spPr>
          <a:xfrm>
            <a:off x="762000" y="4114800"/>
            <a:ext cx="2743200" cy="2133600"/>
          </a:xfrm>
        </p:spPr>
        <p:txBody>
          <a:bodyPr/>
          <a:lstStyle/>
          <a:p>
            <a:pPr marL="0" indent="0">
              <a:buFont typeface="Arial" charset="0"/>
              <a:buNone/>
            </a:pPr>
            <a:r>
              <a:rPr lang="en-US" sz="1800" i="1" dirty="0" smtClean="0">
                <a:latin typeface="Trebuchet MS" pitchFamily="34" charset="0"/>
                <a:cs typeface="Arial" charset="0"/>
              </a:rPr>
              <a:t>32 hours per week, </a:t>
            </a:r>
            <a:br>
              <a:rPr lang="en-US" sz="1800" i="1" dirty="0" smtClean="0">
                <a:latin typeface="Trebuchet MS" pitchFamily="34" charset="0"/>
                <a:cs typeface="Arial" charset="0"/>
              </a:rPr>
            </a:br>
            <a:r>
              <a:rPr lang="en-US" sz="1800" i="1" dirty="0" smtClean="0">
                <a:latin typeface="Trebuchet MS" pitchFamily="34" charset="0"/>
                <a:cs typeface="Arial" charset="0"/>
              </a:rPr>
              <a:t>for at least 45 weeks </a:t>
            </a:r>
            <a:br>
              <a:rPr lang="en-US" sz="1800" i="1" dirty="0" smtClean="0">
                <a:latin typeface="Trebuchet MS" pitchFamily="34" charset="0"/>
                <a:cs typeface="Arial" charset="0"/>
              </a:rPr>
            </a:br>
            <a:r>
              <a:rPr lang="en-US" sz="1800" i="1" dirty="0" smtClean="0">
                <a:latin typeface="Trebuchet MS" pitchFamily="34" charset="0"/>
                <a:cs typeface="Arial" charset="0"/>
              </a:rPr>
              <a:t>per year as an RN or an advanced practice nurse employed at a Critical Shortage Facility</a:t>
            </a:r>
            <a:endParaRPr lang="en-US" sz="1800" dirty="0" smtClean="0">
              <a:latin typeface="Trebuchet MS" pitchFamily="34" charset="0"/>
              <a:cs typeface="Arial" charset="0"/>
            </a:endParaRPr>
          </a:p>
        </p:txBody>
      </p:sp>
      <p:pic>
        <p:nvPicPr>
          <p:cNvPr id="16" name="Picture 15" descr="calendar_green.png"/>
          <p:cNvPicPr>
            <a:picLocks noChangeAspect="1"/>
          </p:cNvPicPr>
          <p:nvPr/>
        </p:nvPicPr>
        <p:blipFill>
          <a:blip r:embed="rId3" cstate="print"/>
          <a:srcRect/>
          <a:stretch>
            <a:fillRect/>
          </a:stretch>
        </p:blipFill>
        <p:spPr bwMode="auto">
          <a:xfrm>
            <a:off x="1066800" y="1905000"/>
            <a:ext cx="1600200" cy="1928813"/>
          </a:xfrm>
          <a:prstGeom prst="rect">
            <a:avLst/>
          </a:prstGeom>
          <a:noFill/>
          <a:ln w="9525">
            <a:noFill/>
            <a:miter lim="800000"/>
            <a:headEnd/>
            <a:tailEnd/>
          </a:ln>
        </p:spPr>
      </p:pic>
      <p:pic>
        <p:nvPicPr>
          <p:cNvPr id="19" name="Picture 18" descr="nursing_school_icon.png"/>
          <p:cNvPicPr>
            <a:picLocks noChangeAspect="1"/>
          </p:cNvPicPr>
          <p:nvPr/>
        </p:nvPicPr>
        <p:blipFill>
          <a:blip r:embed="rId4" cstate="print"/>
          <a:srcRect/>
          <a:stretch>
            <a:fillRect/>
          </a:stretch>
        </p:blipFill>
        <p:spPr bwMode="auto">
          <a:xfrm>
            <a:off x="6626225" y="1828800"/>
            <a:ext cx="1222375" cy="1981200"/>
          </a:xfrm>
          <a:prstGeom prst="rect">
            <a:avLst/>
          </a:prstGeom>
          <a:noFill/>
          <a:ln w="9525">
            <a:noFill/>
            <a:miter lim="800000"/>
            <a:headEnd/>
            <a:tailEnd/>
          </a:ln>
        </p:spPr>
      </p:pic>
      <p:sp>
        <p:nvSpPr>
          <p:cNvPr id="20" name="Rectangle 3"/>
          <p:cNvSpPr txBox="1">
            <a:spLocks/>
          </p:cNvSpPr>
          <p:nvPr/>
        </p:nvSpPr>
        <p:spPr bwMode="auto">
          <a:xfrm>
            <a:off x="3733800" y="4114800"/>
            <a:ext cx="1905000" cy="2133600"/>
          </a:xfrm>
          <a:prstGeom prst="rect">
            <a:avLst/>
          </a:prstGeom>
          <a:noFill/>
          <a:ln w="9525">
            <a:noFill/>
            <a:miter lim="800000"/>
            <a:headEnd/>
            <a:tailEnd/>
          </a:ln>
        </p:spPr>
        <p:txBody>
          <a:bodyPr/>
          <a:lstStyle/>
          <a:p>
            <a:pPr>
              <a:spcBef>
                <a:spcPct val="20000"/>
              </a:spcBef>
              <a:buFont typeface="Arial" charset="0"/>
              <a:buNone/>
            </a:pPr>
            <a:r>
              <a:rPr lang="en-US" i="1">
                <a:latin typeface="Trebuchet MS" pitchFamily="34" charset="0"/>
                <a:cs typeface="Arial" charset="0"/>
              </a:rPr>
              <a:t>2-year minimum with an optional 3</a:t>
            </a:r>
            <a:r>
              <a:rPr lang="en-US" i="1" baseline="30000">
                <a:latin typeface="Trebuchet MS" pitchFamily="34" charset="0"/>
                <a:cs typeface="Arial" charset="0"/>
              </a:rPr>
              <a:t>rd</a:t>
            </a:r>
            <a:r>
              <a:rPr lang="en-US" i="1">
                <a:latin typeface="Trebuchet MS" pitchFamily="34" charset="0"/>
                <a:cs typeface="Arial" charset="0"/>
              </a:rPr>
              <a:t> year</a:t>
            </a:r>
            <a:endParaRPr lang="en-US">
              <a:latin typeface="Trebuchet MS" pitchFamily="34" charset="0"/>
              <a:cs typeface="Arial" charset="0"/>
            </a:endParaRPr>
          </a:p>
        </p:txBody>
      </p:sp>
      <p:sp>
        <p:nvSpPr>
          <p:cNvPr id="21" name="Rectangle 3"/>
          <p:cNvSpPr txBox="1">
            <a:spLocks/>
          </p:cNvSpPr>
          <p:nvPr/>
        </p:nvSpPr>
        <p:spPr bwMode="auto">
          <a:xfrm>
            <a:off x="6096000" y="4114800"/>
            <a:ext cx="2438400" cy="2133600"/>
          </a:xfrm>
          <a:prstGeom prst="rect">
            <a:avLst/>
          </a:prstGeom>
          <a:noFill/>
          <a:ln w="9525">
            <a:noFill/>
            <a:miter lim="800000"/>
            <a:headEnd/>
            <a:tailEnd/>
          </a:ln>
        </p:spPr>
        <p:txBody>
          <a:bodyPr/>
          <a:lstStyle/>
          <a:p>
            <a:pPr>
              <a:spcBef>
                <a:spcPct val="20000"/>
              </a:spcBef>
              <a:buFont typeface="Arial" charset="0"/>
              <a:buNone/>
            </a:pPr>
            <a:r>
              <a:rPr lang="en-US" i="1">
                <a:latin typeface="Trebuchet MS" pitchFamily="34" charset="0"/>
                <a:cs typeface="Arial" charset="0"/>
              </a:rPr>
              <a:t>Full-time nurse faculty may work at an accredited public or private nonprofit school of nursing</a:t>
            </a:r>
            <a:endParaRPr lang="en-US">
              <a:latin typeface="Trebuchet MS" pitchFamily="34"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30">
                                            <p:txEl>
                                              <p:pRg st="0" end="0"/>
                                            </p:txEl>
                                          </p:spTgt>
                                        </p:tgtEl>
                                        <p:attrNameLst>
                                          <p:attrName>style.visibility</p:attrName>
                                        </p:attrNameLst>
                                      </p:cBhvr>
                                      <p:to>
                                        <p:strVal val="visible"/>
                                      </p:to>
                                    </p:set>
                                    <p:animEffect transition="in" filter="fade">
                                      <p:cBhvr>
                                        <p:cTn id="10" dur="1000"/>
                                        <p:tgtEl>
                                          <p:spTgt spid="3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slide(fromBottom)">
                                      <p:cBhvr>
                                        <p:cTn id="15" dur="500"/>
                                        <p:tgtEl>
                                          <p:spTgt spid="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20" grpId="0"/>
      <p:bldP spid="2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400800"/>
          </a:xfrm>
          <a:prstGeom prst="rect">
            <a:avLst/>
          </a:prstGeom>
          <a:solidFill>
            <a:srgbClr val="6BAB46"/>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p:txBody>
          <a:bodyPr/>
          <a:lstStyle/>
          <a:p>
            <a:r>
              <a:rPr lang="en-US" dirty="0" smtClean="0"/>
              <a:t>Critical Shortage Facilities</a:t>
            </a:r>
            <a:endParaRPr lang="en-US" dirty="0"/>
          </a:p>
        </p:txBody>
      </p:sp>
      <p:sp>
        <p:nvSpPr>
          <p:cNvPr id="3" name="Content Placeholder 2"/>
          <p:cNvSpPr>
            <a:spLocks noGrp="1"/>
          </p:cNvSpPr>
          <p:nvPr>
            <p:ph idx="1"/>
          </p:nvPr>
        </p:nvSpPr>
        <p:spPr>
          <a:xfrm>
            <a:off x="457200" y="1371600"/>
            <a:ext cx="8229600" cy="4754563"/>
          </a:xfrm>
        </p:spPr>
        <p:txBody>
          <a:bodyPr/>
          <a:lstStyle/>
          <a:p>
            <a:r>
              <a:rPr lang="en-US" dirty="0" smtClean="0"/>
              <a:t>NELRP Loan Recipients serve at Critical Shortage Facilities (CSF).  These are health care facilities with a critical shortage of nurses located in underserved communities.  Approved NELRP sites have a primary medical care or mental health </a:t>
            </a:r>
            <a:r>
              <a:rPr lang="en-US" dirty="0" err="1" smtClean="0"/>
              <a:t>Health</a:t>
            </a:r>
            <a:r>
              <a:rPr lang="en-US" dirty="0" smtClean="0"/>
              <a:t> Professional Shortage score.</a:t>
            </a:r>
          </a:p>
          <a:p>
            <a:pPr>
              <a:buNone/>
            </a:pPr>
            <a:endParaRPr lang="en-US" sz="1800" dirty="0" smtClean="0"/>
          </a:p>
          <a:p>
            <a:pPr>
              <a:buNone/>
            </a:pPr>
            <a:r>
              <a:rPr lang="en-US" sz="1800" dirty="0" smtClean="0"/>
              <a:t>HPSA: A geographic area, population group, or health care facility that has been designed by HRSA as having a shortage of health professionals.</a:t>
            </a:r>
            <a:endParaRPr lang="en-US" sz="18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400800"/>
          </a:xfrm>
          <a:prstGeom prst="rect">
            <a:avLst/>
          </a:prstGeom>
          <a:solidFill>
            <a:srgbClr val="3E9532"/>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35170" name="Picture 4" descr="78320792.png"/>
          <p:cNvPicPr>
            <a:picLocks noChangeAspect="1"/>
          </p:cNvPicPr>
          <p:nvPr/>
        </p:nvPicPr>
        <p:blipFill>
          <a:blip r:embed="rId3" cstate="print"/>
          <a:srcRect/>
          <a:stretch>
            <a:fillRect/>
          </a:stretch>
        </p:blipFill>
        <p:spPr bwMode="auto">
          <a:xfrm>
            <a:off x="4789488" y="0"/>
            <a:ext cx="3973512" cy="3973513"/>
          </a:xfrm>
          <a:prstGeom prst="rect">
            <a:avLst/>
          </a:prstGeom>
          <a:noFill/>
          <a:ln w="9525">
            <a:noFill/>
            <a:miter lim="800000"/>
            <a:headEnd/>
            <a:tailEnd/>
          </a:ln>
        </p:spPr>
      </p:pic>
      <p:sp>
        <p:nvSpPr>
          <p:cNvPr id="6" name="Rectangle 3"/>
          <p:cNvSpPr>
            <a:spLocks noGrp="1"/>
          </p:cNvSpPr>
          <p:nvPr>
            <p:ph idx="1"/>
          </p:nvPr>
        </p:nvSpPr>
        <p:spPr>
          <a:xfrm>
            <a:off x="685800" y="3505200"/>
            <a:ext cx="7620000" cy="2895600"/>
          </a:xfrm>
        </p:spPr>
        <p:txBody>
          <a:bodyPr rtlCol="0">
            <a:normAutofit/>
          </a:bodyPr>
          <a:lstStyle/>
          <a:p>
            <a:pPr fontAlgn="auto">
              <a:spcAft>
                <a:spcPts val="0"/>
              </a:spcAft>
              <a:buFont typeface="Arial" charset="0"/>
              <a:buNone/>
              <a:defRPr/>
            </a:pPr>
            <a:r>
              <a:rPr lang="en-US" sz="2400" cap="all" dirty="0" smtClean="0">
                <a:latin typeface="Trebuchet MS" pitchFamily="34" charset="0"/>
                <a:cs typeface="Arial"/>
              </a:rPr>
              <a:t>For more information on</a:t>
            </a:r>
          </a:p>
          <a:p>
            <a:pPr fontAlgn="auto">
              <a:spcAft>
                <a:spcPts val="0"/>
              </a:spcAft>
              <a:buFont typeface="Arial" charset="0"/>
              <a:buNone/>
              <a:defRPr/>
            </a:pPr>
            <a:r>
              <a:rPr lang="en-US" sz="2400" cap="all" dirty="0" smtClean="0">
                <a:latin typeface="Trebuchet MS" pitchFamily="34" charset="0"/>
                <a:cs typeface="Arial"/>
              </a:rPr>
              <a:t>The nelrp and how to apply, visit:</a:t>
            </a:r>
          </a:p>
          <a:p>
            <a:pPr fontAlgn="auto">
              <a:spcAft>
                <a:spcPts val="0"/>
              </a:spcAft>
              <a:buFont typeface="Arial" charset="0"/>
              <a:buNone/>
              <a:defRPr/>
            </a:pPr>
            <a:r>
              <a:rPr lang="en-US" sz="3600" b="1" dirty="0" smtClean="0">
                <a:solidFill>
                  <a:srgbClr val="FFFFFF"/>
                </a:solidFill>
                <a:latin typeface="Trebuchet MS" pitchFamily="34" charset="0"/>
                <a:cs typeface="Arial"/>
              </a:rPr>
              <a:t>www.hrsa.gov/loanscholarships/</a:t>
            </a:r>
          </a:p>
          <a:p>
            <a:pPr fontAlgn="auto">
              <a:spcAft>
                <a:spcPts val="0"/>
              </a:spcAft>
              <a:buFont typeface="Arial" charset="0"/>
              <a:buNone/>
              <a:defRPr/>
            </a:pPr>
            <a:r>
              <a:rPr lang="en-US" sz="3600" b="1" dirty="0" smtClean="0">
                <a:solidFill>
                  <a:srgbClr val="FFFFFF"/>
                </a:solidFill>
                <a:latin typeface="Trebuchet MS" pitchFamily="34" charset="0"/>
                <a:cs typeface="Arial"/>
              </a:rPr>
              <a:t>repayment/nursing/overview.html</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400800"/>
          </a:xfrm>
          <a:prstGeom prst="rect">
            <a:avLst/>
          </a:prstGeom>
          <a:solidFill>
            <a:srgbClr val="3E9532"/>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itle 7"/>
          <p:cNvSpPr txBox="1">
            <a:spLocks/>
          </p:cNvSpPr>
          <p:nvPr/>
        </p:nvSpPr>
        <p:spPr>
          <a:xfrm>
            <a:off x="838200" y="609600"/>
            <a:ext cx="7543800" cy="4038600"/>
          </a:xfrm>
          <a:prstGeom prst="rect">
            <a:avLst/>
          </a:prstGeom>
        </p:spPr>
        <p:txBody>
          <a:bodyPr/>
          <a:lstStyle/>
          <a:p>
            <a:pPr fontAlgn="auto">
              <a:spcAft>
                <a:spcPts val="0"/>
              </a:spcAft>
              <a:defRPr/>
            </a:pPr>
            <a:r>
              <a:rPr lang="en-US" sz="7200" b="1" dirty="0">
                <a:solidFill>
                  <a:srgbClr val="FFFFFF"/>
                </a:solidFill>
                <a:latin typeface="Trebuchet MS" pitchFamily="34" charset="0"/>
                <a:ea typeface="+mj-ea"/>
                <a:cs typeface="Arial"/>
              </a:rPr>
              <a:t>Nursing </a:t>
            </a:r>
            <a:br>
              <a:rPr lang="en-US" sz="7200" b="1" dirty="0">
                <a:solidFill>
                  <a:srgbClr val="FFFFFF"/>
                </a:solidFill>
                <a:latin typeface="Trebuchet MS" pitchFamily="34" charset="0"/>
                <a:ea typeface="+mj-ea"/>
                <a:cs typeface="Arial"/>
              </a:rPr>
            </a:br>
            <a:r>
              <a:rPr lang="en-US" sz="7200" b="1" dirty="0">
                <a:solidFill>
                  <a:srgbClr val="FFFFFF"/>
                </a:solidFill>
                <a:latin typeface="Trebuchet MS" pitchFamily="34" charset="0"/>
                <a:ea typeface="+mj-ea"/>
                <a:cs typeface="Arial"/>
              </a:rPr>
              <a:t>Scholarship</a:t>
            </a:r>
            <a:br>
              <a:rPr lang="en-US" sz="7200" b="1" dirty="0">
                <a:solidFill>
                  <a:srgbClr val="FFFFFF"/>
                </a:solidFill>
                <a:latin typeface="Trebuchet MS" pitchFamily="34" charset="0"/>
                <a:ea typeface="+mj-ea"/>
                <a:cs typeface="Arial"/>
              </a:rPr>
            </a:br>
            <a:r>
              <a:rPr lang="en-US" sz="7200" b="1" dirty="0">
                <a:solidFill>
                  <a:srgbClr val="FFFFFF"/>
                </a:solidFill>
                <a:latin typeface="Trebuchet MS" pitchFamily="34" charset="0"/>
                <a:ea typeface="+mj-ea"/>
                <a:cs typeface="Arial"/>
              </a:rPr>
              <a:t>Program</a:t>
            </a:r>
          </a:p>
        </p:txBody>
      </p:sp>
      <p:sp>
        <p:nvSpPr>
          <p:cNvPr id="8" name="Title 7"/>
          <p:cNvSpPr txBox="1">
            <a:spLocks/>
          </p:cNvSpPr>
          <p:nvPr/>
        </p:nvSpPr>
        <p:spPr>
          <a:xfrm>
            <a:off x="838200" y="4648200"/>
            <a:ext cx="7543800" cy="762000"/>
          </a:xfrm>
          <a:prstGeom prst="rect">
            <a:avLst/>
          </a:prstGeom>
        </p:spPr>
        <p:txBody>
          <a:bodyPr anchor="ctr"/>
          <a:lstStyle/>
          <a:p>
            <a:pPr fontAlgn="auto">
              <a:spcAft>
                <a:spcPts val="0"/>
              </a:spcAft>
              <a:defRPr/>
            </a:pPr>
            <a:r>
              <a:rPr lang="en-US" sz="4500" cap="all" dirty="0">
                <a:solidFill>
                  <a:srgbClr val="BAD2DD"/>
                </a:solidFill>
                <a:latin typeface="Trebuchet MS" pitchFamily="34" charset="0"/>
                <a:ea typeface="+mj-ea"/>
                <a:cs typeface="Arial"/>
              </a:rPr>
              <a:t>(NSP)</a:t>
            </a:r>
          </a:p>
        </p:txBody>
      </p:sp>
      <p:pic>
        <p:nvPicPr>
          <p:cNvPr id="137220" name="Picture 6" descr="nurse and girl.png"/>
          <p:cNvPicPr>
            <a:picLocks noChangeAspect="1"/>
          </p:cNvPicPr>
          <p:nvPr/>
        </p:nvPicPr>
        <p:blipFill>
          <a:blip r:embed="rId3" cstate="print"/>
          <a:srcRect/>
          <a:stretch>
            <a:fillRect/>
          </a:stretch>
        </p:blipFill>
        <p:spPr bwMode="auto">
          <a:xfrm>
            <a:off x="4146550" y="2209800"/>
            <a:ext cx="4997450" cy="4257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6" descr="86536516.jpg"/>
          <p:cNvPicPr>
            <a:picLocks noChangeAspect="1"/>
          </p:cNvPicPr>
          <p:nvPr/>
        </p:nvPicPr>
        <p:blipFill>
          <a:blip r:embed="rId3" cstate="print"/>
          <a:srcRect l="5232" r="5940"/>
          <a:stretch>
            <a:fillRect/>
          </a:stretch>
        </p:blipFill>
        <p:spPr bwMode="auto">
          <a:xfrm>
            <a:off x="0" y="0"/>
            <a:ext cx="9142413" cy="6858000"/>
          </a:xfrm>
          <a:prstGeom prst="rect">
            <a:avLst/>
          </a:prstGeom>
          <a:noFill/>
          <a:ln w="9525">
            <a:noFill/>
            <a:miter lim="800000"/>
            <a:headEnd/>
            <a:tailEnd/>
          </a:ln>
        </p:spPr>
      </p:pic>
      <p:sp>
        <p:nvSpPr>
          <p:cNvPr id="6" name="Rectangle 5"/>
          <p:cNvSpPr/>
          <p:nvPr/>
        </p:nvSpPr>
        <p:spPr bwMode="gray">
          <a:xfrm>
            <a:off x="3733800" y="3962400"/>
            <a:ext cx="5410200" cy="2286000"/>
          </a:xfrm>
          <a:prstGeom prst="rect">
            <a:avLst/>
          </a:prstGeom>
          <a:solidFill>
            <a:schemeClr val="bg1"/>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9267" name="Content Placeholder 2"/>
          <p:cNvSpPr txBox="1">
            <a:spLocks/>
          </p:cNvSpPr>
          <p:nvPr/>
        </p:nvSpPr>
        <p:spPr bwMode="auto">
          <a:xfrm>
            <a:off x="3962400" y="4038600"/>
            <a:ext cx="4953000" cy="1905000"/>
          </a:xfrm>
          <a:prstGeom prst="rect">
            <a:avLst/>
          </a:prstGeom>
          <a:noFill/>
          <a:ln w="9525">
            <a:noFill/>
            <a:miter lim="800000"/>
            <a:headEnd/>
            <a:tailEnd/>
          </a:ln>
        </p:spPr>
        <p:txBody>
          <a:bodyPr/>
          <a:lstStyle/>
          <a:p>
            <a:pPr>
              <a:spcBef>
                <a:spcPct val="20000"/>
              </a:spcBef>
              <a:buFont typeface="Arial" charset="0"/>
              <a:buNone/>
            </a:pPr>
            <a:r>
              <a:rPr lang="en-US" sz="2200" dirty="0">
                <a:solidFill>
                  <a:srgbClr val="3E9532"/>
                </a:solidFill>
                <a:latin typeface="Trebuchet MS" pitchFamily="34" charset="0"/>
                <a:cs typeface="Arial" charset="0"/>
              </a:rPr>
              <a:t>Nursing students are eligible to receive funding for their education and training in exchange for working at a health care facility with a shortage of nurses, known as a Critical Shortage Facility (CSF</a:t>
            </a:r>
            <a:r>
              <a:rPr lang="en-US" sz="2200" dirty="0" smtClean="0">
                <a:solidFill>
                  <a:srgbClr val="3E9532"/>
                </a:solidFill>
                <a:latin typeface="Trebuchet MS" pitchFamily="34" charset="0"/>
                <a:cs typeface="Arial" charset="0"/>
              </a:rPr>
              <a:t>).</a:t>
            </a:r>
          </a:p>
          <a:p>
            <a:pPr>
              <a:spcBef>
                <a:spcPct val="20000"/>
              </a:spcBef>
              <a:buFont typeface="Arial" charset="0"/>
              <a:buNone/>
            </a:pPr>
            <a:endParaRPr lang="en-US" sz="2200" dirty="0">
              <a:solidFill>
                <a:srgbClr val="3E9532"/>
              </a:solidFill>
              <a:latin typeface="Trebuchet MS" pitchFamily="34" charset="0"/>
              <a:cs typeface="Arial"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553200"/>
          </a:xfrm>
          <a:prstGeom prst="rect">
            <a:avLst/>
          </a:prstGeom>
          <a:solidFill>
            <a:srgbClr val="3E9532"/>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Content Placeholder 2"/>
          <p:cNvSpPr txBox="1">
            <a:spLocks/>
          </p:cNvSpPr>
          <p:nvPr/>
        </p:nvSpPr>
        <p:spPr bwMode="auto">
          <a:xfrm>
            <a:off x="0" y="0"/>
            <a:ext cx="9144000" cy="6477000"/>
          </a:xfrm>
          <a:prstGeom prst="rect">
            <a:avLst/>
          </a:prstGeom>
          <a:noFill/>
          <a:ln w="9525">
            <a:noFill/>
            <a:miter lim="800000"/>
            <a:headEnd/>
            <a:tailEnd/>
          </a:ln>
        </p:spPr>
        <p:txBody>
          <a:bodyPr/>
          <a:lstStyle/>
          <a:p>
            <a:pPr lvl="1">
              <a:spcBef>
                <a:spcPct val="20000"/>
              </a:spcBef>
              <a:spcAft>
                <a:spcPts val="1800"/>
              </a:spcAft>
            </a:pPr>
            <a:endParaRPr lang="en-US" sz="2000" dirty="0" smtClean="0">
              <a:solidFill>
                <a:schemeClr val="bg1"/>
              </a:solidFill>
              <a:latin typeface="Trebuchet MS" pitchFamily="34" charset="0"/>
              <a:cs typeface="Arial" charset="0"/>
            </a:endParaRPr>
          </a:p>
          <a:p>
            <a:pPr lvl="1">
              <a:spcBef>
                <a:spcPct val="20000"/>
              </a:spcBef>
              <a:spcAft>
                <a:spcPts val="1800"/>
              </a:spcAft>
            </a:pPr>
            <a:endParaRPr lang="en-US" sz="2000" dirty="0" smtClean="0">
              <a:solidFill>
                <a:schemeClr val="bg1"/>
              </a:solidFill>
              <a:latin typeface="Trebuchet MS" pitchFamily="34" charset="0"/>
              <a:cs typeface="Arial" charset="0"/>
            </a:endParaRPr>
          </a:p>
          <a:p>
            <a:pPr lvl="1">
              <a:spcBef>
                <a:spcPct val="20000"/>
              </a:spcBef>
              <a:spcAft>
                <a:spcPts val="1800"/>
              </a:spcAft>
            </a:pPr>
            <a:r>
              <a:rPr lang="en-US" sz="2400" dirty="0" smtClean="0">
                <a:solidFill>
                  <a:schemeClr val="bg1"/>
                </a:solidFill>
                <a:latin typeface="Trebuchet MS" pitchFamily="34" charset="0"/>
                <a:cs typeface="Arial" charset="0"/>
              </a:rPr>
              <a:t>Accepted </a:t>
            </a:r>
            <a:r>
              <a:rPr lang="en-US" sz="2400" dirty="0">
                <a:solidFill>
                  <a:schemeClr val="bg1"/>
                </a:solidFill>
                <a:latin typeface="Trebuchet MS" pitchFamily="34" charset="0"/>
                <a:cs typeface="Arial" charset="0"/>
              </a:rPr>
              <a:t>or enrolled in an eligible, registered nursing or accelerated nursing degree program at an accredited school in the United States</a:t>
            </a:r>
          </a:p>
          <a:p>
            <a:pPr marL="1428750" lvl="2" indent="-514350">
              <a:spcBef>
                <a:spcPct val="20000"/>
              </a:spcBef>
              <a:spcAft>
                <a:spcPts val="1200"/>
              </a:spcAft>
              <a:buFont typeface="Arial" charset="0"/>
              <a:buChar char="•"/>
            </a:pPr>
            <a:r>
              <a:rPr lang="en-US" sz="2400" dirty="0">
                <a:solidFill>
                  <a:schemeClr val="bg1"/>
                </a:solidFill>
                <a:latin typeface="Trebuchet MS" pitchFamily="34" charset="0"/>
                <a:cs typeface="Arial" charset="0"/>
              </a:rPr>
              <a:t>Associate Degree School of Nursing (ADN)</a:t>
            </a:r>
          </a:p>
          <a:p>
            <a:pPr marL="1428750" lvl="2" indent="-514350">
              <a:spcBef>
                <a:spcPct val="20000"/>
              </a:spcBef>
              <a:spcAft>
                <a:spcPts val="1200"/>
              </a:spcAft>
              <a:buFont typeface="Arial" charset="0"/>
              <a:buChar char="•"/>
            </a:pPr>
            <a:r>
              <a:rPr lang="en-US" sz="2400" dirty="0">
                <a:solidFill>
                  <a:schemeClr val="bg1"/>
                </a:solidFill>
                <a:latin typeface="Trebuchet MS" pitchFamily="34" charset="0"/>
                <a:cs typeface="Arial" charset="0"/>
              </a:rPr>
              <a:t>Collegiate School of Nursing </a:t>
            </a:r>
            <a:br>
              <a:rPr lang="en-US" sz="2400" dirty="0">
                <a:solidFill>
                  <a:schemeClr val="bg1"/>
                </a:solidFill>
                <a:latin typeface="Trebuchet MS" pitchFamily="34" charset="0"/>
                <a:cs typeface="Arial" charset="0"/>
              </a:rPr>
            </a:br>
            <a:r>
              <a:rPr lang="en-US" sz="2400" dirty="0">
                <a:solidFill>
                  <a:schemeClr val="bg1"/>
                </a:solidFill>
                <a:latin typeface="Trebuchet MS" pitchFamily="34" charset="0"/>
                <a:cs typeface="Arial" charset="0"/>
              </a:rPr>
              <a:t>(BSN, graduate </a:t>
            </a:r>
            <a:r>
              <a:rPr lang="en-US" sz="2400" dirty="0" smtClean="0">
                <a:solidFill>
                  <a:schemeClr val="bg1"/>
                </a:solidFill>
                <a:latin typeface="Trebuchet MS" pitchFamily="34" charset="0"/>
                <a:cs typeface="Arial" charset="0"/>
              </a:rPr>
              <a:t>degree)</a:t>
            </a:r>
          </a:p>
          <a:p>
            <a:pPr marL="1428750" lvl="2" indent="-514350">
              <a:spcBef>
                <a:spcPct val="20000"/>
              </a:spcBef>
              <a:spcAft>
                <a:spcPts val="1200"/>
              </a:spcAft>
              <a:buFont typeface="Arial" charset="0"/>
              <a:buChar char="•"/>
            </a:pPr>
            <a:endParaRPr lang="en-US" sz="2000" dirty="0" smtClean="0">
              <a:solidFill>
                <a:schemeClr val="bg1"/>
              </a:solidFill>
              <a:latin typeface="Trebuchet MS" pitchFamily="34" charset="0"/>
              <a:cs typeface="Arial" charset="0"/>
            </a:endParaRPr>
          </a:p>
        </p:txBody>
      </p:sp>
      <p:sp>
        <p:nvSpPr>
          <p:cNvPr id="6" name="Title 9"/>
          <p:cNvSpPr>
            <a:spLocks noGrp="1"/>
          </p:cNvSpPr>
          <p:nvPr>
            <p:ph type="title"/>
          </p:nvPr>
        </p:nvSpPr>
        <p:spPr>
          <a:xfrm>
            <a:off x="0" y="381000"/>
            <a:ext cx="9144000" cy="990600"/>
          </a:xfrm>
        </p:spPr>
        <p:txBody>
          <a:bodyPr anchor="t"/>
          <a:lstStyle/>
          <a:p>
            <a:pPr fontAlgn="auto">
              <a:spcAft>
                <a:spcPts val="0"/>
              </a:spcAft>
              <a:defRPr/>
            </a:pPr>
            <a:r>
              <a:rPr lang="en-US" sz="4200" dirty="0" smtClean="0">
                <a:latin typeface="Trebuchet MS" pitchFamily="34" charset="0"/>
                <a:cs typeface="Arial"/>
              </a:rPr>
              <a:t>Eligibility</a:t>
            </a:r>
            <a:endParaRPr lang="en-US" sz="4200" dirty="0">
              <a:latin typeface="Trebuchet MS" pitchFamily="34"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3"/>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1B204C"/>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Oval 33"/>
          <p:cNvSpPr/>
          <p:nvPr/>
        </p:nvSpPr>
        <p:spPr>
          <a:xfrm>
            <a:off x="2400300" y="1257300"/>
            <a:ext cx="4343400" cy="4343400"/>
          </a:xfrm>
          <a:prstGeom prst="ellipse">
            <a:avLst/>
          </a:prstGeom>
          <a:noFill/>
          <a:ln w="53975" cap="flat" cmpd="sng" algn="ctr">
            <a:solidFill>
              <a:srgbClr val="2C79B3"/>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Content Placeholder 2"/>
          <p:cNvSpPr>
            <a:spLocks noGrp="1"/>
          </p:cNvSpPr>
          <p:nvPr>
            <p:ph idx="1"/>
          </p:nvPr>
        </p:nvSpPr>
        <p:spPr bwMode="gray">
          <a:xfrm>
            <a:off x="7010400" y="1143000"/>
            <a:ext cx="1600200" cy="1371600"/>
          </a:xfrm>
        </p:spPr>
        <p:txBody>
          <a:bodyPr rtlCol="0">
            <a:normAutofit/>
          </a:bodyPr>
          <a:lstStyle/>
          <a:p>
            <a:pPr marL="0" indent="0" fontAlgn="auto">
              <a:spcAft>
                <a:spcPts val="0"/>
              </a:spcAft>
              <a:buFont typeface="Arial" charset="0"/>
              <a:buNone/>
              <a:defRPr/>
            </a:pPr>
            <a:r>
              <a:rPr lang="en-US" sz="1400" i="1" dirty="0" smtClean="0">
                <a:solidFill>
                  <a:schemeClr val="bg1"/>
                </a:solidFill>
              </a:rPr>
              <a:t>National Health </a:t>
            </a:r>
            <a:br>
              <a:rPr lang="en-US" sz="1400" i="1" dirty="0" smtClean="0">
                <a:solidFill>
                  <a:schemeClr val="bg1"/>
                </a:solidFill>
              </a:rPr>
            </a:br>
            <a:r>
              <a:rPr lang="en-US" sz="1400" i="1" dirty="0" smtClean="0">
                <a:solidFill>
                  <a:schemeClr val="bg1"/>
                </a:solidFill>
              </a:rPr>
              <a:t>Service Corps</a:t>
            </a:r>
          </a:p>
          <a:p>
            <a:pPr marL="0" indent="0" fontAlgn="auto">
              <a:spcAft>
                <a:spcPts val="0"/>
              </a:spcAft>
              <a:buFont typeface="Arial" charset="0"/>
              <a:buNone/>
              <a:defRPr/>
            </a:pPr>
            <a:r>
              <a:rPr lang="en-US" sz="1400" i="1" dirty="0" smtClean="0">
                <a:solidFill>
                  <a:schemeClr val="bg1"/>
                </a:solidFill>
              </a:rPr>
              <a:t/>
            </a:r>
            <a:br>
              <a:rPr lang="en-US" sz="1400" i="1" dirty="0" smtClean="0">
                <a:solidFill>
                  <a:schemeClr val="bg1"/>
                </a:solidFill>
              </a:rPr>
            </a:br>
            <a:r>
              <a:rPr lang="en-US" sz="1200" cap="all" dirty="0" smtClean="0">
                <a:solidFill>
                  <a:schemeClr val="bg1"/>
                </a:solidFill>
              </a:rPr>
              <a:t>Scholarship</a:t>
            </a:r>
            <a:br>
              <a:rPr lang="en-US" sz="1200" cap="all" dirty="0" smtClean="0">
                <a:solidFill>
                  <a:schemeClr val="bg1"/>
                </a:solidFill>
              </a:rPr>
            </a:br>
            <a:r>
              <a:rPr lang="en-US" sz="1200" cap="all" dirty="0" smtClean="0">
                <a:solidFill>
                  <a:schemeClr val="bg1"/>
                </a:solidFill>
              </a:rPr>
              <a:t>Program</a:t>
            </a:r>
          </a:p>
        </p:txBody>
      </p:sp>
      <p:grpSp>
        <p:nvGrpSpPr>
          <p:cNvPr id="2" name="Group 12"/>
          <p:cNvGrpSpPr>
            <a:grpSpLocks/>
          </p:cNvGrpSpPr>
          <p:nvPr/>
        </p:nvGrpSpPr>
        <p:grpSpPr bwMode="auto">
          <a:xfrm>
            <a:off x="3352800" y="2209800"/>
            <a:ext cx="2438400" cy="2438400"/>
            <a:chOff x="1143000" y="3429000"/>
            <a:chExt cx="2438400" cy="2438400"/>
          </a:xfrm>
        </p:grpSpPr>
        <p:sp>
          <p:nvSpPr>
            <p:cNvPr id="9" name="Oval 8"/>
            <p:cNvSpPr/>
            <p:nvPr/>
          </p:nvSpPr>
          <p:spPr>
            <a:xfrm>
              <a:off x="1143000" y="3429000"/>
              <a:ext cx="2438400" cy="2438400"/>
            </a:xfrm>
            <a:prstGeom prst="ellipse">
              <a:avLst/>
            </a:prstGeom>
            <a:solidFill>
              <a:srgbClr val="2C79B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Box 10"/>
            <p:cNvSpPr txBox="1"/>
            <p:nvPr/>
          </p:nvSpPr>
          <p:spPr>
            <a:xfrm>
              <a:off x="1143000" y="4114800"/>
              <a:ext cx="2438400" cy="1000125"/>
            </a:xfrm>
            <a:prstGeom prst="rect">
              <a:avLst/>
            </a:prstGeom>
            <a:noFill/>
          </p:spPr>
          <p:txBody>
            <a:bodyPr>
              <a:spAutoFit/>
            </a:bodyPr>
            <a:lstStyle/>
            <a:p>
              <a:pPr algn="ctr" fontAlgn="auto">
                <a:spcBef>
                  <a:spcPts val="0"/>
                </a:spcBef>
                <a:spcAft>
                  <a:spcPts val="0"/>
                </a:spcAft>
                <a:defRPr/>
              </a:pPr>
              <a:r>
                <a:rPr lang="en-US" sz="5900" b="1" cap="all" dirty="0">
                  <a:solidFill>
                    <a:schemeClr val="bg1"/>
                  </a:solidFill>
                  <a:latin typeface="Trebuchet MS"/>
                  <a:cs typeface="Trebuchet MS"/>
                </a:rPr>
                <a:t>BCRS</a:t>
              </a:r>
              <a:endParaRPr lang="en-US" sz="5900" dirty="0">
                <a:solidFill>
                  <a:schemeClr val="bg1"/>
                </a:solidFill>
                <a:latin typeface="+mn-lt"/>
              </a:endParaRPr>
            </a:p>
          </p:txBody>
        </p:sp>
      </p:grpSp>
      <p:sp>
        <p:nvSpPr>
          <p:cNvPr id="29" name="Content Placeholder 2"/>
          <p:cNvSpPr txBox="1">
            <a:spLocks/>
          </p:cNvSpPr>
          <p:nvPr/>
        </p:nvSpPr>
        <p:spPr bwMode="gray">
          <a:xfrm>
            <a:off x="457200" y="4800600"/>
            <a:ext cx="1676400" cy="1219200"/>
          </a:xfrm>
          <a:prstGeom prst="rect">
            <a:avLst/>
          </a:prstGeom>
          <a:noFill/>
          <a:ln w="9525">
            <a:noFill/>
            <a:miter lim="800000"/>
            <a:headEnd/>
            <a:tailEnd/>
          </a:ln>
        </p:spPr>
        <p:txBody>
          <a:bodyPr/>
          <a:lstStyle/>
          <a:p>
            <a:pPr algn="r">
              <a:spcBef>
                <a:spcPct val="20000"/>
              </a:spcBef>
              <a:buFont typeface="Arial" charset="0"/>
              <a:buNone/>
            </a:pPr>
            <a:r>
              <a:rPr lang="en-US" sz="1400" i="1">
                <a:solidFill>
                  <a:schemeClr val="bg1"/>
                </a:solidFill>
                <a:latin typeface="Trebuchet MS" pitchFamily="34" charset="0"/>
              </a:rPr>
              <a:t>Faculty Loan Repayment Program</a:t>
            </a:r>
          </a:p>
        </p:txBody>
      </p:sp>
      <p:sp>
        <p:nvSpPr>
          <p:cNvPr id="30" name="Content Placeholder 2"/>
          <p:cNvSpPr txBox="1">
            <a:spLocks/>
          </p:cNvSpPr>
          <p:nvPr/>
        </p:nvSpPr>
        <p:spPr bwMode="gray">
          <a:xfrm>
            <a:off x="0" y="2819400"/>
            <a:ext cx="1371600" cy="1295400"/>
          </a:xfrm>
          <a:prstGeom prst="rect">
            <a:avLst/>
          </a:prstGeom>
          <a:noFill/>
          <a:ln w="9525">
            <a:noFill/>
            <a:miter lim="800000"/>
            <a:headEnd/>
            <a:tailEnd/>
          </a:ln>
        </p:spPr>
        <p:txBody>
          <a:bodyPr/>
          <a:lstStyle/>
          <a:p>
            <a:pPr algn="r">
              <a:spcBef>
                <a:spcPct val="20000"/>
              </a:spcBef>
              <a:buFont typeface="Arial" charset="0"/>
              <a:buNone/>
            </a:pPr>
            <a:r>
              <a:rPr lang="en-US" sz="1400" i="1">
                <a:solidFill>
                  <a:schemeClr val="bg1"/>
                </a:solidFill>
                <a:latin typeface="Trebuchet MS" pitchFamily="34" charset="0"/>
              </a:rPr>
              <a:t>Nursing Education </a:t>
            </a:r>
            <a:br>
              <a:rPr lang="en-US" sz="1400" i="1">
                <a:solidFill>
                  <a:schemeClr val="bg1"/>
                </a:solidFill>
                <a:latin typeface="Trebuchet MS" pitchFamily="34" charset="0"/>
              </a:rPr>
            </a:br>
            <a:r>
              <a:rPr lang="en-US" sz="1400" i="1">
                <a:solidFill>
                  <a:schemeClr val="bg1"/>
                </a:solidFill>
                <a:latin typeface="Trebuchet MS" pitchFamily="34" charset="0"/>
              </a:rPr>
              <a:t>Loan Repayment Program</a:t>
            </a:r>
          </a:p>
        </p:txBody>
      </p:sp>
      <p:sp>
        <p:nvSpPr>
          <p:cNvPr id="31" name="Content Placeholder 2"/>
          <p:cNvSpPr txBox="1">
            <a:spLocks/>
          </p:cNvSpPr>
          <p:nvPr/>
        </p:nvSpPr>
        <p:spPr bwMode="gray">
          <a:xfrm>
            <a:off x="762000" y="1371600"/>
            <a:ext cx="1371600" cy="990600"/>
          </a:xfrm>
          <a:prstGeom prst="rect">
            <a:avLst/>
          </a:prstGeom>
          <a:noFill/>
          <a:ln w="9525">
            <a:noFill/>
            <a:miter lim="800000"/>
            <a:headEnd/>
            <a:tailEnd/>
          </a:ln>
        </p:spPr>
        <p:txBody>
          <a:bodyPr/>
          <a:lstStyle/>
          <a:p>
            <a:pPr algn="r">
              <a:spcBef>
                <a:spcPct val="20000"/>
              </a:spcBef>
              <a:buFont typeface="Arial" charset="0"/>
              <a:buNone/>
            </a:pPr>
            <a:r>
              <a:rPr lang="en-US" sz="1400" i="1">
                <a:solidFill>
                  <a:schemeClr val="bg1"/>
                </a:solidFill>
                <a:latin typeface="Trebuchet MS" pitchFamily="34" charset="0"/>
              </a:rPr>
              <a:t>Nursing Scholarship Program</a:t>
            </a:r>
          </a:p>
        </p:txBody>
      </p:sp>
      <p:sp>
        <p:nvSpPr>
          <p:cNvPr id="32" name="Content Placeholder 2"/>
          <p:cNvSpPr txBox="1">
            <a:spLocks/>
          </p:cNvSpPr>
          <p:nvPr/>
        </p:nvSpPr>
        <p:spPr bwMode="gray">
          <a:xfrm>
            <a:off x="5181600" y="304800"/>
            <a:ext cx="2209800" cy="762000"/>
          </a:xfrm>
          <a:prstGeom prst="rect">
            <a:avLst/>
          </a:prstGeom>
          <a:noFill/>
          <a:ln w="9525">
            <a:noFill/>
            <a:miter lim="800000"/>
            <a:headEnd/>
            <a:tailEnd/>
          </a:ln>
        </p:spPr>
        <p:txBody>
          <a:bodyPr/>
          <a:lstStyle/>
          <a:p>
            <a:pPr>
              <a:spcBef>
                <a:spcPct val="20000"/>
              </a:spcBef>
              <a:buFont typeface="Arial" charset="0"/>
              <a:buNone/>
            </a:pPr>
            <a:r>
              <a:rPr lang="en-US" sz="1400" i="1">
                <a:solidFill>
                  <a:schemeClr val="bg1"/>
                </a:solidFill>
                <a:latin typeface="Trebuchet MS" pitchFamily="34" charset="0"/>
              </a:rPr>
              <a:t>Native Hawaiian Health Scholarship Program</a:t>
            </a:r>
          </a:p>
        </p:txBody>
      </p:sp>
      <p:sp>
        <p:nvSpPr>
          <p:cNvPr id="33" name="Content Placeholder 2"/>
          <p:cNvSpPr txBox="1">
            <a:spLocks/>
          </p:cNvSpPr>
          <p:nvPr/>
        </p:nvSpPr>
        <p:spPr bwMode="gray">
          <a:xfrm>
            <a:off x="7696200" y="2819400"/>
            <a:ext cx="1524000" cy="1371600"/>
          </a:xfrm>
          <a:prstGeom prst="rect">
            <a:avLst/>
          </a:prstGeom>
        </p:spPr>
        <p:txBody>
          <a:bodyPr>
            <a:normAutofit/>
          </a:bodyPr>
          <a:lstStyle/>
          <a:p>
            <a:pPr fontAlgn="auto">
              <a:spcBef>
                <a:spcPct val="20000"/>
              </a:spcBef>
              <a:spcAft>
                <a:spcPts val="0"/>
              </a:spcAft>
              <a:buFont typeface="Arial" charset="0"/>
              <a:buNone/>
              <a:defRPr/>
            </a:pPr>
            <a:r>
              <a:rPr lang="en-US" sz="1400" i="1" dirty="0">
                <a:solidFill>
                  <a:schemeClr val="bg1"/>
                </a:solidFill>
                <a:latin typeface="Trebuchet MS"/>
                <a:cs typeface="Trebuchet MS"/>
              </a:rPr>
              <a:t>National Health </a:t>
            </a:r>
            <a:br>
              <a:rPr lang="en-US" sz="1400" i="1" dirty="0">
                <a:solidFill>
                  <a:schemeClr val="bg1"/>
                </a:solidFill>
                <a:latin typeface="Trebuchet MS"/>
                <a:cs typeface="Trebuchet MS"/>
              </a:rPr>
            </a:br>
            <a:r>
              <a:rPr lang="en-US" sz="1400" i="1" dirty="0">
                <a:solidFill>
                  <a:schemeClr val="bg1"/>
                </a:solidFill>
                <a:latin typeface="Trebuchet MS"/>
                <a:cs typeface="Trebuchet MS"/>
              </a:rPr>
              <a:t>Service Corps</a:t>
            </a:r>
            <a:br>
              <a:rPr lang="en-US" sz="1400" i="1" dirty="0">
                <a:solidFill>
                  <a:schemeClr val="bg1"/>
                </a:solidFill>
                <a:latin typeface="Trebuchet MS"/>
                <a:cs typeface="Trebuchet MS"/>
              </a:rPr>
            </a:br>
            <a:endParaRPr lang="en-US" sz="1400" i="1" dirty="0">
              <a:solidFill>
                <a:schemeClr val="bg1"/>
              </a:solidFill>
              <a:latin typeface="Trebuchet MS"/>
              <a:cs typeface="Trebuchet MS"/>
            </a:endParaRPr>
          </a:p>
          <a:p>
            <a:pPr fontAlgn="auto">
              <a:spcBef>
                <a:spcPct val="20000"/>
              </a:spcBef>
              <a:spcAft>
                <a:spcPts val="0"/>
              </a:spcAft>
              <a:buFont typeface="Arial" charset="0"/>
              <a:buNone/>
              <a:defRPr/>
            </a:pPr>
            <a:r>
              <a:rPr lang="en-US" sz="1200" cap="all">
                <a:solidFill>
                  <a:schemeClr val="bg1"/>
                </a:solidFill>
                <a:latin typeface="Trebuchet MS"/>
                <a:cs typeface="Trebuchet MS"/>
              </a:rPr>
              <a:t>Loan repayment </a:t>
            </a:r>
            <a:r>
              <a:rPr lang="en-US" sz="1200" cap="all" dirty="0">
                <a:solidFill>
                  <a:schemeClr val="bg1"/>
                </a:solidFill>
                <a:latin typeface="Trebuchet MS"/>
                <a:cs typeface="Trebuchet MS"/>
              </a:rPr>
              <a:t/>
            </a:r>
            <a:br>
              <a:rPr lang="en-US" sz="1200" cap="all" dirty="0">
                <a:solidFill>
                  <a:schemeClr val="bg1"/>
                </a:solidFill>
                <a:latin typeface="Trebuchet MS"/>
                <a:cs typeface="Trebuchet MS"/>
              </a:rPr>
            </a:br>
            <a:r>
              <a:rPr lang="en-US" sz="1200" cap="all" dirty="0">
                <a:solidFill>
                  <a:schemeClr val="bg1"/>
                </a:solidFill>
                <a:latin typeface="Trebuchet MS"/>
                <a:cs typeface="Trebuchet MS"/>
              </a:rPr>
              <a:t>Program</a:t>
            </a:r>
          </a:p>
        </p:txBody>
      </p:sp>
      <p:sp>
        <p:nvSpPr>
          <p:cNvPr id="45" name="Content Placeholder 2"/>
          <p:cNvSpPr txBox="1">
            <a:spLocks/>
          </p:cNvSpPr>
          <p:nvPr/>
        </p:nvSpPr>
        <p:spPr bwMode="gray">
          <a:xfrm>
            <a:off x="5257800" y="5867400"/>
            <a:ext cx="1676400" cy="990600"/>
          </a:xfrm>
          <a:prstGeom prst="rect">
            <a:avLst/>
          </a:prstGeom>
          <a:noFill/>
          <a:ln w="9525">
            <a:noFill/>
            <a:miter lim="800000"/>
            <a:headEnd/>
            <a:tailEnd/>
          </a:ln>
        </p:spPr>
        <p:txBody>
          <a:bodyPr/>
          <a:lstStyle/>
          <a:p>
            <a:pPr>
              <a:spcBef>
                <a:spcPct val="20000"/>
              </a:spcBef>
              <a:buFont typeface="Arial" charset="0"/>
              <a:buNone/>
            </a:pPr>
            <a:r>
              <a:rPr lang="en-US" sz="1400" i="1">
                <a:solidFill>
                  <a:schemeClr val="bg1"/>
                </a:solidFill>
                <a:latin typeface="Trebuchet MS" pitchFamily="34" charset="0"/>
              </a:rPr>
              <a:t>State Loan Repayment Program</a:t>
            </a:r>
          </a:p>
        </p:txBody>
      </p:sp>
      <p:grpSp>
        <p:nvGrpSpPr>
          <p:cNvPr id="3" name="Group 35"/>
          <p:cNvGrpSpPr>
            <a:grpSpLocks/>
          </p:cNvGrpSpPr>
          <p:nvPr/>
        </p:nvGrpSpPr>
        <p:grpSpPr bwMode="auto">
          <a:xfrm>
            <a:off x="3867150" y="381000"/>
            <a:ext cx="1409700" cy="1409700"/>
            <a:chOff x="3810000" y="381000"/>
            <a:chExt cx="1524000" cy="1524000"/>
          </a:xfrm>
        </p:grpSpPr>
        <p:sp>
          <p:nvSpPr>
            <p:cNvPr id="15" name="Oval 14"/>
            <p:cNvSpPr/>
            <p:nvPr/>
          </p:nvSpPr>
          <p:spPr>
            <a:xfrm>
              <a:off x="3810000" y="381000"/>
              <a:ext cx="1524000" cy="15240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TextBox 15"/>
            <p:cNvSpPr txBox="1"/>
            <p:nvPr/>
          </p:nvSpPr>
          <p:spPr>
            <a:xfrm>
              <a:off x="3810000" y="837514"/>
              <a:ext cx="1524000" cy="566351"/>
            </a:xfrm>
            <a:prstGeom prst="rect">
              <a:avLst/>
            </a:prstGeom>
            <a:noFill/>
          </p:spPr>
          <p:txBody>
            <a:bodyPr>
              <a:spAutoFit/>
            </a:bodyPr>
            <a:lstStyle/>
            <a:p>
              <a:pPr algn="ctr" fontAlgn="auto">
                <a:spcBef>
                  <a:spcPts val="0"/>
                </a:spcBef>
                <a:spcAft>
                  <a:spcPts val="0"/>
                </a:spcAft>
                <a:defRPr/>
              </a:pPr>
              <a:r>
                <a:rPr lang="en-US" sz="2800" b="1" cap="all" dirty="0">
                  <a:solidFill>
                    <a:srgbClr val="2C79B3"/>
                  </a:solidFill>
                  <a:latin typeface="Trebuchet MS"/>
                  <a:cs typeface="Trebuchet MS"/>
                </a:rPr>
                <a:t>NHHSP</a:t>
              </a:r>
              <a:endParaRPr lang="en-US" sz="2800" dirty="0">
                <a:solidFill>
                  <a:srgbClr val="2C79B3"/>
                </a:solidFill>
                <a:latin typeface="+mn-lt"/>
              </a:endParaRPr>
            </a:p>
          </p:txBody>
        </p:sp>
      </p:grpSp>
      <p:grpSp>
        <p:nvGrpSpPr>
          <p:cNvPr id="4" name="Group 38"/>
          <p:cNvGrpSpPr>
            <a:grpSpLocks/>
          </p:cNvGrpSpPr>
          <p:nvPr/>
        </p:nvGrpSpPr>
        <p:grpSpPr bwMode="auto">
          <a:xfrm>
            <a:off x="2171700" y="4419600"/>
            <a:ext cx="1409700" cy="1409700"/>
            <a:chOff x="3429000" y="5029200"/>
            <a:chExt cx="1524000" cy="1524000"/>
          </a:xfrm>
        </p:grpSpPr>
        <p:sp>
          <p:nvSpPr>
            <p:cNvPr id="17" name="Oval 16"/>
            <p:cNvSpPr/>
            <p:nvPr/>
          </p:nvSpPr>
          <p:spPr>
            <a:xfrm>
              <a:off x="3429000" y="5029200"/>
              <a:ext cx="1524000" cy="15240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TextBox 17"/>
            <p:cNvSpPr txBox="1"/>
            <p:nvPr/>
          </p:nvSpPr>
          <p:spPr>
            <a:xfrm>
              <a:off x="3429000" y="5485714"/>
              <a:ext cx="1524000" cy="566351"/>
            </a:xfrm>
            <a:prstGeom prst="rect">
              <a:avLst/>
            </a:prstGeom>
            <a:noFill/>
          </p:spPr>
          <p:txBody>
            <a:bodyPr>
              <a:spAutoFit/>
            </a:bodyPr>
            <a:lstStyle/>
            <a:p>
              <a:pPr algn="ctr" fontAlgn="auto">
                <a:spcBef>
                  <a:spcPts val="0"/>
                </a:spcBef>
                <a:spcAft>
                  <a:spcPts val="0"/>
                </a:spcAft>
                <a:defRPr/>
              </a:pPr>
              <a:r>
                <a:rPr lang="en-US" sz="2800" b="1" cap="all" dirty="0">
                  <a:solidFill>
                    <a:srgbClr val="2C79B3"/>
                  </a:solidFill>
                  <a:latin typeface="Trebuchet MS"/>
                  <a:cs typeface="Trebuchet MS"/>
                </a:rPr>
                <a:t>FLRP</a:t>
              </a:r>
              <a:endParaRPr lang="en-US" sz="2800" dirty="0">
                <a:solidFill>
                  <a:srgbClr val="2C79B3"/>
                </a:solidFill>
                <a:latin typeface="+mn-lt"/>
              </a:endParaRPr>
            </a:p>
          </p:txBody>
        </p:sp>
      </p:grpSp>
      <p:grpSp>
        <p:nvGrpSpPr>
          <p:cNvPr id="5" name="Group 34"/>
          <p:cNvGrpSpPr>
            <a:grpSpLocks/>
          </p:cNvGrpSpPr>
          <p:nvPr/>
        </p:nvGrpSpPr>
        <p:grpSpPr bwMode="auto">
          <a:xfrm>
            <a:off x="5562600" y="1028700"/>
            <a:ext cx="1409700" cy="1409700"/>
            <a:chOff x="5867400" y="1600200"/>
            <a:chExt cx="1524000" cy="1524000"/>
          </a:xfrm>
        </p:grpSpPr>
        <p:sp>
          <p:nvSpPr>
            <p:cNvPr id="19" name="Oval 18"/>
            <p:cNvSpPr/>
            <p:nvPr/>
          </p:nvSpPr>
          <p:spPr>
            <a:xfrm>
              <a:off x="5867400" y="1600200"/>
              <a:ext cx="1524000" cy="1524000"/>
            </a:xfrm>
            <a:prstGeom prst="ellipse">
              <a:avLst/>
            </a:prstGeom>
            <a:solidFill>
              <a:srgbClr val="F2B23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TextBox 19"/>
            <p:cNvSpPr txBox="1"/>
            <p:nvPr/>
          </p:nvSpPr>
          <p:spPr>
            <a:xfrm>
              <a:off x="5867400" y="1905686"/>
              <a:ext cx="1524000" cy="1031446"/>
            </a:xfrm>
            <a:prstGeom prst="rect">
              <a:avLst/>
            </a:prstGeom>
            <a:noFill/>
          </p:spPr>
          <p:txBody>
            <a:bodyPr>
              <a:spAutoFit/>
            </a:bodyPr>
            <a:lstStyle/>
            <a:p>
              <a:pPr algn="ctr" fontAlgn="auto">
                <a:spcBef>
                  <a:spcPts val="0"/>
                </a:spcBef>
                <a:spcAft>
                  <a:spcPts val="0"/>
                </a:spcAft>
                <a:defRPr/>
              </a:pPr>
              <a:r>
                <a:rPr lang="en-US" sz="2800" b="1" cap="all" dirty="0">
                  <a:solidFill>
                    <a:srgbClr val="1B204C"/>
                  </a:solidFill>
                  <a:latin typeface="Trebuchet MS"/>
                  <a:cs typeface="Trebuchet MS"/>
                </a:rPr>
                <a:t>NHSC</a:t>
              </a:r>
            </a:p>
            <a:p>
              <a:pPr algn="ctr" fontAlgn="auto">
                <a:spcBef>
                  <a:spcPts val="0"/>
                </a:spcBef>
                <a:spcAft>
                  <a:spcPts val="0"/>
                </a:spcAft>
                <a:defRPr/>
              </a:pPr>
              <a:r>
                <a:rPr lang="en-US" sz="2800" b="1" cap="all" dirty="0">
                  <a:solidFill>
                    <a:srgbClr val="1B204C"/>
                  </a:solidFill>
                  <a:latin typeface="Trebuchet MS"/>
                  <a:cs typeface="Trebuchet MS"/>
                </a:rPr>
                <a:t>sP</a:t>
              </a:r>
              <a:endParaRPr lang="en-US" sz="2800" dirty="0">
                <a:solidFill>
                  <a:srgbClr val="1B204C"/>
                </a:solidFill>
                <a:latin typeface="+mn-lt"/>
              </a:endParaRPr>
            </a:p>
          </p:txBody>
        </p:sp>
      </p:grpSp>
      <p:grpSp>
        <p:nvGrpSpPr>
          <p:cNvPr id="8" name="Group 39"/>
          <p:cNvGrpSpPr>
            <a:grpSpLocks/>
          </p:cNvGrpSpPr>
          <p:nvPr/>
        </p:nvGrpSpPr>
        <p:grpSpPr bwMode="auto">
          <a:xfrm>
            <a:off x="6286500" y="2724150"/>
            <a:ext cx="1409700" cy="1409700"/>
            <a:chOff x="5867400" y="3810000"/>
            <a:chExt cx="1524000" cy="1524000"/>
          </a:xfrm>
        </p:grpSpPr>
        <p:sp>
          <p:nvSpPr>
            <p:cNvPr id="21" name="Oval 20"/>
            <p:cNvSpPr/>
            <p:nvPr/>
          </p:nvSpPr>
          <p:spPr>
            <a:xfrm>
              <a:off x="5867400" y="3810000"/>
              <a:ext cx="1524000" cy="1524000"/>
            </a:xfrm>
            <a:prstGeom prst="ellipse">
              <a:avLst/>
            </a:prstGeom>
            <a:solidFill>
              <a:srgbClr val="F2B23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TextBox 21"/>
            <p:cNvSpPr txBox="1"/>
            <p:nvPr/>
          </p:nvSpPr>
          <p:spPr>
            <a:xfrm>
              <a:off x="5867400" y="4115486"/>
              <a:ext cx="1524000" cy="1031446"/>
            </a:xfrm>
            <a:prstGeom prst="rect">
              <a:avLst/>
            </a:prstGeom>
            <a:noFill/>
          </p:spPr>
          <p:txBody>
            <a:bodyPr>
              <a:spAutoFit/>
            </a:bodyPr>
            <a:lstStyle/>
            <a:p>
              <a:pPr algn="ctr" fontAlgn="auto">
                <a:spcBef>
                  <a:spcPts val="0"/>
                </a:spcBef>
                <a:spcAft>
                  <a:spcPts val="0"/>
                </a:spcAft>
                <a:defRPr/>
              </a:pPr>
              <a:r>
                <a:rPr lang="en-US" sz="2800" b="1" cap="all" dirty="0">
                  <a:solidFill>
                    <a:srgbClr val="1B204C"/>
                  </a:solidFill>
                  <a:latin typeface="Trebuchet MS"/>
                  <a:cs typeface="Trebuchet MS"/>
                </a:rPr>
                <a:t>NHSC</a:t>
              </a:r>
            </a:p>
            <a:p>
              <a:pPr algn="ctr" fontAlgn="auto">
                <a:spcBef>
                  <a:spcPts val="0"/>
                </a:spcBef>
                <a:spcAft>
                  <a:spcPts val="0"/>
                </a:spcAft>
                <a:defRPr/>
              </a:pPr>
              <a:r>
                <a:rPr lang="en-US" sz="2800" b="1" cap="all" dirty="0">
                  <a:solidFill>
                    <a:srgbClr val="1B204C"/>
                  </a:solidFill>
                  <a:latin typeface="Trebuchet MS"/>
                  <a:cs typeface="Trebuchet MS"/>
                </a:rPr>
                <a:t>lrP</a:t>
              </a:r>
              <a:endParaRPr lang="en-US" sz="2800" dirty="0">
                <a:solidFill>
                  <a:srgbClr val="1B204C"/>
                </a:solidFill>
                <a:latin typeface="+mn-lt"/>
              </a:endParaRPr>
            </a:p>
          </p:txBody>
        </p:sp>
      </p:grpSp>
      <p:grpSp>
        <p:nvGrpSpPr>
          <p:cNvPr id="10" name="Group 36"/>
          <p:cNvGrpSpPr>
            <a:grpSpLocks/>
          </p:cNvGrpSpPr>
          <p:nvPr/>
        </p:nvGrpSpPr>
        <p:grpSpPr bwMode="auto">
          <a:xfrm>
            <a:off x="2171700" y="1066800"/>
            <a:ext cx="1409700" cy="1409700"/>
            <a:chOff x="1676400" y="1600200"/>
            <a:chExt cx="1524000" cy="1524000"/>
          </a:xfrm>
        </p:grpSpPr>
        <p:sp>
          <p:nvSpPr>
            <p:cNvPr id="24" name="Oval 23"/>
            <p:cNvSpPr/>
            <p:nvPr/>
          </p:nvSpPr>
          <p:spPr>
            <a:xfrm>
              <a:off x="1676400" y="1600200"/>
              <a:ext cx="1524000" cy="15240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TextBox 24"/>
            <p:cNvSpPr txBox="1"/>
            <p:nvPr/>
          </p:nvSpPr>
          <p:spPr>
            <a:xfrm>
              <a:off x="1676400" y="2056714"/>
              <a:ext cx="1524000" cy="566351"/>
            </a:xfrm>
            <a:prstGeom prst="rect">
              <a:avLst/>
            </a:prstGeom>
            <a:noFill/>
          </p:spPr>
          <p:txBody>
            <a:bodyPr>
              <a:spAutoFit/>
            </a:bodyPr>
            <a:lstStyle/>
            <a:p>
              <a:pPr algn="ctr" fontAlgn="auto">
                <a:spcBef>
                  <a:spcPts val="0"/>
                </a:spcBef>
                <a:spcAft>
                  <a:spcPts val="0"/>
                </a:spcAft>
                <a:defRPr/>
              </a:pPr>
              <a:r>
                <a:rPr lang="en-US" sz="2800" b="1" cap="all" dirty="0">
                  <a:solidFill>
                    <a:srgbClr val="2C79B3"/>
                  </a:solidFill>
                  <a:latin typeface="Trebuchet MS"/>
                  <a:cs typeface="Trebuchet MS"/>
                </a:rPr>
                <a:t>NSP</a:t>
              </a:r>
              <a:endParaRPr lang="en-US" sz="2800" dirty="0">
                <a:solidFill>
                  <a:srgbClr val="2C79B3"/>
                </a:solidFill>
                <a:latin typeface="+mn-lt"/>
              </a:endParaRPr>
            </a:p>
          </p:txBody>
        </p:sp>
      </p:grpSp>
      <p:grpSp>
        <p:nvGrpSpPr>
          <p:cNvPr id="12" name="Group 37"/>
          <p:cNvGrpSpPr>
            <a:grpSpLocks/>
          </p:cNvGrpSpPr>
          <p:nvPr/>
        </p:nvGrpSpPr>
        <p:grpSpPr bwMode="auto">
          <a:xfrm>
            <a:off x="1447800" y="2724150"/>
            <a:ext cx="1409700" cy="1409700"/>
            <a:chOff x="1676400" y="3810000"/>
            <a:chExt cx="1524000" cy="1524000"/>
          </a:xfrm>
        </p:grpSpPr>
        <p:sp>
          <p:nvSpPr>
            <p:cNvPr id="26" name="Oval 25"/>
            <p:cNvSpPr/>
            <p:nvPr/>
          </p:nvSpPr>
          <p:spPr>
            <a:xfrm>
              <a:off x="1676400" y="3810000"/>
              <a:ext cx="1524000" cy="15240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TextBox 26"/>
            <p:cNvSpPr txBox="1"/>
            <p:nvPr/>
          </p:nvSpPr>
          <p:spPr>
            <a:xfrm>
              <a:off x="1676400" y="4266514"/>
              <a:ext cx="1524000" cy="566351"/>
            </a:xfrm>
            <a:prstGeom prst="rect">
              <a:avLst/>
            </a:prstGeom>
            <a:noFill/>
          </p:spPr>
          <p:txBody>
            <a:bodyPr>
              <a:spAutoFit/>
            </a:bodyPr>
            <a:lstStyle/>
            <a:p>
              <a:pPr algn="ctr" fontAlgn="auto">
                <a:spcBef>
                  <a:spcPts val="0"/>
                </a:spcBef>
                <a:spcAft>
                  <a:spcPts val="0"/>
                </a:spcAft>
                <a:defRPr/>
              </a:pPr>
              <a:r>
                <a:rPr lang="en-US" sz="2800" b="1" cap="all" dirty="0">
                  <a:solidFill>
                    <a:srgbClr val="2C79B3"/>
                  </a:solidFill>
                  <a:latin typeface="Trebuchet MS"/>
                  <a:cs typeface="Trebuchet MS"/>
                </a:rPr>
                <a:t>NELRP</a:t>
              </a:r>
              <a:endParaRPr lang="en-US" sz="2800" dirty="0">
                <a:solidFill>
                  <a:srgbClr val="2C79B3"/>
                </a:solidFill>
                <a:latin typeface="+mn-lt"/>
              </a:endParaRPr>
            </a:p>
          </p:txBody>
        </p:sp>
      </p:grpSp>
      <p:grpSp>
        <p:nvGrpSpPr>
          <p:cNvPr id="13" name="Group 45"/>
          <p:cNvGrpSpPr>
            <a:grpSpLocks/>
          </p:cNvGrpSpPr>
          <p:nvPr/>
        </p:nvGrpSpPr>
        <p:grpSpPr bwMode="auto">
          <a:xfrm>
            <a:off x="3867150" y="5181600"/>
            <a:ext cx="1409700" cy="1409700"/>
            <a:chOff x="152400" y="2514600"/>
            <a:chExt cx="1524000" cy="1524000"/>
          </a:xfrm>
        </p:grpSpPr>
        <p:sp>
          <p:nvSpPr>
            <p:cNvPr id="43" name="Oval 42"/>
            <p:cNvSpPr/>
            <p:nvPr/>
          </p:nvSpPr>
          <p:spPr>
            <a:xfrm>
              <a:off x="152400" y="2514600"/>
              <a:ext cx="1524000" cy="1524000"/>
            </a:xfrm>
            <a:prstGeom prst="ellipse">
              <a:avLst/>
            </a:prstGeom>
            <a:solidFill>
              <a:srgbClr val="F2B23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TextBox 43"/>
            <p:cNvSpPr txBox="1"/>
            <p:nvPr/>
          </p:nvSpPr>
          <p:spPr>
            <a:xfrm>
              <a:off x="152400" y="2761735"/>
              <a:ext cx="1524000" cy="1031446"/>
            </a:xfrm>
            <a:prstGeom prst="rect">
              <a:avLst/>
            </a:prstGeom>
            <a:noFill/>
          </p:spPr>
          <p:txBody>
            <a:bodyPr>
              <a:spAutoFit/>
            </a:bodyPr>
            <a:lstStyle/>
            <a:p>
              <a:pPr algn="ctr" fontAlgn="auto">
                <a:spcBef>
                  <a:spcPts val="0"/>
                </a:spcBef>
                <a:spcAft>
                  <a:spcPts val="0"/>
                </a:spcAft>
                <a:defRPr/>
              </a:pPr>
              <a:r>
                <a:rPr lang="en-US" sz="2800" b="1" cap="all" dirty="0">
                  <a:solidFill>
                    <a:srgbClr val="1B204C"/>
                  </a:solidFill>
                  <a:latin typeface="Trebuchet MS"/>
                  <a:cs typeface="Trebuchet MS"/>
                </a:rPr>
                <a:t>NHSC</a:t>
              </a:r>
            </a:p>
            <a:p>
              <a:pPr algn="ctr" fontAlgn="auto">
                <a:spcBef>
                  <a:spcPts val="0"/>
                </a:spcBef>
                <a:spcAft>
                  <a:spcPts val="0"/>
                </a:spcAft>
                <a:defRPr/>
              </a:pPr>
              <a:r>
                <a:rPr lang="en-US" sz="2800" b="1" cap="all" dirty="0">
                  <a:solidFill>
                    <a:srgbClr val="1B204C"/>
                  </a:solidFill>
                  <a:latin typeface="Trebuchet MS"/>
                  <a:cs typeface="Trebuchet MS"/>
                </a:rPr>
                <a:t>SLRP</a:t>
              </a:r>
              <a:endParaRPr lang="en-US" sz="2800" dirty="0">
                <a:solidFill>
                  <a:srgbClr val="1B204C"/>
                </a:solidFill>
                <a:latin typeface="+mn-lt"/>
              </a:endParaRPr>
            </a:p>
          </p:txBody>
        </p:sp>
      </p:grpSp>
      <p:grpSp>
        <p:nvGrpSpPr>
          <p:cNvPr id="14" name="Group 40"/>
          <p:cNvGrpSpPr>
            <a:grpSpLocks/>
          </p:cNvGrpSpPr>
          <p:nvPr/>
        </p:nvGrpSpPr>
        <p:grpSpPr bwMode="auto">
          <a:xfrm>
            <a:off x="5562600" y="4419600"/>
            <a:ext cx="1409700" cy="1409700"/>
            <a:chOff x="5867400" y="3810000"/>
            <a:chExt cx="1524000" cy="1524000"/>
          </a:xfrm>
        </p:grpSpPr>
        <p:sp>
          <p:nvSpPr>
            <p:cNvPr id="42" name="Oval 41"/>
            <p:cNvSpPr/>
            <p:nvPr/>
          </p:nvSpPr>
          <p:spPr>
            <a:xfrm>
              <a:off x="5867400" y="3810000"/>
              <a:ext cx="1524000" cy="1524000"/>
            </a:xfrm>
            <a:prstGeom prst="ellipse">
              <a:avLst/>
            </a:prstGeom>
            <a:solidFill>
              <a:srgbClr val="F2B23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TextBox 46"/>
            <p:cNvSpPr txBox="1"/>
            <p:nvPr/>
          </p:nvSpPr>
          <p:spPr>
            <a:xfrm>
              <a:off x="5867400" y="4115486"/>
              <a:ext cx="1524000" cy="1031446"/>
            </a:xfrm>
            <a:prstGeom prst="rect">
              <a:avLst/>
            </a:prstGeom>
            <a:noFill/>
          </p:spPr>
          <p:txBody>
            <a:bodyPr>
              <a:spAutoFit/>
            </a:bodyPr>
            <a:lstStyle/>
            <a:p>
              <a:pPr algn="ctr" fontAlgn="auto">
                <a:spcBef>
                  <a:spcPts val="0"/>
                </a:spcBef>
                <a:spcAft>
                  <a:spcPts val="0"/>
                </a:spcAft>
                <a:defRPr/>
              </a:pPr>
              <a:r>
                <a:rPr lang="en-US" sz="2800" b="1" cap="all" dirty="0">
                  <a:solidFill>
                    <a:srgbClr val="1B204C"/>
                  </a:solidFill>
                  <a:latin typeface="Trebuchet MS"/>
                  <a:cs typeface="Trebuchet MS"/>
                </a:rPr>
                <a:t>NHSC</a:t>
              </a:r>
            </a:p>
            <a:p>
              <a:pPr algn="ctr" fontAlgn="auto">
                <a:spcBef>
                  <a:spcPts val="0"/>
                </a:spcBef>
                <a:spcAft>
                  <a:spcPts val="0"/>
                </a:spcAft>
                <a:defRPr/>
              </a:pPr>
              <a:r>
                <a:rPr lang="en-US" sz="2800" b="1" cap="all" dirty="0">
                  <a:solidFill>
                    <a:srgbClr val="1B204C"/>
                  </a:solidFill>
                  <a:latin typeface="Trebuchet MS"/>
                  <a:cs typeface="Trebuchet MS"/>
                </a:rPr>
                <a:t>S2S</a:t>
              </a:r>
              <a:endParaRPr lang="en-US" sz="2800" dirty="0">
                <a:solidFill>
                  <a:srgbClr val="1B204C"/>
                </a:solidFill>
                <a:latin typeface="+mn-lt"/>
              </a:endParaRPr>
            </a:p>
          </p:txBody>
        </p:sp>
      </p:grpSp>
      <p:sp>
        <p:nvSpPr>
          <p:cNvPr id="49" name="Content Placeholder 2"/>
          <p:cNvSpPr txBox="1">
            <a:spLocks/>
          </p:cNvSpPr>
          <p:nvPr/>
        </p:nvSpPr>
        <p:spPr bwMode="gray">
          <a:xfrm>
            <a:off x="7010400" y="4495800"/>
            <a:ext cx="1905000" cy="1905000"/>
          </a:xfrm>
          <a:prstGeom prst="rect">
            <a:avLst/>
          </a:prstGeom>
        </p:spPr>
        <p:txBody>
          <a:bodyPr>
            <a:normAutofit/>
          </a:bodyPr>
          <a:lstStyle/>
          <a:p>
            <a:pPr fontAlgn="auto">
              <a:spcBef>
                <a:spcPct val="20000"/>
              </a:spcBef>
              <a:spcAft>
                <a:spcPts val="0"/>
              </a:spcAft>
              <a:buFont typeface="Arial" charset="0"/>
              <a:buNone/>
              <a:defRPr/>
            </a:pPr>
            <a:r>
              <a:rPr lang="en-US" sz="1400" i="1" dirty="0">
                <a:solidFill>
                  <a:schemeClr val="bg1"/>
                </a:solidFill>
                <a:latin typeface="Trebuchet MS"/>
                <a:cs typeface="Trebuchet MS"/>
              </a:rPr>
              <a:t>National Health </a:t>
            </a:r>
            <a:br>
              <a:rPr lang="en-US" sz="1400" i="1" dirty="0">
                <a:solidFill>
                  <a:schemeClr val="bg1"/>
                </a:solidFill>
                <a:latin typeface="Trebuchet MS"/>
                <a:cs typeface="Trebuchet MS"/>
              </a:rPr>
            </a:br>
            <a:r>
              <a:rPr lang="en-US" sz="1400" i="1" dirty="0">
                <a:solidFill>
                  <a:schemeClr val="bg1"/>
                </a:solidFill>
                <a:latin typeface="Trebuchet MS"/>
                <a:cs typeface="Trebuchet MS"/>
              </a:rPr>
              <a:t>Service Corps</a:t>
            </a:r>
            <a:br>
              <a:rPr lang="en-US" sz="1400" i="1" dirty="0">
                <a:solidFill>
                  <a:schemeClr val="bg1"/>
                </a:solidFill>
                <a:latin typeface="Trebuchet MS"/>
                <a:cs typeface="Trebuchet MS"/>
              </a:rPr>
            </a:br>
            <a:endParaRPr lang="en-US" sz="1400" i="1" dirty="0">
              <a:solidFill>
                <a:schemeClr val="bg1"/>
              </a:solidFill>
              <a:latin typeface="Trebuchet MS"/>
              <a:cs typeface="Trebuchet MS"/>
            </a:endParaRPr>
          </a:p>
          <a:p>
            <a:pPr fontAlgn="auto">
              <a:spcBef>
                <a:spcPct val="20000"/>
              </a:spcBef>
              <a:spcAft>
                <a:spcPts val="0"/>
              </a:spcAft>
              <a:buFont typeface="Arial" charset="0"/>
              <a:buNone/>
              <a:defRPr/>
            </a:pPr>
            <a:r>
              <a:rPr lang="en-US" sz="1200" cap="all" dirty="0">
                <a:solidFill>
                  <a:schemeClr val="bg1"/>
                </a:solidFill>
                <a:latin typeface="Trebuchet MS"/>
                <a:cs typeface="Trebuchet MS"/>
              </a:rPr>
              <a:t>Students to service loan repayment program (pilot)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1000"/>
                                        <p:tgtEl>
                                          <p:spTgt spid="49"/>
                                        </p:tgtEl>
                                      </p:cBhvr>
                                    </p:animEffect>
                                  </p:childTnLst>
                                </p:cTn>
                              </p:par>
                            </p:childTnLst>
                          </p:cTn>
                        </p:par>
                        <p:par>
                          <p:cTn id="33" fill="hold">
                            <p:stCondLst>
                              <p:cond delay="4000"/>
                            </p:stCondLst>
                            <p:childTnLst>
                              <p:par>
                                <p:cTn id="34" presetID="10"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1000"/>
                                        <p:tgtEl>
                                          <p:spTgt spid="45"/>
                                        </p:tgtEl>
                                      </p:cBhvr>
                                    </p:animEffect>
                                  </p:childTnLst>
                                </p:cTn>
                              </p:par>
                            </p:childTnLst>
                          </p:cTn>
                        </p:par>
                        <p:par>
                          <p:cTn id="40" fill="hold">
                            <p:stCondLst>
                              <p:cond delay="5000"/>
                            </p:stCondLst>
                            <p:childTnLst>
                              <p:par>
                                <p:cTn id="41" presetID="10" presetClass="entr" presetSubtype="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childTnLst>
                                </p:cTn>
                              </p:par>
                            </p:childTnLst>
                          </p:cTn>
                        </p:par>
                        <p:par>
                          <p:cTn id="47" fill="hold">
                            <p:stCondLst>
                              <p:cond delay="6000"/>
                            </p:stCondLst>
                            <p:childTnLst>
                              <p:par>
                                <p:cTn id="48" presetID="10" presetClass="entr" presetSubtype="0" fill="hold"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childTnLst>
                                </p:cTn>
                              </p:par>
                            </p:childTnLst>
                          </p:cTn>
                        </p:par>
                        <p:par>
                          <p:cTn id="54" fill="hold">
                            <p:stCondLst>
                              <p:cond delay="7000"/>
                            </p:stCondLst>
                            <p:childTnLst>
                              <p:par>
                                <p:cTn id="55" presetID="10" presetClass="entr" presetSubtype="0" fill="hold"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1000"/>
                                        <p:tgtEl>
                                          <p:spTgt spid="31"/>
                                        </p:tgtEl>
                                      </p:cBhvr>
                                    </p:animEffect>
                                  </p:childTnLst>
                                </p:cTn>
                              </p:par>
                            </p:childTnLst>
                          </p:cTn>
                        </p:par>
                        <p:par>
                          <p:cTn id="61" fill="hold">
                            <p:stCondLst>
                              <p:cond delay="8000"/>
                            </p:stCondLst>
                            <p:childTnLst>
                              <p:par>
                                <p:cTn id="62" presetID="10" presetClass="entr" presetSubtype="0" fill="hold" nodeType="after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500"/>
                                        <p:tgtEl>
                                          <p:spTgt spid="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fade">
                                      <p:cBhvr>
                                        <p:cTn id="6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7" grpId="0"/>
      <p:bldP spid="29" grpId="0"/>
      <p:bldP spid="30" grpId="0"/>
      <p:bldP spid="31" grpId="0"/>
      <p:bldP spid="32" grpId="0"/>
      <p:bldP spid="33" grpId="0"/>
      <p:bldP spid="45" grpId="0"/>
      <p:bldP spid="4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00800"/>
          </a:xfrm>
          <a:prstGeom prst="rect">
            <a:avLst/>
          </a:prstGeom>
          <a:solidFill>
            <a:srgbClr val="3E9532"/>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itle 9"/>
          <p:cNvSpPr>
            <a:spLocks noGrp="1"/>
          </p:cNvSpPr>
          <p:nvPr>
            <p:ph type="title"/>
          </p:nvPr>
        </p:nvSpPr>
        <p:spPr>
          <a:xfrm>
            <a:off x="0" y="381000"/>
            <a:ext cx="9144000" cy="762000"/>
          </a:xfrm>
        </p:spPr>
        <p:txBody>
          <a:bodyPr anchor="t"/>
          <a:lstStyle/>
          <a:p>
            <a:pPr fontAlgn="auto">
              <a:spcAft>
                <a:spcPts val="0"/>
              </a:spcAft>
              <a:defRPr/>
            </a:pPr>
            <a:r>
              <a:rPr lang="en-US" sz="4200" dirty="0" smtClean="0">
                <a:latin typeface="Trebuchet MS" pitchFamily="34" charset="0"/>
                <a:cs typeface="Arial"/>
              </a:rPr>
              <a:t>Service Commitment</a:t>
            </a:r>
            <a:endParaRPr lang="en-US" sz="4200" dirty="0">
              <a:latin typeface="Trebuchet MS" pitchFamily="34" charset="0"/>
              <a:cs typeface="Arial"/>
            </a:endParaRPr>
          </a:p>
        </p:txBody>
      </p:sp>
      <p:sp>
        <p:nvSpPr>
          <p:cNvPr id="30" name="Rectangle 3"/>
          <p:cNvSpPr>
            <a:spLocks noGrp="1"/>
          </p:cNvSpPr>
          <p:nvPr>
            <p:ph idx="1"/>
          </p:nvPr>
        </p:nvSpPr>
        <p:spPr>
          <a:xfrm>
            <a:off x="685800" y="1295400"/>
            <a:ext cx="7620000" cy="4953000"/>
          </a:xfrm>
        </p:spPr>
        <p:txBody>
          <a:bodyPr/>
          <a:lstStyle/>
          <a:p>
            <a:pPr marL="0" indent="0">
              <a:buFont typeface="Arial" charset="0"/>
              <a:buNone/>
            </a:pPr>
            <a:r>
              <a:rPr lang="en-US" sz="2400" dirty="0" smtClean="0">
                <a:solidFill>
                  <a:schemeClr val="bg1"/>
                </a:solidFill>
                <a:latin typeface="Trebuchet MS" pitchFamily="34" charset="0"/>
                <a:cs typeface="Arial" charset="0"/>
              </a:rPr>
              <a:t>One-year service commitment for each year of scholarship support (with a minimum 2-year service commitment). Maximum of up to 4 years of support.</a:t>
            </a:r>
          </a:p>
          <a:p>
            <a:pPr marL="0" indent="0">
              <a:buFont typeface="Arial" charset="0"/>
              <a:buNone/>
            </a:pPr>
            <a:r>
              <a:rPr lang="en-US" sz="2000" b="1" dirty="0" smtClean="0">
                <a:solidFill>
                  <a:schemeClr val="bg1"/>
                </a:solidFill>
                <a:latin typeface="Trebuchet MS" pitchFamily="34" charset="0"/>
                <a:cs typeface="Arial" charset="0"/>
              </a:rPr>
              <a:t>Serve in a Critical Shortage Facility (CSF)</a:t>
            </a:r>
          </a:p>
          <a:p>
            <a:pPr marL="400050" lvl="1" indent="0">
              <a:buFont typeface="Arial" pitchFamily="34" charset="0"/>
              <a:buChar char="•"/>
            </a:pPr>
            <a:r>
              <a:rPr lang="en-US" sz="2000" dirty="0" smtClean="0">
                <a:solidFill>
                  <a:schemeClr val="bg1"/>
                </a:solidFill>
                <a:latin typeface="Trebuchet MS" pitchFamily="34" charset="0"/>
                <a:cs typeface="Arial" charset="0"/>
              </a:rPr>
              <a:t>Critical Access Hospital</a:t>
            </a:r>
          </a:p>
          <a:p>
            <a:pPr marL="400050" lvl="1" indent="0">
              <a:buFont typeface="Arial" pitchFamily="34" charset="0"/>
              <a:buChar char="•"/>
            </a:pPr>
            <a:r>
              <a:rPr lang="en-US" sz="2000" dirty="0" smtClean="0">
                <a:solidFill>
                  <a:schemeClr val="bg1"/>
                </a:solidFill>
                <a:latin typeface="Trebuchet MS" pitchFamily="34" charset="0"/>
                <a:cs typeface="Arial" charset="0"/>
              </a:rPr>
              <a:t>Disproportionate Share Hospital</a:t>
            </a:r>
          </a:p>
          <a:p>
            <a:pPr marL="400050" lvl="1" indent="0">
              <a:buFont typeface="Arial" pitchFamily="34" charset="0"/>
              <a:buChar char="•"/>
            </a:pPr>
            <a:r>
              <a:rPr lang="en-US" sz="2000" dirty="0" smtClean="0">
                <a:solidFill>
                  <a:schemeClr val="bg1"/>
                </a:solidFill>
                <a:latin typeface="Trebuchet MS" pitchFamily="34" charset="0"/>
                <a:cs typeface="Arial" charset="0"/>
              </a:rPr>
              <a:t>Public Hospital</a:t>
            </a:r>
          </a:p>
          <a:p>
            <a:pPr marL="400050" lvl="1" indent="0">
              <a:buFont typeface="Arial" pitchFamily="34" charset="0"/>
              <a:buChar char="•"/>
            </a:pPr>
            <a:r>
              <a:rPr lang="en-US" sz="2000" dirty="0" smtClean="0">
                <a:solidFill>
                  <a:schemeClr val="bg1"/>
                </a:solidFill>
                <a:latin typeface="Trebuchet MS" pitchFamily="34" charset="0"/>
                <a:cs typeface="Arial" charset="0"/>
              </a:rPr>
              <a:t>FQHC</a:t>
            </a:r>
            <a:r>
              <a:rPr lang="en-US" sz="2000" dirty="0">
                <a:solidFill>
                  <a:schemeClr val="bg1"/>
                </a:solidFill>
                <a:latin typeface="Trebuchet MS" pitchFamily="34" charset="0"/>
                <a:cs typeface="Arial" charset="0"/>
              </a:rPr>
              <a:t> </a:t>
            </a:r>
            <a:r>
              <a:rPr lang="en-US" sz="2000" dirty="0" smtClean="0">
                <a:solidFill>
                  <a:schemeClr val="bg1"/>
                </a:solidFill>
                <a:latin typeface="Trebuchet MS" pitchFamily="34" charset="0"/>
                <a:cs typeface="Arial" charset="0"/>
              </a:rPr>
              <a:t>or FQHC Look-Alike</a:t>
            </a:r>
          </a:p>
          <a:p>
            <a:pPr marL="400050" lvl="1" indent="0">
              <a:buFont typeface="Arial" pitchFamily="34" charset="0"/>
              <a:buChar char="•"/>
            </a:pPr>
            <a:r>
              <a:rPr lang="en-US" sz="2000" dirty="0" smtClean="0">
                <a:solidFill>
                  <a:schemeClr val="bg1"/>
                </a:solidFill>
                <a:latin typeface="Trebuchet MS" pitchFamily="34" charset="0"/>
                <a:cs typeface="Arial" charset="0"/>
              </a:rPr>
              <a:t>Indian Health Service Health  Center</a:t>
            </a:r>
          </a:p>
          <a:p>
            <a:pPr marL="400050" lvl="1" indent="0">
              <a:buFont typeface="Arial" pitchFamily="34" charset="0"/>
              <a:buChar char="•"/>
            </a:pPr>
            <a:r>
              <a:rPr lang="en-US" sz="2000" dirty="0" smtClean="0">
                <a:solidFill>
                  <a:schemeClr val="bg1"/>
                </a:solidFill>
                <a:latin typeface="Trebuchet MS" pitchFamily="34" charset="0"/>
                <a:cs typeface="Arial" charset="0"/>
              </a:rPr>
              <a:t>Native Hawaiian Health Care System</a:t>
            </a:r>
          </a:p>
          <a:p>
            <a:pPr marL="400050" lvl="1" indent="0">
              <a:buFont typeface="Arial" pitchFamily="34" charset="0"/>
              <a:buChar char="•"/>
            </a:pPr>
            <a:r>
              <a:rPr lang="en-US" sz="2000" dirty="0" smtClean="0">
                <a:solidFill>
                  <a:schemeClr val="bg1"/>
                </a:solidFill>
                <a:latin typeface="Trebuchet MS" pitchFamily="34" charset="0"/>
                <a:cs typeface="Arial" charset="0"/>
              </a:rPr>
              <a:t>Rural Health Clinic</a:t>
            </a:r>
          </a:p>
          <a:p>
            <a:pPr marL="400050" lvl="1" indent="0">
              <a:buFont typeface="Arial" pitchFamily="34" charset="0"/>
              <a:buChar char="•"/>
            </a:pPr>
            <a:r>
              <a:rPr lang="en-US" sz="2000" dirty="0" smtClean="0">
                <a:solidFill>
                  <a:schemeClr val="bg1"/>
                </a:solidFill>
                <a:latin typeface="Trebuchet MS" pitchFamily="34" charset="0"/>
                <a:cs typeface="Arial" charset="0"/>
              </a:rPr>
              <a:t>Skilled Nursing Facility</a:t>
            </a:r>
          </a:p>
          <a:p>
            <a:pPr marL="400050" lvl="1" indent="0">
              <a:buFont typeface="Arial" pitchFamily="34" charset="0"/>
              <a:buChar char="•"/>
            </a:pPr>
            <a:r>
              <a:rPr lang="en-US" sz="2000" dirty="0" smtClean="0">
                <a:solidFill>
                  <a:schemeClr val="bg1"/>
                </a:solidFill>
                <a:latin typeface="Trebuchet MS" pitchFamily="34" charset="0"/>
                <a:cs typeface="Arial" charset="0"/>
              </a:rPr>
              <a:t>State of Local Public Health or Human Service Department</a:t>
            </a:r>
          </a:p>
          <a:p>
            <a:pPr marL="400050" lvl="1" indent="0">
              <a:buFont typeface="Arial" pitchFamily="34" charset="0"/>
              <a:buChar char="•"/>
            </a:pPr>
            <a:endParaRPr lang="en-US" sz="2400" dirty="0" smtClean="0">
              <a:solidFill>
                <a:schemeClr val="bg1"/>
              </a:solidFill>
              <a:latin typeface="Trebuchet MS" pitchFamily="34" charset="0"/>
              <a:cs typeface="Arial" charset="0"/>
            </a:endParaRPr>
          </a:p>
          <a:p>
            <a:pPr marL="400050" lvl="1" indent="0">
              <a:buFont typeface="Arial" pitchFamily="34" charset="0"/>
              <a:buChar char="•"/>
            </a:pPr>
            <a:endParaRPr lang="en-US" sz="2400" dirty="0" smtClean="0">
              <a:solidFill>
                <a:schemeClr val="bg1"/>
              </a:solidFill>
              <a:latin typeface="Trebuchet MS" pitchFamily="34"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10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fade">
                                      <p:cBhvr>
                                        <p:cTn id="12" dur="1000"/>
                                        <p:tgtEl>
                                          <p:spTgt spid="30">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xEl>
                                              <p:pRg st="2" end="2"/>
                                            </p:txEl>
                                          </p:spTgt>
                                        </p:tgtEl>
                                        <p:attrNameLst>
                                          <p:attrName>style.visibility</p:attrName>
                                        </p:attrNameLst>
                                      </p:cBhvr>
                                      <p:to>
                                        <p:strVal val="visible"/>
                                      </p:to>
                                    </p:set>
                                    <p:animEffect transition="in" filter="fade">
                                      <p:cBhvr>
                                        <p:cTn id="15" dur="1000"/>
                                        <p:tgtEl>
                                          <p:spTgt spid="30">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xEl>
                                              <p:pRg st="3" end="3"/>
                                            </p:txEl>
                                          </p:spTgt>
                                        </p:tgtEl>
                                        <p:attrNameLst>
                                          <p:attrName>style.visibility</p:attrName>
                                        </p:attrNameLst>
                                      </p:cBhvr>
                                      <p:to>
                                        <p:strVal val="visible"/>
                                      </p:to>
                                    </p:set>
                                    <p:animEffect transition="in" filter="fade">
                                      <p:cBhvr>
                                        <p:cTn id="18" dur="1000"/>
                                        <p:tgtEl>
                                          <p:spTgt spid="30">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xEl>
                                              <p:pRg st="4" end="4"/>
                                            </p:txEl>
                                          </p:spTgt>
                                        </p:tgtEl>
                                        <p:attrNameLst>
                                          <p:attrName>style.visibility</p:attrName>
                                        </p:attrNameLst>
                                      </p:cBhvr>
                                      <p:to>
                                        <p:strVal val="visible"/>
                                      </p:to>
                                    </p:set>
                                    <p:animEffect transition="in" filter="fade">
                                      <p:cBhvr>
                                        <p:cTn id="21" dur="1000"/>
                                        <p:tgtEl>
                                          <p:spTgt spid="30">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
                                            <p:txEl>
                                              <p:pRg st="5" end="5"/>
                                            </p:txEl>
                                          </p:spTgt>
                                        </p:tgtEl>
                                        <p:attrNameLst>
                                          <p:attrName>style.visibility</p:attrName>
                                        </p:attrNameLst>
                                      </p:cBhvr>
                                      <p:to>
                                        <p:strVal val="visible"/>
                                      </p:to>
                                    </p:set>
                                    <p:animEffect transition="in" filter="fade">
                                      <p:cBhvr>
                                        <p:cTn id="24" dur="1000"/>
                                        <p:tgtEl>
                                          <p:spTgt spid="30">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0">
                                            <p:txEl>
                                              <p:pRg st="6" end="6"/>
                                            </p:txEl>
                                          </p:spTgt>
                                        </p:tgtEl>
                                        <p:attrNameLst>
                                          <p:attrName>style.visibility</p:attrName>
                                        </p:attrNameLst>
                                      </p:cBhvr>
                                      <p:to>
                                        <p:strVal val="visible"/>
                                      </p:to>
                                    </p:set>
                                    <p:animEffect transition="in" filter="fade">
                                      <p:cBhvr>
                                        <p:cTn id="27" dur="1000"/>
                                        <p:tgtEl>
                                          <p:spTgt spid="30">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xEl>
                                              <p:pRg st="7" end="7"/>
                                            </p:txEl>
                                          </p:spTgt>
                                        </p:tgtEl>
                                        <p:attrNameLst>
                                          <p:attrName>style.visibility</p:attrName>
                                        </p:attrNameLst>
                                      </p:cBhvr>
                                      <p:to>
                                        <p:strVal val="visible"/>
                                      </p:to>
                                    </p:set>
                                    <p:animEffect transition="in" filter="fade">
                                      <p:cBhvr>
                                        <p:cTn id="30" dur="1000"/>
                                        <p:tgtEl>
                                          <p:spTgt spid="30">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0">
                                            <p:txEl>
                                              <p:pRg st="8" end="8"/>
                                            </p:txEl>
                                          </p:spTgt>
                                        </p:tgtEl>
                                        <p:attrNameLst>
                                          <p:attrName>style.visibility</p:attrName>
                                        </p:attrNameLst>
                                      </p:cBhvr>
                                      <p:to>
                                        <p:strVal val="visible"/>
                                      </p:to>
                                    </p:set>
                                    <p:animEffect transition="in" filter="fade">
                                      <p:cBhvr>
                                        <p:cTn id="33" dur="1000"/>
                                        <p:tgtEl>
                                          <p:spTgt spid="30">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0">
                                            <p:txEl>
                                              <p:pRg st="9" end="9"/>
                                            </p:txEl>
                                          </p:spTgt>
                                        </p:tgtEl>
                                        <p:attrNameLst>
                                          <p:attrName>style.visibility</p:attrName>
                                        </p:attrNameLst>
                                      </p:cBhvr>
                                      <p:to>
                                        <p:strVal val="visible"/>
                                      </p:to>
                                    </p:set>
                                    <p:animEffect transition="in" filter="fade">
                                      <p:cBhvr>
                                        <p:cTn id="36" dur="1000"/>
                                        <p:tgtEl>
                                          <p:spTgt spid="30">
                                            <p:txEl>
                                              <p:pRg st="9" end="9"/>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xEl>
                                              <p:pRg st="10" end="10"/>
                                            </p:txEl>
                                          </p:spTgt>
                                        </p:tgtEl>
                                        <p:attrNameLst>
                                          <p:attrName>style.visibility</p:attrName>
                                        </p:attrNameLst>
                                      </p:cBhvr>
                                      <p:to>
                                        <p:strVal val="visible"/>
                                      </p:to>
                                    </p:set>
                                    <p:animEffect transition="in" filter="fade">
                                      <p:cBhvr>
                                        <p:cTn id="39" dur="1000"/>
                                        <p:tgtEl>
                                          <p:spTgt spid="3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0" y="0"/>
            <a:ext cx="4572000" cy="6400800"/>
          </a:xfrm>
          <a:prstGeom prst="rect">
            <a:avLst/>
          </a:prstGeom>
          <a:solidFill>
            <a:srgbClr val="BAD2DD"/>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a:off x="0" y="0"/>
            <a:ext cx="4572000" cy="6400800"/>
          </a:xfrm>
          <a:prstGeom prst="rect">
            <a:avLst/>
          </a:prstGeom>
          <a:solidFill>
            <a:srgbClr val="3E9532"/>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Content Placeholder 2"/>
          <p:cNvSpPr txBox="1">
            <a:spLocks/>
          </p:cNvSpPr>
          <p:nvPr/>
        </p:nvSpPr>
        <p:spPr bwMode="auto">
          <a:xfrm>
            <a:off x="304800" y="1600200"/>
            <a:ext cx="3810000" cy="4572000"/>
          </a:xfrm>
          <a:prstGeom prst="rect">
            <a:avLst/>
          </a:prstGeom>
          <a:noFill/>
          <a:ln w="9525">
            <a:noFill/>
            <a:miter lim="800000"/>
            <a:headEnd/>
            <a:tailEnd/>
          </a:ln>
        </p:spPr>
        <p:txBody>
          <a:bodyPr/>
          <a:lstStyle/>
          <a:p>
            <a:pPr marL="511175" lvl="1" indent="-514350">
              <a:spcBef>
                <a:spcPct val="20000"/>
              </a:spcBef>
              <a:spcAft>
                <a:spcPts val="1800"/>
              </a:spcAft>
              <a:buFont typeface="Arial" charset="0"/>
              <a:buChar char="•"/>
            </a:pPr>
            <a:r>
              <a:rPr lang="en-US" sz="2800">
                <a:solidFill>
                  <a:schemeClr val="bg1"/>
                </a:solidFill>
                <a:latin typeface="Trebuchet MS" pitchFamily="34" charset="0"/>
                <a:cs typeface="Arial" charset="0"/>
              </a:rPr>
              <a:t>Minimum of 32 hours per week, for at least 45 weeks per year</a:t>
            </a:r>
          </a:p>
          <a:p>
            <a:pPr marL="511175" lvl="1" indent="-514350">
              <a:spcBef>
                <a:spcPct val="20000"/>
              </a:spcBef>
              <a:spcAft>
                <a:spcPts val="1800"/>
              </a:spcAft>
              <a:buFont typeface="Arial" charset="0"/>
              <a:buChar char="•"/>
            </a:pPr>
            <a:r>
              <a:rPr lang="en-US" sz="2800">
                <a:solidFill>
                  <a:schemeClr val="bg1"/>
                </a:solidFill>
                <a:latin typeface="Trebuchet MS" pitchFamily="34" charset="0"/>
                <a:cs typeface="Arial" charset="0"/>
              </a:rPr>
              <a:t>Minimum of 26 hours providing clinical services </a:t>
            </a:r>
            <a:br>
              <a:rPr lang="en-US" sz="2800">
                <a:solidFill>
                  <a:schemeClr val="bg1"/>
                </a:solidFill>
                <a:latin typeface="Trebuchet MS" pitchFamily="34" charset="0"/>
                <a:cs typeface="Arial" charset="0"/>
              </a:rPr>
            </a:br>
            <a:r>
              <a:rPr lang="en-US" sz="2800">
                <a:solidFill>
                  <a:schemeClr val="bg1"/>
                </a:solidFill>
                <a:latin typeface="Trebuchet MS" pitchFamily="34" charset="0"/>
                <a:cs typeface="Arial" charset="0"/>
              </a:rPr>
              <a:t>to patients</a:t>
            </a:r>
            <a:endParaRPr lang="en-US" sz="2400">
              <a:solidFill>
                <a:schemeClr val="bg1"/>
              </a:solidFill>
              <a:latin typeface="Trebuchet MS" pitchFamily="34" charset="0"/>
              <a:cs typeface="Arial" charset="0"/>
            </a:endParaRPr>
          </a:p>
        </p:txBody>
      </p:sp>
      <p:sp>
        <p:nvSpPr>
          <p:cNvPr id="10" name="Oval 9"/>
          <p:cNvSpPr/>
          <p:nvPr/>
        </p:nvSpPr>
        <p:spPr>
          <a:xfrm>
            <a:off x="4191000" y="381000"/>
            <a:ext cx="685800" cy="68580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itle 9"/>
          <p:cNvSpPr>
            <a:spLocks noGrp="1"/>
          </p:cNvSpPr>
          <p:nvPr>
            <p:ph type="title"/>
          </p:nvPr>
        </p:nvSpPr>
        <p:spPr>
          <a:xfrm>
            <a:off x="0" y="381000"/>
            <a:ext cx="9144000" cy="685800"/>
          </a:xfrm>
        </p:spPr>
        <p:txBody>
          <a:bodyPr anchor="t"/>
          <a:lstStyle/>
          <a:p>
            <a:pPr fontAlgn="auto">
              <a:spcAft>
                <a:spcPts val="0"/>
              </a:spcAft>
              <a:defRPr/>
            </a:pPr>
            <a:r>
              <a:rPr lang="en-US" dirty="0" smtClean="0">
                <a:solidFill>
                  <a:schemeClr val="bg1"/>
                </a:solidFill>
                <a:latin typeface="Trebuchet MS" pitchFamily="34" charset="0"/>
                <a:cs typeface="Arial"/>
              </a:rPr>
              <a:t>Full-time status          </a:t>
            </a:r>
            <a:r>
              <a:rPr lang="en-US" dirty="0" smtClean="0">
                <a:latin typeface="Trebuchet MS" pitchFamily="34" charset="0"/>
                <a:cs typeface="Arial"/>
              </a:rPr>
              <a:t>part-time status</a:t>
            </a:r>
            <a:endParaRPr lang="en-US" dirty="0">
              <a:latin typeface="Trebuchet MS" pitchFamily="34" charset="0"/>
              <a:cs typeface="Arial"/>
            </a:endParaRPr>
          </a:p>
        </p:txBody>
      </p:sp>
      <p:sp>
        <p:nvSpPr>
          <p:cNvPr id="12" name="Content Placeholder 2"/>
          <p:cNvSpPr txBox="1">
            <a:spLocks/>
          </p:cNvSpPr>
          <p:nvPr/>
        </p:nvSpPr>
        <p:spPr bwMode="auto">
          <a:xfrm>
            <a:off x="4953000" y="1600200"/>
            <a:ext cx="3886200" cy="4572000"/>
          </a:xfrm>
          <a:prstGeom prst="rect">
            <a:avLst/>
          </a:prstGeom>
          <a:noFill/>
          <a:ln w="9525">
            <a:noFill/>
            <a:miter lim="800000"/>
            <a:headEnd/>
            <a:tailEnd/>
          </a:ln>
        </p:spPr>
        <p:txBody>
          <a:bodyPr/>
          <a:lstStyle/>
          <a:p>
            <a:pPr marL="511175" lvl="1" indent="-514350">
              <a:spcBef>
                <a:spcPct val="20000"/>
              </a:spcBef>
              <a:spcAft>
                <a:spcPts val="1800"/>
              </a:spcAft>
              <a:buFont typeface="Arial" charset="0"/>
              <a:buChar char="•"/>
            </a:pPr>
            <a:r>
              <a:rPr lang="en-US" sz="2800">
                <a:latin typeface="Trebuchet MS" pitchFamily="34" charset="0"/>
                <a:cs typeface="Arial" charset="0"/>
              </a:rPr>
              <a:t>From 16 to 31 hours per week, for at least 45 weeks </a:t>
            </a:r>
            <a:br>
              <a:rPr lang="en-US" sz="2800">
                <a:latin typeface="Trebuchet MS" pitchFamily="34" charset="0"/>
                <a:cs typeface="Arial" charset="0"/>
              </a:rPr>
            </a:br>
            <a:r>
              <a:rPr lang="en-US" sz="2800">
                <a:latin typeface="Trebuchet MS" pitchFamily="34" charset="0"/>
                <a:cs typeface="Arial" charset="0"/>
              </a:rPr>
              <a:t>per year</a:t>
            </a:r>
          </a:p>
          <a:p>
            <a:pPr marL="511175" lvl="1" indent="-514350">
              <a:spcBef>
                <a:spcPct val="20000"/>
              </a:spcBef>
              <a:spcAft>
                <a:spcPts val="1800"/>
              </a:spcAft>
              <a:buFont typeface="Arial" charset="0"/>
              <a:buChar char="•"/>
            </a:pPr>
            <a:r>
              <a:rPr lang="en-US" sz="2800">
                <a:latin typeface="Trebuchet MS" pitchFamily="34" charset="0"/>
                <a:cs typeface="Arial" charset="0"/>
              </a:rPr>
              <a:t>At least 80 percent of practice hours each week spent providing clinical services to patients</a:t>
            </a:r>
            <a:endParaRPr lang="en-US" sz="2400">
              <a:latin typeface="Trebuchet MS" pitchFamily="34" charset="0"/>
              <a:cs typeface="Arial" charset="0"/>
            </a:endParaRPr>
          </a:p>
        </p:txBody>
      </p:sp>
      <p:sp>
        <p:nvSpPr>
          <p:cNvPr id="9" name="TextBox 8"/>
          <p:cNvSpPr txBox="1"/>
          <p:nvPr/>
        </p:nvSpPr>
        <p:spPr>
          <a:xfrm>
            <a:off x="4191000" y="381000"/>
            <a:ext cx="685800" cy="584200"/>
          </a:xfrm>
          <a:prstGeom prst="rect">
            <a:avLst/>
          </a:prstGeom>
          <a:noFill/>
        </p:spPr>
        <p:txBody>
          <a:bodyPr>
            <a:spAutoFit/>
          </a:bodyPr>
          <a:lstStyle/>
          <a:p>
            <a:pPr algn="ctr" fontAlgn="auto">
              <a:spcBef>
                <a:spcPts val="0"/>
              </a:spcBef>
              <a:spcAft>
                <a:spcPts val="0"/>
              </a:spcAft>
              <a:defRPr/>
            </a:pPr>
            <a:r>
              <a:rPr lang="en-US" sz="3200" b="1" dirty="0">
                <a:solidFill>
                  <a:schemeClr val="bg1">
                    <a:lumMod val="65000"/>
                  </a:schemeClr>
                </a:solidFill>
                <a:latin typeface="+mn-lt"/>
              </a:rPr>
              <a:t>vs.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P spid="12" grpId="0" build="p" bldLvl="2"/>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400800"/>
          </a:xfrm>
          <a:prstGeom prst="rect">
            <a:avLst/>
          </a:prstGeom>
          <a:solidFill>
            <a:srgbClr val="6BAB46"/>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le 1"/>
          <p:cNvSpPr>
            <a:spLocks noGrp="1"/>
          </p:cNvSpPr>
          <p:nvPr>
            <p:ph type="title"/>
          </p:nvPr>
        </p:nvSpPr>
        <p:spPr/>
        <p:txBody>
          <a:bodyPr/>
          <a:lstStyle/>
          <a:p>
            <a:r>
              <a:rPr lang="en-US" dirty="0" smtClean="0"/>
              <a:t>Critical shortage facility</a:t>
            </a:r>
            <a:endParaRPr lang="en-US" dirty="0"/>
          </a:p>
        </p:txBody>
      </p:sp>
      <p:sp>
        <p:nvSpPr>
          <p:cNvPr id="3" name="Content Placeholder 2"/>
          <p:cNvSpPr>
            <a:spLocks noGrp="1"/>
          </p:cNvSpPr>
          <p:nvPr>
            <p:ph idx="1"/>
          </p:nvPr>
        </p:nvSpPr>
        <p:spPr>
          <a:xfrm>
            <a:off x="457200" y="1600200"/>
            <a:ext cx="8229600" cy="4724400"/>
          </a:xfrm>
        </p:spPr>
        <p:txBody>
          <a:bodyPr/>
          <a:lstStyle/>
          <a:p>
            <a:r>
              <a:rPr lang="en-US" dirty="0" smtClean="0"/>
              <a:t>NSP Scholars complete their service commitment at a Critical Shortage Facilities (CSF).  These are health care facilities with a critical shortage of nurses located in underserved communities.  Approved NELRP sites have a primary medical care or mental health </a:t>
            </a:r>
            <a:r>
              <a:rPr lang="en-US" dirty="0" err="1" smtClean="0"/>
              <a:t>Health</a:t>
            </a:r>
            <a:r>
              <a:rPr lang="en-US" dirty="0" smtClean="0"/>
              <a:t> Professional Shortage score.</a:t>
            </a:r>
            <a:endParaRPr lang="en-US" sz="1800" dirty="0" smtClean="0"/>
          </a:p>
          <a:p>
            <a:pPr>
              <a:buNone/>
            </a:pPr>
            <a:r>
              <a:rPr lang="en-US" sz="1800" dirty="0" smtClean="0"/>
              <a:t>HPSA: A geographic area, population group, or health care facility that has been designed by HRSA as having a shortage of health professionals.</a:t>
            </a:r>
          </a:p>
          <a:p>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400800"/>
          </a:xfrm>
          <a:prstGeom prst="rect">
            <a:avLst/>
          </a:prstGeom>
          <a:solidFill>
            <a:srgbClr val="3E9532"/>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47458" name="Picture 4" descr="78320792.png"/>
          <p:cNvPicPr>
            <a:picLocks noChangeAspect="1"/>
          </p:cNvPicPr>
          <p:nvPr/>
        </p:nvPicPr>
        <p:blipFill>
          <a:blip r:embed="rId3" cstate="print"/>
          <a:srcRect/>
          <a:stretch>
            <a:fillRect/>
          </a:stretch>
        </p:blipFill>
        <p:spPr bwMode="auto">
          <a:xfrm>
            <a:off x="4789488" y="0"/>
            <a:ext cx="3973512" cy="3973513"/>
          </a:xfrm>
          <a:prstGeom prst="rect">
            <a:avLst/>
          </a:prstGeom>
          <a:noFill/>
          <a:ln w="9525">
            <a:noFill/>
            <a:miter lim="800000"/>
            <a:headEnd/>
            <a:tailEnd/>
          </a:ln>
        </p:spPr>
      </p:pic>
      <p:sp>
        <p:nvSpPr>
          <p:cNvPr id="6" name="Rectangle 3"/>
          <p:cNvSpPr>
            <a:spLocks noGrp="1"/>
          </p:cNvSpPr>
          <p:nvPr>
            <p:ph idx="1"/>
          </p:nvPr>
        </p:nvSpPr>
        <p:spPr>
          <a:xfrm>
            <a:off x="685800" y="3276600"/>
            <a:ext cx="7620000" cy="2895600"/>
          </a:xfrm>
        </p:spPr>
        <p:txBody>
          <a:bodyPr rtlCol="0">
            <a:normAutofit/>
          </a:bodyPr>
          <a:lstStyle/>
          <a:p>
            <a:pPr fontAlgn="auto">
              <a:spcAft>
                <a:spcPts val="0"/>
              </a:spcAft>
              <a:buFont typeface="Arial" charset="0"/>
              <a:buNone/>
              <a:defRPr/>
            </a:pPr>
            <a:r>
              <a:rPr lang="en-US" sz="2400" cap="all" dirty="0" smtClean="0">
                <a:latin typeface="Trebuchet MS" pitchFamily="34" charset="0"/>
                <a:cs typeface="Arial"/>
              </a:rPr>
              <a:t>For more information on</a:t>
            </a:r>
          </a:p>
          <a:p>
            <a:pPr fontAlgn="auto">
              <a:spcAft>
                <a:spcPts val="0"/>
              </a:spcAft>
              <a:buFont typeface="Arial" charset="0"/>
              <a:buNone/>
              <a:defRPr/>
            </a:pPr>
            <a:r>
              <a:rPr lang="en-US" sz="2400" cap="all" dirty="0" smtClean="0">
                <a:latin typeface="Trebuchet MS" pitchFamily="34" charset="0"/>
                <a:cs typeface="Arial"/>
              </a:rPr>
              <a:t>The NSP and how to apply, visit:</a:t>
            </a:r>
          </a:p>
          <a:p>
            <a:pPr fontAlgn="auto">
              <a:spcAft>
                <a:spcPts val="0"/>
              </a:spcAft>
              <a:buFont typeface="Arial" charset="0"/>
              <a:buNone/>
              <a:defRPr/>
            </a:pPr>
            <a:r>
              <a:rPr lang="en-US" sz="3600" b="1" dirty="0" smtClean="0">
                <a:solidFill>
                  <a:srgbClr val="FFFFFF"/>
                </a:solidFill>
                <a:latin typeface="Trebuchet MS" pitchFamily="34" charset="0"/>
                <a:cs typeface="Arial"/>
              </a:rPr>
              <a:t>www.hrsa.gov/loanscholarships/</a:t>
            </a:r>
          </a:p>
          <a:p>
            <a:pPr fontAlgn="auto">
              <a:spcAft>
                <a:spcPts val="0"/>
              </a:spcAft>
              <a:buFont typeface="Arial" charset="0"/>
              <a:buNone/>
              <a:defRPr/>
            </a:pPr>
            <a:r>
              <a:rPr lang="en-US" sz="3600" b="1" dirty="0" smtClean="0">
                <a:solidFill>
                  <a:srgbClr val="FFFFFF"/>
                </a:solidFill>
                <a:latin typeface="Trebuchet MS" pitchFamily="34" charset="0"/>
                <a:cs typeface="Arial"/>
              </a:rPr>
              <a:t>Scholarships/nursing</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400800"/>
          </a:xfrm>
          <a:prstGeom prst="rect">
            <a:avLst/>
          </a:prstGeom>
          <a:solidFill>
            <a:srgbClr val="CF6A23"/>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itle 7"/>
          <p:cNvSpPr txBox="1">
            <a:spLocks/>
          </p:cNvSpPr>
          <p:nvPr/>
        </p:nvSpPr>
        <p:spPr>
          <a:xfrm>
            <a:off x="838200" y="609600"/>
            <a:ext cx="7391400" cy="4038600"/>
          </a:xfrm>
          <a:prstGeom prst="rect">
            <a:avLst/>
          </a:prstGeom>
        </p:spPr>
        <p:txBody>
          <a:bodyPr/>
          <a:lstStyle/>
          <a:p>
            <a:pPr algn="r" fontAlgn="auto">
              <a:spcAft>
                <a:spcPts val="0"/>
              </a:spcAft>
              <a:defRPr/>
            </a:pPr>
            <a:r>
              <a:rPr lang="en-US" sz="6000" b="1" dirty="0">
                <a:solidFill>
                  <a:srgbClr val="FFFFFF"/>
                </a:solidFill>
                <a:latin typeface="Trebuchet MS" pitchFamily="34" charset="0"/>
                <a:ea typeface="+mj-ea"/>
                <a:cs typeface="Arial"/>
              </a:rPr>
              <a:t>Native Hawaiian </a:t>
            </a:r>
            <a:br>
              <a:rPr lang="en-US" sz="6000" b="1" dirty="0">
                <a:solidFill>
                  <a:srgbClr val="FFFFFF"/>
                </a:solidFill>
                <a:latin typeface="Trebuchet MS" pitchFamily="34" charset="0"/>
                <a:ea typeface="+mj-ea"/>
                <a:cs typeface="Arial"/>
              </a:rPr>
            </a:br>
            <a:r>
              <a:rPr lang="en-US" sz="6000" b="1" dirty="0">
                <a:solidFill>
                  <a:srgbClr val="FFFFFF"/>
                </a:solidFill>
                <a:latin typeface="Trebuchet MS" pitchFamily="34" charset="0"/>
                <a:ea typeface="+mj-ea"/>
                <a:cs typeface="Arial"/>
              </a:rPr>
              <a:t>Health Scholarship Program</a:t>
            </a:r>
          </a:p>
        </p:txBody>
      </p:sp>
      <p:sp>
        <p:nvSpPr>
          <p:cNvPr id="8" name="Title 7"/>
          <p:cNvSpPr txBox="1">
            <a:spLocks/>
          </p:cNvSpPr>
          <p:nvPr/>
        </p:nvSpPr>
        <p:spPr>
          <a:xfrm>
            <a:off x="-685800" y="4495800"/>
            <a:ext cx="7543800" cy="762000"/>
          </a:xfrm>
          <a:prstGeom prst="rect">
            <a:avLst/>
          </a:prstGeom>
        </p:spPr>
        <p:txBody>
          <a:bodyPr anchor="ctr"/>
          <a:lstStyle/>
          <a:p>
            <a:pPr algn="r" fontAlgn="auto">
              <a:spcAft>
                <a:spcPts val="0"/>
              </a:spcAft>
              <a:defRPr/>
            </a:pPr>
            <a:r>
              <a:rPr lang="en-US" sz="4500" cap="all" dirty="0">
                <a:solidFill>
                  <a:schemeClr val="bg1"/>
                </a:solidFill>
                <a:latin typeface="Trebuchet MS" pitchFamily="34" charset="0"/>
                <a:ea typeface="+mj-ea"/>
                <a:cs typeface="Arial"/>
              </a:rPr>
              <a:t>(NHHSP)</a:t>
            </a:r>
          </a:p>
        </p:txBody>
      </p:sp>
      <p:pic>
        <p:nvPicPr>
          <p:cNvPr id="149508" name="Picture 11" descr="blood pressure.png"/>
          <p:cNvPicPr>
            <a:picLocks noChangeAspect="1"/>
          </p:cNvPicPr>
          <p:nvPr/>
        </p:nvPicPr>
        <p:blipFill>
          <a:blip r:embed="rId3" cstate="print"/>
          <a:srcRect/>
          <a:stretch>
            <a:fillRect/>
          </a:stretch>
        </p:blipFill>
        <p:spPr bwMode="auto">
          <a:xfrm>
            <a:off x="-1588" y="2362200"/>
            <a:ext cx="4038601" cy="4038600"/>
          </a:xfrm>
          <a:prstGeom prst="rect">
            <a:avLst/>
          </a:prstGeom>
          <a:noFill/>
          <a:ln w="9525">
            <a:noFill/>
            <a:miter lim="800000"/>
            <a:headEnd/>
            <a:tailEnd/>
          </a:ln>
        </p:spPr>
      </p:pic>
      <p:pic>
        <p:nvPicPr>
          <p:cNvPr id="149509" name="Picture 12" descr="young nurse.png"/>
          <p:cNvPicPr>
            <a:picLocks noChangeAspect="1"/>
          </p:cNvPicPr>
          <p:nvPr/>
        </p:nvPicPr>
        <p:blipFill>
          <a:blip r:embed="rId4" cstate="print"/>
          <a:srcRect/>
          <a:stretch>
            <a:fillRect/>
          </a:stretch>
        </p:blipFill>
        <p:spPr bwMode="auto">
          <a:xfrm>
            <a:off x="6769100" y="3048000"/>
            <a:ext cx="20701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4" descr="asian nurse.jpg"/>
          <p:cNvPicPr>
            <a:picLocks noChangeAspect="1"/>
          </p:cNvPicPr>
          <p:nvPr/>
        </p:nvPicPr>
        <p:blipFill>
          <a:blip r:embed="rId3" cstate="print"/>
          <a:srcRect l="4099" r="7065"/>
          <a:stretch>
            <a:fillRect/>
          </a:stretch>
        </p:blipFill>
        <p:spPr bwMode="auto">
          <a:xfrm>
            <a:off x="-1588" y="0"/>
            <a:ext cx="9153526" cy="6858000"/>
          </a:xfrm>
          <a:prstGeom prst="rect">
            <a:avLst/>
          </a:prstGeom>
          <a:noFill/>
          <a:ln w="9525">
            <a:noFill/>
            <a:miter lim="800000"/>
            <a:headEnd/>
            <a:tailEnd/>
          </a:ln>
        </p:spPr>
      </p:pic>
      <p:sp>
        <p:nvSpPr>
          <p:cNvPr id="6" name="Rectangle 5"/>
          <p:cNvSpPr/>
          <p:nvPr/>
        </p:nvSpPr>
        <p:spPr bwMode="gray">
          <a:xfrm>
            <a:off x="0" y="533400"/>
            <a:ext cx="4038600" cy="5562600"/>
          </a:xfrm>
          <a:prstGeom prst="rect">
            <a:avLst/>
          </a:prstGeom>
          <a:solidFill>
            <a:schemeClr val="bg1"/>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1555" name="Content Placeholder 2"/>
          <p:cNvSpPr txBox="1">
            <a:spLocks/>
          </p:cNvSpPr>
          <p:nvPr/>
        </p:nvSpPr>
        <p:spPr bwMode="auto">
          <a:xfrm>
            <a:off x="152400" y="609600"/>
            <a:ext cx="3733800" cy="5562600"/>
          </a:xfrm>
          <a:prstGeom prst="rect">
            <a:avLst/>
          </a:prstGeom>
          <a:noFill/>
          <a:ln w="9525">
            <a:noFill/>
            <a:miter lim="800000"/>
            <a:headEnd/>
            <a:tailEnd/>
          </a:ln>
        </p:spPr>
        <p:txBody>
          <a:bodyPr/>
          <a:lstStyle/>
          <a:p>
            <a:pPr>
              <a:spcBef>
                <a:spcPct val="20000"/>
              </a:spcBef>
              <a:spcAft>
                <a:spcPts val="1200"/>
              </a:spcAft>
              <a:buFont typeface="Arial" charset="0"/>
              <a:buNone/>
            </a:pPr>
            <a:r>
              <a:rPr lang="en-US" sz="2200">
                <a:solidFill>
                  <a:srgbClr val="CF6A23"/>
                </a:solidFill>
                <a:latin typeface="Trebuchet MS" pitchFamily="34" charset="0"/>
                <a:cs typeface="Arial" charset="0"/>
              </a:rPr>
              <a:t>Native Hawaiian students entering health care professions are eligible to receive funding for their education and clinical training in exchange for working with Native Hawaiian populations in Hawaii upon graduation and licensure.</a:t>
            </a:r>
          </a:p>
          <a:p>
            <a:pPr>
              <a:spcBef>
                <a:spcPct val="20000"/>
              </a:spcBef>
              <a:buFont typeface="Arial" charset="0"/>
              <a:buNone/>
            </a:pPr>
            <a:r>
              <a:rPr lang="en-US" sz="2200">
                <a:solidFill>
                  <a:srgbClr val="CF6A23"/>
                </a:solidFill>
                <a:latin typeface="Trebuchet MS" pitchFamily="34" charset="0"/>
                <a:cs typeface="Arial" charset="0"/>
              </a:rPr>
              <a:t>The program provides tuition, fees, reasonable educational costs, and a monthly living stipend for a maximum of 4 years.</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00800"/>
          </a:xfrm>
          <a:prstGeom prst="rect">
            <a:avLst/>
          </a:prstGeom>
          <a:solidFill>
            <a:srgbClr val="CF6A23"/>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Content Placeholder 2"/>
          <p:cNvSpPr txBox="1">
            <a:spLocks/>
          </p:cNvSpPr>
          <p:nvPr/>
        </p:nvSpPr>
        <p:spPr bwMode="auto">
          <a:xfrm>
            <a:off x="381000" y="1752600"/>
            <a:ext cx="8382000" cy="4572000"/>
          </a:xfrm>
          <a:prstGeom prst="rect">
            <a:avLst/>
          </a:prstGeom>
          <a:noFill/>
          <a:ln w="9525">
            <a:noFill/>
            <a:miter lim="800000"/>
            <a:headEnd/>
            <a:tailEnd/>
          </a:ln>
        </p:spPr>
        <p:txBody>
          <a:bodyPr/>
          <a:lstStyle/>
          <a:p>
            <a:pPr marL="1428750" lvl="2" indent="-514350">
              <a:spcBef>
                <a:spcPct val="20000"/>
              </a:spcBef>
              <a:spcAft>
                <a:spcPts val="1200"/>
              </a:spcAft>
              <a:buFont typeface="Arial" charset="0"/>
              <a:buChar char="•"/>
            </a:pPr>
            <a:r>
              <a:rPr lang="en-US" sz="2400">
                <a:solidFill>
                  <a:schemeClr val="bg1"/>
                </a:solidFill>
                <a:latin typeface="Trebuchet MS" pitchFamily="34" charset="0"/>
                <a:cs typeface="Arial" charset="0"/>
              </a:rPr>
              <a:t>Verifiable Native Hawaiian ancestry</a:t>
            </a:r>
          </a:p>
          <a:p>
            <a:pPr marL="1428750" lvl="2" indent="-514350">
              <a:spcBef>
                <a:spcPct val="20000"/>
              </a:spcBef>
              <a:spcAft>
                <a:spcPts val="1200"/>
              </a:spcAft>
              <a:buFont typeface="Arial" charset="0"/>
              <a:buChar char="•"/>
            </a:pPr>
            <a:r>
              <a:rPr lang="en-US" sz="2400">
                <a:solidFill>
                  <a:schemeClr val="bg1"/>
                </a:solidFill>
                <a:latin typeface="Trebuchet MS" pitchFamily="34" charset="0"/>
                <a:cs typeface="Arial" charset="0"/>
              </a:rPr>
              <a:t>Full-time student enrolled at a fully </a:t>
            </a:r>
            <a:br>
              <a:rPr lang="en-US" sz="2400">
                <a:solidFill>
                  <a:schemeClr val="bg1"/>
                </a:solidFill>
                <a:latin typeface="Trebuchet MS" pitchFamily="34" charset="0"/>
                <a:cs typeface="Arial" charset="0"/>
              </a:rPr>
            </a:br>
            <a:r>
              <a:rPr lang="en-US" sz="2400">
                <a:solidFill>
                  <a:schemeClr val="bg1"/>
                </a:solidFill>
                <a:latin typeface="Trebuchet MS" pitchFamily="34" charset="0"/>
                <a:cs typeface="Arial" charset="0"/>
              </a:rPr>
              <a:t>accredited college or university</a:t>
            </a:r>
          </a:p>
          <a:p>
            <a:pPr marL="1428750" lvl="2" indent="-514350">
              <a:spcBef>
                <a:spcPct val="20000"/>
              </a:spcBef>
              <a:spcAft>
                <a:spcPts val="1200"/>
              </a:spcAft>
              <a:buFont typeface="Arial" charset="0"/>
              <a:buChar char="•"/>
            </a:pPr>
            <a:r>
              <a:rPr lang="en-US" sz="2400">
                <a:solidFill>
                  <a:schemeClr val="bg1"/>
                </a:solidFill>
                <a:latin typeface="Trebuchet MS" pitchFamily="34" charset="0"/>
                <a:cs typeface="Arial" charset="0"/>
              </a:rPr>
              <a:t>Pursuing training in an eligible discipline</a:t>
            </a:r>
          </a:p>
          <a:p>
            <a:pPr marL="1428750" lvl="2" indent="-514350">
              <a:spcBef>
                <a:spcPct val="20000"/>
              </a:spcBef>
              <a:spcAft>
                <a:spcPts val="1200"/>
              </a:spcAft>
              <a:buFont typeface="Arial" charset="0"/>
              <a:buChar char="•"/>
            </a:pPr>
            <a:r>
              <a:rPr lang="en-US" sz="2400">
                <a:solidFill>
                  <a:schemeClr val="bg1"/>
                </a:solidFill>
                <a:latin typeface="Trebuchet MS" pitchFamily="34" charset="0"/>
                <a:cs typeface="Arial" charset="0"/>
              </a:rPr>
              <a:t>Willingness to relocate anywhere within </a:t>
            </a:r>
            <a:br>
              <a:rPr lang="en-US" sz="2400">
                <a:solidFill>
                  <a:schemeClr val="bg1"/>
                </a:solidFill>
                <a:latin typeface="Trebuchet MS" pitchFamily="34" charset="0"/>
                <a:cs typeface="Arial" charset="0"/>
              </a:rPr>
            </a:br>
            <a:r>
              <a:rPr lang="en-US" sz="2400">
                <a:solidFill>
                  <a:schemeClr val="bg1"/>
                </a:solidFill>
                <a:latin typeface="Trebuchet MS" pitchFamily="34" charset="0"/>
                <a:cs typeface="Arial" charset="0"/>
              </a:rPr>
              <a:t>the State of Hawaii</a:t>
            </a:r>
          </a:p>
        </p:txBody>
      </p:sp>
      <p:sp>
        <p:nvSpPr>
          <p:cNvPr id="6" name="Title 9"/>
          <p:cNvSpPr>
            <a:spLocks noGrp="1"/>
          </p:cNvSpPr>
          <p:nvPr>
            <p:ph type="title"/>
          </p:nvPr>
        </p:nvSpPr>
        <p:spPr>
          <a:xfrm>
            <a:off x="0" y="381000"/>
            <a:ext cx="9144000" cy="762000"/>
          </a:xfrm>
        </p:spPr>
        <p:txBody>
          <a:bodyPr anchor="t"/>
          <a:lstStyle/>
          <a:p>
            <a:pPr fontAlgn="auto">
              <a:spcAft>
                <a:spcPts val="0"/>
              </a:spcAft>
              <a:defRPr/>
            </a:pPr>
            <a:r>
              <a:rPr lang="en-US" sz="4200" dirty="0" smtClean="0">
                <a:latin typeface="Trebuchet MS" pitchFamily="34" charset="0"/>
                <a:cs typeface="Arial"/>
              </a:rPr>
              <a:t>Eligibility</a:t>
            </a:r>
            <a:endParaRPr lang="en-US" sz="4200" dirty="0">
              <a:latin typeface="Trebuchet MS" pitchFamily="34"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3"/>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00800"/>
          </a:xfrm>
          <a:prstGeom prst="rect">
            <a:avLst/>
          </a:prstGeom>
          <a:solidFill>
            <a:srgbClr val="CF6A23"/>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Content Placeholder 2"/>
          <p:cNvSpPr txBox="1">
            <a:spLocks/>
          </p:cNvSpPr>
          <p:nvPr/>
        </p:nvSpPr>
        <p:spPr>
          <a:xfrm>
            <a:off x="152400" y="1752600"/>
            <a:ext cx="8839200" cy="4495800"/>
          </a:xfrm>
          <a:prstGeom prst="rect">
            <a:avLst/>
          </a:prstGeom>
        </p:spPr>
        <p:txBody>
          <a:bodyPr numCol="2">
            <a:normAutofit/>
          </a:bodyPr>
          <a:lstStyle/>
          <a:p>
            <a:pPr marL="512064" lvl="2" indent="-514350" fontAlgn="auto">
              <a:spcBef>
                <a:spcPct val="20000"/>
              </a:spcBef>
              <a:spcAft>
                <a:spcPts val="1200"/>
              </a:spcAft>
              <a:buFont typeface="Wingdings" pitchFamily="2" charset="2"/>
              <a:buChar char="ü"/>
              <a:defRPr/>
            </a:pPr>
            <a:r>
              <a:rPr lang="en-US" sz="2400" dirty="0">
                <a:latin typeface="Trebuchet MS" pitchFamily="34" charset="0"/>
                <a:cs typeface="Arial"/>
              </a:rPr>
              <a:t>Medicine (MD/DO)</a:t>
            </a:r>
          </a:p>
          <a:p>
            <a:pPr marL="969264" lvl="3" indent="-514350" fontAlgn="auto">
              <a:spcBef>
                <a:spcPct val="20000"/>
              </a:spcBef>
              <a:spcAft>
                <a:spcPts val="1200"/>
              </a:spcAft>
              <a:buFont typeface="Arial" pitchFamily="34" charset="0"/>
              <a:buChar char="•"/>
              <a:defRPr/>
            </a:pPr>
            <a:r>
              <a:rPr lang="en-US" sz="2400" dirty="0">
                <a:solidFill>
                  <a:schemeClr val="bg1"/>
                </a:solidFill>
                <a:latin typeface="Trebuchet MS" pitchFamily="34" charset="0"/>
                <a:cs typeface="Arial"/>
              </a:rPr>
              <a:t>Family medicine</a:t>
            </a:r>
          </a:p>
          <a:p>
            <a:pPr marL="969264" lvl="3" indent="-514350" fontAlgn="auto">
              <a:spcBef>
                <a:spcPct val="20000"/>
              </a:spcBef>
              <a:spcAft>
                <a:spcPts val="1200"/>
              </a:spcAft>
              <a:buFont typeface="Arial" pitchFamily="34" charset="0"/>
              <a:buChar char="•"/>
              <a:defRPr/>
            </a:pPr>
            <a:r>
              <a:rPr lang="en-US" sz="2400" dirty="0">
                <a:solidFill>
                  <a:schemeClr val="bg1"/>
                </a:solidFill>
                <a:latin typeface="Trebuchet MS" pitchFamily="34" charset="0"/>
                <a:cs typeface="Arial"/>
              </a:rPr>
              <a:t>General internal medicine</a:t>
            </a:r>
          </a:p>
          <a:p>
            <a:pPr marL="969264" lvl="3" indent="-514350" fontAlgn="auto">
              <a:spcBef>
                <a:spcPct val="20000"/>
              </a:spcBef>
              <a:spcAft>
                <a:spcPts val="1200"/>
              </a:spcAft>
              <a:buFont typeface="Arial" pitchFamily="34" charset="0"/>
              <a:buChar char="•"/>
              <a:defRPr/>
            </a:pPr>
            <a:r>
              <a:rPr lang="en-US" sz="2400" dirty="0">
                <a:solidFill>
                  <a:schemeClr val="bg1"/>
                </a:solidFill>
                <a:latin typeface="Trebuchet MS" pitchFamily="34" charset="0"/>
                <a:cs typeface="Arial"/>
              </a:rPr>
              <a:t>Geriatrics</a:t>
            </a:r>
          </a:p>
          <a:p>
            <a:pPr marL="969264" lvl="3" indent="-514350" fontAlgn="auto">
              <a:spcBef>
                <a:spcPct val="20000"/>
              </a:spcBef>
              <a:spcAft>
                <a:spcPts val="1200"/>
              </a:spcAft>
              <a:buFont typeface="Arial" pitchFamily="34" charset="0"/>
              <a:buChar char="•"/>
              <a:defRPr/>
            </a:pPr>
            <a:r>
              <a:rPr lang="en-US" sz="2400" dirty="0">
                <a:solidFill>
                  <a:schemeClr val="bg1"/>
                </a:solidFill>
                <a:latin typeface="Trebuchet MS" pitchFamily="34" charset="0"/>
                <a:cs typeface="Arial"/>
              </a:rPr>
              <a:t>Obstetrics/gynecology</a:t>
            </a:r>
          </a:p>
          <a:p>
            <a:pPr marL="969264" lvl="3" indent="-514350" fontAlgn="auto">
              <a:spcBef>
                <a:spcPct val="20000"/>
              </a:spcBef>
              <a:spcAft>
                <a:spcPts val="1200"/>
              </a:spcAft>
              <a:buFont typeface="Arial" pitchFamily="34" charset="0"/>
              <a:buChar char="•"/>
              <a:defRPr/>
            </a:pPr>
            <a:r>
              <a:rPr lang="en-US" sz="2400" dirty="0">
                <a:solidFill>
                  <a:schemeClr val="bg1"/>
                </a:solidFill>
                <a:latin typeface="Trebuchet MS" pitchFamily="34" charset="0"/>
                <a:cs typeface="Arial"/>
              </a:rPr>
              <a:t>General pediatrics</a:t>
            </a:r>
          </a:p>
          <a:p>
            <a:pPr marL="969264" lvl="3" indent="-514350" fontAlgn="auto">
              <a:spcBef>
                <a:spcPct val="20000"/>
              </a:spcBef>
              <a:spcAft>
                <a:spcPts val="1200"/>
              </a:spcAft>
              <a:buFont typeface="Arial" pitchFamily="34" charset="0"/>
              <a:buChar char="•"/>
              <a:defRPr/>
            </a:pPr>
            <a:r>
              <a:rPr lang="en-US" sz="2400" dirty="0">
                <a:solidFill>
                  <a:schemeClr val="bg1"/>
                </a:solidFill>
                <a:latin typeface="Trebuchet MS" pitchFamily="34" charset="0"/>
                <a:cs typeface="Arial"/>
              </a:rPr>
              <a:t>General psychiatry</a:t>
            </a:r>
          </a:p>
          <a:p>
            <a:pPr marL="512064" lvl="2" indent="-514350" fontAlgn="auto">
              <a:spcBef>
                <a:spcPct val="20000"/>
              </a:spcBef>
              <a:spcAft>
                <a:spcPts val="1200"/>
              </a:spcAft>
              <a:buFont typeface="Wingdings" pitchFamily="2" charset="2"/>
              <a:buChar char="ü"/>
              <a:defRPr/>
            </a:pPr>
            <a:r>
              <a:rPr lang="en-US" sz="2400" dirty="0">
                <a:latin typeface="Trebuchet MS" pitchFamily="34" charset="0"/>
                <a:cs typeface="Arial"/>
              </a:rPr>
              <a:t>Mid-Level Providers</a:t>
            </a:r>
          </a:p>
          <a:p>
            <a:pPr marL="969264" lvl="3" indent="-514350" fontAlgn="auto">
              <a:spcBef>
                <a:spcPct val="20000"/>
              </a:spcBef>
              <a:spcAft>
                <a:spcPts val="1200"/>
              </a:spcAft>
              <a:buFont typeface="Arial" pitchFamily="34" charset="0"/>
              <a:buChar char="•"/>
              <a:defRPr/>
            </a:pPr>
            <a:r>
              <a:rPr lang="en-US" sz="2400" dirty="0">
                <a:solidFill>
                  <a:schemeClr val="bg1"/>
                </a:solidFill>
                <a:latin typeface="Trebuchet MS" pitchFamily="34" charset="0"/>
                <a:cs typeface="Arial"/>
              </a:rPr>
              <a:t>Primary care nurse practitioner</a:t>
            </a:r>
          </a:p>
          <a:p>
            <a:pPr marL="969264" lvl="3" indent="-514350" fontAlgn="auto">
              <a:spcBef>
                <a:spcPct val="20000"/>
              </a:spcBef>
              <a:spcAft>
                <a:spcPts val="1200"/>
              </a:spcAft>
              <a:buFont typeface="Arial" pitchFamily="34" charset="0"/>
              <a:buChar char="•"/>
              <a:defRPr/>
            </a:pPr>
            <a:r>
              <a:rPr lang="en-US" sz="2400" dirty="0">
                <a:solidFill>
                  <a:schemeClr val="bg1"/>
                </a:solidFill>
                <a:latin typeface="Trebuchet MS" pitchFamily="34" charset="0"/>
                <a:cs typeface="Arial"/>
              </a:rPr>
              <a:t>Physician assistant</a:t>
            </a:r>
          </a:p>
          <a:p>
            <a:pPr marL="969264" lvl="3" indent="-514350" fontAlgn="auto">
              <a:spcBef>
                <a:spcPct val="20000"/>
              </a:spcBef>
              <a:spcAft>
                <a:spcPts val="1200"/>
              </a:spcAft>
              <a:buFont typeface="Arial" pitchFamily="34" charset="0"/>
              <a:buChar char="•"/>
              <a:defRPr/>
            </a:pPr>
            <a:r>
              <a:rPr lang="en-US" sz="2400" dirty="0">
                <a:solidFill>
                  <a:schemeClr val="bg1"/>
                </a:solidFill>
                <a:latin typeface="Trebuchet MS" pitchFamily="34" charset="0"/>
                <a:cs typeface="Arial"/>
              </a:rPr>
              <a:t>Certified nurse-midwife</a:t>
            </a:r>
          </a:p>
          <a:p>
            <a:pPr marL="0" lvl="1" fontAlgn="auto">
              <a:spcBef>
                <a:spcPct val="20000"/>
              </a:spcBef>
              <a:spcAft>
                <a:spcPts val="1800"/>
              </a:spcAft>
              <a:defRPr/>
            </a:pPr>
            <a:endParaRPr lang="en-US" sz="2400" dirty="0">
              <a:solidFill>
                <a:schemeClr val="bg1"/>
              </a:solidFill>
              <a:latin typeface="Arial"/>
              <a:cs typeface="Arial"/>
            </a:endParaRPr>
          </a:p>
        </p:txBody>
      </p:sp>
      <p:sp>
        <p:nvSpPr>
          <p:cNvPr id="10" name="Title 9"/>
          <p:cNvSpPr txBox="1">
            <a:spLocks/>
          </p:cNvSpPr>
          <p:nvPr/>
        </p:nvSpPr>
        <p:spPr>
          <a:xfrm>
            <a:off x="0" y="152400"/>
            <a:ext cx="9144000" cy="762000"/>
          </a:xfrm>
          <a:prstGeom prst="rect">
            <a:avLst/>
          </a:prstGeom>
        </p:spPr>
        <p:txBody>
          <a:bodyPr/>
          <a:lstStyle/>
          <a:p>
            <a:pPr algn="ctr" fontAlgn="auto">
              <a:spcAft>
                <a:spcPts val="0"/>
              </a:spcAft>
              <a:defRPr/>
            </a:pPr>
            <a:r>
              <a:rPr lang="en-US" sz="4200" b="1" cap="all" dirty="0">
                <a:latin typeface="Trebuchet MS" pitchFamily="34" charset="0"/>
                <a:ea typeface="+mj-ea"/>
                <a:cs typeface="Arial"/>
              </a:rPr>
              <a:t>Eligible</a:t>
            </a:r>
            <a:br>
              <a:rPr lang="en-US" sz="4200" b="1" cap="all" dirty="0">
                <a:latin typeface="Trebuchet MS" pitchFamily="34" charset="0"/>
                <a:ea typeface="+mj-ea"/>
                <a:cs typeface="Arial"/>
              </a:rPr>
            </a:br>
            <a:r>
              <a:rPr lang="en-US" sz="4200" b="1" cap="all" dirty="0">
                <a:latin typeface="Trebuchet MS" pitchFamily="34" charset="0"/>
                <a:ea typeface="+mj-ea"/>
                <a:cs typeface="Arial"/>
              </a:rPr>
              <a:t>disciplines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00800"/>
          </a:xfrm>
          <a:prstGeom prst="rect">
            <a:avLst/>
          </a:prstGeom>
          <a:solidFill>
            <a:srgbClr val="CF6A23"/>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Content Placeholder 2"/>
          <p:cNvSpPr txBox="1">
            <a:spLocks/>
          </p:cNvSpPr>
          <p:nvPr/>
        </p:nvSpPr>
        <p:spPr>
          <a:xfrm>
            <a:off x="152400" y="1752600"/>
            <a:ext cx="8839200" cy="4495800"/>
          </a:xfrm>
          <a:prstGeom prst="rect">
            <a:avLst/>
          </a:prstGeom>
        </p:spPr>
        <p:txBody>
          <a:bodyPr numCol="2">
            <a:normAutofit/>
          </a:bodyPr>
          <a:lstStyle/>
          <a:p>
            <a:pPr marL="512064" lvl="2" indent="-514350" fontAlgn="auto">
              <a:spcBef>
                <a:spcPct val="20000"/>
              </a:spcBef>
              <a:spcAft>
                <a:spcPts val="1200"/>
              </a:spcAft>
              <a:buFont typeface="Wingdings" pitchFamily="2" charset="2"/>
              <a:buChar char="ü"/>
              <a:defRPr/>
            </a:pPr>
            <a:r>
              <a:rPr lang="en-US" sz="2400" dirty="0">
                <a:latin typeface="Trebuchet MS" pitchFamily="34" charset="0"/>
                <a:cs typeface="Arial"/>
              </a:rPr>
              <a:t>Nursing</a:t>
            </a:r>
          </a:p>
          <a:p>
            <a:pPr marL="969264" lvl="3" indent="-514350" fontAlgn="auto">
              <a:spcBef>
                <a:spcPct val="20000"/>
              </a:spcBef>
              <a:spcAft>
                <a:spcPts val="1200"/>
              </a:spcAft>
              <a:buFont typeface="Arial" pitchFamily="34" charset="0"/>
              <a:buChar char="•"/>
              <a:defRPr/>
            </a:pPr>
            <a:r>
              <a:rPr lang="en-US" sz="2400" dirty="0">
                <a:solidFill>
                  <a:schemeClr val="bg1"/>
                </a:solidFill>
                <a:latin typeface="Trebuchet MS" pitchFamily="34" charset="0"/>
                <a:cs typeface="Arial"/>
              </a:rPr>
              <a:t>Registered nurse </a:t>
            </a:r>
            <a:br>
              <a:rPr lang="en-US" sz="2400" dirty="0">
                <a:solidFill>
                  <a:schemeClr val="bg1"/>
                </a:solidFill>
                <a:latin typeface="Trebuchet MS" pitchFamily="34" charset="0"/>
                <a:cs typeface="Arial"/>
              </a:rPr>
            </a:br>
            <a:r>
              <a:rPr lang="en-US" sz="2400" dirty="0">
                <a:solidFill>
                  <a:schemeClr val="bg1"/>
                </a:solidFill>
                <a:latin typeface="Trebuchet MS" pitchFamily="34" charset="0"/>
                <a:cs typeface="Arial"/>
              </a:rPr>
              <a:t>(ADN, BSN, MSN)</a:t>
            </a:r>
          </a:p>
          <a:p>
            <a:pPr marL="512064" lvl="2" indent="-514350" fontAlgn="auto">
              <a:spcBef>
                <a:spcPct val="20000"/>
              </a:spcBef>
              <a:spcAft>
                <a:spcPts val="1200"/>
              </a:spcAft>
              <a:buFont typeface="Wingdings" pitchFamily="2" charset="2"/>
              <a:buChar char="ü"/>
              <a:defRPr/>
            </a:pPr>
            <a:r>
              <a:rPr lang="en-US" sz="2400" dirty="0">
                <a:latin typeface="Trebuchet MS" pitchFamily="34" charset="0"/>
                <a:cs typeface="Arial"/>
              </a:rPr>
              <a:t>Oral Health</a:t>
            </a:r>
          </a:p>
          <a:p>
            <a:pPr marL="969264" lvl="3" indent="-514350" fontAlgn="auto">
              <a:spcBef>
                <a:spcPct val="20000"/>
              </a:spcBef>
              <a:spcAft>
                <a:spcPts val="1200"/>
              </a:spcAft>
              <a:buFont typeface="Arial" pitchFamily="34" charset="0"/>
              <a:buChar char="•"/>
              <a:defRPr/>
            </a:pPr>
            <a:r>
              <a:rPr lang="en-US" sz="2400" dirty="0">
                <a:solidFill>
                  <a:schemeClr val="bg1"/>
                </a:solidFill>
                <a:latin typeface="Trebuchet MS" pitchFamily="34" charset="0"/>
                <a:cs typeface="Arial"/>
              </a:rPr>
              <a:t>Dentistry (DDS, DMD)</a:t>
            </a:r>
          </a:p>
          <a:p>
            <a:pPr marL="969264" lvl="3" indent="-514350" fontAlgn="auto">
              <a:spcBef>
                <a:spcPct val="20000"/>
              </a:spcBef>
              <a:spcAft>
                <a:spcPts val="1200"/>
              </a:spcAft>
              <a:buFont typeface="Arial" pitchFamily="34" charset="0"/>
              <a:buChar char="•"/>
              <a:defRPr/>
            </a:pPr>
            <a:r>
              <a:rPr lang="en-US" sz="2400" dirty="0">
                <a:solidFill>
                  <a:schemeClr val="bg1"/>
                </a:solidFill>
                <a:latin typeface="Trebuchet MS" pitchFamily="34" charset="0"/>
                <a:cs typeface="Arial"/>
              </a:rPr>
              <a:t>Dental hygienist</a:t>
            </a:r>
          </a:p>
          <a:p>
            <a:pPr marL="512064" lvl="2" indent="-514350" fontAlgn="auto">
              <a:spcBef>
                <a:spcPct val="20000"/>
              </a:spcBef>
              <a:spcAft>
                <a:spcPts val="1200"/>
              </a:spcAft>
              <a:buFont typeface="Wingdings" pitchFamily="2" charset="2"/>
              <a:buChar char="ü"/>
              <a:defRPr/>
            </a:pPr>
            <a:r>
              <a:rPr lang="en-US" sz="2400" dirty="0">
                <a:latin typeface="Trebuchet MS" pitchFamily="34" charset="0"/>
                <a:cs typeface="Arial"/>
              </a:rPr>
              <a:t>Public Health </a:t>
            </a:r>
          </a:p>
          <a:p>
            <a:pPr marL="512064" lvl="2" indent="-514350" fontAlgn="auto">
              <a:spcBef>
                <a:spcPct val="20000"/>
              </a:spcBef>
              <a:spcAft>
                <a:spcPts val="1200"/>
              </a:spcAft>
              <a:buFont typeface="Wingdings" pitchFamily="2" charset="2"/>
              <a:buChar char="ü"/>
              <a:defRPr/>
            </a:pPr>
            <a:r>
              <a:rPr lang="en-US" sz="2400" dirty="0">
                <a:latin typeface="Trebuchet MS" pitchFamily="34" charset="0"/>
                <a:cs typeface="Arial"/>
              </a:rPr>
              <a:t>Pharmacy</a:t>
            </a:r>
          </a:p>
          <a:p>
            <a:pPr marL="512064" lvl="2" indent="-514350" fontAlgn="auto">
              <a:spcBef>
                <a:spcPct val="20000"/>
              </a:spcBef>
              <a:spcAft>
                <a:spcPts val="1200"/>
              </a:spcAft>
              <a:buFont typeface="Wingdings" pitchFamily="2" charset="2"/>
              <a:buChar char="ü"/>
              <a:defRPr/>
            </a:pPr>
            <a:r>
              <a:rPr lang="en-US" sz="2400" dirty="0">
                <a:latin typeface="Trebuchet MS" pitchFamily="34" charset="0"/>
                <a:cs typeface="Arial"/>
              </a:rPr>
              <a:t>Behavioral and Mental Health</a:t>
            </a:r>
          </a:p>
          <a:p>
            <a:pPr marL="969264" lvl="3" indent="-514350" fontAlgn="auto">
              <a:spcBef>
                <a:spcPct val="20000"/>
              </a:spcBef>
              <a:spcAft>
                <a:spcPts val="1200"/>
              </a:spcAft>
              <a:buFont typeface="Arial" pitchFamily="34" charset="0"/>
              <a:buChar char="•"/>
              <a:defRPr/>
            </a:pPr>
            <a:r>
              <a:rPr lang="en-US" sz="2400" dirty="0">
                <a:solidFill>
                  <a:schemeClr val="bg1"/>
                </a:solidFill>
                <a:latin typeface="Trebuchet MS" pitchFamily="34" charset="0"/>
                <a:cs typeface="Arial"/>
              </a:rPr>
              <a:t>Clinical psychologist</a:t>
            </a:r>
          </a:p>
          <a:p>
            <a:pPr marL="969264" lvl="3" indent="-514350" fontAlgn="auto">
              <a:spcBef>
                <a:spcPct val="20000"/>
              </a:spcBef>
              <a:spcAft>
                <a:spcPts val="1200"/>
              </a:spcAft>
              <a:buFont typeface="Arial" pitchFamily="34" charset="0"/>
              <a:buChar char="•"/>
              <a:defRPr/>
            </a:pPr>
            <a:r>
              <a:rPr lang="en-US" sz="2400" dirty="0">
                <a:solidFill>
                  <a:schemeClr val="bg1"/>
                </a:solidFill>
                <a:latin typeface="Trebuchet MS" pitchFamily="34" charset="0"/>
                <a:cs typeface="Arial"/>
              </a:rPr>
              <a:t>Social worker</a:t>
            </a:r>
          </a:p>
          <a:p>
            <a:pPr marL="969264" lvl="3" indent="-514350" fontAlgn="auto">
              <a:spcBef>
                <a:spcPct val="20000"/>
              </a:spcBef>
              <a:spcAft>
                <a:spcPts val="1200"/>
              </a:spcAft>
              <a:buFont typeface="Arial" pitchFamily="34" charset="0"/>
              <a:buChar char="•"/>
              <a:defRPr/>
            </a:pPr>
            <a:r>
              <a:rPr lang="en-US" sz="2400" dirty="0">
                <a:solidFill>
                  <a:schemeClr val="bg1"/>
                </a:solidFill>
                <a:latin typeface="Trebuchet MS" pitchFamily="34" charset="0"/>
                <a:cs typeface="Arial"/>
              </a:rPr>
              <a:t>Professional counselor</a:t>
            </a:r>
          </a:p>
          <a:p>
            <a:pPr marL="969264" lvl="3" indent="-514350" fontAlgn="auto">
              <a:spcBef>
                <a:spcPct val="20000"/>
              </a:spcBef>
              <a:spcAft>
                <a:spcPts val="1200"/>
              </a:spcAft>
              <a:buFont typeface="Arial" pitchFamily="34" charset="0"/>
              <a:buChar char="•"/>
              <a:defRPr/>
            </a:pPr>
            <a:r>
              <a:rPr lang="en-US" sz="2400" dirty="0">
                <a:solidFill>
                  <a:schemeClr val="bg1"/>
                </a:solidFill>
                <a:latin typeface="Trebuchet MS" pitchFamily="34" charset="0"/>
                <a:cs typeface="Arial"/>
              </a:rPr>
              <a:t>Marriage and </a:t>
            </a:r>
            <a:br>
              <a:rPr lang="en-US" sz="2400" dirty="0">
                <a:solidFill>
                  <a:schemeClr val="bg1"/>
                </a:solidFill>
                <a:latin typeface="Trebuchet MS" pitchFamily="34" charset="0"/>
                <a:cs typeface="Arial"/>
              </a:rPr>
            </a:br>
            <a:r>
              <a:rPr lang="en-US" sz="2400" dirty="0">
                <a:solidFill>
                  <a:schemeClr val="bg1"/>
                </a:solidFill>
                <a:latin typeface="Trebuchet MS" pitchFamily="34" charset="0"/>
                <a:cs typeface="Arial"/>
              </a:rPr>
              <a:t>family therapist</a:t>
            </a:r>
          </a:p>
          <a:p>
            <a:pPr marL="0" lvl="1" fontAlgn="auto">
              <a:spcBef>
                <a:spcPct val="20000"/>
              </a:spcBef>
              <a:spcAft>
                <a:spcPts val="1800"/>
              </a:spcAft>
              <a:defRPr/>
            </a:pPr>
            <a:endParaRPr lang="en-US" sz="2400" dirty="0">
              <a:solidFill>
                <a:schemeClr val="bg1"/>
              </a:solidFill>
              <a:latin typeface="Arial"/>
              <a:cs typeface="Arial"/>
            </a:endParaRPr>
          </a:p>
        </p:txBody>
      </p:sp>
      <p:sp>
        <p:nvSpPr>
          <p:cNvPr id="10" name="Title 9"/>
          <p:cNvSpPr txBox="1">
            <a:spLocks/>
          </p:cNvSpPr>
          <p:nvPr/>
        </p:nvSpPr>
        <p:spPr>
          <a:xfrm>
            <a:off x="0" y="152400"/>
            <a:ext cx="9144000" cy="762000"/>
          </a:xfrm>
          <a:prstGeom prst="rect">
            <a:avLst/>
          </a:prstGeom>
        </p:spPr>
        <p:txBody>
          <a:bodyPr/>
          <a:lstStyle/>
          <a:p>
            <a:pPr algn="ctr" fontAlgn="auto">
              <a:spcAft>
                <a:spcPts val="0"/>
              </a:spcAft>
              <a:defRPr/>
            </a:pPr>
            <a:r>
              <a:rPr lang="en-US" sz="4200" b="1" cap="all" dirty="0">
                <a:latin typeface="Trebuchet MS" pitchFamily="34" charset="0"/>
                <a:ea typeface="+mj-ea"/>
                <a:cs typeface="Arial"/>
              </a:rPr>
              <a:t>Eligible</a:t>
            </a:r>
            <a:br>
              <a:rPr lang="en-US" sz="4200" b="1" cap="all" dirty="0">
                <a:latin typeface="Trebuchet MS" pitchFamily="34" charset="0"/>
                <a:ea typeface="+mj-ea"/>
                <a:cs typeface="Arial"/>
              </a:rPr>
            </a:br>
            <a:r>
              <a:rPr lang="en-US" sz="4200" b="1" cap="all" dirty="0">
                <a:latin typeface="Trebuchet MS" pitchFamily="34" charset="0"/>
                <a:ea typeface="+mj-ea"/>
                <a:cs typeface="Arial"/>
              </a:rPr>
              <a:t>disciplines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00800"/>
          </a:xfrm>
          <a:prstGeom prst="rect">
            <a:avLst/>
          </a:prstGeom>
          <a:solidFill>
            <a:srgbClr val="CF6A23"/>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itle 9"/>
          <p:cNvSpPr>
            <a:spLocks noGrp="1"/>
          </p:cNvSpPr>
          <p:nvPr>
            <p:ph type="title"/>
          </p:nvPr>
        </p:nvSpPr>
        <p:spPr>
          <a:xfrm>
            <a:off x="0" y="381000"/>
            <a:ext cx="9144000" cy="762000"/>
          </a:xfrm>
        </p:spPr>
        <p:txBody>
          <a:bodyPr anchor="t"/>
          <a:lstStyle/>
          <a:p>
            <a:pPr fontAlgn="auto">
              <a:spcAft>
                <a:spcPts val="0"/>
              </a:spcAft>
              <a:defRPr/>
            </a:pPr>
            <a:r>
              <a:rPr lang="en-US" sz="4200" dirty="0" smtClean="0">
                <a:latin typeface="Trebuchet MS" pitchFamily="34" charset="0"/>
                <a:cs typeface="Arial"/>
              </a:rPr>
              <a:t>Service Commitment</a:t>
            </a:r>
            <a:endParaRPr lang="en-US" sz="4200" dirty="0">
              <a:latin typeface="Trebuchet MS" pitchFamily="34" charset="0"/>
              <a:cs typeface="Arial"/>
            </a:endParaRPr>
          </a:p>
        </p:txBody>
      </p:sp>
      <p:sp>
        <p:nvSpPr>
          <p:cNvPr id="20" name="Rectangle 3"/>
          <p:cNvSpPr txBox="1">
            <a:spLocks/>
          </p:cNvSpPr>
          <p:nvPr/>
        </p:nvSpPr>
        <p:spPr bwMode="auto">
          <a:xfrm>
            <a:off x="762000" y="1676400"/>
            <a:ext cx="7696200" cy="4343400"/>
          </a:xfrm>
          <a:prstGeom prst="rect">
            <a:avLst/>
          </a:prstGeom>
          <a:noFill/>
          <a:ln w="9525">
            <a:noFill/>
            <a:miter lim="800000"/>
            <a:headEnd/>
            <a:tailEnd/>
          </a:ln>
        </p:spPr>
        <p:txBody>
          <a:bodyPr/>
          <a:lstStyle/>
          <a:p>
            <a:pPr>
              <a:spcBef>
                <a:spcPct val="20000"/>
              </a:spcBef>
              <a:buFont typeface="Arial" charset="0"/>
              <a:buNone/>
            </a:pPr>
            <a:r>
              <a:rPr lang="en-US" sz="2800">
                <a:solidFill>
                  <a:schemeClr val="bg1"/>
                </a:solidFill>
                <a:latin typeface="Trebuchet MS" pitchFamily="34" charset="0"/>
                <a:cs typeface="Arial" charset="0"/>
              </a:rPr>
              <a:t>At least 32 hours a week for a minimum of 45 weeks per year at an approved Native Hawaiian practice site.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3" descr="history_title_slide.jpg"/>
          <p:cNvPicPr>
            <a:picLocks noChangeAspect="1"/>
          </p:cNvPicPr>
          <p:nvPr/>
        </p:nvPicPr>
        <p:blipFill>
          <a:blip r:embed="rId3" cstate="print"/>
          <a:srcRect/>
          <a:stretch>
            <a:fillRect/>
          </a:stretch>
        </p:blipFill>
        <p:spPr bwMode="auto">
          <a:xfrm>
            <a:off x="4572000" y="0"/>
            <a:ext cx="4572000" cy="6400800"/>
          </a:xfrm>
          <a:prstGeom prst="rect">
            <a:avLst/>
          </a:prstGeom>
          <a:noFill/>
          <a:ln w="9525">
            <a:noFill/>
            <a:miter lim="800000"/>
            <a:headEnd/>
            <a:tailEnd/>
          </a:ln>
        </p:spPr>
      </p:pic>
      <p:sp>
        <p:nvSpPr>
          <p:cNvPr id="20482" name="Title 7"/>
          <p:cNvSpPr>
            <a:spLocks noGrp="1"/>
          </p:cNvSpPr>
          <p:nvPr>
            <p:ph type="title"/>
          </p:nvPr>
        </p:nvSpPr>
        <p:spPr bwMode="auto">
          <a:xfrm>
            <a:off x="609600" y="762000"/>
            <a:ext cx="5562600" cy="4724400"/>
          </a:xfrm>
        </p:spPr>
        <p:txBody>
          <a:bodyPr wrap="square" numCol="1" anchor="t" anchorCtr="0" compatLnSpc="1">
            <a:prstTxWarp prst="textNoShape">
              <a:avLst/>
            </a:prstTxWarp>
          </a:bodyPr>
          <a:lstStyle/>
          <a:p>
            <a:pPr algn="l"/>
            <a:r>
              <a:rPr lang="en-US" sz="7000" cap="none" smtClean="0">
                <a:solidFill>
                  <a:srgbClr val="F15A29"/>
                </a:solidFill>
                <a:latin typeface="Trebuchet MS" pitchFamily="34" charset="0"/>
              </a:rPr>
              <a:t>History of </a:t>
            </a:r>
            <a:br>
              <a:rPr lang="en-US" sz="7000" cap="none" smtClean="0">
                <a:solidFill>
                  <a:srgbClr val="F15A29"/>
                </a:solidFill>
                <a:latin typeface="Trebuchet MS" pitchFamily="34" charset="0"/>
              </a:rPr>
            </a:br>
            <a:r>
              <a:rPr lang="en-US" sz="7000" cap="none" smtClean="0">
                <a:solidFill>
                  <a:srgbClr val="F15A29"/>
                </a:solidFill>
                <a:latin typeface="Trebuchet MS" pitchFamily="34" charset="0"/>
              </a:rPr>
              <a:t>the Corps</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400800"/>
          </a:xfrm>
          <a:prstGeom prst="rect">
            <a:avLst/>
          </a:prstGeom>
          <a:solidFill>
            <a:srgbClr val="CF6A23"/>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61794" name="Picture 4" descr="78320792.png"/>
          <p:cNvPicPr>
            <a:picLocks noChangeAspect="1"/>
          </p:cNvPicPr>
          <p:nvPr/>
        </p:nvPicPr>
        <p:blipFill>
          <a:blip r:embed="rId3" cstate="print"/>
          <a:srcRect/>
          <a:stretch>
            <a:fillRect/>
          </a:stretch>
        </p:blipFill>
        <p:spPr bwMode="auto">
          <a:xfrm>
            <a:off x="4789488" y="0"/>
            <a:ext cx="3973512" cy="3973513"/>
          </a:xfrm>
          <a:prstGeom prst="rect">
            <a:avLst/>
          </a:prstGeom>
          <a:noFill/>
          <a:ln w="9525">
            <a:noFill/>
            <a:miter lim="800000"/>
            <a:headEnd/>
            <a:tailEnd/>
          </a:ln>
        </p:spPr>
      </p:pic>
      <p:sp>
        <p:nvSpPr>
          <p:cNvPr id="6" name="Rectangle 3"/>
          <p:cNvSpPr>
            <a:spLocks noGrp="1"/>
          </p:cNvSpPr>
          <p:nvPr>
            <p:ph idx="1"/>
          </p:nvPr>
        </p:nvSpPr>
        <p:spPr>
          <a:xfrm>
            <a:off x="685800" y="3276600"/>
            <a:ext cx="7620000" cy="2895600"/>
          </a:xfrm>
        </p:spPr>
        <p:txBody>
          <a:bodyPr rtlCol="0">
            <a:normAutofit/>
          </a:bodyPr>
          <a:lstStyle/>
          <a:p>
            <a:pPr fontAlgn="auto">
              <a:spcAft>
                <a:spcPts val="0"/>
              </a:spcAft>
              <a:buFont typeface="Arial" charset="0"/>
              <a:buNone/>
              <a:defRPr/>
            </a:pPr>
            <a:r>
              <a:rPr lang="en-US" sz="2400" cap="all" dirty="0" smtClean="0">
                <a:latin typeface="Trebuchet MS" pitchFamily="34" charset="0"/>
                <a:cs typeface="Arial"/>
              </a:rPr>
              <a:t>For more information on </a:t>
            </a:r>
          </a:p>
          <a:p>
            <a:pPr fontAlgn="auto">
              <a:spcAft>
                <a:spcPts val="0"/>
              </a:spcAft>
              <a:buFont typeface="Arial" charset="0"/>
              <a:buNone/>
              <a:defRPr/>
            </a:pPr>
            <a:r>
              <a:rPr lang="en-US" sz="2400" cap="all" dirty="0" smtClean="0">
                <a:latin typeface="Trebuchet MS" pitchFamily="34" charset="0"/>
                <a:cs typeface="Arial"/>
              </a:rPr>
              <a:t>The nhhsp and how to apply, visit:</a:t>
            </a:r>
          </a:p>
          <a:p>
            <a:pPr fontAlgn="auto">
              <a:spcAft>
                <a:spcPts val="0"/>
              </a:spcAft>
              <a:buFont typeface="Arial" charset="0"/>
              <a:buNone/>
              <a:defRPr/>
            </a:pPr>
            <a:r>
              <a:rPr lang="en-US" sz="3600" b="1" dirty="0" smtClean="0">
                <a:solidFill>
                  <a:srgbClr val="FFFFFF"/>
                </a:solidFill>
                <a:latin typeface="Trebuchet MS" pitchFamily="34" charset="0"/>
                <a:cs typeface="Arial"/>
              </a:rPr>
              <a:t>www.nhhsp.org</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400800"/>
          </a:xfrm>
          <a:prstGeom prst="rect">
            <a:avLst/>
          </a:prstGeom>
          <a:solidFill>
            <a:srgbClr val="4E0C4B"/>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itle 7"/>
          <p:cNvSpPr txBox="1">
            <a:spLocks/>
          </p:cNvSpPr>
          <p:nvPr/>
        </p:nvSpPr>
        <p:spPr>
          <a:xfrm>
            <a:off x="838200" y="609600"/>
            <a:ext cx="7543800" cy="4038600"/>
          </a:xfrm>
          <a:prstGeom prst="rect">
            <a:avLst/>
          </a:prstGeom>
        </p:spPr>
        <p:txBody>
          <a:bodyPr/>
          <a:lstStyle/>
          <a:p>
            <a:pPr fontAlgn="auto">
              <a:spcAft>
                <a:spcPts val="0"/>
              </a:spcAft>
              <a:defRPr/>
            </a:pPr>
            <a:r>
              <a:rPr lang="en-US" sz="6000" b="1" dirty="0">
                <a:solidFill>
                  <a:srgbClr val="FFFFFF"/>
                </a:solidFill>
                <a:latin typeface="Trebuchet MS" pitchFamily="34" charset="0"/>
                <a:ea typeface="+mj-ea"/>
                <a:cs typeface="Arial"/>
              </a:rPr>
              <a:t>Faculty Loan Repayment </a:t>
            </a:r>
          </a:p>
          <a:p>
            <a:pPr fontAlgn="auto">
              <a:spcAft>
                <a:spcPts val="0"/>
              </a:spcAft>
              <a:defRPr/>
            </a:pPr>
            <a:r>
              <a:rPr lang="en-US" sz="6000" b="1" dirty="0">
                <a:solidFill>
                  <a:srgbClr val="FFFFFF"/>
                </a:solidFill>
                <a:latin typeface="Trebuchet MS" pitchFamily="34" charset="0"/>
                <a:ea typeface="+mj-ea"/>
                <a:cs typeface="Arial"/>
              </a:rPr>
              <a:t>Program</a:t>
            </a:r>
          </a:p>
        </p:txBody>
      </p:sp>
      <p:sp>
        <p:nvSpPr>
          <p:cNvPr id="8" name="Title 7"/>
          <p:cNvSpPr txBox="1">
            <a:spLocks/>
          </p:cNvSpPr>
          <p:nvPr/>
        </p:nvSpPr>
        <p:spPr>
          <a:xfrm>
            <a:off x="838200" y="4648200"/>
            <a:ext cx="7543800" cy="762000"/>
          </a:xfrm>
          <a:prstGeom prst="rect">
            <a:avLst/>
          </a:prstGeom>
        </p:spPr>
        <p:txBody>
          <a:bodyPr anchor="ctr"/>
          <a:lstStyle/>
          <a:p>
            <a:pPr fontAlgn="auto">
              <a:spcAft>
                <a:spcPts val="0"/>
              </a:spcAft>
              <a:defRPr/>
            </a:pPr>
            <a:r>
              <a:rPr lang="en-US" sz="4500" cap="all" dirty="0">
                <a:solidFill>
                  <a:srgbClr val="BAD2DD"/>
                </a:solidFill>
                <a:latin typeface="Trebuchet MS" pitchFamily="34" charset="0"/>
                <a:ea typeface="+mj-ea"/>
                <a:cs typeface="Arial"/>
              </a:rPr>
              <a:t>(FLRP)</a:t>
            </a:r>
          </a:p>
        </p:txBody>
      </p:sp>
      <p:pic>
        <p:nvPicPr>
          <p:cNvPr id="163844" name="Picture 8" descr="lecturer.png"/>
          <p:cNvPicPr>
            <a:picLocks noChangeAspect="1"/>
          </p:cNvPicPr>
          <p:nvPr/>
        </p:nvPicPr>
        <p:blipFill>
          <a:blip r:embed="rId3" cstate="print"/>
          <a:srcRect r="13037"/>
          <a:stretch>
            <a:fillRect/>
          </a:stretch>
        </p:blipFill>
        <p:spPr bwMode="auto">
          <a:xfrm>
            <a:off x="3714750" y="1193800"/>
            <a:ext cx="5429250" cy="5203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6" descr="lab techs.jpg"/>
          <p:cNvPicPr>
            <a:picLocks noChangeAspect="1"/>
          </p:cNvPicPr>
          <p:nvPr/>
        </p:nvPicPr>
        <p:blipFill>
          <a:blip r:embed="rId3" cstate="print"/>
          <a:srcRect r="5800"/>
          <a:stretch>
            <a:fillRect/>
          </a:stretch>
        </p:blipFill>
        <p:spPr bwMode="auto">
          <a:xfrm>
            <a:off x="0" y="0"/>
            <a:ext cx="9145588" cy="6858000"/>
          </a:xfrm>
          <a:prstGeom prst="rect">
            <a:avLst/>
          </a:prstGeom>
          <a:noFill/>
          <a:ln w="9525">
            <a:noFill/>
            <a:miter lim="800000"/>
            <a:headEnd/>
            <a:tailEnd/>
          </a:ln>
        </p:spPr>
      </p:pic>
      <p:sp>
        <p:nvSpPr>
          <p:cNvPr id="6" name="Rectangle 5"/>
          <p:cNvSpPr/>
          <p:nvPr/>
        </p:nvSpPr>
        <p:spPr bwMode="gray">
          <a:xfrm>
            <a:off x="0" y="533400"/>
            <a:ext cx="4343400" cy="3352800"/>
          </a:xfrm>
          <a:prstGeom prst="rect">
            <a:avLst/>
          </a:prstGeom>
          <a:solidFill>
            <a:schemeClr val="bg1"/>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5891" name="Content Placeholder 2"/>
          <p:cNvSpPr txBox="1">
            <a:spLocks/>
          </p:cNvSpPr>
          <p:nvPr/>
        </p:nvSpPr>
        <p:spPr bwMode="auto">
          <a:xfrm>
            <a:off x="228600" y="782638"/>
            <a:ext cx="3886200" cy="3255962"/>
          </a:xfrm>
          <a:prstGeom prst="rect">
            <a:avLst/>
          </a:prstGeom>
          <a:noFill/>
          <a:ln w="9525">
            <a:noFill/>
            <a:miter lim="800000"/>
            <a:headEnd/>
            <a:tailEnd/>
          </a:ln>
        </p:spPr>
        <p:txBody>
          <a:bodyPr/>
          <a:lstStyle/>
          <a:p>
            <a:pPr>
              <a:spcBef>
                <a:spcPct val="20000"/>
              </a:spcBef>
              <a:buFont typeface="Arial" charset="0"/>
              <a:buNone/>
            </a:pPr>
            <a:r>
              <a:rPr lang="en-US" sz="2200" dirty="0">
                <a:solidFill>
                  <a:srgbClr val="4E0C4B"/>
                </a:solidFill>
                <a:latin typeface="Trebuchet MS" pitchFamily="34" charset="0"/>
                <a:cs typeface="Arial" charset="0"/>
              </a:rPr>
              <a:t>Faculty members from disadvantaged backgrounds with a professional health care degree </a:t>
            </a:r>
            <a:r>
              <a:rPr lang="en-US" sz="2200" dirty="0" smtClean="0">
                <a:solidFill>
                  <a:srgbClr val="4E0C4B"/>
                </a:solidFill>
                <a:latin typeface="Trebuchet MS" pitchFamily="34" charset="0"/>
                <a:cs typeface="Arial" charset="0"/>
              </a:rPr>
              <a:t>or certificate may </a:t>
            </a:r>
            <a:r>
              <a:rPr lang="en-US" sz="2200" dirty="0">
                <a:solidFill>
                  <a:srgbClr val="4E0C4B"/>
                </a:solidFill>
                <a:latin typeface="Trebuchet MS" pitchFamily="34" charset="0"/>
                <a:cs typeface="Arial" charset="0"/>
              </a:rPr>
              <a:t>receive loan repayment assistance in exchange for teaching at an accredited health professions school.</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00800"/>
          </a:xfrm>
          <a:prstGeom prst="rect">
            <a:avLst/>
          </a:prstGeom>
          <a:solidFill>
            <a:srgbClr val="4E0C4B"/>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Content Placeholder 2"/>
          <p:cNvSpPr txBox="1">
            <a:spLocks/>
          </p:cNvSpPr>
          <p:nvPr/>
        </p:nvSpPr>
        <p:spPr bwMode="auto">
          <a:xfrm>
            <a:off x="762000" y="1752600"/>
            <a:ext cx="7086600" cy="4572000"/>
          </a:xfrm>
          <a:prstGeom prst="rect">
            <a:avLst/>
          </a:prstGeom>
          <a:noFill/>
          <a:ln w="9525">
            <a:noFill/>
            <a:miter lim="800000"/>
            <a:headEnd/>
            <a:tailEnd/>
          </a:ln>
        </p:spPr>
        <p:txBody>
          <a:bodyPr/>
          <a:lstStyle/>
          <a:p>
            <a:pPr marL="1428750" lvl="2" indent="-514350">
              <a:spcBef>
                <a:spcPct val="20000"/>
              </a:spcBef>
              <a:spcAft>
                <a:spcPts val="1200"/>
              </a:spcAft>
              <a:buFont typeface="Arial" charset="0"/>
              <a:buChar char="•"/>
            </a:pPr>
            <a:r>
              <a:rPr lang="en-US" sz="2400" dirty="0">
                <a:solidFill>
                  <a:schemeClr val="bg1"/>
                </a:solidFill>
                <a:latin typeface="Trebuchet MS" pitchFamily="34" charset="0"/>
                <a:cs typeface="Arial" charset="0"/>
              </a:rPr>
              <a:t>Must be from a disadvantaged background based on environmental and/or economic factors</a:t>
            </a:r>
          </a:p>
          <a:p>
            <a:pPr marL="1428750" lvl="2" indent="-514350">
              <a:spcBef>
                <a:spcPct val="20000"/>
              </a:spcBef>
              <a:spcAft>
                <a:spcPts val="1200"/>
              </a:spcAft>
              <a:buFont typeface="Arial" charset="0"/>
              <a:buChar char="•"/>
            </a:pPr>
            <a:r>
              <a:rPr lang="en-US" sz="2400" dirty="0">
                <a:solidFill>
                  <a:schemeClr val="bg1"/>
                </a:solidFill>
                <a:latin typeface="Trebuchet MS" pitchFamily="34" charset="0"/>
                <a:cs typeface="Arial" charset="0"/>
              </a:rPr>
              <a:t>Have a professional health care </a:t>
            </a:r>
            <a:br>
              <a:rPr lang="en-US" sz="2400" dirty="0">
                <a:solidFill>
                  <a:schemeClr val="bg1"/>
                </a:solidFill>
                <a:latin typeface="Trebuchet MS" pitchFamily="34" charset="0"/>
                <a:cs typeface="Arial" charset="0"/>
              </a:rPr>
            </a:br>
            <a:r>
              <a:rPr lang="en-US" sz="2400" dirty="0" smtClean="0">
                <a:solidFill>
                  <a:schemeClr val="bg1"/>
                </a:solidFill>
                <a:latin typeface="Trebuchet MS" pitchFamily="34" charset="0"/>
                <a:cs typeface="Arial" charset="0"/>
              </a:rPr>
              <a:t>degree or certificate</a:t>
            </a:r>
            <a:endParaRPr lang="en-US" sz="2400" dirty="0">
              <a:solidFill>
                <a:schemeClr val="bg1"/>
              </a:solidFill>
              <a:latin typeface="Trebuchet MS" pitchFamily="34" charset="0"/>
              <a:cs typeface="Arial" charset="0"/>
            </a:endParaRPr>
          </a:p>
          <a:p>
            <a:pPr marL="1428750" lvl="2" indent="-514350">
              <a:spcBef>
                <a:spcPct val="20000"/>
              </a:spcBef>
              <a:spcAft>
                <a:spcPts val="1200"/>
              </a:spcAft>
              <a:buFont typeface="Arial" charset="0"/>
              <a:buChar char="•"/>
            </a:pPr>
            <a:r>
              <a:rPr lang="en-US" sz="2400" dirty="0">
                <a:solidFill>
                  <a:schemeClr val="bg1"/>
                </a:solidFill>
                <a:latin typeface="Trebuchet MS" pitchFamily="34" charset="0"/>
                <a:cs typeface="Arial" charset="0"/>
              </a:rPr>
              <a:t>Full-time or part-time faculty position for a minimum of 2 years (at an eligible health professions school)</a:t>
            </a:r>
          </a:p>
        </p:txBody>
      </p:sp>
      <p:sp>
        <p:nvSpPr>
          <p:cNvPr id="6" name="Title 9"/>
          <p:cNvSpPr>
            <a:spLocks noGrp="1"/>
          </p:cNvSpPr>
          <p:nvPr>
            <p:ph type="title"/>
          </p:nvPr>
        </p:nvSpPr>
        <p:spPr>
          <a:xfrm>
            <a:off x="0" y="381000"/>
            <a:ext cx="9144000" cy="762000"/>
          </a:xfrm>
        </p:spPr>
        <p:txBody>
          <a:bodyPr anchor="t"/>
          <a:lstStyle/>
          <a:p>
            <a:pPr fontAlgn="auto">
              <a:spcAft>
                <a:spcPts val="0"/>
              </a:spcAft>
              <a:defRPr/>
            </a:pPr>
            <a:r>
              <a:rPr lang="en-US" sz="4200" dirty="0" smtClean="0">
                <a:solidFill>
                  <a:srgbClr val="BAD2DD"/>
                </a:solidFill>
                <a:latin typeface="Trebuchet MS" pitchFamily="34" charset="0"/>
                <a:cs typeface="Arial"/>
              </a:rPr>
              <a:t>Eligibility</a:t>
            </a:r>
            <a:endParaRPr lang="en-US" sz="4200" dirty="0">
              <a:solidFill>
                <a:srgbClr val="BAD2DD"/>
              </a:solidFill>
              <a:latin typeface="Trebuchet MS" pitchFamily="34"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3"/>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00800"/>
          </a:xfrm>
          <a:prstGeom prst="rect">
            <a:avLst/>
          </a:prstGeom>
          <a:solidFill>
            <a:srgbClr val="4E0C4B"/>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itle 9"/>
          <p:cNvSpPr>
            <a:spLocks noGrp="1"/>
          </p:cNvSpPr>
          <p:nvPr>
            <p:ph type="title"/>
          </p:nvPr>
        </p:nvSpPr>
        <p:spPr>
          <a:xfrm>
            <a:off x="0" y="152400"/>
            <a:ext cx="9144000" cy="762000"/>
          </a:xfrm>
        </p:spPr>
        <p:txBody>
          <a:bodyPr anchor="t">
            <a:noAutofit/>
          </a:bodyPr>
          <a:lstStyle/>
          <a:p>
            <a:pPr fontAlgn="auto">
              <a:spcAft>
                <a:spcPts val="0"/>
              </a:spcAft>
              <a:defRPr/>
            </a:pPr>
            <a:r>
              <a:rPr lang="en-US" sz="4200" dirty="0" smtClean="0">
                <a:solidFill>
                  <a:srgbClr val="BAD2DD"/>
                </a:solidFill>
                <a:latin typeface="Trebuchet MS" pitchFamily="34" charset="0"/>
                <a:cs typeface="Arial"/>
              </a:rPr>
              <a:t>Eligible</a:t>
            </a:r>
            <a:br>
              <a:rPr lang="en-US" sz="4200" dirty="0" smtClean="0">
                <a:solidFill>
                  <a:srgbClr val="BAD2DD"/>
                </a:solidFill>
                <a:latin typeface="Trebuchet MS" pitchFamily="34" charset="0"/>
                <a:cs typeface="Arial"/>
              </a:rPr>
            </a:br>
            <a:r>
              <a:rPr lang="en-US" sz="4200" dirty="0" smtClean="0">
                <a:solidFill>
                  <a:srgbClr val="BAD2DD"/>
                </a:solidFill>
                <a:latin typeface="Trebuchet MS" pitchFamily="34" charset="0"/>
                <a:cs typeface="Arial"/>
              </a:rPr>
              <a:t>disciplines</a:t>
            </a:r>
            <a:endParaRPr lang="en-US" sz="4200" dirty="0">
              <a:solidFill>
                <a:srgbClr val="BAD2DD"/>
              </a:solidFill>
              <a:latin typeface="Trebuchet MS" pitchFamily="34" charset="0"/>
              <a:cs typeface="Arial"/>
            </a:endParaRPr>
          </a:p>
        </p:txBody>
      </p:sp>
      <p:sp>
        <p:nvSpPr>
          <p:cNvPr id="7" name="Content Placeholder 2"/>
          <p:cNvSpPr txBox="1">
            <a:spLocks/>
          </p:cNvSpPr>
          <p:nvPr/>
        </p:nvSpPr>
        <p:spPr>
          <a:xfrm>
            <a:off x="152400" y="1752600"/>
            <a:ext cx="8839200" cy="4495800"/>
          </a:xfrm>
          <a:prstGeom prst="rect">
            <a:avLst/>
          </a:prstGeom>
        </p:spPr>
        <p:txBody>
          <a:bodyPr numCol="2">
            <a:normAutofit/>
          </a:bodyPr>
          <a:lstStyle/>
          <a:p>
            <a:pPr marL="512064" lvl="2" indent="-514350" fontAlgn="auto">
              <a:spcBef>
                <a:spcPct val="20000"/>
              </a:spcBef>
              <a:spcAft>
                <a:spcPts val="1200"/>
              </a:spcAft>
              <a:buFont typeface="Wingdings" charset="2"/>
              <a:buChar char="ü"/>
              <a:defRPr/>
            </a:pPr>
            <a:r>
              <a:rPr lang="en-US" sz="2200" dirty="0">
                <a:solidFill>
                  <a:schemeClr val="bg1"/>
                </a:solidFill>
                <a:latin typeface="Trebuchet MS" pitchFamily="34" charset="0"/>
                <a:cs typeface="Arial"/>
              </a:rPr>
              <a:t>Medicine (MD/OD)</a:t>
            </a:r>
          </a:p>
          <a:p>
            <a:pPr marL="512064" lvl="2" indent="-514350" fontAlgn="auto">
              <a:spcBef>
                <a:spcPct val="20000"/>
              </a:spcBef>
              <a:spcAft>
                <a:spcPts val="1200"/>
              </a:spcAft>
              <a:buFont typeface="Wingdings" charset="2"/>
              <a:buChar char="ü"/>
              <a:defRPr/>
            </a:pPr>
            <a:r>
              <a:rPr lang="en-US" sz="2200" dirty="0">
                <a:solidFill>
                  <a:schemeClr val="bg1"/>
                </a:solidFill>
                <a:latin typeface="Trebuchet MS" pitchFamily="34" charset="0"/>
                <a:cs typeface="Arial"/>
              </a:rPr>
              <a:t>Dentistry (DDS/DMD)</a:t>
            </a:r>
          </a:p>
          <a:p>
            <a:pPr marL="512064" lvl="2" indent="-514350" fontAlgn="auto">
              <a:spcBef>
                <a:spcPct val="20000"/>
              </a:spcBef>
              <a:spcAft>
                <a:spcPts val="1200"/>
              </a:spcAft>
              <a:buFont typeface="Wingdings" charset="2"/>
              <a:buChar char="ü"/>
              <a:defRPr/>
            </a:pPr>
            <a:r>
              <a:rPr lang="en-US" sz="2200" dirty="0">
                <a:solidFill>
                  <a:schemeClr val="bg1"/>
                </a:solidFill>
                <a:latin typeface="Trebuchet MS" pitchFamily="34" charset="0"/>
                <a:cs typeface="Arial"/>
              </a:rPr>
              <a:t>Pharmacy</a:t>
            </a:r>
          </a:p>
          <a:p>
            <a:pPr marL="512064" lvl="2" indent="-514350" fontAlgn="auto">
              <a:spcBef>
                <a:spcPct val="20000"/>
              </a:spcBef>
              <a:spcAft>
                <a:spcPts val="1200"/>
              </a:spcAft>
              <a:buFont typeface="Wingdings" charset="2"/>
              <a:buChar char="ü"/>
              <a:defRPr/>
            </a:pPr>
            <a:r>
              <a:rPr lang="en-US" sz="2200" dirty="0">
                <a:solidFill>
                  <a:schemeClr val="bg1"/>
                </a:solidFill>
                <a:latin typeface="Trebuchet MS" pitchFamily="34" charset="0"/>
                <a:cs typeface="Arial"/>
              </a:rPr>
              <a:t>Podiatric Medicine </a:t>
            </a:r>
          </a:p>
          <a:p>
            <a:pPr marL="512064" lvl="2" indent="-514350" fontAlgn="auto">
              <a:spcBef>
                <a:spcPct val="20000"/>
              </a:spcBef>
              <a:spcAft>
                <a:spcPts val="1200"/>
              </a:spcAft>
              <a:buFont typeface="Wingdings" charset="2"/>
              <a:buChar char="ü"/>
              <a:defRPr/>
            </a:pPr>
            <a:r>
              <a:rPr lang="en-US" sz="2200" dirty="0">
                <a:solidFill>
                  <a:schemeClr val="bg1"/>
                </a:solidFill>
                <a:latin typeface="Trebuchet MS" pitchFamily="34" charset="0"/>
                <a:cs typeface="Arial"/>
              </a:rPr>
              <a:t>Optometry</a:t>
            </a:r>
          </a:p>
          <a:p>
            <a:pPr marL="511175" lvl="2" indent="-511175" fontAlgn="auto">
              <a:lnSpc>
                <a:spcPct val="120000"/>
              </a:lnSpc>
              <a:spcBef>
                <a:spcPct val="20000"/>
              </a:spcBef>
              <a:spcAft>
                <a:spcPts val="1200"/>
              </a:spcAft>
              <a:buFont typeface="Wingdings" charset="2"/>
              <a:buChar char="ü"/>
              <a:defRPr/>
            </a:pPr>
            <a:r>
              <a:rPr lang="en-US" sz="2200" dirty="0">
                <a:solidFill>
                  <a:schemeClr val="bg1"/>
                </a:solidFill>
                <a:latin typeface="Trebuchet MS" pitchFamily="34" charset="0"/>
                <a:cs typeface="Arial"/>
              </a:rPr>
              <a:t>Nursing                          </a:t>
            </a:r>
            <a:r>
              <a:rPr lang="en-US" sz="1600" dirty="0">
                <a:solidFill>
                  <a:schemeClr val="bg1"/>
                </a:solidFill>
                <a:latin typeface="Trebuchet MS" pitchFamily="34" charset="0"/>
                <a:cs typeface="Arial"/>
              </a:rPr>
              <a:t>(registered nursing or higher)</a:t>
            </a:r>
          </a:p>
          <a:p>
            <a:pPr marL="512064" lvl="2" indent="-514350" fontAlgn="auto">
              <a:spcBef>
                <a:spcPct val="20000"/>
              </a:spcBef>
              <a:spcAft>
                <a:spcPts val="1200"/>
              </a:spcAft>
              <a:buFont typeface="Wingdings" charset="2"/>
              <a:buChar char="ü"/>
              <a:defRPr/>
            </a:pPr>
            <a:r>
              <a:rPr lang="en-US" sz="2400" dirty="0">
                <a:solidFill>
                  <a:schemeClr val="bg1"/>
                </a:solidFill>
                <a:latin typeface="Trebuchet MS" pitchFamily="34" charset="0"/>
                <a:cs typeface="Arial"/>
              </a:rPr>
              <a:t>Public </a:t>
            </a:r>
            <a:r>
              <a:rPr lang="en-US" sz="2400" dirty="0" smtClean="0">
                <a:solidFill>
                  <a:schemeClr val="bg1"/>
                </a:solidFill>
                <a:latin typeface="Trebuchet MS" pitchFamily="34" charset="0"/>
                <a:cs typeface="Arial"/>
              </a:rPr>
              <a:t>Health            </a:t>
            </a:r>
            <a:r>
              <a:rPr lang="en-US" sz="1600" dirty="0" smtClean="0">
                <a:solidFill>
                  <a:schemeClr val="bg1"/>
                </a:solidFill>
                <a:latin typeface="Trebuchet MS" pitchFamily="34" charset="0"/>
                <a:cs typeface="Arial"/>
              </a:rPr>
              <a:t>(graduate level only)</a:t>
            </a:r>
            <a:endParaRPr lang="en-US" sz="1600" dirty="0">
              <a:solidFill>
                <a:schemeClr val="bg1"/>
              </a:solidFill>
              <a:latin typeface="Trebuchet MS" pitchFamily="34" charset="0"/>
              <a:cs typeface="Arial"/>
            </a:endParaRPr>
          </a:p>
          <a:p>
            <a:pPr marL="512064" lvl="2" indent="-514350" fontAlgn="auto">
              <a:spcBef>
                <a:spcPct val="20000"/>
              </a:spcBef>
              <a:spcAft>
                <a:spcPts val="1200"/>
              </a:spcAft>
              <a:buFont typeface="Wingdings" charset="2"/>
              <a:buChar char="ü"/>
              <a:defRPr/>
            </a:pPr>
            <a:r>
              <a:rPr lang="en-US" sz="2200" dirty="0" smtClean="0">
                <a:solidFill>
                  <a:schemeClr val="bg1"/>
                </a:solidFill>
                <a:latin typeface="Trebuchet MS" pitchFamily="34" charset="0"/>
                <a:cs typeface="Arial"/>
              </a:rPr>
              <a:t>Physician </a:t>
            </a:r>
            <a:r>
              <a:rPr lang="en-US" sz="2200" dirty="0">
                <a:solidFill>
                  <a:schemeClr val="bg1"/>
                </a:solidFill>
                <a:latin typeface="Trebuchet MS" pitchFamily="34" charset="0"/>
                <a:cs typeface="Arial"/>
              </a:rPr>
              <a:t>Assistant</a:t>
            </a:r>
          </a:p>
          <a:p>
            <a:pPr marL="512064" lvl="2" indent="-514350" fontAlgn="auto">
              <a:spcBef>
                <a:spcPct val="20000"/>
              </a:spcBef>
              <a:spcAft>
                <a:spcPts val="1200"/>
              </a:spcAft>
              <a:buFont typeface="Wingdings" charset="2"/>
              <a:buChar char="ü"/>
              <a:defRPr/>
            </a:pPr>
            <a:r>
              <a:rPr lang="en-US" sz="2200" dirty="0">
                <a:solidFill>
                  <a:schemeClr val="bg1"/>
                </a:solidFill>
                <a:latin typeface="Trebuchet MS" pitchFamily="34" charset="0"/>
                <a:cs typeface="Arial"/>
              </a:rPr>
              <a:t>Behavioral &amp; Mental Health </a:t>
            </a:r>
            <a:r>
              <a:rPr lang="en-US" sz="1600" dirty="0">
                <a:solidFill>
                  <a:schemeClr val="bg1"/>
                </a:solidFill>
                <a:latin typeface="Trebuchet MS" pitchFamily="34" charset="0"/>
                <a:cs typeface="Arial"/>
              </a:rPr>
              <a:t>(graduate level only) </a:t>
            </a:r>
          </a:p>
          <a:p>
            <a:pPr marL="685800" lvl="3" indent="-231775" fontAlgn="auto">
              <a:spcBef>
                <a:spcPct val="20000"/>
              </a:spcBef>
              <a:spcAft>
                <a:spcPts val="1200"/>
              </a:spcAft>
              <a:buFont typeface="Arial" pitchFamily="34" charset="0"/>
              <a:buChar char="•"/>
              <a:defRPr/>
            </a:pPr>
            <a:r>
              <a:rPr lang="en-US" dirty="0">
                <a:solidFill>
                  <a:schemeClr val="bg1"/>
                </a:solidFill>
                <a:latin typeface="Trebuchet MS" pitchFamily="34" charset="0"/>
                <a:cs typeface="Arial"/>
              </a:rPr>
              <a:t>Clinical psychologist</a:t>
            </a:r>
          </a:p>
          <a:p>
            <a:pPr marL="685800" lvl="3" indent="-231775" fontAlgn="auto">
              <a:spcBef>
                <a:spcPct val="20000"/>
              </a:spcBef>
              <a:spcAft>
                <a:spcPts val="1200"/>
              </a:spcAft>
              <a:buFont typeface="Arial" pitchFamily="34" charset="0"/>
              <a:buChar char="•"/>
              <a:defRPr/>
            </a:pPr>
            <a:r>
              <a:rPr lang="en-US" dirty="0">
                <a:solidFill>
                  <a:schemeClr val="bg1"/>
                </a:solidFill>
                <a:latin typeface="Trebuchet MS" pitchFamily="34" charset="0"/>
                <a:cs typeface="Arial"/>
              </a:rPr>
              <a:t>Marriage and family therapist</a:t>
            </a:r>
          </a:p>
          <a:p>
            <a:pPr marL="685800" lvl="3" indent="-231775" fontAlgn="auto">
              <a:spcBef>
                <a:spcPct val="20000"/>
              </a:spcBef>
              <a:spcAft>
                <a:spcPts val="1200"/>
              </a:spcAft>
              <a:buFont typeface="Arial" pitchFamily="34" charset="0"/>
              <a:buChar char="•"/>
              <a:defRPr/>
            </a:pPr>
            <a:r>
              <a:rPr lang="en-US" dirty="0">
                <a:solidFill>
                  <a:schemeClr val="bg1"/>
                </a:solidFill>
                <a:latin typeface="Trebuchet MS" pitchFamily="34" charset="0"/>
                <a:cs typeface="Arial"/>
              </a:rPr>
              <a:t>Professional counselor</a:t>
            </a:r>
          </a:p>
          <a:p>
            <a:pPr marL="685800" lvl="3" indent="-231775" fontAlgn="auto">
              <a:spcBef>
                <a:spcPct val="20000"/>
              </a:spcBef>
              <a:spcAft>
                <a:spcPts val="1200"/>
              </a:spcAft>
              <a:buFont typeface="Arial" pitchFamily="34" charset="0"/>
              <a:buChar char="•"/>
              <a:defRPr/>
            </a:pPr>
            <a:r>
              <a:rPr lang="en-US" smtClean="0">
                <a:solidFill>
                  <a:schemeClr val="bg1"/>
                </a:solidFill>
                <a:latin typeface="Trebuchet MS" pitchFamily="34" charset="0"/>
                <a:cs typeface="Arial"/>
              </a:rPr>
              <a:t>Clinical Social </a:t>
            </a:r>
            <a:r>
              <a:rPr lang="en-US" dirty="0">
                <a:solidFill>
                  <a:schemeClr val="bg1"/>
                </a:solidFill>
                <a:latin typeface="Trebuchet MS" pitchFamily="34" charset="0"/>
                <a:cs typeface="Arial"/>
              </a:rPr>
              <a:t>worker</a:t>
            </a:r>
          </a:p>
          <a:p>
            <a:pPr marL="0" lvl="1" fontAlgn="auto">
              <a:spcBef>
                <a:spcPct val="20000"/>
              </a:spcBef>
              <a:spcAft>
                <a:spcPts val="1800"/>
              </a:spcAft>
              <a:defRPr/>
            </a:pPr>
            <a:endParaRPr lang="en-US" sz="2400" dirty="0">
              <a:solidFill>
                <a:schemeClr val="bg1"/>
              </a:solidFill>
              <a:latin typeface="Arial"/>
              <a:cs typeface="Aria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00800"/>
          </a:xfrm>
          <a:prstGeom prst="rect">
            <a:avLst/>
          </a:prstGeom>
          <a:solidFill>
            <a:srgbClr val="4E0C4B"/>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itle 9"/>
          <p:cNvSpPr>
            <a:spLocks noGrp="1"/>
          </p:cNvSpPr>
          <p:nvPr>
            <p:ph type="title"/>
          </p:nvPr>
        </p:nvSpPr>
        <p:spPr>
          <a:xfrm>
            <a:off x="0" y="152400"/>
            <a:ext cx="9144000" cy="762000"/>
          </a:xfrm>
        </p:spPr>
        <p:txBody>
          <a:bodyPr anchor="t">
            <a:noAutofit/>
          </a:bodyPr>
          <a:lstStyle/>
          <a:p>
            <a:pPr fontAlgn="auto">
              <a:spcAft>
                <a:spcPts val="0"/>
              </a:spcAft>
              <a:defRPr/>
            </a:pPr>
            <a:r>
              <a:rPr lang="en-US" sz="4200" dirty="0" smtClean="0">
                <a:solidFill>
                  <a:srgbClr val="BAD2DD"/>
                </a:solidFill>
                <a:latin typeface="Trebuchet MS" pitchFamily="34" charset="0"/>
                <a:cs typeface="Arial"/>
              </a:rPr>
              <a:t>Eligible</a:t>
            </a:r>
            <a:br>
              <a:rPr lang="en-US" sz="4200" dirty="0" smtClean="0">
                <a:solidFill>
                  <a:srgbClr val="BAD2DD"/>
                </a:solidFill>
                <a:latin typeface="Trebuchet MS" pitchFamily="34" charset="0"/>
                <a:cs typeface="Arial"/>
              </a:rPr>
            </a:br>
            <a:r>
              <a:rPr lang="en-US" sz="4200" dirty="0" smtClean="0">
                <a:solidFill>
                  <a:srgbClr val="BAD2DD"/>
                </a:solidFill>
                <a:latin typeface="Trebuchet MS" pitchFamily="34" charset="0"/>
                <a:cs typeface="Arial"/>
              </a:rPr>
              <a:t>disciplines</a:t>
            </a:r>
            <a:endParaRPr lang="en-US" sz="4200" dirty="0">
              <a:solidFill>
                <a:srgbClr val="BAD2DD"/>
              </a:solidFill>
              <a:latin typeface="Trebuchet MS" pitchFamily="34" charset="0"/>
              <a:cs typeface="Arial"/>
            </a:endParaRPr>
          </a:p>
        </p:txBody>
      </p:sp>
      <p:sp>
        <p:nvSpPr>
          <p:cNvPr id="7" name="Content Placeholder 2"/>
          <p:cNvSpPr txBox="1">
            <a:spLocks/>
          </p:cNvSpPr>
          <p:nvPr/>
        </p:nvSpPr>
        <p:spPr>
          <a:xfrm>
            <a:off x="152400" y="1752600"/>
            <a:ext cx="8839200" cy="4800600"/>
          </a:xfrm>
          <a:prstGeom prst="rect">
            <a:avLst/>
          </a:prstGeom>
        </p:spPr>
        <p:txBody>
          <a:bodyPr numCol="2">
            <a:normAutofit/>
          </a:bodyPr>
          <a:lstStyle/>
          <a:p>
            <a:pPr marL="512064" lvl="2" indent="-514350" fontAlgn="auto">
              <a:spcBef>
                <a:spcPct val="20000"/>
              </a:spcBef>
              <a:spcAft>
                <a:spcPts val="1200"/>
              </a:spcAft>
              <a:buFont typeface="Wingdings" charset="2"/>
              <a:buChar char="ü"/>
              <a:defRPr/>
            </a:pPr>
            <a:r>
              <a:rPr lang="en-US" sz="2400" dirty="0">
                <a:solidFill>
                  <a:schemeClr val="bg1"/>
                </a:solidFill>
                <a:latin typeface="Trebuchet MS" pitchFamily="34" charset="0"/>
                <a:cs typeface="Arial"/>
              </a:rPr>
              <a:t>Allied Health</a:t>
            </a:r>
            <a:endParaRPr lang="en-US" sz="1600" dirty="0">
              <a:solidFill>
                <a:schemeClr val="bg1"/>
              </a:solidFill>
              <a:latin typeface="Trebuchet MS" pitchFamily="34" charset="0"/>
              <a:cs typeface="Arial"/>
            </a:endParaRPr>
          </a:p>
          <a:p>
            <a:pPr marL="685800" lvl="3" indent="-231775" fontAlgn="auto">
              <a:spcBef>
                <a:spcPct val="20000"/>
              </a:spcBef>
              <a:spcAft>
                <a:spcPts val="1200"/>
              </a:spcAft>
              <a:buFont typeface="Arial" pitchFamily="34" charset="0"/>
              <a:buChar char="•"/>
              <a:defRPr/>
            </a:pPr>
            <a:r>
              <a:rPr lang="en-US" sz="2000" dirty="0">
                <a:solidFill>
                  <a:schemeClr val="bg1"/>
                </a:solidFill>
                <a:latin typeface="Trebuchet MS" pitchFamily="34" charset="0"/>
                <a:cs typeface="Arial"/>
              </a:rPr>
              <a:t>Audiology</a:t>
            </a:r>
          </a:p>
          <a:p>
            <a:pPr marL="685800" lvl="3" indent="-231775" fontAlgn="auto">
              <a:spcBef>
                <a:spcPct val="20000"/>
              </a:spcBef>
              <a:spcAft>
                <a:spcPts val="1200"/>
              </a:spcAft>
              <a:buFont typeface="Arial" pitchFamily="34" charset="0"/>
              <a:buChar char="•"/>
              <a:defRPr/>
            </a:pPr>
            <a:r>
              <a:rPr lang="en-US" sz="2000" dirty="0">
                <a:solidFill>
                  <a:schemeClr val="bg1"/>
                </a:solidFill>
                <a:latin typeface="Trebuchet MS" pitchFamily="34" charset="0"/>
                <a:cs typeface="Arial"/>
              </a:rPr>
              <a:t>Dental hygiene </a:t>
            </a:r>
          </a:p>
          <a:p>
            <a:pPr marL="685800" lvl="3" indent="-231775" fontAlgn="auto">
              <a:spcBef>
                <a:spcPct val="20000"/>
              </a:spcBef>
              <a:spcAft>
                <a:spcPts val="1200"/>
              </a:spcAft>
              <a:buFont typeface="Arial" pitchFamily="34" charset="0"/>
              <a:buChar char="•"/>
              <a:defRPr/>
            </a:pPr>
            <a:r>
              <a:rPr lang="en-US" sz="2000" dirty="0">
                <a:solidFill>
                  <a:schemeClr val="bg1"/>
                </a:solidFill>
                <a:latin typeface="Trebuchet MS" pitchFamily="34" charset="0"/>
                <a:cs typeface="Arial"/>
              </a:rPr>
              <a:t>Medical laboratory technology </a:t>
            </a:r>
          </a:p>
          <a:p>
            <a:pPr marL="685800" lvl="3" indent="-231775" fontAlgn="auto">
              <a:spcBef>
                <a:spcPct val="20000"/>
              </a:spcBef>
              <a:spcAft>
                <a:spcPts val="1200"/>
              </a:spcAft>
              <a:buFont typeface="Arial" pitchFamily="34" charset="0"/>
              <a:buChar char="•"/>
              <a:defRPr/>
            </a:pPr>
            <a:r>
              <a:rPr lang="en-US" sz="2000" dirty="0">
                <a:solidFill>
                  <a:schemeClr val="bg1"/>
                </a:solidFill>
                <a:latin typeface="Trebuchet MS" pitchFamily="34" charset="0"/>
                <a:cs typeface="Arial"/>
              </a:rPr>
              <a:t>Occupational therapy </a:t>
            </a:r>
          </a:p>
          <a:p>
            <a:pPr marL="685800" lvl="3" indent="-231775" fontAlgn="auto">
              <a:spcBef>
                <a:spcPct val="20000"/>
              </a:spcBef>
              <a:spcAft>
                <a:spcPts val="1200"/>
              </a:spcAft>
              <a:buFont typeface="Arial" pitchFamily="34" charset="0"/>
              <a:buChar char="•"/>
              <a:defRPr/>
            </a:pPr>
            <a:r>
              <a:rPr lang="en-US" sz="2000" dirty="0">
                <a:solidFill>
                  <a:schemeClr val="bg1"/>
                </a:solidFill>
                <a:latin typeface="Trebuchet MS" pitchFamily="34" charset="0"/>
                <a:cs typeface="Arial"/>
              </a:rPr>
              <a:t>Physical therapy </a:t>
            </a:r>
          </a:p>
          <a:p>
            <a:pPr marL="685800" lvl="3" indent="-231775" fontAlgn="auto">
              <a:spcBef>
                <a:spcPct val="20000"/>
              </a:spcBef>
              <a:spcAft>
                <a:spcPts val="1200"/>
              </a:spcAft>
              <a:buFont typeface="Arial" pitchFamily="34" charset="0"/>
              <a:buChar char="•"/>
              <a:defRPr/>
            </a:pPr>
            <a:r>
              <a:rPr lang="en-US" sz="2000" dirty="0">
                <a:solidFill>
                  <a:schemeClr val="bg1"/>
                </a:solidFill>
                <a:latin typeface="Trebuchet MS" pitchFamily="34" charset="0"/>
                <a:cs typeface="Arial"/>
              </a:rPr>
              <a:t>Radiologic technology </a:t>
            </a:r>
          </a:p>
          <a:p>
            <a:pPr marL="685800" lvl="3" indent="-231775" fontAlgn="auto">
              <a:spcBef>
                <a:spcPct val="20000"/>
              </a:spcBef>
              <a:spcAft>
                <a:spcPts val="1200"/>
              </a:spcAft>
              <a:buFont typeface="Arial" pitchFamily="34" charset="0"/>
              <a:buChar char="•"/>
              <a:defRPr/>
            </a:pPr>
            <a:r>
              <a:rPr lang="en-US" sz="2000" dirty="0">
                <a:solidFill>
                  <a:schemeClr val="bg1"/>
                </a:solidFill>
                <a:latin typeface="Trebuchet MS" pitchFamily="34" charset="0"/>
                <a:cs typeface="Arial"/>
              </a:rPr>
              <a:t>Registered dietitians</a:t>
            </a:r>
          </a:p>
          <a:p>
            <a:pPr marL="685800" lvl="3" indent="-231775" fontAlgn="auto">
              <a:spcBef>
                <a:spcPct val="20000"/>
              </a:spcBef>
              <a:spcAft>
                <a:spcPts val="1200"/>
              </a:spcAft>
              <a:buFont typeface="Arial" pitchFamily="34" charset="0"/>
              <a:buChar char="•"/>
              <a:defRPr/>
            </a:pPr>
            <a:r>
              <a:rPr lang="en-US" sz="2000" dirty="0">
                <a:solidFill>
                  <a:schemeClr val="bg1"/>
                </a:solidFill>
                <a:latin typeface="Trebuchet MS" pitchFamily="34" charset="0"/>
                <a:cs typeface="Arial"/>
              </a:rPr>
              <a:t>Speech pathology </a:t>
            </a:r>
          </a:p>
          <a:p>
            <a:pPr marL="228600" lvl="2" indent="-231775" fontAlgn="auto">
              <a:spcBef>
                <a:spcPct val="20000"/>
              </a:spcBef>
              <a:spcAft>
                <a:spcPts val="1200"/>
              </a:spcAft>
              <a:buFont typeface="Wingdings" pitchFamily="2" charset="2"/>
              <a:buChar char="ü"/>
              <a:defRPr/>
            </a:pPr>
            <a:r>
              <a:rPr lang="en-US" sz="2400" dirty="0">
                <a:solidFill>
                  <a:schemeClr val="bg1"/>
                </a:solidFill>
                <a:latin typeface="Trebuchet MS" pitchFamily="34" charset="0"/>
                <a:cs typeface="Arial"/>
              </a:rPr>
              <a:t> Veterinary Medicine</a:t>
            </a:r>
          </a:p>
          <a:p>
            <a:pPr marL="512064" lvl="2" indent="-514350" fontAlgn="auto">
              <a:spcBef>
                <a:spcPct val="20000"/>
              </a:spcBef>
              <a:spcAft>
                <a:spcPts val="1200"/>
              </a:spcAft>
              <a:buFont typeface="Wingdings" charset="2"/>
              <a:buChar char="ü"/>
              <a:defRPr/>
            </a:pPr>
            <a:endParaRPr lang="en-US" sz="1600" dirty="0">
              <a:solidFill>
                <a:schemeClr val="bg1"/>
              </a:solidFill>
              <a:latin typeface="Arial"/>
              <a:cs typeface="Arial"/>
            </a:endParaRPr>
          </a:p>
          <a:p>
            <a:pPr marL="512064" lvl="2" indent="-514350" fontAlgn="auto">
              <a:spcBef>
                <a:spcPct val="20000"/>
              </a:spcBef>
              <a:spcAft>
                <a:spcPts val="1200"/>
              </a:spcAft>
              <a:buFont typeface="Wingdings" charset="2"/>
              <a:buChar char="ü"/>
              <a:defRPr/>
            </a:pPr>
            <a:endParaRPr lang="en-US" sz="1600" dirty="0">
              <a:solidFill>
                <a:schemeClr val="bg1"/>
              </a:solidFill>
              <a:latin typeface="Arial"/>
              <a:cs typeface="Arial"/>
            </a:endParaRPr>
          </a:p>
          <a:p>
            <a:pPr marL="0" lvl="1" fontAlgn="auto">
              <a:spcBef>
                <a:spcPct val="20000"/>
              </a:spcBef>
              <a:spcAft>
                <a:spcPts val="1800"/>
              </a:spcAft>
              <a:defRPr/>
            </a:pPr>
            <a:endParaRPr lang="en-US" sz="2400" dirty="0">
              <a:solidFill>
                <a:schemeClr val="bg1"/>
              </a:solidFill>
              <a:latin typeface="Arial"/>
              <a:cs typeface="Aria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00800"/>
          </a:xfrm>
          <a:prstGeom prst="rect">
            <a:avLst/>
          </a:prstGeom>
          <a:solidFill>
            <a:srgbClr val="4E0C4B"/>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Title 9"/>
          <p:cNvSpPr>
            <a:spLocks noGrp="1"/>
          </p:cNvSpPr>
          <p:nvPr>
            <p:ph type="title"/>
          </p:nvPr>
        </p:nvSpPr>
        <p:spPr>
          <a:xfrm>
            <a:off x="0" y="381000"/>
            <a:ext cx="9144000" cy="762000"/>
          </a:xfrm>
        </p:spPr>
        <p:txBody>
          <a:bodyPr anchor="t"/>
          <a:lstStyle/>
          <a:p>
            <a:pPr fontAlgn="auto">
              <a:spcAft>
                <a:spcPts val="0"/>
              </a:spcAft>
              <a:defRPr/>
            </a:pPr>
            <a:r>
              <a:rPr lang="en-US" sz="4200" dirty="0" smtClean="0">
                <a:solidFill>
                  <a:srgbClr val="BAD2DD"/>
                </a:solidFill>
                <a:latin typeface="Trebuchet MS" pitchFamily="34" charset="0"/>
                <a:cs typeface="Arial"/>
              </a:rPr>
              <a:t>Service Commitment</a:t>
            </a:r>
            <a:endParaRPr lang="en-US" sz="4200" dirty="0">
              <a:solidFill>
                <a:srgbClr val="BAD2DD"/>
              </a:solidFill>
              <a:latin typeface="Trebuchet MS" pitchFamily="34" charset="0"/>
              <a:cs typeface="Arial"/>
            </a:endParaRPr>
          </a:p>
        </p:txBody>
      </p:sp>
      <p:sp>
        <p:nvSpPr>
          <p:cNvPr id="30" name="Rectangle 3"/>
          <p:cNvSpPr>
            <a:spLocks noGrp="1"/>
          </p:cNvSpPr>
          <p:nvPr>
            <p:ph idx="1"/>
          </p:nvPr>
        </p:nvSpPr>
        <p:spPr>
          <a:xfrm>
            <a:off x="685800" y="1676400"/>
            <a:ext cx="7848600" cy="2362200"/>
          </a:xfrm>
        </p:spPr>
        <p:txBody>
          <a:bodyPr/>
          <a:lstStyle/>
          <a:p>
            <a:pPr marL="0" indent="0">
              <a:buFont typeface="Arial" charset="0"/>
              <a:buNone/>
            </a:pPr>
            <a:r>
              <a:rPr lang="en-US" sz="2800" smtClean="0">
                <a:solidFill>
                  <a:schemeClr val="bg1"/>
                </a:solidFill>
                <a:latin typeface="Trebuchet MS" pitchFamily="34" charset="0"/>
                <a:cs typeface="Arial" charset="0"/>
              </a:rPr>
              <a:t>Two years of service for up to $40,000. Participants may apply for sequential contracts.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10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400800"/>
          </a:xfrm>
          <a:prstGeom prst="rect">
            <a:avLst/>
          </a:prstGeom>
          <a:solidFill>
            <a:srgbClr val="4E0C4B"/>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76130" name="Picture 4" descr="78320792.png"/>
          <p:cNvPicPr>
            <a:picLocks noChangeAspect="1"/>
          </p:cNvPicPr>
          <p:nvPr/>
        </p:nvPicPr>
        <p:blipFill>
          <a:blip r:embed="rId3" cstate="print"/>
          <a:srcRect/>
          <a:stretch>
            <a:fillRect/>
          </a:stretch>
        </p:blipFill>
        <p:spPr bwMode="auto">
          <a:xfrm>
            <a:off x="4789488" y="0"/>
            <a:ext cx="3973512" cy="3973513"/>
          </a:xfrm>
          <a:prstGeom prst="rect">
            <a:avLst/>
          </a:prstGeom>
          <a:noFill/>
          <a:ln w="9525">
            <a:noFill/>
            <a:miter lim="800000"/>
            <a:headEnd/>
            <a:tailEnd/>
          </a:ln>
        </p:spPr>
      </p:pic>
      <p:sp>
        <p:nvSpPr>
          <p:cNvPr id="6" name="Rectangle 3"/>
          <p:cNvSpPr>
            <a:spLocks noGrp="1"/>
          </p:cNvSpPr>
          <p:nvPr>
            <p:ph idx="1"/>
          </p:nvPr>
        </p:nvSpPr>
        <p:spPr>
          <a:xfrm>
            <a:off x="685800" y="3276600"/>
            <a:ext cx="7620000" cy="2895600"/>
          </a:xfrm>
        </p:spPr>
        <p:txBody>
          <a:bodyPr rtlCol="0">
            <a:normAutofit/>
          </a:bodyPr>
          <a:lstStyle/>
          <a:p>
            <a:pPr fontAlgn="auto">
              <a:spcAft>
                <a:spcPts val="0"/>
              </a:spcAft>
              <a:buFont typeface="Arial" charset="0"/>
              <a:buNone/>
              <a:defRPr/>
            </a:pPr>
            <a:r>
              <a:rPr lang="en-US" sz="2400" cap="all" dirty="0" smtClean="0">
                <a:solidFill>
                  <a:srgbClr val="BAD2DD"/>
                </a:solidFill>
                <a:latin typeface="Trebuchet MS" pitchFamily="34" charset="0"/>
                <a:cs typeface="Arial"/>
              </a:rPr>
              <a:t>For more information on</a:t>
            </a:r>
          </a:p>
          <a:p>
            <a:pPr fontAlgn="auto">
              <a:spcAft>
                <a:spcPts val="0"/>
              </a:spcAft>
              <a:buFont typeface="Arial" charset="0"/>
              <a:buNone/>
              <a:defRPr/>
            </a:pPr>
            <a:r>
              <a:rPr lang="en-US" sz="2400" cap="all" dirty="0" smtClean="0">
                <a:solidFill>
                  <a:srgbClr val="BAD2DD"/>
                </a:solidFill>
                <a:latin typeface="Trebuchet MS" pitchFamily="34" charset="0"/>
                <a:cs typeface="Arial"/>
              </a:rPr>
              <a:t>The flrp and how to apply, visit:</a:t>
            </a:r>
          </a:p>
          <a:p>
            <a:pPr fontAlgn="auto">
              <a:spcAft>
                <a:spcPts val="0"/>
              </a:spcAft>
              <a:buFont typeface="Arial" charset="0"/>
              <a:buNone/>
              <a:defRPr/>
            </a:pPr>
            <a:r>
              <a:rPr lang="en-US" b="1" dirty="0" smtClean="0">
                <a:solidFill>
                  <a:srgbClr val="FFFFFF"/>
                </a:solidFill>
                <a:latin typeface="Trebuchet MS" pitchFamily="34" charset="0"/>
                <a:cs typeface="Arial"/>
              </a:rPr>
              <a:t>www.hrsa.gov/loanscholarships/</a:t>
            </a:r>
          </a:p>
          <a:p>
            <a:pPr fontAlgn="auto">
              <a:spcAft>
                <a:spcPts val="0"/>
              </a:spcAft>
              <a:buFont typeface="Arial" charset="0"/>
              <a:buNone/>
              <a:defRPr/>
            </a:pPr>
            <a:r>
              <a:rPr lang="en-US" b="1" dirty="0" smtClean="0">
                <a:solidFill>
                  <a:srgbClr val="FFFFFF"/>
                </a:solidFill>
                <a:latin typeface="Trebuchet MS" pitchFamily="34" charset="0"/>
                <a:cs typeface="Arial"/>
              </a:rPr>
              <a:t>repayment/faculty</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6" descr="life_in_the_corps_title_slide.jpg"/>
          <p:cNvPicPr>
            <a:picLocks noChangeAspect="1"/>
          </p:cNvPicPr>
          <p:nvPr/>
        </p:nvPicPr>
        <p:blipFill>
          <a:blip r:embed="rId3" cstate="print"/>
          <a:srcRect/>
          <a:stretch>
            <a:fillRect/>
          </a:stretch>
        </p:blipFill>
        <p:spPr bwMode="auto">
          <a:xfrm>
            <a:off x="0" y="0"/>
            <a:ext cx="9144000" cy="6400800"/>
          </a:xfrm>
          <a:prstGeom prst="rect">
            <a:avLst/>
          </a:prstGeom>
          <a:noFill/>
          <a:ln w="9525">
            <a:noFill/>
            <a:miter lim="800000"/>
            <a:headEnd/>
            <a:tailEnd/>
          </a:ln>
        </p:spPr>
      </p:pic>
      <p:sp>
        <p:nvSpPr>
          <p:cNvPr id="6" name="Title 7"/>
          <p:cNvSpPr txBox="1">
            <a:spLocks/>
          </p:cNvSpPr>
          <p:nvPr/>
        </p:nvSpPr>
        <p:spPr>
          <a:xfrm>
            <a:off x="762000" y="457200"/>
            <a:ext cx="8229600" cy="3352800"/>
          </a:xfrm>
          <a:prstGeom prst="rect">
            <a:avLst/>
          </a:prstGeom>
        </p:spPr>
        <p:txBody>
          <a:bodyPr/>
          <a:lstStyle/>
          <a:p>
            <a:pPr fontAlgn="auto">
              <a:spcAft>
                <a:spcPts val="0"/>
              </a:spcAft>
              <a:defRPr/>
            </a:pPr>
            <a:r>
              <a:rPr lang="en-US" sz="7000" b="1" dirty="0">
                <a:solidFill>
                  <a:schemeClr val="bg1"/>
                </a:solidFill>
                <a:latin typeface="Trebuchet MS"/>
                <a:ea typeface="+mj-ea"/>
                <a:cs typeface="Trebuchet MS"/>
              </a:rPr>
              <a:t>Life in the Corps</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15A29"/>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8" name="Group 27"/>
          <p:cNvGrpSpPr>
            <a:grpSpLocks/>
          </p:cNvGrpSpPr>
          <p:nvPr/>
        </p:nvGrpSpPr>
        <p:grpSpPr bwMode="auto">
          <a:xfrm>
            <a:off x="3276600" y="3429000"/>
            <a:ext cx="2590800" cy="2590800"/>
            <a:chOff x="5867400" y="3886200"/>
            <a:chExt cx="2590800" cy="2590800"/>
          </a:xfrm>
        </p:grpSpPr>
        <p:sp>
          <p:nvSpPr>
            <p:cNvPr id="24" name="Oval 23"/>
            <p:cNvSpPr/>
            <p:nvPr/>
          </p:nvSpPr>
          <p:spPr>
            <a:xfrm>
              <a:off x="5867400" y="3886200"/>
              <a:ext cx="2590800" cy="25908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TextBox 24"/>
            <p:cNvSpPr txBox="1"/>
            <p:nvPr/>
          </p:nvSpPr>
          <p:spPr>
            <a:xfrm>
              <a:off x="6019800" y="4495800"/>
              <a:ext cx="2286000" cy="1600200"/>
            </a:xfrm>
            <a:prstGeom prst="rect">
              <a:avLst/>
            </a:prstGeom>
            <a:noFill/>
          </p:spPr>
          <p:txBody>
            <a:bodyPr>
              <a:spAutoFit/>
            </a:bodyPr>
            <a:lstStyle/>
            <a:p>
              <a:pPr algn="ctr" fontAlgn="auto">
                <a:spcBef>
                  <a:spcPts val="0"/>
                </a:spcBef>
                <a:spcAft>
                  <a:spcPts val="1200"/>
                </a:spcAft>
                <a:defRPr/>
              </a:pPr>
              <a:r>
                <a:rPr lang="en-US" sz="2800" cap="all" dirty="0">
                  <a:solidFill>
                    <a:srgbClr val="1B204C"/>
                  </a:solidFill>
                  <a:latin typeface="Trebuchet MS"/>
                  <a:cs typeface="Trebuchet MS"/>
                </a:rPr>
                <a:t>Community</a:t>
              </a:r>
            </a:p>
            <a:p>
              <a:pPr algn="ctr" fontAlgn="auto">
                <a:spcBef>
                  <a:spcPts val="0"/>
                </a:spcBef>
                <a:spcAft>
                  <a:spcPts val="1200"/>
                </a:spcAft>
                <a:defRPr/>
              </a:pPr>
              <a:r>
                <a:rPr lang="en-US" sz="1200" dirty="0">
                  <a:solidFill>
                    <a:srgbClr val="1B204C"/>
                  </a:solidFill>
                  <a:latin typeface="Trebuchet MS"/>
                  <a:cs typeface="Trebuchet MS"/>
                </a:rPr>
                <a:t>Primary Care Office • Primary Care Association • Area Health Education Centers • State Offices of Rural Health • Ambassadors</a:t>
              </a:r>
              <a:endParaRPr lang="en-US" sz="1200" dirty="0">
                <a:solidFill>
                  <a:srgbClr val="1B204C"/>
                </a:solidFill>
                <a:latin typeface="+mn-lt"/>
              </a:endParaRPr>
            </a:p>
          </p:txBody>
        </p:sp>
      </p:grpSp>
      <p:grpSp>
        <p:nvGrpSpPr>
          <p:cNvPr id="27" name="Group 26"/>
          <p:cNvGrpSpPr>
            <a:grpSpLocks/>
          </p:cNvGrpSpPr>
          <p:nvPr/>
        </p:nvGrpSpPr>
        <p:grpSpPr bwMode="auto">
          <a:xfrm>
            <a:off x="6172200" y="3429000"/>
            <a:ext cx="2590800" cy="2590800"/>
            <a:chOff x="533400" y="3886200"/>
            <a:chExt cx="2590800" cy="2590800"/>
          </a:xfrm>
        </p:grpSpPr>
        <p:sp>
          <p:nvSpPr>
            <p:cNvPr id="26" name="Oval 25"/>
            <p:cNvSpPr/>
            <p:nvPr/>
          </p:nvSpPr>
          <p:spPr>
            <a:xfrm>
              <a:off x="533400" y="3886200"/>
              <a:ext cx="2590800" cy="25908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TextBox 22"/>
            <p:cNvSpPr txBox="1"/>
            <p:nvPr/>
          </p:nvSpPr>
          <p:spPr>
            <a:xfrm>
              <a:off x="685800" y="4495800"/>
              <a:ext cx="2286000" cy="1230313"/>
            </a:xfrm>
            <a:prstGeom prst="rect">
              <a:avLst/>
            </a:prstGeom>
            <a:noFill/>
          </p:spPr>
          <p:txBody>
            <a:bodyPr>
              <a:spAutoFit/>
            </a:bodyPr>
            <a:lstStyle/>
            <a:p>
              <a:pPr algn="ctr" fontAlgn="auto">
                <a:spcBef>
                  <a:spcPts val="0"/>
                </a:spcBef>
                <a:spcAft>
                  <a:spcPts val="1200"/>
                </a:spcAft>
                <a:defRPr/>
              </a:pPr>
              <a:r>
                <a:rPr lang="en-US" sz="2800" cap="all" dirty="0">
                  <a:solidFill>
                    <a:srgbClr val="1B204C"/>
                  </a:solidFill>
                  <a:latin typeface="Trebuchet MS"/>
                  <a:cs typeface="Trebuchet MS"/>
                </a:rPr>
                <a:t>Resources</a:t>
              </a:r>
            </a:p>
            <a:p>
              <a:pPr algn="ctr" fontAlgn="auto">
                <a:spcBef>
                  <a:spcPts val="0"/>
                </a:spcBef>
                <a:spcAft>
                  <a:spcPts val="1200"/>
                </a:spcAft>
                <a:defRPr/>
              </a:pPr>
              <a:r>
                <a:rPr lang="en-US" sz="1200" dirty="0">
                  <a:solidFill>
                    <a:srgbClr val="1B204C"/>
                  </a:solidFill>
                  <a:latin typeface="Trebuchet MS"/>
                  <a:cs typeface="Trebuchet MS"/>
                </a:rPr>
                <a:t>Customer Service Portal • </a:t>
              </a:r>
              <a:br>
                <a:rPr lang="en-US" sz="1200" dirty="0">
                  <a:solidFill>
                    <a:srgbClr val="1B204C"/>
                  </a:solidFill>
                  <a:latin typeface="Trebuchet MS"/>
                  <a:cs typeface="Trebuchet MS"/>
                </a:rPr>
              </a:br>
              <a:r>
                <a:rPr lang="en-US" sz="1200" dirty="0">
                  <a:solidFill>
                    <a:srgbClr val="1B204C"/>
                  </a:solidFill>
                  <a:latin typeface="Trebuchet MS"/>
                  <a:cs typeface="Trebuchet MS"/>
                </a:rPr>
                <a:t>Call Center • NHSC Web site • </a:t>
              </a:r>
              <a:r>
                <a:rPr lang="en-US" sz="1200" dirty="0" smtClean="0">
                  <a:solidFill>
                    <a:srgbClr val="1B204C"/>
                  </a:solidFill>
                  <a:latin typeface="Trebuchet MS"/>
                  <a:cs typeface="Trebuchet MS"/>
                </a:rPr>
                <a:t>PrimaryCareForAll.hrsa.gov</a:t>
              </a:r>
              <a:endParaRPr lang="en-US" sz="1200" dirty="0">
                <a:solidFill>
                  <a:srgbClr val="1B204C"/>
                </a:solidFill>
                <a:latin typeface="+mn-lt"/>
              </a:endParaRPr>
            </a:p>
          </p:txBody>
        </p:sp>
      </p:grpSp>
      <p:grpSp>
        <p:nvGrpSpPr>
          <p:cNvPr id="30" name="Group 29"/>
          <p:cNvGrpSpPr>
            <a:grpSpLocks/>
          </p:cNvGrpSpPr>
          <p:nvPr/>
        </p:nvGrpSpPr>
        <p:grpSpPr bwMode="auto">
          <a:xfrm>
            <a:off x="381000" y="3429000"/>
            <a:ext cx="2590800" cy="2590800"/>
            <a:chOff x="3276600" y="152400"/>
            <a:chExt cx="2590800" cy="2590800"/>
          </a:xfrm>
        </p:grpSpPr>
        <p:sp>
          <p:nvSpPr>
            <p:cNvPr id="29" name="Oval 28"/>
            <p:cNvSpPr/>
            <p:nvPr/>
          </p:nvSpPr>
          <p:spPr>
            <a:xfrm>
              <a:off x="3276600" y="152400"/>
              <a:ext cx="2590800" cy="25908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8"/>
            <p:cNvSpPr txBox="1"/>
            <p:nvPr/>
          </p:nvSpPr>
          <p:spPr>
            <a:xfrm>
              <a:off x="3429000" y="990600"/>
              <a:ext cx="2286000" cy="1046163"/>
            </a:xfrm>
            <a:prstGeom prst="rect">
              <a:avLst/>
            </a:prstGeom>
            <a:noFill/>
          </p:spPr>
          <p:txBody>
            <a:bodyPr>
              <a:spAutoFit/>
            </a:bodyPr>
            <a:lstStyle/>
            <a:p>
              <a:pPr algn="ctr" fontAlgn="auto">
                <a:spcBef>
                  <a:spcPts val="0"/>
                </a:spcBef>
                <a:spcAft>
                  <a:spcPts val="1200"/>
                </a:spcAft>
                <a:defRPr/>
              </a:pPr>
              <a:r>
                <a:rPr lang="en-US" sz="2800" cap="all" dirty="0">
                  <a:solidFill>
                    <a:srgbClr val="1B204C"/>
                  </a:solidFill>
                  <a:latin typeface="Trebuchet MS"/>
                  <a:cs typeface="Trebuchet MS"/>
                </a:rPr>
                <a:t>BCRS Staff</a:t>
              </a:r>
            </a:p>
            <a:p>
              <a:pPr algn="ctr" fontAlgn="auto">
                <a:spcBef>
                  <a:spcPts val="0"/>
                </a:spcBef>
                <a:spcAft>
                  <a:spcPts val="1200"/>
                </a:spcAft>
                <a:defRPr/>
              </a:pPr>
              <a:r>
                <a:rPr lang="en-US" sz="1200" dirty="0">
                  <a:solidFill>
                    <a:srgbClr val="1B204C"/>
                  </a:solidFill>
                  <a:latin typeface="Trebuchet MS"/>
                  <a:cs typeface="Trebuchet MS"/>
                </a:rPr>
                <a:t>Headquarters staff • </a:t>
              </a:r>
              <a:br>
                <a:rPr lang="en-US" sz="1200" dirty="0">
                  <a:solidFill>
                    <a:srgbClr val="1B204C"/>
                  </a:solidFill>
                  <a:latin typeface="Trebuchet MS"/>
                  <a:cs typeface="Trebuchet MS"/>
                </a:rPr>
              </a:br>
              <a:r>
                <a:rPr lang="en-US" sz="1200" dirty="0">
                  <a:solidFill>
                    <a:srgbClr val="1B204C"/>
                  </a:solidFill>
                  <a:latin typeface="Trebuchet MS"/>
                  <a:cs typeface="Trebuchet MS"/>
                </a:rPr>
                <a:t>Regional office staff</a:t>
              </a:r>
              <a:endParaRPr lang="en-US" sz="1200" dirty="0">
                <a:solidFill>
                  <a:srgbClr val="1B204C"/>
                </a:solidFill>
                <a:latin typeface="+mn-lt"/>
              </a:endParaRPr>
            </a:p>
          </p:txBody>
        </p:sp>
      </p:grpSp>
      <p:cxnSp>
        <p:nvCxnSpPr>
          <p:cNvPr id="31" name="Straight Arrow Connector 30"/>
          <p:cNvCxnSpPr/>
          <p:nvPr/>
        </p:nvCxnSpPr>
        <p:spPr>
          <a:xfrm rot="5400000" flipH="1" flipV="1">
            <a:off x="1828800" y="2895600"/>
            <a:ext cx="1143000" cy="838200"/>
          </a:xfrm>
          <a:prstGeom prst="straightConnector1">
            <a:avLst/>
          </a:prstGeom>
          <a:ln w="50800" cap="flat" cmpd="sng" algn="ctr">
            <a:solidFill>
              <a:srgbClr val="F2B232"/>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endCxn id="180234" idx="2"/>
          </p:cNvCxnSpPr>
          <p:nvPr/>
        </p:nvCxnSpPr>
        <p:spPr>
          <a:xfrm rot="5400000" flipH="1" flipV="1">
            <a:off x="4000501" y="3314700"/>
            <a:ext cx="1143000" cy="3175"/>
          </a:xfrm>
          <a:prstGeom prst="straightConnector1">
            <a:avLst/>
          </a:prstGeom>
          <a:ln w="50800" cap="flat" cmpd="sng" algn="ctr">
            <a:solidFill>
              <a:srgbClr val="F2B232"/>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rot="16200000" flipV="1">
            <a:off x="5943600" y="2819400"/>
            <a:ext cx="1143000" cy="990600"/>
          </a:xfrm>
          <a:prstGeom prst="straightConnector1">
            <a:avLst/>
          </a:prstGeom>
          <a:ln w="50800" cap="flat" cmpd="sng" algn="ctr">
            <a:solidFill>
              <a:srgbClr val="F2B232"/>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 name="Rectangle 2"/>
          <p:cNvSpPr txBox="1">
            <a:spLocks/>
          </p:cNvSpPr>
          <p:nvPr/>
        </p:nvSpPr>
        <p:spPr>
          <a:xfrm>
            <a:off x="457200" y="274638"/>
            <a:ext cx="8229600" cy="1143000"/>
          </a:xfrm>
          <a:prstGeom prst="rect">
            <a:avLst/>
          </a:prstGeom>
        </p:spPr>
        <p:txBody>
          <a:bodyPr anchor="ctr">
            <a:normAutofit/>
          </a:bodyPr>
          <a:lstStyle/>
          <a:p>
            <a:pPr algn="ctr" fontAlgn="auto">
              <a:spcAft>
                <a:spcPts val="0"/>
              </a:spcAft>
              <a:defRPr/>
            </a:pPr>
            <a:r>
              <a:rPr lang="en-US" sz="4000" b="1" cap="all" dirty="0">
                <a:solidFill>
                  <a:schemeClr val="bg1"/>
                </a:solidFill>
                <a:latin typeface="Trebuchet MS"/>
                <a:ea typeface="+mj-ea"/>
                <a:cs typeface="Trebuchet MS"/>
              </a:rPr>
              <a:t>Support network</a:t>
            </a:r>
          </a:p>
        </p:txBody>
      </p:sp>
      <p:sp>
        <p:nvSpPr>
          <p:cNvPr id="43" name="Rectangle 42"/>
          <p:cNvSpPr/>
          <p:nvPr/>
        </p:nvSpPr>
        <p:spPr>
          <a:xfrm>
            <a:off x="2286000" y="1676400"/>
            <a:ext cx="4419600" cy="1066800"/>
          </a:xfrm>
          <a:prstGeom prst="rect">
            <a:avLst/>
          </a:prstGeom>
          <a:solidFill>
            <a:srgbClr val="F2B232"/>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0234" name="Title 1"/>
          <p:cNvSpPr>
            <a:spLocks noGrp="1"/>
          </p:cNvSpPr>
          <p:nvPr>
            <p:ph type="title"/>
          </p:nvPr>
        </p:nvSpPr>
        <p:spPr bwMode="auto">
          <a:xfrm>
            <a:off x="0" y="1600200"/>
            <a:ext cx="9144000" cy="1143000"/>
          </a:xfrm>
        </p:spPr>
        <p:txBody>
          <a:bodyPr wrap="square" numCol="1" anchorCtr="0" compatLnSpc="1">
            <a:prstTxWarp prst="textNoShape">
              <a:avLst/>
            </a:prstTxWarp>
          </a:bodyPr>
          <a:lstStyle/>
          <a:p>
            <a:r>
              <a:rPr lang="en-US" sz="4000" cap="none" smtClean="0">
                <a:solidFill>
                  <a:srgbClr val="1B204C"/>
                </a:solidFill>
                <a:latin typeface="Trebuchet MS" pitchFamily="34" charset="0"/>
              </a:rPr>
              <a:t>NHSC Providers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slide(fromTop)">
                                      <p:cBhvr>
                                        <p:cTn id="11" dur="500"/>
                                        <p:tgtEl>
                                          <p:spTgt spid="31"/>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par>
                          <p:cTn id="15" fill="hold">
                            <p:stCondLst>
                              <p:cond delay="1000"/>
                            </p:stCondLst>
                            <p:childTnLst>
                              <p:par>
                                <p:cTn id="16" presetID="12" presetClass="entr" presetSubtype="1"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slide(fromTop)">
                                      <p:cBhvr>
                                        <p:cTn id="18" dur="500"/>
                                        <p:tgtEl>
                                          <p:spTgt spid="36"/>
                                        </p:tgtEl>
                                      </p:cBhvr>
                                    </p:animEffect>
                                  </p:childTnLst>
                                </p:cTn>
                              </p:par>
                            </p:childTnLst>
                          </p:cTn>
                        </p:par>
                        <p:par>
                          <p:cTn id="19" fill="hold">
                            <p:stCondLst>
                              <p:cond delay="1500"/>
                            </p:stCondLst>
                            <p:childTnLst>
                              <p:par>
                                <p:cTn id="20" presetID="1" presetClass="entr" presetSubtype="0"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childTnLst>
                          </p:cTn>
                        </p:par>
                        <p:par>
                          <p:cTn id="22" fill="hold">
                            <p:stCondLst>
                              <p:cond delay="1500"/>
                            </p:stCondLst>
                            <p:childTnLst>
                              <p:par>
                                <p:cTn id="23" presetID="12" presetClass="entr" presetSubtype="1" fill="hold"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slide(fromTop)">
                                      <p:cBhvr>
                                        <p:cTn id="2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rgbClr val="2C79B3"/>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530" name="Content Placeholder 2"/>
          <p:cNvSpPr txBox="1">
            <a:spLocks/>
          </p:cNvSpPr>
          <p:nvPr/>
        </p:nvSpPr>
        <p:spPr bwMode="gray">
          <a:xfrm>
            <a:off x="838200" y="1524000"/>
            <a:ext cx="7239000" cy="3657600"/>
          </a:xfrm>
          <a:prstGeom prst="rect">
            <a:avLst/>
          </a:prstGeom>
          <a:noFill/>
          <a:ln w="9525">
            <a:noFill/>
            <a:miter lim="800000"/>
            <a:headEnd/>
            <a:tailEnd/>
          </a:ln>
        </p:spPr>
        <p:txBody>
          <a:bodyPr/>
          <a:lstStyle/>
          <a:p>
            <a:pPr marL="342900" indent="-342900">
              <a:spcBef>
                <a:spcPct val="20000"/>
              </a:spcBef>
              <a:buFont typeface="Arial" charset="0"/>
              <a:buNone/>
            </a:pPr>
            <a:r>
              <a:rPr lang="en-US" sz="2400">
                <a:solidFill>
                  <a:srgbClr val="2C79B3"/>
                </a:solidFill>
                <a:latin typeface="Trebuchet MS" pitchFamily="34" charset="0"/>
              </a:rPr>
              <a:t>	</a:t>
            </a:r>
            <a:r>
              <a:rPr lang="en-US" sz="3400">
                <a:solidFill>
                  <a:schemeClr val="bg1"/>
                </a:solidFill>
                <a:latin typeface="Trebuchet MS" pitchFamily="34" charset="0"/>
              </a:rPr>
              <a:t>The NHSC was created in response to the health care crisis that emerged in the United States in the 1950s and 1960s when retiring physicians left many areas of the country without medical services.</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p:cNvSpPr>
          <p:nvPr/>
        </p:nvSpPr>
        <p:spPr bwMode="auto">
          <a:xfrm>
            <a:off x="1905000" y="1752600"/>
            <a:ext cx="5867400" cy="4648200"/>
          </a:xfrm>
          <a:prstGeom prst="rect">
            <a:avLst/>
          </a:prstGeom>
          <a:noFill/>
          <a:ln w="9525">
            <a:noFill/>
            <a:miter lim="800000"/>
            <a:headEnd/>
            <a:tailEnd/>
          </a:ln>
        </p:spPr>
        <p:txBody>
          <a:bodyPr/>
          <a:lstStyle/>
          <a:p>
            <a:pPr marL="342900" indent="-342900">
              <a:spcBef>
                <a:spcPct val="20000"/>
              </a:spcBef>
              <a:spcAft>
                <a:spcPts val="4200"/>
              </a:spcAft>
              <a:buFont typeface="Arial" charset="0"/>
              <a:buChar char="•"/>
            </a:pPr>
            <a:r>
              <a:rPr lang="en-US" sz="2800">
                <a:solidFill>
                  <a:srgbClr val="F15A29"/>
                </a:solidFill>
                <a:latin typeface="Trebuchet MS" pitchFamily="34" charset="0"/>
              </a:rPr>
              <a:t>Dedicated staff located in the Washington, DC, area support the needs of Corps members</a:t>
            </a:r>
          </a:p>
          <a:p>
            <a:pPr marL="342900" indent="-342900">
              <a:spcBef>
                <a:spcPct val="20000"/>
              </a:spcBef>
              <a:spcAft>
                <a:spcPts val="4200"/>
              </a:spcAft>
              <a:buFont typeface="Arial" charset="0"/>
              <a:buChar char="•"/>
            </a:pPr>
            <a:r>
              <a:rPr lang="en-US" sz="2800">
                <a:solidFill>
                  <a:srgbClr val="F15A29"/>
                </a:solidFill>
                <a:latin typeface="Trebuchet MS" pitchFamily="34" charset="0"/>
              </a:rPr>
              <a:t>Ten regional offices provide dedicated contacts that know your area of the country</a:t>
            </a:r>
          </a:p>
        </p:txBody>
      </p:sp>
      <p:sp>
        <p:nvSpPr>
          <p:cNvPr id="9" name="Title 6"/>
          <p:cNvSpPr>
            <a:spLocks noGrp="1"/>
          </p:cNvSpPr>
          <p:nvPr>
            <p:ph type="title"/>
          </p:nvPr>
        </p:nvSpPr>
        <p:spPr>
          <a:xfrm>
            <a:off x="457200" y="685800"/>
            <a:ext cx="8229600" cy="1143000"/>
          </a:xfrm>
        </p:spPr>
        <p:txBody>
          <a:bodyPr anchor="t"/>
          <a:lstStyle/>
          <a:p>
            <a:pPr fontAlgn="auto">
              <a:spcAft>
                <a:spcPts val="0"/>
              </a:spcAft>
              <a:defRPr/>
            </a:pPr>
            <a:r>
              <a:rPr lang="en-US" dirty="0" smtClean="0">
                <a:solidFill>
                  <a:srgbClr val="2C79B3"/>
                </a:solidFill>
              </a:rPr>
              <a:t>Staff Support</a:t>
            </a:r>
            <a:endParaRPr lang="en-US" dirty="0">
              <a:solidFill>
                <a:srgbClr val="2C79B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Description: http://www.hhs.gov/about/hhsregions.jpg"/>
          <p:cNvPicPr>
            <a:picLocks noChangeAspect="1" noChangeArrowheads="1"/>
          </p:cNvPicPr>
          <p:nvPr/>
        </p:nvPicPr>
        <p:blipFill>
          <a:blip r:embed="rId3" cstate="print"/>
          <a:srcRect/>
          <a:stretch>
            <a:fillRect/>
          </a:stretch>
        </p:blipFill>
        <p:spPr bwMode="auto">
          <a:xfrm>
            <a:off x="838200" y="533400"/>
            <a:ext cx="7831138" cy="5395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00800"/>
          </a:xfrm>
          <a:prstGeom prst="rect">
            <a:avLst/>
          </a:prstGeom>
          <a:solidFill>
            <a:srgbClr val="F15A29"/>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3"/>
          <p:cNvSpPr txBox="1">
            <a:spLocks/>
          </p:cNvSpPr>
          <p:nvPr/>
        </p:nvSpPr>
        <p:spPr bwMode="auto">
          <a:xfrm>
            <a:off x="609600" y="1600200"/>
            <a:ext cx="7620000" cy="4648200"/>
          </a:xfrm>
          <a:prstGeom prst="rect">
            <a:avLst/>
          </a:prstGeom>
          <a:noFill/>
          <a:ln w="9525">
            <a:noFill/>
            <a:miter lim="800000"/>
            <a:headEnd/>
            <a:tailEnd/>
          </a:ln>
        </p:spPr>
        <p:txBody>
          <a:bodyPr/>
          <a:lstStyle/>
          <a:p>
            <a:pPr marL="342900" indent="-342900">
              <a:spcBef>
                <a:spcPct val="20000"/>
              </a:spcBef>
              <a:spcAft>
                <a:spcPts val="1200"/>
              </a:spcAft>
            </a:pPr>
            <a:r>
              <a:rPr lang="en-US" sz="2800">
                <a:solidFill>
                  <a:schemeClr val="bg1"/>
                </a:solidFill>
                <a:latin typeface="Trebuchet MS" pitchFamily="34" charset="0"/>
              </a:rPr>
              <a:t>	Customer Service Portal</a:t>
            </a:r>
          </a:p>
          <a:p>
            <a:pPr marL="800100" lvl="1" indent="-342900">
              <a:spcBef>
                <a:spcPct val="20000"/>
              </a:spcBef>
              <a:spcAft>
                <a:spcPts val="1200"/>
              </a:spcAft>
              <a:buFont typeface="Arial" charset="0"/>
              <a:buChar char="•"/>
            </a:pPr>
            <a:r>
              <a:rPr lang="en-US" sz="2000">
                <a:solidFill>
                  <a:schemeClr val="bg1"/>
                </a:solidFill>
                <a:latin typeface="Trebuchet MS" pitchFamily="34" charset="0"/>
              </a:rPr>
              <a:t>Allows NHSC members to access their information and complete transactions online, at any time</a:t>
            </a:r>
          </a:p>
          <a:p>
            <a:pPr marL="800100" lvl="1" indent="-342900">
              <a:spcBef>
                <a:spcPct val="20000"/>
              </a:spcBef>
              <a:spcAft>
                <a:spcPts val="1200"/>
              </a:spcAft>
              <a:buFont typeface="Arial" charset="0"/>
              <a:buChar char="•"/>
            </a:pPr>
            <a:r>
              <a:rPr lang="en-US" sz="2000">
                <a:solidFill>
                  <a:schemeClr val="bg1"/>
                </a:solidFill>
                <a:latin typeface="Trebuchet MS" pitchFamily="34" charset="0"/>
              </a:rPr>
              <a:t>Corps members can:</a:t>
            </a:r>
          </a:p>
          <a:p>
            <a:pPr marL="1257300" lvl="2" indent="-342900">
              <a:spcBef>
                <a:spcPct val="20000"/>
              </a:spcBef>
              <a:spcAft>
                <a:spcPts val="600"/>
              </a:spcAft>
              <a:buFont typeface="Wingdings" pitchFamily="2" charset="2"/>
              <a:buChar char="ü"/>
            </a:pPr>
            <a:r>
              <a:rPr lang="en-US">
                <a:solidFill>
                  <a:schemeClr val="bg1"/>
                </a:solidFill>
                <a:latin typeface="Trebuchet MS" pitchFamily="34" charset="0"/>
              </a:rPr>
              <a:t>View payment information</a:t>
            </a:r>
          </a:p>
          <a:p>
            <a:pPr marL="1257300" lvl="2" indent="-342900">
              <a:spcBef>
                <a:spcPct val="20000"/>
              </a:spcBef>
              <a:spcAft>
                <a:spcPts val="600"/>
              </a:spcAft>
              <a:buFont typeface="Wingdings" pitchFamily="2" charset="2"/>
              <a:buChar char="ü"/>
            </a:pPr>
            <a:r>
              <a:rPr lang="en-US">
                <a:solidFill>
                  <a:schemeClr val="bg1"/>
                </a:solidFill>
                <a:latin typeface="Trebuchet MS" pitchFamily="34" charset="0"/>
              </a:rPr>
              <a:t>View tax information</a:t>
            </a:r>
          </a:p>
          <a:p>
            <a:pPr marL="1257300" lvl="2" indent="-342900">
              <a:spcBef>
                <a:spcPct val="20000"/>
              </a:spcBef>
              <a:spcAft>
                <a:spcPts val="600"/>
              </a:spcAft>
              <a:buFont typeface="Wingdings" pitchFamily="2" charset="2"/>
              <a:buChar char="ü"/>
            </a:pPr>
            <a:r>
              <a:rPr lang="en-US">
                <a:solidFill>
                  <a:schemeClr val="bg1"/>
                </a:solidFill>
                <a:latin typeface="Trebuchet MS" pitchFamily="34" charset="0"/>
              </a:rPr>
              <a:t>Update contact information</a:t>
            </a:r>
          </a:p>
          <a:p>
            <a:pPr marL="1257300" lvl="2" indent="-342900">
              <a:spcBef>
                <a:spcPct val="20000"/>
              </a:spcBef>
              <a:spcAft>
                <a:spcPts val="600"/>
              </a:spcAft>
              <a:buFont typeface="Wingdings" pitchFamily="2" charset="2"/>
              <a:buChar char="ü"/>
            </a:pPr>
            <a:r>
              <a:rPr lang="en-US">
                <a:solidFill>
                  <a:schemeClr val="bg1"/>
                </a:solidFill>
                <a:latin typeface="Trebuchet MS" pitchFamily="34" charset="0"/>
              </a:rPr>
              <a:t>Ask BCRS a question</a:t>
            </a:r>
          </a:p>
          <a:p>
            <a:pPr marL="1257300" lvl="2" indent="-342900">
              <a:spcBef>
                <a:spcPct val="20000"/>
              </a:spcBef>
              <a:spcAft>
                <a:spcPts val="600"/>
              </a:spcAft>
              <a:buFont typeface="Wingdings" pitchFamily="2" charset="2"/>
              <a:buChar char="ü"/>
            </a:pPr>
            <a:r>
              <a:rPr lang="en-US">
                <a:solidFill>
                  <a:schemeClr val="bg1"/>
                </a:solidFill>
                <a:latin typeface="Trebuchet MS" pitchFamily="34" charset="0"/>
              </a:rPr>
              <a:t>Request to defer start date</a:t>
            </a:r>
          </a:p>
        </p:txBody>
      </p:sp>
      <p:sp>
        <p:nvSpPr>
          <p:cNvPr id="9" name="Title 6"/>
          <p:cNvSpPr>
            <a:spLocks noGrp="1"/>
          </p:cNvSpPr>
          <p:nvPr>
            <p:ph type="title"/>
          </p:nvPr>
        </p:nvSpPr>
        <p:spPr>
          <a:xfrm>
            <a:off x="914400" y="685800"/>
            <a:ext cx="8229600" cy="990600"/>
          </a:xfrm>
        </p:spPr>
        <p:txBody>
          <a:bodyPr anchor="t"/>
          <a:lstStyle/>
          <a:p>
            <a:pPr algn="l" fontAlgn="auto">
              <a:spcAft>
                <a:spcPts val="0"/>
              </a:spcAft>
              <a:defRPr/>
            </a:pPr>
            <a:r>
              <a:rPr lang="en-US" dirty="0" smtClean="0">
                <a:solidFill>
                  <a:srgbClr val="FFFFFF"/>
                </a:solidFill>
              </a:rPr>
              <a:t>Resources</a:t>
            </a:r>
            <a:endParaRPr lang="en-US"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00800"/>
          </a:xfrm>
          <a:prstGeom prst="rect">
            <a:avLst/>
          </a:prstGeom>
          <a:solidFill>
            <a:srgbClr val="F15A29"/>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3"/>
          <p:cNvSpPr txBox="1">
            <a:spLocks/>
          </p:cNvSpPr>
          <p:nvPr/>
        </p:nvSpPr>
        <p:spPr>
          <a:xfrm>
            <a:off x="533400" y="1600200"/>
            <a:ext cx="8153400" cy="4648200"/>
          </a:xfrm>
          <a:prstGeom prst="rect">
            <a:avLst/>
          </a:prstGeom>
        </p:spPr>
        <p:txBody>
          <a:bodyPr>
            <a:normAutofit/>
          </a:bodyPr>
          <a:lstStyle/>
          <a:p>
            <a:pPr marL="342900" indent="-342900" fontAlgn="auto">
              <a:spcBef>
                <a:spcPct val="20000"/>
              </a:spcBef>
              <a:spcAft>
                <a:spcPts val="600"/>
              </a:spcAft>
              <a:defRPr/>
            </a:pPr>
            <a:r>
              <a:rPr lang="en-US" sz="2400" dirty="0">
                <a:solidFill>
                  <a:schemeClr val="bg1"/>
                </a:solidFill>
                <a:latin typeface="Trebuchet MS"/>
                <a:cs typeface="Trebuchet MS"/>
              </a:rPr>
              <a:t>	</a:t>
            </a:r>
            <a:r>
              <a:rPr lang="en-US" sz="3027" dirty="0" smtClean="0">
                <a:solidFill>
                  <a:schemeClr val="bg1"/>
                </a:solidFill>
                <a:latin typeface="Trebuchet MS"/>
                <a:cs typeface="Trebuchet MS"/>
              </a:rPr>
              <a:t>www.primarycareforall.hrsa.gov</a:t>
            </a:r>
            <a:endParaRPr lang="en-US" sz="3027" dirty="0">
              <a:solidFill>
                <a:schemeClr val="bg1"/>
              </a:solidFill>
              <a:latin typeface="Trebuchet MS"/>
              <a:cs typeface="Trebuchet MS"/>
            </a:endParaRPr>
          </a:p>
          <a:p>
            <a:pPr marL="800100" lvl="1" indent="-342900" fontAlgn="auto">
              <a:spcBef>
                <a:spcPct val="20000"/>
              </a:spcBef>
              <a:spcAft>
                <a:spcPts val="1200"/>
              </a:spcAft>
              <a:buFont typeface="Arial"/>
              <a:buChar char="•"/>
              <a:defRPr/>
            </a:pPr>
            <a:r>
              <a:rPr lang="en-US" sz="2000" dirty="0">
                <a:solidFill>
                  <a:schemeClr val="bg1"/>
                </a:solidFill>
                <a:latin typeface="Trebuchet MS"/>
                <a:cs typeface="Trebuchet MS"/>
              </a:rPr>
              <a:t>NHSC has </a:t>
            </a:r>
            <a:r>
              <a:rPr lang="en-US" sz="2000" dirty="0" smtClean="0">
                <a:solidFill>
                  <a:schemeClr val="bg1"/>
                </a:solidFill>
                <a:latin typeface="Trebuchet MS"/>
                <a:cs typeface="Trebuchet MS"/>
              </a:rPr>
              <a:t>developed an </a:t>
            </a:r>
            <a:r>
              <a:rPr lang="en-US" sz="2000" dirty="0">
                <a:solidFill>
                  <a:schemeClr val="bg1"/>
                </a:solidFill>
                <a:latin typeface="Trebuchet MS"/>
                <a:cs typeface="Trebuchet MS"/>
              </a:rPr>
              <a:t>online </a:t>
            </a:r>
            <a:br>
              <a:rPr lang="en-US" sz="2000" dirty="0">
                <a:solidFill>
                  <a:schemeClr val="bg1"/>
                </a:solidFill>
                <a:latin typeface="Trebuchet MS"/>
                <a:cs typeface="Trebuchet MS"/>
              </a:rPr>
            </a:br>
            <a:r>
              <a:rPr lang="en-US" sz="2000" dirty="0">
                <a:solidFill>
                  <a:schemeClr val="bg1"/>
                </a:solidFill>
                <a:latin typeface="Trebuchet MS"/>
                <a:cs typeface="Trebuchet MS"/>
              </a:rPr>
              <a:t>portal uniquely adapted to NHSC providers</a:t>
            </a:r>
          </a:p>
          <a:p>
            <a:pPr marL="800100" lvl="1" indent="-342900" fontAlgn="auto">
              <a:spcBef>
                <a:spcPct val="20000"/>
              </a:spcBef>
              <a:spcAft>
                <a:spcPts val="1200"/>
              </a:spcAft>
              <a:buFont typeface="Arial"/>
              <a:buChar char="•"/>
              <a:defRPr/>
            </a:pPr>
            <a:r>
              <a:rPr lang="en-US" sz="2000" dirty="0">
                <a:solidFill>
                  <a:schemeClr val="bg1"/>
                </a:solidFill>
                <a:latin typeface="Trebuchet MS"/>
                <a:cs typeface="Trebuchet MS"/>
              </a:rPr>
              <a:t>The portal includes:</a:t>
            </a:r>
          </a:p>
          <a:p>
            <a:pPr marL="1257300" lvl="2" indent="-342900" fontAlgn="auto">
              <a:spcBef>
                <a:spcPct val="20000"/>
              </a:spcBef>
              <a:spcAft>
                <a:spcPts val="600"/>
              </a:spcAft>
              <a:buFont typeface="Wingdings" charset="2"/>
              <a:buChar char="ü"/>
              <a:defRPr/>
            </a:pPr>
            <a:r>
              <a:rPr lang="en-US" dirty="0">
                <a:solidFill>
                  <a:schemeClr val="bg1"/>
                </a:solidFill>
                <a:latin typeface="Trebuchet MS"/>
                <a:cs typeface="Trebuchet MS"/>
              </a:rPr>
              <a:t>Online training, resources, and networking opportunities (Chat rooms, forums, and file sharing to create a virtual community for providers serving the underserved)</a:t>
            </a:r>
          </a:p>
          <a:p>
            <a:pPr marL="1257300" lvl="2" indent="-342900" fontAlgn="auto">
              <a:spcBef>
                <a:spcPct val="20000"/>
              </a:spcBef>
              <a:spcAft>
                <a:spcPts val="600"/>
              </a:spcAft>
              <a:buFont typeface="Wingdings" charset="2"/>
              <a:buChar char="ü"/>
              <a:defRPr/>
            </a:pPr>
            <a:r>
              <a:rPr lang="en-US" dirty="0">
                <a:solidFill>
                  <a:schemeClr val="bg1"/>
                </a:solidFill>
                <a:latin typeface="Trebuchet MS"/>
                <a:cs typeface="Trebuchet MS"/>
              </a:rPr>
              <a:t>Best practice examples</a:t>
            </a:r>
          </a:p>
          <a:p>
            <a:pPr marL="1257300" lvl="2" indent="-342900" fontAlgn="auto">
              <a:spcBef>
                <a:spcPct val="20000"/>
              </a:spcBef>
              <a:spcAft>
                <a:spcPts val="600"/>
              </a:spcAft>
              <a:buFont typeface="Wingdings" charset="2"/>
              <a:buChar char="ü"/>
              <a:defRPr/>
            </a:pPr>
            <a:r>
              <a:rPr lang="en-US" dirty="0">
                <a:solidFill>
                  <a:schemeClr val="bg1"/>
                </a:solidFill>
                <a:latin typeface="Trebuchet MS"/>
                <a:cs typeface="Trebuchet MS"/>
              </a:rPr>
              <a:t>Tools and templates</a:t>
            </a:r>
          </a:p>
        </p:txBody>
      </p:sp>
      <p:sp>
        <p:nvSpPr>
          <p:cNvPr id="8" name="Title 6"/>
          <p:cNvSpPr txBox="1">
            <a:spLocks/>
          </p:cNvSpPr>
          <p:nvPr/>
        </p:nvSpPr>
        <p:spPr>
          <a:xfrm>
            <a:off x="914400" y="685800"/>
            <a:ext cx="8229600" cy="990600"/>
          </a:xfrm>
          <a:prstGeom prst="rect">
            <a:avLst/>
          </a:prstGeom>
        </p:spPr>
        <p:txBody>
          <a:bodyPr>
            <a:normAutofit/>
          </a:bodyPr>
          <a:lstStyle/>
          <a:p>
            <a:pPr fontAlgn="auto">
              <a:spcAft>
                <a:spcPts val="0"/>
              </a:spcAft>
              <a:defRPr/>
            </a:pPr>
            <a:r>
              <a:rPr lang="en-US" sz="3200" b="1" cap="all" dirty="0">
                <a:solidFill>
                  <a:srgbClr val="FFFFFF"/>
                </a:solidFill>
                <a:latin typeface="Trebuchet MS"/>
                <a:ea typeface="+mj-ea"/>
                <a:cs typeface="Trebuchet MS"/>
              </a:rPr>
              <a:t>Resources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5" descr="_MG_3918_ppt.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 name="Rectangle 7"/>
          <p:cNvSpPr/>
          <p:nvPr/>
        </p:nvSpPr>
        <p:spPr bwMode="gray">
          <a:xfrm>
            <a:off x="838200" y="762000"/>
            <a:ext cx="4876800" cy="2895600"/>
          </a:xfrm>
          <a:prstGeom prst="rect">
            <a:avLst/>
          </a:prstGeom>
          <a:solidFill>
            <a:schemeClr val="bg1">
              <a:alpha val="90000"/>
            </a:schemeClr>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3"/>
          <p:cNvSpPr txBox="1">
            <a:spLocks/>
          </p:cNvSpPr>
          <p:nvPr/>
        </p:nvSpPr>
        <p:spPr bwMode="auto">
          <a:xfrm>
            <a:off x="914400" y="1447800"/>
            <a:ext cx="4724400" cy="2209800"/>
          </a:xfrm>
          <a:prstGeom prst="rect">
            <a:avLst/>
          </a:prstGeom>
          <a:noFill/>
          <a:ln w="9525">
            <a:noFill/>
            <a:miter lim="800000"/>
            <a:headEnd/>
            <a:tailEnd/>
          </a:ln>
        </p:spPr>
        <p:txBody>
          <a:bodyPr/>
          <a:lstStyle/>
          <a:p>
            <a:pPr marL="342900" indent="-342900">
              <a:spcBef>
                <a:spcPct val="20000"/>
              </a:spcBef>
              <a:spcAft>
                <a:spcPts val="600"/>
              </a:spcAft>
            </a:pPr>
            <a:r>
              <a:rPr lang="en-US" dirty="0">
                <a:solidFill>
                  <a:srgbClr val="F15A29"/>
                </a:solidFill>
                <a:latin typeface="Trebuchet MS" pitchFamily="34" charset="0"/>
              </a:rPr>
              <a:t>	</a:t>
            </a:r>
            <a:r>
              <a:rPr lang="en-US" sz="2000" dirty="0" smtClean="0">
                <a:solidFill>
                  <a:schemeClr val="tx2">
                    <a:lumMod val="75000"/>
                  </a:schemeClr>
                </a:solidFill>
                <a:latin typeface="Trebuchet MS" pitchFamily="34" charset="0"/>
              </a:rPr>
              <a:t>Access  member </a:t>
            </a:r>
            <a:r>
              <a:rPr lang="en-US" sz="2000" dirty="0">
                <a:solidFill>
                  <a:schemeClr val="tx2">
                    <a:lumMod val="75000"/>
                  </a:schemeClr>
                </a:solidFill>
                <a:latin typeface="Trebuchet MS" pitchFamily="34" charset="0"/>
              </a:rPr>
              <a:t>resources and </a:t>
            </a:r>
            <a:r>
              <a:rPr lang="en-US" sz="2000" dirty="0" smtClean="0">
                <a:solidFill>
                  <a:schemeClr val="tx2">
                    <a:lumMod val="75000"/>
                  </a:schemeClr>
                </a:solidFill>
                <a:latin typeface="Trebuchet MS" pitchFamily="34" charset="0"/>
              </a:rPr>
              <a:t>information by: </a:t>
            </a:r>
            <a:endParaRPr lang="en-US" sz="2000" dirty="0">
              <a:solidFill>
                <a:schemeClr val="tx2">
                  <a:lumMod val="75000"/>
                </a:schemeClr>
              </a:solidFill>
              <a:latin typeface="Trebuchet MS" pitchFamily="34" charset="0"/>
            </a:endParaRPr>
          </a:p>
          <a:p>
            <a:pPr marL="800100" lvl="1" indent="-342900">
              <a:spcBef>
                <a:spcPct val="20000"/>
              </a:spcBef>
              <a:spcAft>
                <a:spcPts val="600"/>
              </a:spcAft>
              <a:buFont typeface="Wingdings" pitchFamily="2" charset="2"/>
              <a:buChar char="ü"/>
            </a:pPr>
            <a:r>
              <a:rPr lang="en-US" sz="2000" dirty="0" smtClean="0">
                <a:solidFill>
                  <a:schemeClr val="tx2">
                    <a:lumMod val="75000"/>
                  </a:schemeClr>
                </a:solidFill>
                <a:latin typeface="Trebuchet MS" pitchFamily="34" charset="0"/>
              </a:rPr>
              <a:t>Phone: 1-800-221-9393</a:t>
            </a:r>
          </a:p>
          <a:p>
            <a:pPr marL="800100" lvl="1" indent="-342900">
              <a:spcBef>
                <a:spcPct val="20000"/>
              </a:spcBef>
              <a:spcAft>
                <a:spcPts val="600"/>
              </a:spcAft>
              <a:buFont typeface="Wingdings" pitchFamily="2" charset="2"/>
              <a:buChar char="ü"/>
            </a:pPr>
            <a:r>
              <a:rPr lang="en-US" sz="2000" dirty="0" smtClean="0">
                <a:solidFill>
                  <a:schemeClr val="tx2">
                    <a:lumMod val="75000"/>
                  </a:schemeClr>
                </a:solidFill>
                <a:latin typeface="Trebuchet MS" pitchFamily="34" charset="0"/>
              </a:rPr>
              <a:t>Email: GetHelp@hrsa.gov</a:t>
            </a:r>
            <a:endParaRPr lang="en-US" sz="2000" dirty="0">
              <a:solidFill>
                <a:schemeClr val="tx2">
                  <a:lumMod val="75000"/>
                </a:schemeClr>
              </a:solidFill>
              <a:latin typeface="Trebuchet MS" pitchFamily="34" charset="0"/>
            </a:endParaRPr>
          </a:p>
          <a:p>
            <a:pPr marL="800100" lvl="1" indent="-342900">
              <a:spcBef>
                <a:spcPct val="20000"/>
              </a:spcBef>
              <a:spcAft>
                <a:spcPts val="600"/>
              </a:spcAft>
              <a:buFont typeface="Wingdings" pitchFamily="2" charset="2"/>
              <a:buChar char="ü"/>
            </a:pPr>
            <a:r>
              <a:rPr lang="en-US" sz="2000" dirty="0" smtClean="0">
                <a:solidFill>
                  <a:schemeClr val="tx2">
                    <a:lumMod val="75000"/>
                  </a:schemeClr>
                </a:solidFill>
                <a:latin typeface="Trebuchet MS" pitchFamily="34" charset="0"/>
              </a:rPr>
              <a:t>Web: NHSC.hrsa.gov</a:t>
            </a:r>
            <a:endParaRPr lang="en-US" sz="2000" dirty="0">
              <a:solidFill>
                <a:schemeClr val="tx2">
                  <a:lumMod val="75000"/>
                </a:schemeClr>
              </a:solidFill>
              <a:latin typeface="Trebuchet MS" pitchFamily="34" charset="0"/>
            </a:endParaRPr>
          </a:p>
        </p:txBody>
      </p:sp>
      <p:sp>
        <p:nvSpPr>
          <p:cNvPr id="7" name="Title 6"/>
          <p:cNvSpPr>
            <a:spLocks noGrp="1"/>
          </p:cNvSpPr>
          <p:nvPr>
            <p:ph type="title"/>
          </p:nvPr>
        </p:nvSpPr>
        <p:spPr>
          <a:xfrm>
            <a:off x="1143000" y="914400"/>
            <a:ext cx="4495800" cy="914400"/>
          </a:xfrm>
        </p:spPr>
        <p:txBody>
          <a:bodyPr anchor="t">
            <a:normAutofit fontScale="90000"/>
          </a:bodyPr>
          <a:lstStyle/>
          <a:p>
            <a:pPr algn="l" fontAlgn="auto">
              <a:spcAft>
                <a:spcPts val="0"/>
              </a:spcAft>
              <a:defRPr/>
            </a:pPr>
            <a:r>
              <a:rPr lang="en-US" sz="2800" cap="none" dirty="0" smtClean="0">
                <a:solidFill>
                  <a:srgbClr val="2C79B3"/>
                </a:solidFill>
              </a:rPr>
              <a:t>Customer  Care Center </a:t>
            </a:r>
            <a:br>
              <a:rPr lang="en-US" sz="2800" cap="none" dirty="0" smtClean="0">
                <a:solidFill>
                  <a:srgbClr val="2C79B3"/>
                </a:solidFill>
              </a:rPr>
            </a:br>
            <a:r>
              <a:rPr lang="en-US" sz="2800" cap="none" dirty="0" smtClean="0">
                <a:solidFill>
                  <a:srgbClr val="2C79B3"/>
                </a:solidFill>
              </a:rPr>
              <a:t/>
            </a:r>
            <a:br>
              <a:rPr lang="en-US" sz="2800" cap="none" dirty="0" smtClean="0">
                <a:solidFill>
                  <a:srgbClr val="2C79B3"/>
                </a:solidFill>
              </a:rPr>
            </a:br>
            <a:r>
              <a:rPr lang="en-US" sz="2800" cap="none" dirty="0" smtClean="0">
                <a:solidFill>
                  <a:srgbClr val="2C79B3"/>
                </a:solidFill>
              </a:rPr>
              <a:t/>
            </a:r>
            <a:br>
              <a:rPr lang="en-US" sz="2800" cap="none" dirty="0" smtClean="0">
                <a:solidFill>
                  <a:srgbClr val="2C79B3"/>
                </a:solidFill>
              </a:rPr>
            </a:br>
            <a:endParaRPr lang="en-US" sz="2800" cap="none" dirty="0">
              <a:solidFill>
                <a:srgbClr val="2C79B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bldLvl="2"/>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00800"/>
          </a:xfrm>
          <a:prstGeom prst="rect">
            <a:avLst/>
          </a:prstGeom>
          <a:solidFill>
            <a:srgbClr val="F15A29"/>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3"/>
          <p:cNvSpPr txBox="1">
            <a:spLocks/>
          </p:cNvSpPr>
          <p:nvPr/>
        </p:nvSpPr>
        <p:spPr bwMode="auto">
          <a:xfrm>
            <a:off x="609600" y="1600200"/>
            <a:ext cx="7620000" cy="4648200"/>
          </a:xfrm>
          <a:prstGeom prst="rect">
            <a:avLst/>
          </a:prstGeom>
          <a:noFill/>
          <a:ln w="9525">
            <a:noFill/>
            <a:miter lim="800000"/>
            <a:headEnd/>
            <a:tailEnd/>
          </a:ln>
        </p:spPr>
        <p:txBody>
          <a:bodyPr/>
          <a:lstStyle/>
          <a:p>
            <a:pPr marL="342900" indent="-342900">
              <a:spcBef>
                <a:spcPct val="20000"/>
              </a:spcBef>
              <a:spcAft>
                <a:spcPts val="1200"/>
              </a:spcAft>
            </a:pPr>
            <a:r>
              <a:rPr lang="en-US" sz="2800">
                <a:solidFill>
                  <a:schemeClr val="bg1"/>
                </a:solidFill>
                <a:latin typeface="Trebuchet MS" pitchFamily="34" charset="0"/>
              </a:rPr>
              <a:t>	NHSC Ambassadors</a:t>
            </a:r>
          </a:p>
          <a:p>
            <a:pPr marL="800100" lvl="1" indent="-342900">
              <a:spcBef>
                <a:spcPct val="20000"/>
              </a:spcBef>
              <a:spcAft>
                <a:spcPts val="1200"/>
              </a:spcAft>
              <a:buFont typeface="Arial" charset="0"/>
              <a:buChar char="•"/>
            </a:pPr>
            <a:r>
              <a:rPr lang="en-US" sz="2000">
                <a:solidFill>
                  <a:schemeClr val="bg1"/>
                </a:solidFill>
                <a:latin typeface="Trebuchet MS" pitchFamily="34" charset="0"/>
              </a:rPr>
              <a:t>Ambassadors help:</a:t>
            </a:r>
          </a:p>
          <a:p>
            <a:pPr marL="1257300" lvl="2" indent="-342900">
              <a:spcBef>
                <a:spcPct val="20000"/>
              </a:spcBef>
              <a:spcAft>
                <a:spcPts val="600"/>
              </a:spcAft>
              <a:buFont typeface="Wingdings" pitchFamily="2" charset="2"/>
              <a:buChar char="ü"/>
            </a:pPr>
            <a:r>
              <a:rPr lang="en-US">
                <a:solidFill>
                  <a:schemeClr val="bg1"/>
                </a:solidFill>
                <a:latin typeface="Trebuchet MS" pitchFamily="34" charset="0"/>
              </a:rPr>
              <a:t>Increase awareness of NHSC loan repayment and scholarship programs</a:t>
            </a:r>
          </a:p>
          <a:p>
            <a:pPr marL="1257300" lvl="2" indent="-342900">
              <a:spcBef>
                <a:spcPct val="20000"/>
              </a:spcBef>
              <a:spcAft>
                <a:spcPts val="600"/>
              </a:spcAft>
              <a:buFont typeface="Wingdings" pitchFamily="2" charset="2"/>
              <a:buChar char="ü"/>
            </a:pPr>
            <a:r>
              <a:rPr lang="en-US">
                <a:solidFill>
                  <a:schemeClr val="bg1"/>
                </a:solidFill>
                <a:latin typeface="Trebuchet MS" pitchFamily="34" charset="0"/>
              </a:rPr>
              <a:t>Increase pool of applicants for the NHSC programs</a:t>
            </a:r>
          </a:p>
          <a:p>
            <a:pPr marL="1257300" lvl="2" indent="-342900">
              <a:spcBef>
                <a:spcPct val="20000"/>
              </a:spcBef>
              <a:spcAft>
                <a:spcPts val="600"/>
              </a:spcAft>
              <a:buFont typeface="Wingdings" pitchFamily="2" charset="2"/>
              <a:buChar char="ü"/>
            </a:pPr>
            <a:r>
              <a:rPr lang="en-US">
                <a:solidFill>
                  <a:schemeClr val="bg1"/>
                </a:solidFill>
                <a:latin typeface="Trebuchet MS" pitchFamily="34" charset="0"/>
              </a:rPr>
              <a:t>Provide opportunities for peer-to-peer interactions for potential Corps members</a:t>
            </a:r>
          </a:p>
          <a:p>
            <a:pPr marL="800100" lvl="1" indent="-342900">
              <a:spcBef>
                <a:spcPct val="20000"/>
              </a:spcBef>
              <a:spcAft>
                <a:spcPts val="600"/>
              </a:spcAft>
              <a:buFont typeface="Arial" charset="0"/>
              <a:buChar char="•"/>
            </a:pPr>
            <a:r>
              <a:rPr lang="en-US" sz="2000">
                <a:solidFill>
                  <a:schemeClr val="bg1"/>
                </a:solidFill>
                <a:latin typeface="Trebuchet MS" pitchFamily="34" charset="0"/>
              </a:rPr>
              <a:t>Learn more at NHSC.hrsa.gov/ambassadors</a:t>
            </a:r>
          </a:p>
          <a:p>
            <a:pPr marL="1257300" lvl="2" indent="-342900">
              <a:spcBef>
                <a:spcPct val="20000"/>
              </a:spcBef>
              <a:spcAft>
                <a:spcPts val="600"/>
              </a:spcAft>
              <a:buFont typeface="Wingdings" pitchFamily="2" charset="2"/>
              <a:buChar char="ü"/>
            </a:pPr>
            <a:endParaRPr lang="en-US" sz="2000">
              <a:solidFill>
                <a:schemeClr val="bg1"/>
              </a:solidFill>
              <a:latin typeface="Trebuchet MS" pitchFamily="34" charset="0"/>
            </a:endParaRPr>
          </a:p>
        </p:txBody>
      </p:sp>
      <p:sp>
        <p:nvSpPr>
          <p:cNvPr id="9" name="Title 6"/>
          <p:cNvSpPr>
            <a:spLocks noGrp="1"/>
          </p:cNvSpPr>
          <p:nvPr>
            <p:ph type="title"/>
          </p:nvPr>
        </p:nvSpPr>
        <p:spPr>
          <a:xfrm>
            <a:off x="914400" y="685800"/>
            <a:ext cx="8229600" cy="990600"/>
          </a:xfrm>
        </p:spPr>
        <p:txBody>
          <a:bodyPr anchor="t"/>
          <a:lstStyle/>
          <a:p>
            <a:pPr algn="l" fontAlgn="auto">
              <a:spcAft>
                <a:spcPts val="0"/>
              </a:spcAft>
              <a:defRPr/>
            </a:pPr>
            <a:r>
              <a:rPr lang="en-US" dirty="0" smtClean="0">
                <a:solidFill>
                  <a:srgbClr val="FFFFFF"/>
                </a:solidFill>
              </a:rPr>
              <a:t>Community support</a:t>
            </a:r>
            <a:endParaRPr lang="en-US" dirty="0">
              <a:solidFill>
                <a:srgbClr val="FFFFFF"/>
              </a:solidFill>
            </a:endParaRPr>
          </a:p>
        </p:txBody>
      </p:sp>
      <p:pic>
        <p:nvPicPr>
          <p:cNvPr id="7" name="Picture 6" descr="78320792.png"/>
          <p:cNvPicPr>
            <a:picLocks noChangeAspect="1"/>
          </p:cNvPicPr>
          <p:nvPr/>
        </p:nvPicPr>
        <p:blipFill>
          <a:blip r:embed="rId3" cstate="print"/>
          <a:srcRect/>
          <a:stretch>
            <a:fillRect/>
          </a:stretch>
        </p:blipFill>
        <p:spPr bwMode="auto">
          <a:xfrm rot="1810160">
            <a:off x="6446838" y="3856038"/>
            <a:ext cx="2743200" cy="274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par>
                          <p:cTn id="27" fill="hold">
                            <p:stCondLst>
                              <p:cond delay="0"/>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00800"/>
          </a:xfrm>
          <a:prstGeom prst="rect">
            <a:avLst/>
          </a:prstGeom>
          <a:solidFill>
            <a:srgbClr val="F15A29"/>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3"/>
          <p:cNvSpPr txBox="1">
            <a:spLocks/>
          </p:cNvSpPr>
          <p:nvPr/>
        </p:nvSpPr>
        <p:spPr bwMode="auto">
          <a:xfrm>
            <a:off x="609600" y="1600200"/>
            <a:ext cx="8382000" cy="5105400"/>
          </a:xfrm>
          <a:prstGeom prst="rect">
            <a:avLst/>
          </a:prstGeom>
          <a:noFill/>
          <a:ln w="9525">
            <a:noFill/>
            <a:miter lim="800000"/>
            <a:headEnd/>
            <a:tailEnd/>
          </a:ln>
        </p:spPr>
        <p:txBody>
          <a:bodyPr/>
          <a:lstStyle/>
          <a:p>
            <a:pPr marL="342900" indent="-342900">
              <a:spcBef>
                <a:spcPct val="20000"/>
              </a:spcBef>
              <a:spcAft>
                <a:spcPts val="1200"/>
              </a:spcAft>
            </a:pPr>
            <a:r>
              <a:rPr lang="en-US" sz="2800">
                <a:solidFill>
                  <a:schemeClr val="bg1"/>
                </a:solidFill>
                <a:latin typeface="Trebuchet MS" pitchFamily="34" charset="0"/>
              </a:rPr>
              <a:t>	Primary Care Offices (PCOs)</a:t>
            </a:r>
          </a:p>
          <a:p>
            <a:pPr marL="800100" lvl="1" indent="-342900">
              <a:spcBef>
                <a:spcPct val="20000"/>
              </a:spcBef>
              <a:spcAft>
                <a:spcPts val="1200"/>
              </a:spcAft>
              <a:buFont typeface="Arial" charset="0"/>
              <a:buChar char="•"/>
            </a:pPr>
            <a:r>
              <a:rPr lang="en-US" sz="2000">
                <a:solidFill>
                  <a:schemeClr val="bg1"/>
                </a:solidFill>
                <a:latin typeface="Trebuchet MS" pitchFamily="34" charset="0"/>
              </a:rPr>
              <a:t>State level offices that facilitate and participate </a:t>
            </a:r>
            <a:br>
              <a:rPr lang="en-US" sz="2000">
                <a:solidFill>
                  <a:schemeClr val="bg1"/>
                </a:solidFill>
                <a:latin typeface="Trebuchet MS" pitchFamily="34" charset="0"/>
              </a:rPr>
            </a:br>
            <a:r>
              <a:rPr lang="en-US" sz="2000">
                <a:solidFill>
                  <a:schemeClr val="bg1"/>
                </a:solidFill>
                <a:latin typeface="Trebuchet MS" pitchFamily="34" charset="0"/>
              </a:rPr>
              <a:t>in activities to improve access to health care </a:t>
            </a:r>
            <a:br>
              <a:rPr lang="en-US" sz="2000">
                <a:solidFill>
                  <a:schemeClr val="bg1"/>
                </a:solidFill>
                <a:latin typeface="Trebuchet MS" pitchFamily="34" charset="0"/>
              </a:rPr>
            </a:br>
            <a:r>
              <a:rPr lang="en-US" sz="2000">
                <a:solidFill>
                  <a:schemeClr val="bg1"/>
                </a:solidFill>
                <a:latin typeface="Trebuchet MS" pitchFamily="34" charset="0"/>
              </a:rPr>
              <a:t>services for residents of their state</a:t>
            </a:r>
          </a:p>
          <a:p>
            <a:pPr marL="800100" lvl="1" indent="-342900">
              <a:spcBef>
                <a:spcPct val="20000"/>
              </a:spcBef>
              <a:spcAft>
                <a:spcPts val="1200"/>
              </a:spcAft>
              <a:buFont typeface="Arial" charset="0"/>
              <a:buChar char="•"/>
            </a:pPr>
            <a:r>
              <a:rPr lang="en-US" sz="2000">
                <a:solidFill>
                  <a:schemeClr val="bg1"/>
                </a:solidFill>
                <a:latin typeface="Trebuchet MS" pitchFamily="34" charset="0"/>
              </a:rPr>
              <a:t>PCOs:</a:t>
            </a:r>
          </a:p>
          <a:p>
            <a:pPr marL="1257300" lvl="2" indent="-342900">
              <a:spcBef>
                <a:spcPct val="20000"/>
              </a:spcBef>
              <a:spcAft>
                <a:spcPts val="600"/>
              </a:spcAft>
              <a:buFont typeface="Wingdings" pitchFamily="2" charset="2"/>
              <a:buChar char="ü"/>
            </a:pPr>
            <a:r>
              <a:rPr lang="en-US">
                <a:solidFill>
                  <a:schemeClr val="bg1"/>
                </a:solidFill>
                <a:latin typeface="Trebuchet MS" pitchFamily="34" charset="0"/>
              </a:rPr>
              <a:t>Know the needs and barriers to primary care in each state</a:t>
            </a:r>
          </a:p>
          <a:p>
            <a:pPr marL="1257300" lvl="2" indent="-342900">
              <a:spcBef>
                <a:spcPct val="20000"/>
              </a:spcBef>
              <a:spcAft>
                <a:spcPts val="600"/>
              </a:spcAft>
              <a:buFont typeface="Wingdings" pitchFamily="2" charset="2"/>
              <a:buChar char="ü"/>
            </a:pPr>
            <a:r>
              <a:rPr lang="en-US">
                <a:solidFill>
                  <a:schemeClr val="bg1"/>
                </a:solidFill>
                <a:latin typeface="Trebuchet MS" pitchFamily="34" charset="0"/>
              </a:rPr>
              <a:t>Know providers and sites in their state—including NHSC-approved sites</a:t>
            </a:r>
          </a:p>
          <a:p>
            <a:pPr marL="1257300" lvl="2" indent="-342900">
              <a:spcBef>
                <a:spcPct val="20000"/>
              </a:spcBef>
              <a:spcAft>
                <a:spcPts val="600"/>
              </a:spcAft>
              <a:buFont typeface="Wingdings" pitchFamily="2" charset="2"/>
              <a:buChar char="ü"/>
            </a:pPr>
            <a:r>
              <a:rPr lang="en-US">
                <a:solidFill>
                  <a:schemeClr val="bg1"/>
                </a:solidFill>
                <a:latin typeface="Trebuchet MS" pitchFamily="34" charset="0"/>
              </a:rPr>
              <a:t>Help members identify available jobs </a:t>
            </a:r>
            <a:br>
              <a:rPr lang="en-US">
                <a:solidFill>
                  <a:schemeClr val="bg1"/>
                </a:solidFill>
                <a:latin typeface="Trebuchet MS" pitchFamily="34" charset="0"/>
              </a:rPr>
            </a:br>
            <a:r>
              <a:rPr lang="en-US">
                <a:solidFill>
                  <a:schemeClr val="bg1"/>
                </a:solidFill>
                <a:latin typeface="Trebuchet MS" pitchFamily="34" charset="0"/>
              </a:rPr>
              <a:t>at NHSC-approved sites</a:t>
            </a:r>
          </a:p>
          <a:p>
            <a:pPr marL="1257300" lvl="2" indent="-342900">
              <a:spcBef>
                <a:spcPct val="20000"/>
              </a:spcBef>
              <a:spcAft>
                <a:spcPts val="600"/>
              </a:spcAft>
              <a:buFont typeface="Wingdings" pitchFamily="2" charset="2"/>
              <a:buChar char="ü"/>
            </a:pPr>
            <a:r>
              <a:rPr lang="en-US">
                <a:solidFill>
                  <a:schemeClr val="bg1"/>
                </a:solidFill>
                <a:latin typeface="Trebuchet MS" pitchFamily="34" charset="0"/>
              </a:rPr>
              <a:t>Assist sites with the NHSC application process</a:t>
            </a:r>
          </a:p>
          <a:p>
            <a:pPr marL="1257300" lvl="2" indent="-342900">
              <a:spcBef>
                <a:spcPct val="20000"/>
              </a:spcBef>
              <a:spcAft>
                <a:spcPts val="600"/>
              </a:spcAft>
            </a:pPr>
            <a:endParaRPr lang="en-US" sz="2000">
              <a:solidFill>
                <a:schemeClr val="bg1"/>
              </a:solidFill>
              <a:latin typeface="Trebuchet MS" pitchFamily="34" charset="0"/>
            </a:endParaRPr>
          </a:p>
        </p:txBody>
      </p:sp>
      <p:sp>
        <p:nvSpPr>
          <p:cNvPr id="9" name="Title 6"/>
          <p:cNvSpPr>
            <a:spLocks noGrp="1"/>
          </p:cNvSpPr>
          <p:nvPr>
            <p:ph type="title"/>
          </p:nvPr>
        </p:nvSpPr>
        <p:spPr>
          <a:xfrm>
            <a:off x="914400" y="685800"/>
            <a:ext cx="8229600" cy="990600"/>
          </a:xfrm>
        </p:spPr>
        <p:txBody>
          <a:bodyPr anchor="t"/>
          <a:lstStyle/>
          <a:p>
            <a:pPr algn="l" fontAlgn="auto">
              <a:spcAft>
                <a:spcPts val="0"/>
              </a:spcAft>
              <a:defRPr/>
            </a:pPr>
            <a:r>
              <a:rPr lang="en-US" dirty="0" smtClean="0">
                <a:solidFill>
                  <a:srgbClr val="FFFFFF"/>
                </a:solidFill>
              </a:rPr>
              <a:t>Community support</a:t>
            </a:r>
            <a:endParaRPr lang="en-US"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00800"/>
          </a:xfrm>
          <a:prstGeom prst="rect">
            <a:avLst/>
          </a:prstGeom>
          <a:solidFill>
            <a:srgbClr val="F15A29"/>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3"/>
          <p:cNvSpPr txBox="1">
            <a:spLocks/>
          </p:cNvSpPr>
          <p:nvPr/>
        </p:nvSpPr>
        <p:spPr bwMode="auto">
          <a:xfrm>
            <a:off x="609600" y="1600200"/>
            <a:ext cx="8305800" cy="4648200"/>
          </a:xfrm>
          <a:prstGeom prst="rect">
            <a:avLst/>
          </a:prstGeom>
          <a:noFill/>
          <a:ln w="9525">
            <a:noFill/>
            <a:miter lim="800000"/>
            <a:headEnd/>
            <a:tailEnd/>
          </a:ln>
        </p:spPr>
        <p:txBody>
          <a:bodyPr/>
          <a:lstStyle/>
          <a:p>
            <a:pPr marL="342900" indent="-342900">
              <a:spcBef>
                <a:spcPct val="20000"/>
              </a:spcBef>
              <a:spcAft>
                <a:spcPts val="1200"/>
              </a:spcAft>
            </a:pPr>
            <a:r>
              <a:rPr lang="en-US" sz="2800">
                <a:solidFill>
                  <a:schemeClr val="bg1"/>
                </a:solidFill>
                <a:latin typeface="Trebuchet MS" pitchFamily="34" charset="0"/>
              </a:rPr>
              <a:t>	Primary Care Associations (PCAs)</a:t>
            </a:r>
          </a:p>
          <a:p>
            <a:pPr marL="800100" lvl="1" indent="-342900">
              <a:spcBef>
                <a:spcPct val="20000"/>
              </a:spcBef>
              <a:spcAft>
                <a:spcPts val="1200"/>
              </a:spcAft>
              <a:buFont typeface="Arial" charset="0"/>
              <a:buChar char="•"/>
            </a:pPr>
            <a:r>
              <a:rPr lang="en-US" sz="2000">
                <a:solidFill>
                  <a:schemeClr val="bg1"/>
                </a:solidFill>
                <a:latin typeface="Trebuchet MS" pitchFamily="34" charset="0"/>
              </a:rPr>
              <a:t>Non-profit organizations located in states that provide </a:t>
            </a:r>
            <a:br>
              <a:rPr lang="en-US" sz="2000">
                <a:solidFill>
                  <a:schemeClr val="bg1"/>
                </a:solidFill>
                <a:latin typeface="Trebuchet MS" pitchFamily="34" charset="0"/>
              </a:rPr>
            </a:br>
            <a:r>
              <a:rPr lang="en-US" sz="2000">
                <a:solidFill>
                  <a:schemeClr val="bg1"/>
                </a:solidFill>
                <a:latin typeface="Trebuchet MS" pitchFamily="34" charset="0"/>
              </a:rPr>
              <a:t>training and technical assistance to community, migrant </a:t>
            </a:r>
            <a:br>
              <a:rPr lang="en-US" sz="2000">
                <a:solidFill>
                  <a:schemeClr val="bg1"/>
                </a:solidFill>
                <a:latin typeface="Trebuchet MS" pitchFamily="34" charset="0"/>
              </a:rPr>
            </a:br>
            <a:r>
              <a:rPr lang="en-US" sz="2000">
                <a:solidFill>
                  <a:schemeClr val="bg1"/>
                </a:solidFill>
                <a:latin typeface="Trebuchet MS" pitchFamily="34" charset="0"/>
              </a:rPr>
              <a:t>health, homeless, and other safety net providers</a:t>
            </a:r>
          </a:p>
          <a:p>
            <a:pPr marL="800100" lvl="1" indent="-342900">
              <a:spcBef>
                <a:spcPct val="20000"/>
              </a:spcBef>
              <a:spcAft>
                <a:spcPts val="1200"/>
              </a:spcAft>
              <a:buFont typeface="Arial" charset="0"/>
              <a:buChar char="•"/>
            </a:pPr>
            <a:r>
              <a:rPr lang="en-US" sz="2000">
                <a:solidFill>
                  <a:schemeClr val="bg1"/>
                </a:solidFill>
                <a:latin typeface="Trebuchet MS" pitchFamily="34" charset="0"/>
              </a:rPr>
              <a:t>PCAs:</a:t>
            </a:r>
          </a:p>
          <a:p>
            <a:pPr marL="1257300" lvl="2" indent="-342900">
              <a:spcBef>
                <a:spcPct val="20000"/>
              </a:spcBef>
              <a:spcAft>
                <a:spcPts val="600"/>
              </a:spcAft>
              <a:buFont typeface="Wingdings" pitchFamily="2" charset="2"/>
              <a:buChar char="ü"/>
            </a:pPr>
            <a:r>
              <a:rPr lang="en-US">
                <a:solidFill>
                  <a:schemeClr val="bg1"/>
                </a:solidFill>
                <a:latin typeface="Trebuchet MS" pitchFamily="34" charset="0"/>
              </a:rPr>
              <a:t>Assist in planning for growth of health centers in their states</a:t>
            </a:r>
          </a:p>
          <a:p>
            <a:pPr marL="1257300" lvl="2" indent="-342900">
              <a:spcBef>
                <a:spcPct val="20000"/>
              </a:spcBef>
              <a:spcAft>
                <a:spcPts val="600"/>
              </a:spcAft>
              <a:buFont typeface="Wingdings" pitchFamily="2" charset="2"/>
              <a:buChar char="ü"/>
            </a:pPr>
            <a:r>
              <a:rPr lang="en-US">
                <a:solidFill>
                  <a:schemeClr val="bg1"/>
                </a:solidFill>
                <a:latin typeface="Trebuchet MS" pitchFamily="34" charset="0"/>
              </a:rPr>
              <a:t>Help develop strategies to recruit and retain health center staff</a:t>
            </a:r>
          </a:p>
          <a:p>
            <a:pPr marL="1257300" lvl="2" indent="-342900">
              <a:spcBef>
                <a:spcPct val="20000"/>
              </a:spcBef>
              <a:spcAft>
                <a:spcPts val="600"/>
              </a:spcAft>
              <a:buFont typeface="Wingdings" pitchFamily="2" charset="2"/>
              <a:buChar char="ü"/>
            </a:pPr>
            <a:r>
              <a:rPr lang="en-US">
                <a:solidFill>
                  <a:schemeClr val="bg1"/>
                </a:solidFill>
                <a:latin typeface="Trebuchet MS" pitchFamily="34" charset="0"/>
              </a:rPr>
              <a:t>Help members identify available jobs at NHSC-approved sites</a:t>
            </a:r>
          </a:p>
          <a:p>
            <a:pPr marL="1257300" lvl="2" indent="-342900">
              <a:spcBef>
                <a:spcPct val="20000"/>
              </a:spcBef>
              <a:spcAft>
                <a:spcPts val="600"/>
              </a:spcAft>
              <a:buFont typeface="Wingdings" pitchFamily="2" charset="2"/>
              <a:buChar char="ü"/>
            </a:pPr>
            <a:r>
              <a:rPr lang="en-US">
                <a:solidFill>
                  <a:schemeClr val="bg1"/>
                </a:solidFill>
                <a:latin typeface="Trebuchet MS" pitchFamily="34" charset="0"/>
              </a:rPr>
              <a:t>Assist sites with the NHSC application process</a:t>
            </a:r>
          </a:p>
          <a:p>
            <a:pPr marL="1257300" lvl="2" indent="-342900">
              <a:spcBef>
                <a:spcPct val="20000"/>
              </a:spcBef>
              <a:spcAft>
                <a:spcPts val="600"/>
              </a:spcAft>
            </a:pPr>
            <a:endParaRPr lang="en-US" sz="2000">
              <a:solidFill>
                <a:schemeClr val="bg1"/>
              </a:solidFill>
              <a:latin typeface="Trebuchet MS" pitchFamily="34" charset="0"/>
            </a:endParaRPr>
          </a:p>
        </p:txBody>
      </p:sp>
      <p:sp>
        <p:nvSpPr>
          <p:cNvPr id="9" name="Title 6"/>
          <p:cNvSpPr>
            <a:spLocks noGrp="1"/>
          </p:cNvSpPr>
          <p:nvPr>
            <p:ph type="title"/>
          </p:nvPr>
        </p:nvSpPr>
        <p:spPr>
          <a:xfrm>
            <a:off x="914400" y="685800"/>
            <a:ext cx="8229600" cy="990600"/>
          </a:xfrm>
        </p:spPr>
        <p:txBody>
          <a:bodyPr anchor="t"/>
          <a:lstStyle/>
          <a:p>
            <a:pPr algn="l" fontAlgn="auto">
              <a:spcAft>
                <a:spcPts val="0"/>
              </a:spcAft>
              <a:defRPr/>
            </a:pPr>
            <a:r>
              <a:rPr lang="en-US" dirty="0" smtClean="0">
                <a:solidFill>
                  <a:srgbClr val="FFFFFF"/>
                </a:solidFill>
              </a:rPr>
              <a:t>Community support</a:t>
            </a:r>
            <a:endParaRPr lang="en-US"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00800"/>
          </a:xfrm>
          <a:prstGeom prst="rect">
            <a:avLst/>
          </a:prstGeom>
          <a:solidFill>
            <a:srgbClr val="F15A29"/>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3"/>
          <p:cNvSpPr txBox="1">
            <a:spLocks/>
          </p:cNvSpPr>
          <p:nvPr/>
        </p:nvSpPr>
        <p:spPr bwMode="auto">
          <a:xfrm>
            <a:off x="609600" y="1600200"/>
            <a:ext cx="8305800" cy="4648200"/>
          </a:xfrm>
          <a:prstGeom prst="rect">
            <a:avLst/>
          </a:prstGeom>
          <a:noFill/>
          <a:ln w="9525">
            <a:noFill/>
            <a:miter lim="800000"/>
            <a:headEnd/>
            <a:tailEnd/>
          </a:ln>
        </p:spPr>
        <p:txBody>
          <a:bodyPr/>
          <a:lstStyle/>
          <a:p>
            <a:pPr marL="342900" indent="-342900">
              <a:spcBef>
                <a:spcPct val="20000"/>
              </a:spcBef>
              <a:spcAft>
                <a:spcPts val="1200"/>
              </a:spcAft>
            </a:pPr>
            <a:r>
              <a:rPr lang="en-US" sz="2800">
                <a:solidFill>
                  <a:schemeClr val="bg1"/>
                </a:solidFill>
                <a:latin typeface="Trebuchet MS" pitchFamily="34" charset="0"/>
              </a:rPr>
              <a:t>	Area Health Education Centers (AHECs)</a:t>
            </a:r>
          </a:p>
          <a:p>
            <a:pPr marL="800100" lvl="1" indent="-342900">
              <a:spcBef>
                <a:spcPct val="20000"/>
              </a:spcBef>
              <a:spcAft>
                <a:spcPts val="1200"/>
              </a:spcAft>
              <a:buFont typeface="Arial" charset="0"/>
              <a:buChar char="•"/>
            </a:pPr>
            <a:r>
              <a:rPr lang="en-US" sz="2000">
                <a:solidFill>
                  <a:schemeClr val="bg1"/>
                </a:solidFill>
                <a:latin typeface="Trebuchet MS" pitchFamily="34" charset="0"/>
              </a:rPr>
              <a:t>AHEC programs help recruit, train, and retain a health professions workforce committed to underserved populations</a:t>
            </a:r>
          </a:p>
          <a:p>
            <a:pPr marL="800100" lvl="1" indent="-342900">
              <a:spcBef>
                <a:spcPct val="20000"/>
              </a:spcBef>
              <a:spcAft>
                <a:spcPts val="1200"/>
              </a:spcAft>
              <a:buFont typeface="Arial" charset="0"/>
              <a:buChar char="•"/>
            </a:pPr>
            <a:r>
              <a:rPr lang="en-US" sz="2000">
                <a:solidFill>
                  <a:schemeClr val="bg1"/>
                </a:solidFill>
                <a:latin typeface="Trebuchet MS" pitchFamily="34" charset="0"/>
              </a:rPr>
              <a:t>AHECs:</a:t>
            </a:r>
          </a:p>
          <a:p>
            <a:pPr marL="1257300" lvl="2" indent="-342900">
              <a:spcBef>
                <a:spcPct val="20000"/>
              </a:spcBef>
              <a:spcAft>
                <a:spcPts val="600"/>
              </a:spcAft>
              <a:buFont typeface="Wingdings" pitchFamily="2" charset="2"/>
              <a:buChar char="ü"/>
            </a:pPr>
            <a:r>
              <a:rPr lang="en-US">
                <a:solidFill>
                  <a:schemeClr val="bg1"/>
                </a:solidFill>
                <a:latin typeface="Trebuchet MS" pitchFamily="34" charset="0"/>
              </a:rPr>
              <a:t>Understand where the need for health care professionals </a:t>
            </a:r>
            <a:br>
              <a:rPr lang="en-US">
                <a:solidFill>
                  <a:schemeClr val="bg1"/>
                </a:solidFill>
                <a:latin typeface="Trebuchet MS" pitchFamily="34" charset="0"/>
              </a:rPr>
            </a:br>
            <a:r>
              <a:rPr lang="en-US">
                <a:solidFill>
                  <a:schemeClr val="bg1"/>
                </a:solidFill>
                <a:latin typeface="Trebuchet MS" pitchFamily="34" charset="0"/>
              </a:rPr>
              <a:t>in the state and communities exists</a:t>
            </a:r>
          </a:p>
          <a:p>
            <a:pPr marL="1257300" lvl="2" indent="-342900">
              <a:spcBef>
                <a:spcPct val="20000"/>
              </a:spcBef>
              <a:spcAft>
                <a:spcPts val="600"/>
              </a:spcAft>
              <a:buFont typeface="Wingdings" pitchFamily="2" charset="2"/>
              <a:buChar char="ü"/>
            </a:pPr>
            <a:r>
              <a:rPr lang="en-US">
                <a:solidFill>
                  <a:schemeClr val="bg1"/>
                </a:solidFill>
                <a:latin typeface="Trebuchet MS" pitchFamily="34" charset="0"/>
              </a:rPr>
              <a:t>Link to community and academic educational partnerships</a:t>
            </a:r>
          </a:p>
          <a:p>
            <a:pPr marL="1257300" lvl="2" indent="-342900">
              <a:spcBef>
                <a:spcPct val="20000"/>
              </a:spcBef>
              <a:spcAft>
                <a:spcPts val="600"/>
              </a:spcAft>
              <a:buFont typeface="Wingdings" pitchFamily="2" charset="2"/>
              <a:buChar char="ü"/>
            </a:pPr>
            <a:r>
              <a:rPr lang="en-US">
                <a:solidFill>
                  <a:schemeClr val="bg1"/>
                </a:solidFill>
                <a:latin typeface="Trebuchet MS" pitchFamily="34" charset="0"/>
              </a:rPr>
              <a:t>Connect NHSC members to educational opportunities, continuing education, and rotations for residents</a:t>
            </a:r>
          </a:p>
        </p:txBody>
      </p:sp>
      <p:sp>
        <p:nvSpPr>
          <p:cNvPr id="9" name="Title 6"/>
          <p:cNvSpPr>
            <a:spLocks noGrp="1"/>
          </p:cNvSpPr>
          <p:nvPr>
            <p:ph type="title"/>
          </p:nvPr>
        </p:nvSpPr>
        <p:spPr>
          <a:xfrm>
            <a:off x="914400" y="685800"/>
            <a:ext cx="8229600" cy="990600"/>
          </a:xfrm>
        </p:spPr>
        <p:txBody>
          <a:bodyPr anchor="t"/>
          <a:lstStyle/>
          <a:p>
            <a:pPr algn="l" fontAlgn="auto">
              <a:spcAft>
                <a:spcPts val="0"/>
              </a:spcAft>
              <a:defRPr/>
            </a:pPr>
            <a:r>
              <a:rPr lang="en-US" dirty="0" smtClean="0">
                <a:solidFill>
                  <a:srgbClr val="FFFFFF"/>
                </a:solidFill>
              </a:rPr>
              <a:t>Community support</a:t>
            </a:r>
            <a:endParaRPr lang="en-US"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400800"/>
          </a:xfrm>
          <a:prstGeom prst="rect">
            <a:avLst/>
          </a:prstGeom>
          <a:solidFill>
            <a:srgbClr val="F15A29"/>
          </a:solidFill>
          <a:ln w="0"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3"/>
          <p:cNvSpPr txBox="1">
            <a:spLocks/>
          </p:cNvSpPr>
          <p:nvPr/>
        </p:nvSpPr>
        <p:spPr bwMode="auto">
          <a:xfrm>
            <a:off x="609600" y="1600200"/>
            <a:ext cx="8305800" cy="4648200"/>
          </a:xfrm>
          <a:prstGeom prst="rect">
            <a:avLst/>
          </a:prstGeom>
          <a:noFill/>
          <a:ln w="9525">
            <a:noFill/>
            <a:miter lim="800000"/>
            <a:headEnd/>
            <a:tailEnd/>
          </a:ln>
        </p:spPr>
        <p:txBody>
          <a:bodyPr/>
          <a:lstStyle/>
          <a:p>
            <a:pPr marL="342900" indent="-342900">
              <a:spcBef>
                <a:spcPct val="20000"/>
              </a:spcBef>
              <a:spcAft>
                <a:spcPts val="1200"/>
              </a:spcAft>
            </a:pPr>
            <a:r>
              <a:rPr lang="en-US" sz="2800">
                <a:solidFill>
                  <a:schemeClr val="bg1"/>
                </a:solidFill>
                <a:latin typeface="Trebuchet MS" pitchFamily="34" charset="0"/>
              </a:rPr>
              <a:t>	State Offices of Rural Health (SORHs)</a:t>
            </a:r>
          </a:p>
          <a:p>
            <a:pPr marL="800100" lvl="1" indent="-342900">
              <a:spcBef>
                <a:spcPct val="20000"/>
              </a:spcBef>
              <a:spcAft>
                <a:spcPts val="1200"/>
              </a:spcAft>
              <a:buFont typeface="Arial" charset="0"/>
              <a:buChar char="•"/>
            </a:pPr>
            <a:r>
              <a:rPr lang="en-US" sz="2000">
                <a:solidFill>
                  <a:schemeClr val="bg1"/>
                </a:solidFill>
                <a:latin typeface="Trebuchet MS" pitchFamily="34" charset="0"/>
              </a:rPr>
              <a:t>SORHs work to improve access to health care in rural and underserved areas to reduce health disparities</a:t>
            </a:r>
          </a:p>
          <a:p>
            <a:pPr marL="800100" lvl="1" indent="-342900">
              <a:spcBef>
                <a:spcPct val="20000"/>
              </a:spcBef>
              <a:spcAft>
                <a:spcPts val="1200"/>
              </a:spcAft>
              <a:buFont typeface="Arial" charset="0"/>
              <a:buChar char="•"/>
            </a:pPr>
            <a:r>
              <a:rPr lang="en-US" sz="2000">
                <a:solidFill>
                  <a:schemeClr val="bg1"/>
                </a:solidFill>
                <a:latin typeface="Trebuchet MS" pitchFamily="34" charset="0"/>
              </a:rPr>
              <a:t>SORHs:</a:t>
            </a:r>
          </a:p>
          <a:p>
            <a:pPr marL="1257300" lvl="2" indent="-342900">
              <a:spcBef>
                <a:spcPct val="20000"/>
              </a:spcBef>
              <a:spcAft>
                <a:spcPts val="600"/>
              </a:spcAft>
              <a:buFont typeface="Wingdings" pitchFamily="2" charset="2"/>
              <a:buChar char="ü"/>
            </a:pPr>
            <a:r>
              <a:rPr lang="en-US">
                <a:solidFill>
                  <a:schemeClr val="bg1"/>
                </a:solidFill>
                <a:latin typeface="Trebuchet MS" pitchFamily="34" charset="0"/>
              </a:rPr>
              <a:t>Provide access to tools and resources for those serving </a:t>
            </a:r>
            <a:br>
              <a:rPr lang="en-US">
                <a:solidFill>
                  <a:schemeClr val="bg1"/>
                </a:solidFill>
                <a:latin typeface="Trebuchet MS" pitchFamily="34" charset="0"/>
              </a:rPr>
            </a:br>
            <a:r>
              <a:rPr lang="en-US">
                <a:solidFill>
                  <a:schemeClr val="bg1"/>
                </a:solidFill>
                <a:latin typeface="Trebuchet MS" pitchFamily="34" charset="0"/>
              </a:rPr>
              <a:t>in rural areas</a:t>
            </a:r>
          </a:p>
          <a:p>
            <a:pPr marL="1257300" lvl="2" indent="-342900">
              <a:spcBef>
                <a:spcPct val="20000"/>
              </a:spcBef>
              <a:spcAft>
                <a:spcPts val="600"/>
              </a:spcAft>
              <a:buFont typeface="Wingdings" pitchFamily="2" charset="2"/>
              <a:buChar char="ü"/>
            </a:pPr>
            <a:r>
              <a:rPr lang="en-US">
                <a:solidFill>
                  <a:schemeClr val="bg1"/>
                </a:solidFill>
                <a:latin typeface="Trebuchet MS" pitchFamily="34" charset="0"/>
              </a:rPr>
              <a:t>Know about job opportunities at rural NHSC-approved sites</a:t>
            </a:r>
          </a:p>
          <a:p>
            <a:pPr marL="1257300" lvl="2" indent="-342900">
              <a:spcBef>
                <a:spcPct val="20000"/>
              </a:spcBef>
              <a:spcAft>
                <a:spcPts val="600"/>
              </a:spcAft>
              <a:buFont typeface="Wingdings" pitchFamily="2" charset="2"/>
              <a:buChar char="ü"/>
            </a:pPr>
            <a:r>
              <a:rPr lang="en-US">
                <a:solidFill>
                  <a:schemeClr val="bg1"/>
                </a:solidFill>
                <a:latin typeface="Trebuchet MS" pitchFamily="34" charset="0"/>
              </a:rPr>
              <a:t>Offer networking opportunities with other rural providers</a:t>
            </a:r>
          </a:p>
        </p:txBody>
      </p:sp>
      <p:sp>
        <p:nvSpPr>
          <p:cNvPr id="9" name="Title 6"/>
          <p:cNvSpPr>
            <a:spLocks noGrp="1"/>
          </p:cNvSpPr>
          <p:nvPr>
            <p:ph type="title"/>
          </p:nvPr>
        </p:nvSpPr>
        <p:spPr>
          <a:xfrm>
            <a:off x="914400" y="685800"/>
            <a:ext cx="8229600" cy="990600"/>
          </a:xfrm>
        </p:spPr>
        <p:txBody>
          <a:bodyPr anchor="t"/>
          <a:lstStyle/>
          <a:p>
            <a:pPr algn="l" fontAlgn="auto">
              <a:spcAft>
                <a:spcPts val="0"/>
              </a:spcAft>
              <a:defRPr/>
            </a:pPr>
            <a:r>
              <a:rPr lang="en-US" dirty="0" smtClean="0">
                <a:solidFill>
                  <a:srgbClr val="FFFFFF"/>
                </a:solidFill>
              </a:rPr>
              <a:t>Community support</a:t>
            </a:r>
            <a:endParaRPr lang="en-US"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p:bld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4B4D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7270</TotalTime>
  <Words>2491</Words>
  <Application>Microsoft Office PowerPoint</Application>
  <PresentationFormat>On-screen Show (4:3)</PresentationFormat>
  <Paragraphs>543</Paragraphs>
  <Slides>101</Slides>
  <Notes>86</Notes>
  <HiddenSlides>0</HiddenSlides>
  <MMClips>0</MMClips>
  <ScaleCrop>false</ScaleCrop>
  <HeadingPairs>
    <vt:vector size="4" baseType="variant">
      <vt:variant>
        <vt:lpstr>Theme</vt:lpstr>
      </vt:variant>
      <vt:variant>
        <vt:i4>1</vt:i4>
      </vt:variant>
      <vt:variant>
        <vt:lpstr>Slide Titles</vt:lpstr>
      </vt:variant>
      <vt:variant>
        <vt:i4>101</vt:i4>
      </vt:variant>
    </vt:vector>
  </HeadingPairs>
  <TitlesOfParts>
    <vt:vector size="102" baseType="lpstr">
      <vt:lpstr>Office Theme</vt:lpstr>
      <vt:lpstr>Slide 1</vt:lpstr>
      <vt:lpstr>Slide 2</vt:lpstr>
      <vt:lpstr>Slide 3</vt:lpstr>
      <vt:lpstr>Slide 4</vt:lpstr>
      <vt:lpstr>Slide 5</vt:lpstr>
      <vt:lpstr>Bureau of clinician recruitment and service</vt:lpstr>
      <vt:lpstr>Slide 7</vt:lpstr>
      <vt:lpstr>History of  the Corps</vt:lpstr>
      <vt:lpstr>Slide 9</vt:lpstr>
      <vt:lpstr>Slide 10</vt:lpstr>
      <vt:lpstr>NHSC Today</vt:lpstr>
      <vt:lpstr>NHSC Field Strength*</vt:lpstr>
      <vt:lpstr>Fast facts</vt:lpstr>
      <vt:lpstr>Loan Repayment  Program</vt:lpstr>
      <vt:lpstr>Slide 15</vt:lpstr>
      <vt:lpstr>Slide 16</vt:lpstr>
      <vt:lpstr>Slide 17</vt:lpstr>
      <vt:lpstr>Slide 18</vt:lpstr>
      <vt:lpstr>Slide 19</vt:lpstr>
      <vt:lpstr>NHSC Jobs center</vt:lpstr>
      <vt:lpstr>Loan Repayment Award</vt:lpstr>
      <vt:lpstr>Additional Benefits</vt:lpstr>
      <vt:lpstr>Slide 23</vt:lpstr>
      <vt:lpstr>Eligibility</vt:lpstr>
      <vt:lpstr>Eligible </vt:lpstr>
      <vt:lpstr>Slide 26</vt:lpstr>
      <vt:lpstr>Slide 27</vt:lpstr>
      <vt:lpstr>Slide 28</vt:lpstr>
      <vt:lpstr>How to apply?</vt:lpstr>
      <vt:lpstr>Slide 30</vt:lpstr>
      <vt:lpstr>Scholarship Program</vt:lpstr>
      <vt:lpstr>Slide 32</vt:lpstr>
      <vt:lpstr>Slide 33</vt:lpstr>
      <vt:lpstr>Slide 34</vt:lpstr>
      <vt:lpstr>Slide 35</vt:lpstr>
      <vt:lpstr>Slide 36</vt:lpstr>
      <vt:lpstr>Slide 37</vt:lpstr>
      <vt:lpstr>Eligibility</vt:lpstr>
      <vt:lpstr>How to apply</vt:lpstr>
      <vt:lpstr>Slide 40</vt:lpstr>
      <vt:lpstr>Students to Service Loan Repayment Program</vt:lpstr>
      <vt:lpstr>Slide 42</vt:lpstr>
      <vt:lpstr>Eligibility</vt:lpstr>
      <vt:lpstr>awards</vt:lpstr>
      <vt:lpstr>How to apply</vt:lpstr>
      <vt:lpstr>Slide 46</vt:lpstr>
      <vt:lpstr>NHSC Sites</vt:lpstr>
      <vt:lpstr>Slide 48</vt:lpstr>
      <vt:lpstr>Slide 49</vt:lpstr>
      <vt:lpstr>Slide 50</vt:lpstr>
      <vt:lpstr>Benefits</vt:lpstr>
      <vt:lpstr>Eligible Types of Sites</vt:lpstr>
      <vt:lpstr>Eligibility</vt:lpstr>
      <vt:lpstr>Eligibility</vt:lpstr>
      <vt:lpstr>How to apply</vt:lpstr>
      <vt:lpstr>Slide 56</vt:lpstr>
      <vt:lpstr>Slide 57</vt:lpstr>
      <vt:lpstr>Slide 58</vt:lpstr>
      <vt:lpstr>Slide 59</vt:lpstr>
      <vt:lpstr>Slide 60</vt:lpstr>
      <vt:lpstr>Slide 61</vt:lpstr>
      <vt:lpstr>Slide 62</vt:lpstr>
      <vt:lpstr>Eligibility</vt:lpstr>
      <vt:lpstr>Service Commitment</vt:lpstr>
      <vt:lpstr>Critical Shortage Facilities</vt:lpstr>
      <vt:lpstr>Slide 66</vt:lpstr>
      <vt:lpstr>Slide 67</vt:lpstr>
      <vt:lpstr>Slide 68</vt:lpstr>
      <vt:lpstr>Eligibility</vt:lpstr>
      <vt:lpstr>Service Commitment</vt:lpstr>
      <vt:lpstr>Full-time status          part-time status</vt:lpstr>
      <vt:lpstr>Critical shortage facility</vt:lpstr>
      <vt:lpstr>Slide 73</vt:lpstr>
      <vt:lpstr>Slide 74</vt:lpstr>
      <vt:lpstr>Slide 75</vt:lpstr>
      <vt:lpstr>Eligibility</vt:lpstr>
      <vt:lpstr>Slide 77</vt:lpstr>
      <vt:lpstr>Slide 78</vt:lpstr>
      <vt:lpstr>Service Commitment</vt:lpstr>
      <vt:lpstr>Slide 80</vt:lpstr>
      <vt:lpstr>Slide 81</vt:lpstr>
      <vt:lpstr>Slide 82</vt:lpstr>
      <vt:lpstr>Eligibility</vt:lpstr>
      <vt:lpstr>Eligible disciplines</vt:lpstr>
      <vt:lpstr>Eligible disciplines</vt:lpstr>
      <vt:lpstr>Service Commitment</vt:lpstr>
      <vt:lpstr>Slide 87</vt:lpstr>
      <vt:lpstr>Slide 88</vt:lpstr>
      <vt:lpstr>NHSC Providers</vt:lpstr>
      <vt:lpstr>Staff Support</vt:lpstr>
      <vt:lpstr>Slide 91</vt:lpstr>
      <vt:lpstr>Resources</vt:lpstr>
      <vt:lpstr>Slide 93</vt:lpstr>
      <vt:lpstr>Customer  Care Center    </vt:lpstr>
      <vt:lpstr>Community support</vt:lpstr>
      <vt:lpstr>Community support</vt:lpstr>
      <vt:lpstr>Community support</vt:lpstr>
      <vt:lpstr>Community support</vt:lpstr>
      <vt:lpstr>Community support</vt:lpstr>
      <vt:lpstr>Other Resources</vt:lpstr>
      <vt:lpstr>Slide 101</vt:lpstr>
    </vt:vector>
  </TitlesOfParts>
  <Company>AED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blafontant</dc:creator>
  <cp:lastModifiedBy>administrator</cp:lastModifiedBy>
  <cp:revision>309</cp:revision>
  <dcterms:created xsi:type="dcterms:W3CDTF">2011-04-05T19:52:23Z</dcterms:created>
  <dcterms:modified xsi:type="dcterms:W3CDTF">2012-08-24T15:57:44Z</dcterms:modified>
</cp:coreProperties>
</file>