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4" r:id="rId4"/>
    <p:sldId id="259" r:id="rId5"/>
    <p:sldId id="300" r:id="rId6"/>
    <p:sldId id="301" r:id="rId7"/>
    <p:sldId id="302" r:id="rId8"/>
    <p:sldId id="306" r:id="rId9"/>
    <p:sldId id="303" r:id="rId10"/>
    <p:sldId id="295" r:id="rId11"/>
    <p:sldId id="291" r:id="rId12"/>
    <p:sldId id="304" r:id="rId13"/>
    <p:sldId id="305" r:id="rId14"/>
    <p:sldId id="281" r:id="rId15"/>
    <p:sldId id="260" r:id="rId16"/>
    <p:sldId id="307" r:id="rId17"/>
    <p:sldId id="296" r:id="rId18"/>
    <p:sldId id="266" r:id="rId19"/>
    <p:sldId id="312" r:id="rId20"/>
    <p:sldId id="313" r:id="rId21"/>
    <p:sldId id="317" r:id="rId22"/>
    <p:sldId id="321" r:id="rId23"/>
    <p:sldId id="319" r:id="rId24"/>
    <p:sldId id="320" r:id="rId25"/>
    <p:sldId id="297" r:id="rId26"/>
    <p:sldId id="310" r:id="rId27"/>
    <p:sldId id="311" r:id="rId28"/>
    <p:sldId id="298" r:id="rId29"/>
    <p:sldId id="314" r:id="rId30"/>
    <p:sldId id="268" r:id="rId31"/>
    <p:sldId id="289" r:id="rId32"/>
    <p:sldId id="299" r:id="rId33"/>
    <p:sldId id="318" r:id="rId34"/>
    <p:sldId id="322" r:id="rId35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36F7A"/>
    <a:srgbClr val="C75102"/>
    <a:srgbClr val="FF9D00"/>
    <a:srgbClr val="FF6702"/>
    <a:srgbClr val="FF3305"/>
    <a:srgbClr val="CF3E00"/>
    <a:srgbClr val="EEB42D"/>
    <a:srgbClr val="570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587" autoAdjust="0"/>
    <p:restoredTop sz="94649" autoAdjust="0"/>
  </p:normalViewPr>
  <p:slideViewPr>
    <p:cSldViewPr>
      <p:cViewPr varScale="1">
        <p:scale>
          <a:sx n="75" d="100"/>
          <a:sy n="75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22"/>
    </p:cViewPr>
  </p:notesTextViewPr>
  <p:notesViewPr>
    <p:cSldViewPr>
      <p:cViewPr>
        <p:scale>
          <a:sx n="100" d="100"/>
          <a:sy n="100" d="100"/>
        </p:scale>
        <p:origin x="-1584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845BCB-6814-4048-A71B-7F2209F93C59}" type="datetimeFigureOut">
              <a:rPr lang="en-US" smtClean="0"/>
              <a:pPr/>
              <a:t>5/18/2011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B9460-BA8C-4BC5-8840-316AF6CC9FE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0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6B50163-F759-46CB-9ACE-B0E4D8AEF05F}" type="datetimeFigureOut">
              <a:rPr lang="en-US" smtClean="0"/>
              <a:pPr/>
              <a:t>5/18/2011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E5AB6CE-FDF3-46FC-A56B-E91BE602EC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702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rconference.com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dnaturalresources.net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Oversight is the 2</a:t>
            </a:r>
            <a:r>
              <a:rPr lang="en-US" baseline="30000" dirty="0" smtClean="0"/>
              <a:t>nd</a:t>
            </a:r>
            <a:r>
              <a:rPr lang="en-US" dirty="0" smtClean="0"/>
              <a:t> NR Priority.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looking more closely at the DoD Components’ overall Conservation budgets. – what they budgeted, what they received, what they actually spent.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also asking what specifically they accomplished with these funds.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asked the Components to report on CHD avoidance for the past 6 years.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 FY 10, the focus was on fish species in the Pacific Northwest.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established new NR program metrics in FY 09 to accomplish these goals.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established these 7 focus areas. </a:t>
            </a:r>
          </a:p>
          <a:p>
            <a:endParaRPr lang="en-US" dirty="0" smtClean="0"/>
          </a:p>
          <a:p>
            <a:r>
              <a:rPr lang="en-US" dirty="0" smtClean="0"/>
              <a:t>We expect each installation with an INRMP to develop scores for each of the 7 focus areas (as appropriate), in collaboration with the USFWS and State fish and wildlife agency.</a:t>
            </a:r>
          </a:p>
          <a:p>
            <a:endParaRPr lang="en-US" dirty="0" smtClean="0"/>
          </a:p>
          <a:p>
            <a:r>
              <a:rPr lang="en-US" dirty="0" smtClean="0"/>
              <a:t>Currently analyzing results from the second year's reporting.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plan to continue to fine tune and update the current metrics.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and Training is the 3</a:t>
            </a:r>
            <a:r>
              <a:rPr lang="en-US" baseline="30000" dirty="0" smtClean="0"/>
              <a:t>rd</a:t>
            </a:r>
            <a:r>
              <a:rPr lang="en-US" dirty="0" smtClean="0"/>
              <a:t> NR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We’ve developed three new training courses.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continue to provide workshops on “hot” NR conservation topics.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I’ve organized this year’s Policy Overview in terms of the Natural Resources program’s top priorities.</a:t>
            </a:r>
          </a:p>
          <a:p>
            <a:endParaRPr lang="en-US" dirty="0" smtClean="0"/>
          </a:p>
          <a:p>
            <a:r>
              <a:rPr lang="en-US" dirty="0" smtClean="0"/>
              <a:t>These priorities are currently in draft form, subject to further refinement. They represent the framework upon which the new DoD Natural Resources Strategic Plan is being built.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SMR 2011 will be held in Nashville, July 25-29.</a:t>
            </a:r>
          </a:p>
          <a:p>
            <a:endParaRPr lang="en-US" dirty="0" smtClean="0"/>
          </a:p>
          <a:p>
            <a:r>
              <a:rPr lang="en-US" dirty="0" smtClean="0"/>
              <a:t>NR sessions currently under development.</a:t>
            </a:r>
          </a:p>
          <a:p>
            <a:endParaRPr lang="en-US" dirty="0" smtClean="0"/>
          </a:p>
          <a:p>
            <a:r>
              <a:rPr lang="en-US" dirty="0" smtClean="0"/>
              <a:t>Opportunities for poster presentations.</a:t>
            </a:r>
          </a:p>
          <a:p>
            <a:endParaRPr lang="en-US" dirty="0" smtClean="0"/>
          </a:p>
          <a:p>
            <a:r>
              <a:rPr lang="en-US" dirty="0" smtClean="0"/>
              <a:t>Register at </a:t>
            </a:r>
            <a:r>
              <a:rPr lang="en-US" dirty="0" smtClean="0">
                <a:hlinkClick r:id="rId3"/>
              </a:rPr>
              <a:t>http://www.smrconference.com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Here’s the latest biodiversity tool – an Internet discussion group!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reminder of the Biodiversity tools that we completed last year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 the Invasive Species outreach toolkit that we also completed last year.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partnered with National Wildlife Federation, USFWS and others to fund this ne climate change vulnerability assessment guide.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Partnership development is the 4</a:t>
            </a:r>
            <a:r>
              <a:rPr lang="en-US" baseline="30000" dirty="0" smtClean="0"/>
              <a:t>th</a:t>
            </a:r>
            <a:r>
              <a:rPr lang="en-US" dirty="0" smtClean="0"/>
              <a:t> NR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working with the AF Safety Center to finalize coordination on the draft PIF Strategic plan.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expect the draft DoD PARC Strategic Plan to be ready for formal coordination in late spring.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Awareness is the 5</a:t>
            </a:r>
            <a:r>
              <a:rPr lang="en-US" baseline="30000" dirty="0" smtClean="0"/>
              <a:t>th</a:t>
            </a:r>
            <a:r>
              <a:rPr lang="en-US" dirty="0" smtClean="0"/>
              <a:t> NR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working to distribute NR program info through as many different  venues and formats as possible.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Policy is our #1 NR priority.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program fact sheets are available on </a:t>
            </a:r>
            <a:r>
              <a:rPr lang="en-US" dirty="0" smtClean="0">
                <a:hlinkClick r:id="rId3"/>
              </a:rPr>
              <a:t>http://www.DoDNaturalResources.net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We’re restructuring how and when we communicate different typos of information. </a:t>
            </a:r>
          </a:p>
          <a:p>
            <a:endParaRPr lang="en-US" dirty="0" smtClean="0"/>
          </a:p>
          <a:p>
            <a:r>
              <a:rPr lang="en-US" dirty="0" smtClean="0"/>
              <a:t>We’ll use both email blasts and a newly revised quarterly newsletter.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Advocacy is the 6</a:t>
            </a:r>
            <a:r>
              <a:rPr lang="en-US" baseline="30000" dirty="0" smtClean="0"/>
              <a:t>th</a:t>
            </a:r>
            <a:r>
              <a:rPr lang="en-US" dirty="0" smtClean="0"/>
              <a:t> NR Priority.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hope you’ll be seeing more soon for each of these current initiatives.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Please feel free to contact me if you have any questions.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Signed by USD(AT&amp;L) Ashton Carter – is now official DoD policy.</a:t>
            </a:r>
          </a:p>
          <a:p>
            <a:r>
              <a:rPr lang="en-US" dirty="0" smtClean="0"/>
              <a:t>Available on DoDNaturalResources.net, DENIX, and the DoD Issuances page. </a:t>
            </a:r>
          </a:p>
          <a:p>
            <a:r>
              <a:rPr lang="en-US" dirty="0" smtClean="0"/>
              <a:t>Incorporates legislative and policy changes</a:t>
            </a:r>
          </a:p>
          <a:p>
            <a:r>
              <a:rPr lang="en-US" dirty="0" smtClean="0"/>
              <a:t>Gives increased consideration to species at risk (SARs) – funding essential to maintain current compliance</a:t>
            </a:r>
          </a:p>
          <a:p>
            <a:r>
              <a:rPr lang="en-US" dirty="0" smtClean="0"/>
              <a:t>Adds new requirements to consider climate change and provide for sustainable ecosystem services</a:t>
            </a:r>
          </a:p>
          <a:p>
            <a:r>
              <a:rPr lang="en-US" dirty="0" smtClean="0"/>
              <a:t>Formalizes new NR Metrics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new DoDI defines responsibilities of the DoD Components.</a:t>
            </a:r>
          </a:p>
          <a:p>
            <a:endParaRPr lang="en-US" dirty="0" smtClean="0"/>
          </a:p>
          <a:p>
            <a:r>
              <a:rPr lang="en-US" dirty="0" smtClean="0"/>
              <a:t>These are some of the key ones.</a:t>
            </a:r>
          </a:p>
          <a:p>
            <a:endParaRPr lang="en-US" dirty="0" smtClean="0"/>
          </a:p>
          <a:p>
            <a:r>
              <a:rPr lang="en-US" dirty="0" smtClean="0"/>
              <a:t>The Military Departments may supplement/add to DoD policy – they may not diminish or reduce DoD policies.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INRMP Implementation Manual is in final informal coordination.</a:t>
            </a:r>
          </a:p>
          <a:p>
            <a:r>
              <a:rPr lang="en-US" dirty="0" smtClean="0"/>
              <a:t>Please send us any additional comments by April 30. </a:t>
            </a:r>
          </a:p>
          <a:p>
            <a:endParaRPr lang="en-US" dirty="0" smtClean="0"/>
          </a:p>
          <a:p>
            <a:r>
              <a:rPr lang="en-US" dirty="0" smtClean="0"/>
              <a:t>We expect formal coordination to being by mid/late summer.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USFWS issued updated draft Sikes guidance in September 2010.</a:t>
            </a:r>
          </a:p>
          <a:p>
            <a:endParaRPr lang="en-US" dirty="0" smtClean="0"/>
          </a:p>
          <a:p>
            <a:r>
              <a:rPr lang="en-US" dirty="0" smtClean="0"/>
              <a:t>We have identified some key DoD concerns with this guidance. USFWS needs to work with DoD to resolve these concerns  before their guidance is finalized.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expect the proposed Sikes amendments to be reintroduced as part of the FY 12 DoD Authorization bill.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expect to issue policy guidance on each of these topics within the next six months.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AB6CE-FDF3-46FC-A56B-E91BE602ECB6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A5373-EA97-4553-B3FF-30CAEBC393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84469-FAA7-45B1-984F-27A6BD487B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10782-BB5A-4310-8964-C1D51E1CF2A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3D58C-351D-45F5-AD46-54F088D8BB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A2F49-67B2-4CBF-B7F9-33AB11C698F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32CE6-1D2F-4C5B-80DB-F8AB72A648E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D50B-A1BC-4EA9-A4D0-EF03CA4E274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9606-117A-4ED0-92A2-BFA551AFC2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0B074-E36C-4FF1-9EEF-F10693540FC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34BF8-CE21-4FE7-AAD9-09E8A9E46A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5660285-F0D8-4FE8-96B4-8C33C3C3DE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68951D-A37A-466D-B879-9164E0A66F5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200400"/>
            <a:ext cx="7467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DoD Natural</a:t>
            </a:r>
            <a:r>
              <a:rPr lang="en-US" sz="4400" dirty="0"/>
              <a:t> </a:t>
            </a:r>
            <a:r>
              <a:rPr lang="en-US" sz="4400" dirty="0" smtClean="0"/>
              <a:t>Resources </a:t>
            </a:r>
            <a:br>
              <a:rPr lang="en-US" sz="4400" dirty="0" smtClean="0"/>
            </a:br>
            <a:r>
              <a:rPr lang="en-US" sz="4400" dirty="0" smtClean="0"/>
              <a:t>Policy Update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49379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1400" dirty="0" smtClean="0"/>
              <a:t>L. PETER BOICE</a:t>
            </a:r>
          </a:p>
          <a:p>
            <a:pPr algn="ctr"/>
            <a:r>
              <a:rPr lang="en-US" sz="1400" dirty="0" smtClean="0"/>
              <a:t>DEPUTY DIRECTOR, NATURAL RESOURCES</a:t>
            </a:r>
            <a:endParaRPr lang="en-US" sz="1400" dirty="0"/>
          </a:p>
        </p:txBody>
      </p:sp>
      <p:pic>
        <p:nvPicPr>
          <p:cNvPr id="4" name="Picture 3" descr="DoD_NRCP_Logo_Final_Col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381000"/>
            <a:ext cx="1712976" cy="1712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Oversight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OSD Program Oversight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/>
              <a:t>Providing flexibility for mission activities while protecting natural and cultural resources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3048000"/>
          <a:ext cx="6096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723900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 2009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 2010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FY 2011</a:t>
                      </a:r>
                      <a:endParaRPr lang="en-US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REQUEST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$330M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$323M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$320M</a:t>
                      </a:r>
                      <a:endParaRPr lang="en-US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APPROP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$344M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$322M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ACTUAL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$350M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Overarching Accomplishments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None/>
            </a:pPr>
            <a:r>
              <a:rPr lang="en-US" sz="1400" dirty="0" smtClean="0"/>
              <a:t> </a:t>
            </a:r>
            <a:r>
              <a:rPr lang="en-US" sz="1400" u="sng" dirty="0" smtClean="0"/>
              <a:t>FY 2010 Accomplishments</a:t>
            </a:r>
            <a:endParaRPr lang="en-US" sz="1300" dirty="0" smtClean="0"/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Promulgated and evaluated new DoD Natural Resources Conservation Program Metrics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Convened DoD-focused workshops - Invasive Species Management; Plant Conservation; Pollinators; Biodiversity Management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Completed and posted/distributed an Invasive Species Outreach Toolkit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Developed first contingency operations cultural resource guidance for CENTCOM</a:t>
            </a:r>
            <a:endParaRPr lang="en-US" sz="1400" dirty="0" smtClean="0"/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rgbClr val="003366"/>
              </a:buClr>
              <a:buSzPct val="100000"/>
              <a:buFont typeface="Wingdings" pitchFamily="2" charset="2"/>
              <a:buNone/>
            </a:pPr>
            <a:r>
              <a:rPr lang="en-US" sz="1400" dirty="0" smtClean="0"/>
              <a:t>  </a:t>
            </a:r>
            <a:r>
              <a:rPr lang="en-US" sz="1400" u="sng" dirty="0" smtClean="0"/>
              <a:t>FY 2011 Initiatives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Issue revised Natural Resources Instruction and develop and issue new INRMP Manual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Provide new Advanced Sikes Act Training and Endangered Species Act for DoD Managers Training courses and Climate Change Tools for DoD workshop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Cosponsor Sustaining Military Readiness Conference 2011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Develop guidance on appropriate rehabilitation practices for historic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None/>
            </a:pPr>
            <a:r>
              <a:rPr lang="en-US" sz="1400" u="sng" dirty="0" smtClean="0"/>
              <a:t>FY 2012 Initiatives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Complete new Natural Resources Strategic Plan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Complete DoD Partners in Amphibians and Reptiles Strategic Plan</a:t>
            </a:r>
          </a:p>
          <a:p>
            <a:pPr marL="346075" lvl="1" indent="-231775">
              <a:lnSpc>
                <a:spcPct val="90000"/>
              </a:lnSpc>
              <a:spcBef>
                <a:spcPct val="10000"/>
              </a:spcBef>
              <a:spcAft>
                <a:spcPct val="25000"/>
              </a:spcAft>
              <a:buClr>
                <a:schemeClr val="tx1"/>
              </a:buClr>
              <a:buSzPct val="100000"/>
              <a:buFont typeface="Wingdings" pitchFamily="2" charset="2"/>
              <a:buChar char="Ø"/>
            </a:pPr>
            <a:r>
              <a:rPr lang="en-US" sz="1300" dirty="0" smtClean="0"/>
              <a:t>Develop a DoD archaeological curation policy instruction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 smtClean="0"/>
              <a:t>Critical Habitat Designation Avoidance</a:t>
            </a:r>
            <a:endParaRPr lang="en-US" sz="4000" dirty="0"/>
          </a:p>
        </p:txBody>
      </p:sp>
      <p:graphicFrame>
        <p:nvGraphicFramePr>
          <p:cNvPr id="1026" name="Object 5"/>
          <p:cNvGraphicFramePr>
            <a:graphicFrameLocks noGrp="1"/>
          </p:cNvGraphicFramePr>
          <p:nvPr>
            <p:ph idx="1"/>
          </p:nvPr>
        </p:nvGraphicFramePr>
        <p:xfrm>
          <a:off x="671512" y="2077244"/>
          <a:ext cx="7800975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4" imgW="7800975" imgH="4105275" progId="MSGraph.Chart.8">
                  <p:embed followColorScheme="full"/>
                </p:oleObj>
              </mc:Choice>
              <mc:Fallback>
                <p:oleObj name="Chart" r:id="rId4" imgW="7800975" imgH="4105275" progId="MSGraph.Chart.8">
                  <p:embed followColorScheme="full"/>
                  <p:pic>
                    <p:nvPicPr>
                      <p:cNvPr id="0" name="Object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2" y="2077244"/>
                        <a:ext cx="7800975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Natural Resources Metrics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effectiveness of natural resources support to the military mission </a:t>
            </a:r>
          </a:p>
          <a:p>
            <a:r>
              <a:rPr lang="en-US" dirty="0" smtClean="0"/>
              <a:t>Assess overall health and trends of each installation's natural resources program</a:t>
            </a:r>
          </a:p>
          <a:p>
            <a:r>
              <a:rPr lang="en-US" dirty="0" smtClean="0"/>
              <a:t>Identify and correct potential funding and other resource shortfalls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Focus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INRMP Implementation</a:t>
            </a:r>
          </a:p>
          <a:p>
            <a:r>
              <a:rPr lang="en-US" dirty="0" smtClean="0"/>
              <a:t>Partnership Cooperation/Effectiveness</a:t>
            </a:r>
          </a:p>
          <a:p>
            <a:r>
              <a:rPr lang="en-US" dirty="0" smtClean="0"/>
              <a:t>Team Adequacy</a:t>
            </a:r>
          </a:p>
          <a:p>
            <a:r>
              <a:rPr lang="en-US" dirty="0" smtClean="0"/>
              <a:t>Impact on Military Mission</a:t>
            </a:r>
          </a:p>
          <a:p>
            <a:r>
              <a:rPr lang="en-US" dirty="0" smtClean="0"/>
              <a:t>Listed Species Status</a:t>
            </a:r>
          </a:p>
          <a:p>
            <a:r>
              <a:rPr lang="en-US" dirty="0" smtClean="0"/>
              <a:t>Ecosystem Integrity</a:t>
            </a:r>
          </a:p>
          <a:p>
            <a:r>
              <a:rPr lang="en-US" dirty="0" smtClean="0"/>
              <a:t>Fish and Wildlife Management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Metrics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2900" dirty="0" smtClean="0">
                <a:latin typeface="+mj-lt"/>
              </a:rPr>
              <a:t>Improved consistency in program health metrics</a:t>
            </a:r>
          </a:p>
          <a:p>
            <a:pPr>
              <a:buNone/>
            </a:pPr>
            <a:endParaRPr lang="en-US" sz="2900" dirty="0" smtClean="0">
              <a:latin typeface="+mj-lt"/>
            </a:endParaRPr>
          </a:p>
          <a:p>
            <a:r>
              <a:rPr lang="en-US" sz="2900" dirty="0" smtClean="0">
                <a:latin typeface="+mj-lt"/>
              </a:rPr>
              <a:t>Standardized project evaluations using legal and mission drivers</a:t>
            </a:r>
          </a:p>
          <a:p>
            <a:endParaRPr lang="en-US" dirty="0" smtClean="0">
              <a:latin typeface="+mj-lt"/>
            </a:endParaRPr>
          </a:p>
          <a:p>
            <a:pPr lvl="1"/>
            <a:r>
              <a:rPr lang="en-US" sz="2600" dirty="0" smtClean="0">
                <a:latin typeface="+mj-lt"/>
              </a:rPr>
              <a:t>Quantify mission project benefits</a:t>
            </a:r>
          </a:p>
          <a:p>
            <a:pPr>
              <a:buNone/>
            </a:pPr>
            <a:endParaRPr lang="en-US" dirty="0" smtClean="0">
              <a:latin typeface="+mj-lt"/>
            </a:endParaRPr>
          </a:p>
          <a:p>
            <a:pPr marL="534035" lvl="1" indent="-168275"/>
            <a:r>
              <a:rPr lang="en-US" sz="2600" dirty="0" smtClean="0">
                <a:latin typeface="+mj-lt"/>
              </a:rPr>
              <a:t>Facilitate partnerships between the environmental community (owners) and the readiness community (operators)</a:t>
            </a:r>
          </a:p>
          <a:p>
            <a:pPr marL="168275" indent="-168275"/>
            <a:endParaRPr lang="en-US" dirty="0" smtClean="0">
              <a:latin typeface="+mj-lt"/>
            </a:endParaRPr>
          </a:p>
          <a:p>
            <a:pPr marL="534035" lvl="1" indent="-168275"/>
            <a:r>
              <a:rPr lang="en-US" sz="2600" dirty="0" smtClean="0">
                <a:latin typeface="+mj-lt"/>
              </a:rPr>
              <a:t>Base budget analyses and allocations on both legal and mission priorities</a:t>
            </a:r>
          </a:p>
          <a:p>
            <a:pPr marL="168275" indent="-168275"/>
            <a:endParaRPr lang="en-US" dirty="0" smtClean="0">
              <a:latin typeface="+mj-lt"/>
            </a:endParaRPr>
          </a:p>
          <a:p>
            <a:pPr marL="534035" lvl="1" indent="-168275"/>
            <a:r>
              <a:rPr lang="en-US" sz="2600" dirty="0" smtClean="0">
                <a:latin typeface="+mj-lt"/>
              </a:rPr>
              <a:t>Provide a more comprehensive basis for justifying future budget requests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Tools and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smtClean="0"/>
              <a:t>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Sikes Act 101 </a:t>
            </a:r>
          </a:p>
          <a:p>
            <a:r>
              <a:rPr lang="en-US" sz="2800" dirty="0" smtClean="0"/>
              <a:t>Sikes Implementation</a:t>
            </a:r>
          </a:p>
          <a:p>
            <a:r>
              <a:rPr lang="en-US" sz="2800" dirty="0" smtClean="0"/>
              <a:t>Endangered Species Act for DoD</a:t>
            </a:r>
          </a:p>
          <a:p>
            <a:pPr lvl="1"/>
            <a:r>
              <a:rPr lang="en-US" dirty="0" smtClean="0"/>
              <a:t>Beta Test at NAVFAC SW</a:t>
            </a:r>
          </a:p>
          <a:p>
            <a:pPr lvl="1"/>
            <a:r>
              <a:rPr lang="en-US" dirty="0" smtClean="0"/>
              <a:t>NMFWA!</a:t>
            </a:r>
          </a:p>
          <a:p>
            <a:pPr lvl="1"/>
            <a:r>
              <a:rPr lang="en-US" dirty="0" smtClean="0"/>
              <a:t>SMR 2011 – July 25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5400" dirty="0" smtClean="0"/>
              <a:t>Informational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u="sng" dirty="0" smtClean="0"/>
              <a:t>Recent</a:t>
            </a:r>
          </a:p>
          <a:p>
            <a:r>
              <a:rPr lang="en-US" sz="2400" dirty="0" smtClean="0"/>
              <a:t>Pollinators</a:t>
            </a:r>
          </a:p>
          <a:p>
            <a:r>
              <a:rPr lang="en-US" sz="2400" dirty="0" smtClean="0"/>
              <a:t>Plant Conservation</a:t>
            </a:r>
          </a:p>
          <a:p>
            <a:r>
              <a:rPr lang="en-US" sz="2400" dirty="0" smtClean="0"/>
              <a:t>Invasive Weeds</a:t>
            </a:r>
          </a:p>
          <a:p>
            <a:r>
              <a:rPr lang="en-US" sz="2400" dirty="0" smtClean="0"/>
              <a:t>Climate Change Tools</a:t>
            </a:r>
          </a:p>
          <a:p>
            <a:pPr>
              <a:buNone/>
            </a:pPr>
            <a:r>
              <a:rPr lang="en-US" sz="2400" u="sng" dirty="0" smtClean="0"/>
              <a:t>Current</a:t>
            </a:r>
          </a:p>
          <a:p>
            <a:r>
              <a:rPr lang="en-US" sz="2400" dirty="0" smtClean="0"/>
              <a:t>White-nose Syndrome</a:t>
            </a:r>
          </a:p>
          <a:p>
            <a:r>
              <a:rPr lang="en-US" sz="2400" dirty="0" smtClean="0"/>
              <a:t>PARC Strategic Plan Implementation</a:t>
            </a:r>
          </a:p>
          <a:p>
            <a:r>
              <a:rPr lang="en-US" sz="2400" dirty="0" smtClean="0"/>
              <a:t>Pacific NW Conservation Tools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 </a:t>
            </a:r>
          </a:p>
          <a:p>
            <a:r>
              <a:rPr lang="en-US" dirty="0" smtClean="0"/>
              <a:t>Program Oversight</a:t>
            </a:r>
          </a:p>
          <a:p>
            <a:r>
              <a:rPr lang="en-US" dirty="0" smtClean="0"/>
              <a:t>Tools and Training</a:t>
            </a:r>
          </a:p>
          <a:p>
            <a:r>
              <a:rPr lang="en-US" dirty="0" smtClean="0"/>
              <a:t>Partnerships</a:t>
            </a:r>
          </a:p>
          <a:p>
            <a:r>
              <a:rPr lang="en-US" dirty="0" smtClean="0"/>
              <a:t>Program Awareness </a:t>
            </a:r>
          </a:p>
          <a:p>
            <a:r>
              <a:rPr lang="en-US" dirty="0" smtClean="0"/>
              <a:t>Advocacy</a:t>
            </a:r>
          </a:p>
          <a:p>
            <a:pPr>
              <a:buNone/>
            </a:pPr>
            <a:endParaRPr lang="en-US" u="sng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Crosscutting Plenary Sessions (3 mornings)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Subject-specific Concurrent Sessions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~18 Workshops, including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ESA for DoD course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PARC Strategic Plan workshop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Ecological Forestry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NEPA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Exhibits and posters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Service breakouts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http://www.smrconference.com/images/site-ti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762000"/>
            <a:ext cx="68675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</a:rPr>
              <a:t>NEW! DoD Biodiversity NRinform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Internet discussion group for DoD natural resources managers and others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Access NRinform and register for an account at </a:t>
            </a:r>
            <a:r>
              <a:rPr lang="en-US" sz="1800" b="1" dirty="0" smtClean="0">
                <a:solidFill>
                  <a:srgbClr val="C00000"/>
                </a:solidFill>
                <a:latin typeface="Bell MT" pitchFamily="18" charset="0"/>
              </a:rPr>
              <a:t>http://dodbiodiversity.org/nrinform/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Moderated discussion</a:t>
            </a:r>
          </a:p>
          <a:p>
            <a:pPr>
              <a:buFont typeface="Arial" pitchFamily="34" charset="0"/>
              <a:buChar char="•"/>
            </a:pPr>
            <a:endParaRPr lang="en-US" sz="1800" b="1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Goal : an interactive discussion site to share success stories, lessons learned, BMPs and other information that will be useful across military lands.</a:t>
            </a:r>
          </a:p>
          <a:p>
            <a:endParaRPr lang="en-US" sz="1800" b="1" dirty="0" smtClean="0">
              <a:latin typeface="Bell MT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800" b="1" dirty="0" smtClean="0">
                <a:latin typeface="Bell MT" pitchFamily="18" charset="0"/>
              </a:rPr>
              <a:t>Potential discussion topics -- invasive species management, protection of endangered species, managing lands for multiple uses, etc.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Biodiversity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Revised Handbook with Case Studies</a:t>
            </a:r>
          </a:p>
          <a:p>
            <a:r>
              <a:rPr lang="en-US" sz="2000" dirty="0" smtClean="0"/>
              <a:t>Biodiversity Outreach Toolkit (2 DVD-set)</a:t>
            </a:r>
          </a:p>
          <a:p>
            <a:r>
              <a:rPr lang="en-US" sz="2000" dirty="0" smtClean="0"/>
              <a:t>Biodiversity Conservation Toolbox</a:t>
            </a:r>
          </a:p>
          <a:p>
            <a:endParaRPr lang="en-US" dirty="0"/>
          </a:p>
        </p:txBody>
      </p:sp>
      <p:pic>
        <p:nvPicPr>
          <p:cNvPr id="4" name="Picture 8" descr="HB Cover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429000"/>
            <a:ext cx="2566987" cy="2940050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429000"/>
            <a:ext cx="2105025" cy="2990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Invasive Species Outreach Toolkit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http://www.dodinvasives.org/</a:t>
            </a:r>
          </a:p>
          <a:p>
            <a:r>
              <a:rPr lang="en-US" dirty="0" smtClean="0"/>
              <a:t>Invasive Species Resources</a:t>
            </a:r>
          </a:p>
          <a:p>
            <a:pPr lvl="1"/>
            <a:r>
              <a:rPr lang="en-US" dirty="0" smtClean="0"/>
              <a:t>Commander’s Guide</a:t>
            </a:r>
          </a:p>
          <a:p>
            <a:pPr lvl="1"/>
            <a:r>
              <a:rPr lang="en-US" dirty="0" smtClean="0"/>
              <a:t>Template of PPT presentations</a:t>
            </a:r>
          </a:p>
          <a:p>
            <a:pPr lvl="1"/>
            <a:r>
              <a:rPr lang="en-US" dirty="0" smtClean="0"/>
              <a:t>Radio PSAs</a:t>
            </a:r>
          </a:p>
          <a:p>
            <a:pPr lvl="1"/>
            <a:r>
              <a:rPr lang="en-US" dirty="0" smtClean="0"/>
              <a:t>Online Resources</a:t>
            </a:r>
          </a:p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4" name="Picture 4" descr="YST_PPTposter_26feb2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209800"/>
            <a:ext cx="2265363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Climate Change Vulnerability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i="1" dirty="0" smtClean="0"/>
              <a:t>Scanning the Conservation Horizon: A Guide to Climate Change Vulnerability Assessment</a:t>
            </a:r>
          </a:p>
          <a:p>
            <a:pPr lvl="1"/>
            <a:r>
              <a:rPr lang="en-US" dirty="0" smtClean="0"/>
              <a:t>Overview of general principles of climate change vulnerability related to species and ecosystems</a:t>
            </a:r>
          </a:p>
          <a:p>
            <a:pPr lvl="1"/>
            <a:r>
              <a:rPr lang="en-US" dirty="0" smtClean="0"/>
              <a:t>Description of various assessment approaches</a:t>
            </a:r>
          </a:p>
          <a:p>
            <a:pPr lvl="1"/>
            <a:r>
              <a:rPr lang="en-US" dirty="0" smtClean="0"/>
              <a:t>Examples of currently used assessments</a:t>
            </a:r>
          </a:p>
          <a:p>
            <a:r>
              <a:rPr lang="en-US" dirty="0" smtClean="0"/>
              <a:t>www.nwf.org/vulernabiltyguide 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Partnerships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DoD PIF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Identifies actions that support and enhance the military mission while minimizing impacts to bird species and habitats</a:t>
            </a:r>
          </a:p>
          <a:p>
            <a:endParaRPr lang="en-US" dirty="0" smtClean="0"/>
          </a:p>
          <a:p>
            <a:r>
              <a:rPr lang="en-US" dirty="0" smtClean="0"/>
              <a:t>Sets goals and priorities for eight key areas: 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Stewardship</a:t>
            </a:r>
          </a:p>
          <a:p>
            <a:pPr lvl="1"/>
            <a:r>
              <a:rPr lang="en-US" dirty="0" smtClean="0"/>
              <a:t>Partnerships/Cooperation</a:t>
            </a:r>
          </a:p>
          <a:p>
            <a:pPr lvl="1"/>
            <a:r>
              <a:rPr lang="en-US" dirty="0" smtClean="0"/>
              <a:t>Communications</a:t>
            </a:r>
          </a:p>
          <a:p>
            <a:pPr lvl="1"/>
            <a:r>
              <a:rPr lang="en-US" dirty="0" smtClean="0"/>
              <a:t>Habitat and Species Management</a:t>
            </a:r>
          </a:p>
          <a:p>
            <a:pPr lvl="1"/>
            <a:r>
              <a:rPr lang="en-US" dirty="0" smtClean="0"/>
              <a:t>Bird/Animal Aircraft Strike Hazard (BASH)</a:t>
            </a:r>
          </a:p>
          <a:p>
            <a:pPr lvl="1"/>
            <a:r>
              <a:rPr lang="en-US" dirty="0" smtClean="0"/>
              <a:t>Monitoring</a:t>
            </a:r>
          </a:p>
          <a:p>
            <a:pPr lvl="1"/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Information and Education</a:t>
            </a:r>
          </a:p>
          <a:p>
            <a:pPr lvl="0">
              <a:buNone/>
            </a:pPr>
            <a:r>
              <a:rPr lang="en-US" dirty="0" smtClean="0"/>
              <a:t> </a:t>
            </a:r>
          </a:p>
          <a:p>
            <a:r>
              <a:rPr lang="en-US" dirty="0" smtClean="0"/>
              <a:t>Establishes a system to objectively evaluate performance in meeting stated goals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DoD PARC Strategic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Develop a herpetofauna strategy that </a:t>
            </a:r>
          </a:p>
          <a:p>
            <a:pPr lvl="1"/>
            <a:r>
              <a:rPr lang="en-US" dirty="0" smtClean="0"/>
              <a:t>Protects and sustains the military mission</a:t>
            </a:r>
          </a:p>
          <a:p>
            <a:pPr lvl="1"/>
            <a:r>
              <a:rPr lang="en-US" dirty="0" smtClean="0"/>
              <a:t>Reduces and mitigates the threats to amphibians and reptiles on DoD lands </a:t>
            </a:r>
          </a:p>
          <a:p>
            <a:pPr lvl="1"/>
            <a:r>
              <a:rPr lang="en-US" dirty="0" smtClean="0"/>
              <a:t>Raises public awareness </a:t>
            </a:r>
          </a:p>
          <a:p>
            <a:pPr lvl="1"/>
            <a:r>
              <a:rPr lang="en-US" dirty="0" smtClean="0"/>
              <a:t>Helps support habitat management</a:t>
            </a:r>
          </a:p>
          <a:p>
            <a:pPr lvl="1"/>
            <a:r>
              <a:rPr lang="en-US" dirty="0" smtClean="0"/>
              <a:t>Promotes the protection of ESA-listed and common species </a:t>
            </a:r>
          </a:p>
          <a:p>
            <a:pPr lvl="1"/>
            <a:r>
              <a:rPr lang="en-US" dirty="0" smtClean="0"/>
              <a:t>Promotes proactive efforts to help preclude the need to list species that may impact mission activities</a:t>
            </a:r>
          </a:p>
          <a:p>
            <a:pPr lvl="1"/>
            <a:r>
              <a:rPr lang="en-US" dirty="0" smtClean="0"/>
              <a:t> Highlights the ecological benefits from military natural resources programs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Awareness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DoDNaturalResources.net</a:t>
            </a:r>
          </a:p>
          <a:p>
            <a:pPr lvl="1"/>
            <a:r>
              <a:rPr lang="en-US" dirty="0" smtClean="0"/>
              <a:t>New NR program fact sheets</a:t>
            </a:r>
          </a:p>
          <a:p>
            <a:pPr lvl="1"/>
            <a:r>
              <a:rPr lang="en-US" dirty="0" smtClean="0"/>
              <a:t>Links to info on Invasives, Pollinators, Workshops, DoD PIF, DoD PARC</a:t>
            </a:r>
          </a:p>
          <a:p>
            <a:r>
              <a:rPr lang="en-US" sz="2400" dirty="0" smtClean="0"/>
              <a:t>DENIX.osd.mil/NaturalResources </a:t>
            </a:r>
          </a:p>
          <a:p>
            <a:pPr lvl="1"/>
            <a:r>
              <a:rPr lang="en-US" dirty="0" smtClean="0"/>
              <a:t>Reorganization underway</a:t>
            </a:r>
          </a:p>
          <a:p>
            <a:r>
              <a:rPr lang="en-US" sz="2400" dirty="0" smtClean="0"/>
              <a:t>DoDLegacy.org</a:t>
            </a:r>
          </a:p>
          <a:p>
            <a:pPr lvl="1"/>
            <a:r>
              <a:rPr lang="en-US" dirty="0" smtClean="0"/>
              <a:t>Final project fact sheets and products</a:t>
            </a:r>
          </a:p>
          <a:p>
            <a:pPr lvl="1"/>
            <a:r>
              <a:rPr lang="en-US" dirty="0" smtClean="0"/>
              <a:t>Current projects</a:t>
            </a:r>
          </a:p>
          <a:p>
            <a:pPr lvl="1"/>
            <a:r>
              <a:rPr lang="en-US" dirty="0" smtClean="0"/>
              <a:t>FY 2012 RFP – mid-April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NR Program Fact Sheets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Resources Program</a:t>
            </a:r>
          </a:p>
          <a:p>
            <a:r>
              <a:rPr lang="en-US" dirty="0" smtClean="0"/>
              <a:t>T&amp;E Species on DoD Lands</a:t>
            </a:r>
          </a:p>
          <a:p>
            <a:r>
              <a:rPr lang="en-US" dirty="0" smtClean="0"/>
              <a:t>Species at-risk</a:t>
            </a:r>
          </a:p>
          <a:p>
            <a:r>
              <a:rPr lang="en-US" dirty="0" smtClean="0"/>
              <a:t>Invasive Species and DoD</a:t>
            </a:r>
          </a:p>
          <a:p>
            <a:r>
              <a:rPr lang="en-US" dirty="0" smtClean="0"/>
              <a:t>State fact sheets</a:t>
            </a:r>
          </a:p>
          <a:p>
            <a:r>
              <a:rPr lang="en-US" dirty="0" smtClean="0"/>
              <a:t>Pollinators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Natural Selections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Coming soon – 1</a:t>
            </a:r>
            <a:r>
              <a:rPr lang="en-US" baseline="30000" dirty="0" smtClean="0"/>
              <a:t>st</a:t>
            </a:r>
            <a:r>
              <a:rPr lang="en-US" dirty="0" smtClean="0"/>
              <a:t> Quarterly Issue</a:t>
            </a:r>
          </a:p>
          <a:p>
            <a:r>
              <a:rPr lang="en-US" dirty="0" smtClean="0"/>
              <a:t>Invasive Species</a:t>
            </a:r>
          </a:p>
          <a:p>
            <a:r>
              <a:rPr lang="en-US" dirty="0" smtClean="0"/>
              <a:t>Complemented by Natural Resources and Legacy “Blasts”</a:t>
            </a:r>
          </a:p>
          <a:p>
            <a:r>
              <a:rPr lang="en-US" dirty="0" smtClean="0"/>
              <a:t>Seeking your feedback and contributions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Program Advocacy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Current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Natural Resources Strategic Plan</a:t>
            </a:r>
          </a:p>
          <a:p>
            <a:r>
              <a:rPr lang="en-US" dirty="0" smtClean="0"/>
              <a:t>POM Issue Paper</a:t>
            </a:r>
          </a:p>
          <a:p>
            <a:r>
              <a:rPr lang="en-US" dirty="0" smtClean="0"/>
              <a:t>Compilation of Success Stories</a:t>
            </a:r>
          </a:p>
          <a:p>
            <a:pPr lvl="1"/>
            <a:r>
              <a:rPr lang="en-US" i="1" dirty="0" smtClean="0"/>
              <a:t>Endangered Species Bulletin</a:t>
            </a:r>
          </a:p>
          <a:p>
            <a:pPr lvl="1"/>
            <a:r>
              <a:rPr lang="en-US" dirty="0" smtClean="0"/>
              <a:t>Interviews</a:t>
            </a:r>
          </a:p>
          <a:p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DoD Facebook page</a:t>
            </a:r>
          </a:p>
          <a:p>
            <a:pPr lvl="1"/>
            <a:r>
              <a:rPr lang="en-US" dirty="0" smtClean="0"/>
              <a:t>DoD Blog</a:t>
            </a:r>
          </a:p>
          <a:p>
            <a:pPr lvl="1"/>
            <a:r>
              <a:rPr lang="en-US" dirty="0" smtClean="0"/>
              <a:t>Twitter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Peter at Balboa Par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09800" y="2057400"/>
            <a:ext cx="4724400" cy="3377361"/>
          </a:xfrm>
        </p:spPr>
      </p:pic>
      <p:sp>
        <p:nvSpPr>
          <p:cNvPr id="5" name="TextBox 4"/>
          <p:cNvSpPr txBox="1"/>
          <p:nvPr/>
        </p:nvSpPr>
        <p:spPr>
          <a:xfrm>
            <a:off x="2209800" y="54864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Peter.Boice@osd.mil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sz="4400" dirty="0" smtClean="0"/>
              <a:t>Natural Resources Conservation</a:t>
            </a:r>
            <a:br>
              <a:rPr lang="en-US" sz="4400" dirty="0" smtClean="0"/>
            </a:br>
            <a:r>
              <a:rPr lang="en-US" sz="4400" dirty="0" smtClean="0"/>
              <a:t>Instruction, DoDI 4715.03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 fontScale="55000" lnSpcReduction="20000"/>
          </a:bodyPr>
          <a:lstStyle/>
          <a:p>
            <a:endParaRPr lang="en-US" b="1" dirty="0" smtClean="0"/>
          </a:p>
          <a:p>
            <a:pPr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14 February 2011</a:t>
            </a:r>
            <a:endParaRPr lang="en-US" sz="4000" dirty="0" smtClean="0"/>
          </a:p>
          <a:p>
            <a:r>
              <a:rPr lang="en-US" sz="3800" dirty="0" smtClean="0"/>
              <a:t>Purpose</a:t>
            </a:r>
          </a:p>
          <a:p>
            <a:endParaRPr lang="en-US" sz="2900" dirty="0" smtClean="0"/>
          </a:p>
          <a:p>
            <a:pPr lvl="1"/>
            <a:r>
              <a:rPr lang="en-US" sz="3100" dirty="0" smtClean="0"/>
              <a:t>Improve the integration of </a:t>
            </a:r>
            <a:r>
              <a:rPr lang="en-US" sz="3100" dirty="0" smtClean="0">
                <a:solidFill>
                  <a:srgbClr val="FF0000"/>
                </a:solidFill>
              </a:rPr>
              <a:t>mission and stewardship needs </a:t>
            </a:r>
            <a:r>
              <a:rPr lang="en-US" sz="3100" dirty="0" smtClean="0"/>
              <a:t>and the long-term health of installation ecosystems </a:t>
            </a:r>
          </a:p>
          <a:p>
            <a:pPr>
              <a:buNone/>
            </a:pPr>
            <a:endParaRPr lang="en-US" sz="3100" dirty="0" smtClean="0"/>
          </a:p>
          <a:p>
            <a:pPr lvl="1"/>
            <a:r>
              <a:rPr lang="en-US" sz="3100" dirty="0" smtClean="0"/>
              <a:t>Integrate a </a:t>
            </a:r>
            <a:r>
              <a:rPr lang="en-US" sz="3100" dirty="0" smtClean="0">
                <a:solidFill>
                  <a:srgbClr val="FF0000"/>
                </a:solidFill>
              </a:rPr>
              <a:t>conservation ethic </a:t>
            </a:r>
            <a:r>
              <a:rPr lang="en-US" sz="3100" dirty="0" smtClean="0"/>
              <a:t>throughout DoD</a:t>
            </a:r>
          </a:p>
          <a:p>
            <a:pPr>
              <a:buNone/>
            </a:pPr>
            <a:endParaRPr lang="en-US" sz="3100" dirty="0" smtClean="0"/>
          </a:p>
          <a:p>
            <a:pPr lvl="1"/>
            <a:r>
              <a:rPr lang="en-US" sz="3100" dirty="0" smtClean="0"/>
              <a:t>Facilitate military readiness and cost-effective policies through </a:t>
            </a:r>
            <a:r>
              <a:rPr lang="en-US" sz="3100" dirty="0" smtClean="0">
                <a:solidFill>
                  <a:srgbClr val="FF0000"/>
                </a:solidFill>
              </a:rPr>
              <a:t>sustained use of natural resources</a:t>
            </a:r>
            <a:endParaRPr lang="en-US" sz="3100" dirty="0" smtClean="0"/>
          </a:p>
          <a:p>
            <a:pPr>
              <a:buNone/>
            </a:pPr>
            <a:endParaRPr lang="en-US" sz="3100" dirty="0" smtClean="0"/>
          </a:p>
          <a:p>
            <a:pPr lvl="1"/>
            <a:r>
              <a:rPr lang="en-US" sz="3100" dirty="0" smtClean="0"/>
              <a:t>Identify opportunities for </a:t>
            </a:r>
            <a:r>
              <a:rPr lang="en-US" sz="3100" dirty="0" smtClean="0">
                <a:solidFill>
                  <a:srgbClr val="FF0000"/>
                </a:solidFill>
              </a:rPr>
              <a:t>improved cooperation</a:t>
            </a:r>
            <a:r>
              <a:rPr lang="en-US" sz="3100" dirty="0" smtClean="0"/>
              <a:t>, information sharing, technology demonstration and transfer, and public communications  </a:t>
            </a:r>
          </a:p>
          <a:p>
            <a:pPr lvl="1">
              <a:buNone/>
            </a:pPr>
            <a:endParaRPr lang="en-US" sz="3100" dirty="0" smtClean="0"/>
          </a:p>
          <a:p>
            <a:pPr lvl="1"/>
            <a:r>
              <a:rPr lang="en-US" sz="3100" dirty="0" smtClean="0"/>
              <a:t>http://www.dtic.mil/whs/directives/corres/pdf/471503p.pdf </a:t>
            </a:r>
          </a:p>
          <a:p>
            <a:pPr lvl="1">
              <a:buNone/>
            </a:pPr>
            <a:endParaRPr lang="en-US" sz="2700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DoD Component Responsibilities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sz="3500" dirty="0" smtClean="0"/>
              <a:t>Integrate the DoD Natural Resources Program with mission activities</a:t>
            </a:r>
          </a:p>
          <a:p>
            <a:pPr>
              <a:buNone/>
            </a:pPr>
            <a:endParaRPr lang="en-US" sz="3500" dirty="0" smtClean="0"/>
          </a:p>
          <a:p>
            <a:pPr lvl="0"/>
            <a:r>
              <a:rPr lang="en-US" sz="3500" dirty="0" smtClean="0"/>
              <a:t>Comply with all applicable Federal statutory requirements, including Executive Orders and DoD policies</a:t>
            </a:r>
          </a:p>
          <a:p>
            <a:pPr>
              <a:buNone/>
            </a:pPr>
            <a:endParaRPr lang="en-US" sz="3500" dirty="0" smtClean="0"/>
          </a:p>
          <a:p>
            <a:pPr lvl="0"/>
            <a:r>
              <a:rPr lang="en-US" sz="3500" dirty="0" smtClean="0"/>
              <a:t>Plan, program, and budget necessary resources</a:t>
            </a:r>
          </a:p>
          <a:p>
            <a:pPr>
              <a:buNone/>
            </a:pPr>
            <a:endParaRPr lang="en-US" sz="3500" dirty="0" smtClean="0"/>
          </a:p>
          <a:p>
            <a:pPr lvl="0"/>
            <a:r>
              <a:rPr lang="en-US" sz="3500" dirty="0" smtClean="0"/>
              <a:t>Ensure scientifically sound, innovative, and effective stewardship</a:t>
            </a:r>
          </a:p>
          <a:p>
            <a:pPr>
              <a:buNone/>
            </a:pPr>
            <a:endParaRPr lang="en-US" sz="3500" dirty="0" smtClean="0"/>
          </a:p>
          <a:p>
            <a:pPr lvl="0"/>
            <a:r>
              <a:rPr lang="en-US" sz="3500" dirty="0" smtClean="0"/>
              <a:t>Ensure that installations prepare, maintain, and implement INRMPs</a:t>
            </a:r>
          </a:p>
          <a:p>
            <a:pPr>
              <a:buNone/>
            </a:pPr>
            <a:endParaRPr lang="en-US" sz="3500" dirty="0" smtClean="0"/>
          </a:p>
          <a:p>
            <a:pPr lvl="0"/>
            <a:r>
              <a:rPr lang="en-US" sz="3500" dirty="0" smtClean="0"/>
              <a:t>Conduct internal self-assessments and external INRMP reviews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INRMP Implementation Manual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General INRMP provisions</a:t>
            </a:r>
          </a:p>
          <a:p>
            <a:pPr lvl="1"/>
            <a:r>
              <a:rPr lang="en-US" dirty="0" smtClean="0"/>
              <a:t>Coordination, review and public comment</a:t>
            </a:r>
          </a:p>
          <a:p>
            <a:pPr lvl="1"/>
            <a:r>
              <a:rPr lang="en-US" dirty="0" smtClean="0"/>
              <a:t>Implementation and special management</a:t>
            </a:r>
          </a:p>
          <a:p>
            <a:pPr lvl="1"/>
            <a:r>
              <a:rPr lang="en-US" dirty="0" smtClean="0"/>
              <a:t>INRMP contents</a:t>
            </a:r>
          </a:p>
          <a:p>
            <a:pPr lvl="1"/>
            <a:r>
              <a:rPr lang="en-US" dirty="0" smtClean="0"/>
              <a:t>Ecosystem-based management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New issues</a:t>
            </a:r>
          </a:p>
          <a:p>
            <a:pPr lvl="1"/>
            <a:r>
              <a:rPr lang="en-US" dirty="0" smtClean="0"/>
              <a:t>DoD Forestry Reserve Account Criteria</a:t>
            </a:r>
          </a:p>
          <a:p>
            <a:pPr lvl="1"/>
            <a:r>
              <a:rPr lang="en-US" dirty="0" smtClean="0"/>
              <a:t>Valuing and Managing Ecosystem Services</a:t>
            </a:r>
          </a:p>
          <a:p>
            <a:pPr lvl="1"/>
            <a:r>
              <a:rPr lang="en-US" dirty="0" smtClean="0"/>
              <a:t>Planning for Climate Change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Evaluating Informal Comments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Coordination with USFWS Draft Sikes Guidance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Key Issues</a:t>
            </a:r>
          </a:p>
          <a:p>
            <a:pPr>
              <a:buNone/>
            </a:pPr>
            <a:endParaRPr lang="en-US" u="sng" dirty="0" smtClean="0"/>
          </a:p>
          <a:p>
            <a:r>
              <a:rPr lang="en-US" dirty="0" smtClean="0"/>
              <a:t>Consistency of definitions</a:t>
            </a:r>
          </a:p>
          <a:p>
            <a:r>
              <a:rPr lang="en-US" dirty="0" smtClean="0"/>
              <a:t>Nature and timing of reviews for operation and effect</a:t>
            </a:r>
          </a:p>
          <a:p>
            <a:r>
              <a:rPr lang="en-US" dirty="0" smtClean="0"/>
              <a:t>Unnecessary inclusion of environmental contaminants</a:t>
            </a:r>
          </a:p>
          <a:p>
            <a:r>
              <a:rPr lang="en-US" dirty="0" smtClean="0"/>
              <a:t>USFWS input to annual metrics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endParaRPr lang="en-US" u="sng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Proposed Sikes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/>
              <a:t>Better Coverage of Military Installations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Would add 47 ARNG installations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Meet statutory definition of “military installation”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Align management of these state-owned lands with Army policy, streamlining funding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Sikes Hearing – May 25, 2010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Expanded Consideration of Invasive Species</a:t>
            </a:r>
          </a:p>
          <a:p>
            <a:pPr lvl="1">
              <a:lnSpc>
                <a:spcPct val="80000"/>
              </a:lnSpc>
            </a:pPr>
            <a:r>
              <a:rPr lang="en-US" sz="2200" dirty="0" smtClean="0"/>
              <a:t>Added by then HASC Subcommittee Chair Bordallo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Casualty of Continuing Resolution</a:t>
            </a:r>
          </a:p>
          <a:p>
            <a:pPr>
              <a:lnSpc>
                <a:spcPct val="80000"/>
              </a:lnSpc>
            </a:pPr>
            <a:r>
              <a:rPr lang="en-US" sz="2400" dirty="0" smtClean="0"/>
              <a:t>Expected Reintroduction for FY 2012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Pending Policy Memos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White-nose Syndrome</a:t>
            </a:r>
          </a:p>
          <a:p>
            <a:r>
              <a:rPr lang="en-US" dirty="0" smtClean="0"/>
              <a:t>Birds and Powerlines</a:t>
            </a:r>
          </a:p>
          <a:p>
            <a:r>
              <a:rPr lang="en-US" dirty="0" smtClean="0"/>
              <a:t>Access for Disabled Sportsmen</a:t>
            </a:r>
          </a:p>
          <a:p>
            <a:r>
              <a:rPr lang="en-US" dirty="0" smtClean="0"/>
              <a:t>Feral Animals</a:t>
            </a:r>
          </a:p>
          <a:p>
            <a:r>
              <a:rPr lang="en-US" dirty="0" smtClean="0"/>
              <a:t>Wetlands</a:t>
            </a:r>
          </a:p>
          <a:p>
            <a:r>
              <a:rPr lang="en-US" dirty="0" smtClean="0"/>
              <a:t>Landscape Conservation Cooperatives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654</TotalTime>
  <Words>1705</Words>
  <Application>Microsoft Office PowerPoint</Application>
  <PresentationFormat>On-screen Show (4:3)</PresentationFormat>
  <Paragraphs>344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Flow</vt:lpstr>
      <vt:lpstr>Chart</vt:lpstr>
      <vt:lpstr>DoD Natural Resources  Policy Update</vt:lpstr>
      <vt:lpstr>Overview</vt:lpstr>
      <vt:lpstr>Policy</vt:lpstr>
      <vt:lpstr> Natural Resources Conservation Instruction, DoDI 4715.03</vt:lpstr>
      <vt:lpstr>DoD Component Responsibilities</vt:lpstr>
      <vt:lpstr>INRMP Implementation Manual</vt:lpstr>
      <vt:lpstr>Coordination with USFWS Draft Sikes Guidance</vt:lpstr>
      <vt:lpstr>Proposed Sikes Amendments</vt:lpstr>
      <vt:lpstr>Pending Policy Memos</vt:lpstr>
      <vt:lpstr>Oversight</vt:lpstr>
      <vt:lpstr>OSD Program Oversight</vt:lpstr>
      <vt:lpstr>Overarching Accomplishments</vt:lpstr>
      <vt:lpstr>Critical Habitat Designation Avoidance</vt:lpstr>
      <vt:lpstr>Natural Resources Metrics</vt:lpstr>
      <vt:lpstr>Focus Areas</vt:lpstr>
      <vt:lpstr>Metrics Next Steps</vt:lpstr>
      <vt:lpstr>Tools and Training</vt:lpstr>
      <vt:lpstr>Courses</vt:lpstr>
      <vt:lpstr>Informational Workshops</vt:lpstr>
      <vt:lpstr>PowerPoint Presentation</vt:lpstr>
      <vt:lpstr>NEW! DoD Biodiversity NRinform</vt:lpstr>
      <vt:lpstr>Biodiversity Tools</vt:lpstr>
      <vt:lpstr>Invasive Species Outreach Toolkit</vt:lpstr>
      <vt:lpstr> Climate Change Vulnerability</vt:lpstr>
      <vt:lpstr>Partnerships</vt:lpstr>
      <vt:lpstr>DoD PIF Strategic Plan</vt:lpstr>
      <vt:lpstr>DoD PARC Strategic Plan</vt:lpstr>
      <vt:lpstr>Program Awareness</vt:lpstr>
      <vt:lpstr>Websites</vt:lpstr>
      <vt:lpstr>NR Program Fact Sheets</vt:lpstr>
      <vt:lpstr>Natural Selections</vt:lpstr>
      <vt:lpstr>Program Advocacy</vt:lpstr>
      <vt:lpstr>Current Initiatives</vt:lpstr>
      <vt:lpstr>Questions?</vt:lpstr>
    </vt:vector>
  </TitlesOfParts>
  <Manager/>
  <Company>OSD-CIO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boicepl</dc:creator>
  <cp:keywords/>
  <dc:description/>
  <cp:lastModifiedBy>Ryan Dougherty</cp:lastModifiedBy>
  <cp:revision>73</cp:revision>
  <cp:lastPrinted>1601-01-01T00:00:00Z</cp:lastPrinted>
  <dcterms:created xsi:type="dcterms:W3CDTF">2010-03-15T20:52:38Z</dcterms:created>
  <dcterms:modified xsi:type="dcterms:W3CDTF">2011-05-18T14:19:24Z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TC010721501033</vt:lpwstr>
  </property>
</Properties>
</file>