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7" r:id="rId1"/>
  </p:sldMasterIdLst>
  <p:notesMasterIdLst>
    <p:notesMasterId r:id="rId44"/>
  </p:notesMasterIdLst>
  <p:sldIdLst>
    <p:sldId id="257" r:id="rId2"/>
    <p:sldId id="258" r:id="rId3"/>
    <p:sldId id="259" r:id="rId4"/>
    <p:sldId id="262" r:id="rId5"/>
    <p:sldId id="260" r:id="rId6"/>
    <p:sldId id="261" r:id="rId7"/>
    <p:sldId id="263" r:id="rId8"/>
    <p:sldId id="264" r:id="rId9"/>
    <p:sldId id="265" r:id="rId10"/>
    <p:sldId id="266" r:id="rId11"/>
    <p:sldId id="268" r:id="rId12"/>
    <p:sldId id="270" r:id="rId13"/>
    <p:sldId id="272" r:id="rId14"/>
    <p:sldId id="274" r:id="rId15"/>
    <p:sldId id="276" r:id="rId16"/>
    <p:sldId id="277" r:id="rId17"/>
    <p:sldId id="278" r:id="rId18"/>
    <p:sldId id="279" r:id="rId19"/>
    <p:sldId id="280" r:id="rId20"/>
    <p:sldId id="305" r:id="rId21"/>
    <p:sldId id="282" r:id="rId22"/>
    <p:sldId id="283" r:id="rId23"/>
    <p:sldId id="303" r:id="rId24"/>
    <p:sldId id="307" r:id="rId25"/>
    <p:sldId id="310" r:id="rId26"/>
    <p:sldId id="308" r:id="rId27"/>
    <p:sldId id="309" r:id="rId28"/>
    <p:sldId id="311" r:id="rId29"/>
    <p:sldId id="312" r:id="rId30"/>
    <p:sldId id="284" r:id="rId31"/>
    <p:sldId id="285" r:id="rId32"/>
    <p:sldId id="286" r:id="rId33"/>
    <p:sldId id="287" r:id="rId34"/>
    <p:sldId id="288" r:id="rId35"/>
    <p:sldId id="289" r:id="rId36"/>
    <p:sldId id="290" r:id="rId37"/>
    <p:sldId id="291" r:id="rId38"/>
    <p:sldId id="292" r:id="rId39"/>
    <p:sldId id="293" r:id="rId40"/>
    <p:sldId id="294" r:id="rId41"/>
    <p:sldId id="298" r:id="rId42"/>
    <p:sldId id="296" r:id="rId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36" autoAdjust="0"/>
  </p:normalViewPr>
  <p:slideViewPr>
    <p:cSldViewPr>
      <p:cViewPr>
        <p:scale>
          <a:sx n="68" d="100"/>
          <a:sy n="68" d="100"/>
        </p:scale>
        <p:origin x="-566" y="-3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704"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ea typeface="ＭＳ Ｐゴシック" charset="-128"/>
                <a:cs typeface="+mn-cs"/>
              </a:defRPr>
            </a:lvl1pPr>
          </a:lstStyle>
          <a:p>
            <a:pPr>
              <a:defRPr/>
            </a:pPr>
            <a:fld id="{73C7FDEF-FBFB-46CD-BB4A-D6F41FF93478}" type="datetimeFigureOut">
              <a:rPr lang="en-US"/>
              <a:pPr>
                <a:defRPr/>
              </a:pPr>
              <a:t>7/30/2012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ea typeface="ＭＳ Ｐゴシック" charset="-128"/>
                <a:cs typeface="+mn-cs"/>
              </a:defRPr>
            </a:lvl1pPr>
          </a:lstStyle>
          <a:p>
            <a:pPr>
              <a:defRPr/>
            </a:pPr>
            <a:fld id="{59C11CCC-4E40-406D-A9B5-6844C8B2A6A5}" type="slidenum">
              <a:rPr lang="en-US"/>
              <a:pPr>
                <a:defRPr/>
              </a:pPr>
              <a:t>‹#›</a:t>
            </a:fld>
            <a:endParaRPr lang="en-US"/>
          </a:p>
        </p:txBody>
      </p:sp>
    </p:spTree>
    <p:extLst>
      <p:ext uri="{BB962C8B-B14F-4D97-AF65-F5344CB8AC3E}">
        <p14:creationId xmlns:p14="http://schemas.microsoft.com/office/powerpoint/2010/main" val="3654581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CC357805-DFA7-4D4F-8724-7EEF5229D0BD}" type="slidenum">
              <a:rPr lang="en-US" smtClean="0">
                <a:ea typeface="ＭＳ Ｐゴシック"/>
                <a:cs typeface="ＭＳ Ｐゴシック"/>
              </a:rPr>
              <a:pPr/>
              <a:t>1</a:t>
            </a:fld>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dirty="0" smtClean="0">
              <a:ea typeface="ＭＳ Ｐゴシック"/>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4CCB6BB2-FA03-49C9-A5EF-85B6D4253509}" type="slidenum">
              <a:rPr lang="en-US" smtClean="0">
                <a:ea typeface="ＭＳ Ｐゴシック"/>
                <a:cs typeface="ＭＳ Ｐゴシック"/>
              </a:rPr>
              <a:pPr/>
              <a:t>11</a:t>
            </a:fld>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1100" smtClean="0">
              <a:ea typeface="ＭＳ Ｐゴシック"/>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63DC2BFE-DDFA-437E-B909-BB0C901D13F5}" type="slidenum">
              <a:rPr lang="en-US" smtClean="0">
                <a:ea typeface="ＭＳ Ｐゴシック"/>
                <a:cs typeface="ＭＳ Ｐゴシック"/>
              </a:rPr>
              <a:pPr/>
              <a:t>12</a:t>
            </a:fld>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a:p>
            <a:pPr eaLnBrk="1" hangingPunct="1">
              <a:spcBef>
                <a:spcPct val="0"/>
              </a:spcBef>
            </a:pPr>
            <a:endParaRPr lang="en-US" smtClean="0">
              <a:ea typeface="ＭＳ Ｐゴシック"/>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CBFE618C-AC47-45AE-ABBB-7A61929ACDB1}"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eaLnBrk="1" hangingPunct="1">
              <a:spcBef>
                <a:spcPct val="0"/>
              </a:spcBef>
            </a:pPr>
            <a:endParaRPr lang="en-US" dirty="0" smtClean="0">
              <a:ea typeface="ＭＳ Ｐゴシック"/>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483BBDA2-F0BD-4EC9-9920-F63599FA5B31}"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FBF0FC25-D440-461D-9002-82F8E7C52297}"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47107" name="Slide Number Placeholder 3"/>
          <p:cNvSpPr>
            <a:spLocks noGrp="1"/>
          </p:cNvSpPr>
          <p:nvPr>
            <p:ph type="sldNum" sz="quarter" idx="5"/>
          </p:nvPr>
        </p:nvSpPr>
        <p:spPr bwMode="auto">
          <a:noFill/>
          <a:ln>
            <a:miter lim="800000"/>
            <a:headEnd/>
            <a:tailEnd/>
          </a:ln>
        </p:spPr>
        <p:txBody>
          <a:bodyPr/>
          <a:lstStyle/>
          <a:p>
            <a:fld id="{9DB0B62B-EDBD-4FEF-96F4-DD1B018B3077}" type="slidenum">
              <a:rPr lang="en-US" smtClean="0">
                <a:ea typeface="ＭＳ Ｐゴシック"/>
                <a:cs typeface="ＭＳ Ｐゴシック"/>
              </a:rPr>
              <a:pPr/>
              <a:t>18</a:t>
            </a:fld>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sz="1100" smtClean="0">
              <a:ea typeface="ＭＳ Ｐゴシック"/>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8105E537-242B-4F38-B4D9-5A0A58CDFE57}"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445F693B-44F5-4991-8B20-793FD81EEA7E}" type="slidenum">
              <a:rPr lang="en-US" smtClean="0">
                <a:ea typeface="ＭＳ Ｐゴシック"/>
                <a:cs typeface="ＭＳ Ｐゴシック"/>
              </a:rPr>
              <a:pPr/>
              <a:t>21</a:t>
            </a:fld>
            <a:endParaRPr lang="en-US"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54275" name="Slide Number Placeholder 3"/>
          <p:cNvSpPr>
            <a:spLocks noGrp="1"/>
          </p:cNvSpPr>
          <p:nvPr>
            <p:ph type="sldNum" sz="quarter" idx="5"/>
          </p:nvPr>
        </p:nvSpPr>
        <p:spPr bwMode="auto">
          <a:noFill/>
          <a:ln>
            <a:miter lim="800000"/>
            <a:headEnd/>
            <a:tailEnd/>
          </a:ln>
        </p:spPr>
        <p:txBody>
          <a:bodyPr/>
          <a:lstStyle/>
          <a:p>
            <a:fld id="{B5A5D43C-D866-4FF3-8C49-90303E053AB7}" type="slidenum">
              <a:rPr lang="en-US" smtClean="0">
                <a:ea typeface="ＭＳ Ｐゴシック"/>
                <a:cs typeface="ＭＳ Ｐゴシック"/>
              </a:rPr>
              <a:pPr/>
              <a:t>22</a:t>
            </a:fld>
            <a:endParaRPr lang="en-US"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a:endParaRPr>
          </a:p>
        </p:txBody>
      </p:sp>
      <p:sp>
        <p:nvSpPr>
          <p:cNvPr id="56323" name="Slide Number Placeholder 3"/>
          <p:cNvSpPr>
            <a:spLocks noGrp="1"/>
          </p:cNvSpPr>
          <p:nvPr>
            <p:ph type="sldNum" sz="quarter" idx="5"/>
          </p:nvPr>
        </p:nvSpPr>
        <p:spPr bwMode="auto">
          <a:noFill/>
          <a:ln>
            <a:miter lim="800000"/>
            <a:headEnd/>
            <a:tailEnd/>
          </a:ln>
        </p:spPr>
        <p:txBody>
          <a:bodyPr/>
          <a:lstStyle/>
          <a:p>
            <a:fld id="{75940242-BDF2-4AE0-8DB1-7B90D3273536}" type="slidenum">
              <a:rPr lang="en-US" smtClean="0">
                <a:ea typeface="ＭＳ Ｐゴシック"/>
                <a:cs typeface="ＭＳ Ｐゴシック"/>
              </a:rPr>
              <a:pPr/>
              <a:t>23</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C6B36DC0-D3C7-41C2-AC41-6C7BBDF57BFE}" type="slidenum">
              <a:rPr lang="en-US" smtClean="0">
                <a:ea typeface="ＭＳ Ｐゴシック"/>
                <a:cs typeface="ＭＳ Ｐゴシック"/>
              </a:rPr>
              <a:pPr/>
              <a:t>2</a:t>
            </a:fld>
            <a:endParaRPr lang="en-US" smtClean="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E375A94B-5C68-4992-9455-66B18C5C741E}" type="slidenum">
              <a:rPr lang="en-US" smtClean="0">
                <a:ea typeface="ＭＳ Ｐゴシック"/>
                <a:cs typeface="ＭＳ Ｐゴシック"/>
              </a:rPr>
              <a:pPr/>
              <a:t>31</a:t>
            </a:fld>
            <a:endParaRPr lang="en-US" smtClean="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3F46C96C-2E48-491A-99ED-2CFC328DD3C9}" type="slidenum">
              <a:rPr lang="en-US" smtClean="0">
                <a:ea typeface="ＭＳ Ｐゴシック"/>
                <a:cs typeface="ＭＳ Ｐゴシック"/>
              </a:rPr>
              <a:pPr/>
              <a:t>32</a:t>
            </a:fld>
            <a:endParaRPr lang="en-US" smtClean="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69635" name="Slide Number Placeholder 3"/>
          <p:cNvSpPr>
            <a:spLocks noGrp="1"/>
          </p:cNvSpPr>
          <p:nvPr>
            <p:ph type="sldNum" sz="quarter" idx="5"/>
          </p:nvPr>
        </p:nvSpPr>
        <p:spPr bwMode="auto">
          <a:noFill/>
          <a:ln>
            <a:miter lim="800000"/>
            <a:headEnd/>
            <a:tailEnd/>
          </a:ln>
        </p:spPr>
        <p:txBody>
          <a:bodyPr/>
          <a:lstStyle/>
          <a:p>
            <a:fld id="{85D5548C-6068-45DA-AE0D-4AE46ACEA28B}" type="slidenum">
              <a:rPr lang="en-US" smtClean="0">
                <a:ea typeface="ＭＳ Ｐゴシック"/>
                <a:cs typeface="ＭＳ Ｐゴシック"/>
              </a:rPr>
              <a:pPr/>
              <a:t>33</a:t>
            </a:fld>
            <a:endParaRPr lang="en-US"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9A214B06-2C72-4146-BDAB-6D7CCA626B1D}" type="slidenum">
              <a:rPr lang="en-US" smtClean="0">
                <a:ea typeface="ＭＳ Ｐゴシック"/>
                <a:cs typeface="ＭＳ Ｐゴシック"/>
              </a:rPr>
              <a:pPr/>
              <a:t>34</a:t>
            </a:fld>
            <a:endParaRPr lang="en-US"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eaLnBrk="1" hangingPunct="1">
              <a:spcBef>
                <a:spcPct val="0"/>
              </a:spcBef>
            </a:pPr>
            <a:endParaRPr lang="en-US" smtClean="0">
              <a:ea typeface="ＭＳ Ｐゴシック"/>
            </a:endParaRPr>
          </a:p>
        </p:txBody>
      </p:sp>
      <p:sp>
        <p:nvSpPr>
          <p:cNvPr id="74755" name="Slide Number Placeholder 3"/>
          <p:cNvSpPr>
            <a:spLocks noGrp="1"/>
          </p:cNvSpPr>
          <p:nvPr>
            <p:ph type="sldNum" sz="quarter" idx="5"/>
          </p:nvPr>
        </p:nvSpPr>
        <p:spPr bwMode="auto">
          <a:noFill/>
          <a:ln>
            <a:miter lim="800000"/>
            <a:headEnd/>
            <a:tailEnd/>
          </a:ln>
        </p:spPr>
        <p:txBody>
          <a:bodyPr/>
          <a:lstStyle/>
          <a:p>
            <a:fld id="{07999EEF-4F53-4062-B058-1E929A1A8EC5}" type="slidenum">
              <a:rPr lang="en-US" smtClean="0">
                <a:ea typeface="ＭＳ Ｐゴシック"/>
                <a:cs typeface="ＭＳ Ｐゴシック"/>
              </a:rPr>
              <a:pPr/>
              <a:t>36</a:t>
            </a:fld>
            <a:endParaRPr lang="en-US" smtClean="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77827" name="Slide Number Placeholder 3"/>
          <p:cNvSpPr>
            <a:spLocks noGrp="1"/>
          </p:cNvSpPr>
          <p:nvPr>
            <p:ph type="sldNum" sz="quarter" idx="5"/>
          </p:nvPr>
        </p:nvSpPr>
        <p:spPr bwMode="auto">
          <a:noFill/>
          <a:ln>
            <a:miter lim="800000"/>
            <a:headEnd/>
            <a:tailEnd/>
          </a:ln>
        </p:spPr>
        <p:txBody>
          <a:bodyPr/>
          <a:lstStyle/>
          <a:p>
            <a:fld id="{ABD8F712-B385-4BF6-AF4A-A5B65C918CCB}" type="slidenum">
              <a:rPr lang="en-US" smtClean="0">
                <a:ea typeface="ＭＳ Ｐゴシック"/>
                <a:cs typeface="ＭＳ Ｐゴシック"/>
              </a:rPr>
              <a:pPr/>
              <a:t>38</a:t>
            </a:fld>
            <a:endParaRPr lang="en-US"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79875" name="Slide Number Placeholder 3"/>
          <p:cNvSpPr>
            <a:spLocks noGrp="1"/>
          </p:cNvSpPr>
          <p:nvPr>
            <p:ph type="sldNum" sz="quarter" idx="5"/>
          </p:nvPr>
        </p:nvSpPr>
        <p:spPr bwMode="auto">
          <a:noFill/>
          <a:ln>
            <a:miter lim="800000"/>
            <a:headEnd/>
            <a:tailEnd/>
          </a:ln>
        </p:spPr>
        <p:txBody>
          <a:bodyPr/>
          <a:lstStyle/>
          <a:p>
            <a:fld id="{CB5FDC35-5AF8-4C46-B698-6FF283FC9647}" type="slidenum">
              <a:rPr lang="en-US" smtClean="0">
                <a:ea typeface="ＭＳ Ｐゴシック"/>
                <a:cs typeface="ＭＳ Ｐゴシック"/>
              </a:rPr>
              <a:pPr/>
              <a:t>39</a:t>
            </a:fld>
            <a:endParaRPr lang="en-US" smtClean="0">
              <a:ea typeface="ＭＳ Ｐゴシック"/>
              <a:cs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81923" name="Slide Number Placeholder 3"/>
          <p:cNvSpPr>
            <a:spLocks noGrp="1"/>
          </p:cNvSpPr>
          <p:nvPr>
            <p:ph type="sldNum" sz="quarter" idx="5"/>
          </p:nvPr>
        </p:nvSpPr>
        <p:spPr bwMode="auto">
          <a:noFill/>
          <a:ln>
            <a:miter lim="800000"/>
            <a:headEnd/>
            <a:tailEnd/>
          </a:ln>
        </p:spPr>
        <p:txBody>
          <a:bodyPr/>
          <a:lstStyle/>
          <a:p>
            <a:fld id="{3799C6A5-2904-4EEA-9D8F-D918350418EA}" type="slidenum">
              <a:rPr lang="en-US" smtClean="0">
                <a:ea typeface="ＭＳ Ｐゴシック"/>
                <a:cs typeface="ＭＳ Ｐゴシック"/>
              </a:rPr>
              <a:pPr/>
              <a:t>40</a:t>
            </a:fld>
            <a:endParaRPr lang="en-US" smtClean="0">
              <a:ea typeface="ＭＳ Ｐゴシック"/>
              <a:cs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83971" name="Slide Number Placeholder 3"/>
          <p:cNvSpPr>
            <a:spLocks noGrp="1"/>
          </p:cNvSpPr>
          <p:nvPr>
            <p:ph type="sldNum" sz="quarter" idx="5"/>
          </p:nvPr>
        </p:nvSpPr>
        <p:spPr bwMode="auto">
          <a:noFill/>
          <a:ln>
            <a:miter lim="800000"/>
            <a:headEnd/>
            <a:tailEnd/>
          </a:ln>
        </p:spPr>
        <p:txBody>
          <a:bodyPr/>
          <a:lstStyle/>
          <a:p>
            <a:fld id="{1ABF4FD9-8A52-45F8-AEB7-FD69E55C2CB3}" type="slidenum">
              <a:rPr lang="en-US" smtClean="0">
                <a:ea typeface="ＭＳ Ｐゴシック"/>
                <a:cs typeface="ＭＳ Ｐゴシック"/>
              </a:rPr>
              <a:pPr/>
              <a:t>41</a:t>
            </a:fld>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eaLnBrk="1" hangingPunct="1">
              <a:spcBef>
                <a:spcPct val="0"/>
              </a:spcBef>
            </a:pPr>
            <a:endParaRPr lang="en-US" smtClean="0">
              <a:ea typeface="ＭＳ Ｐゴシック"/>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4CDD6997-E07E-45A4-B996-BDCB0A764CEE}"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00" eaLnBrk="1" hangingPunct="1">
              <a:spcBef>
                <a:spcPct val="0"/>
              </a:spcBef>
            </a:pPr>
            <a:endParaRPr lang="en-US" smtClean="0">
              <a:ea typeface="ＭＳ Ｐゴシック"/>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97B8291D-C552-41CA-BF4A-F870DD670229}"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US" dirty="0" smtClean="0">
              <a:ea typeface="ＭＳ Ｐゴシック"/>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E4604128-6EFC-40C3-A897-2E4E4B2BDBD8}" type="slidenum">
              <a:rPr lang="en-US" smtClean="0">
                <a:ea typeface="ＭＳ Ｐゴシック"/>
                <a:cs typeface="ＭＳ Ｐゴシック"/>
              </a:rPr>
              <a:pPr/>
              <a:t>6</a:t>
            </a:fld>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67BA414C-0ECE-48DE-AF38-6B3ACB89B224}" type="slidenum">
              <a:rPr lang="en-US" smtClean="0">
                <a:ea typeface="ＭＳ Ｐゴシック"/>
                <a:cs typeface="ＭＳ Ｐゴシック"/>
              </a:rPr>
              <a:pPr/>
              <a:t>7</a:t>
            </a:fld>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295D2E81-C600-4FF7-88D0-9810E62EE263}" type="slidenum">
              <a:rPr lang="en-US" smtClean="0">
                <a:ea typeface="ＭＳ Ｐゴシック"/>
                <a:cs typeface="ＭＳ Ｐゴシック"/>
              </a:rPr>
              <a:pPr/>
              <a:t>8</a:t>
            </a:fld>
            <a:endParaRPr lang="en-US"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6F6EA83F-C820-4B41-96B8-711E31929FD9}"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300" dirty="0" smtClean="0">
              <a:ea typeface="ＭＳ Ｐゴシック"/>
            </a:endParaRPr>
          </a:p>
        </p:txBody>
      </p:sp>
      <p:sp>
        <p:nvSpPr>
          <p:cNvPr id="32771" name="Slide Number Placeholder 3"/>
          <p:cNvSpPr>
            <a:spLocks noGrp="1"/>
          </p:cNvSpPr>
          <p:nvPr>
            <p:ph type="sldNum" sz="quarter" idx="5"/>
          </p:nvPr>
        </p:nvSpPr>
        <p:spPr bwMode="auto">
          <a:noFill/>
          <a:ln>
            <a:miter lim="800000"/>
            <a:headEnd/>
            <a:tailEnd/>
          </a:ln>
        </p:spPr>
        <p:txBody>
          <a:bodyPr/>
          <a:lstStyle/>
          <a:p>
            <a:fld id="{6340EBDA-9827-44D6-AC4F-3185EFB6D795}" type="slidenum">
              <a:rPr lang="en-US" smtClean="0">
                <a:ea typeface="ＭＳ Ｐゴシック"/>
                <a:cs typeface="ＭＳ Ｐゴシック"/>
              </a:rPr>
              <a:pPr/>
              <a:t>10</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83F8BE87-4464-4557-BAE1-ED2072D84032}" type="datetime1">
              <a:rPr lang="en-US"/>
              <a:pPr>
                <a:defRPr/>
              </a:pPr>
              <a:t>7/30/2012</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D37725EE-ACB1-4729-9A72-FEE3A0F0D5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D6FC5D-A9A4-467E-96F6-E9E8F0552C18}"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16D83F-5C37-4E9D-9E34-D414F389AB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A846AE-01ED-43E6-88A0-4268C719F2ED}"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1264E5-8B57-495A-9505-DDFDEABAE6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ABC1FA1-FD9F-43FC-93A8-DFEE7F7A0AD7}"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DAD3D6-D3DE-4EF3-AE62-1C5C8BF5F2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69836D-E4EB-442A-8215-350361922262}" type="datetimeFigureOut">
              <a:rPr lang="en-US"/>
              <a:pPr>
                <a:defRPr/>
              </a:pPr>
              <a:t>7/30/2012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2211DC-84C9-449E-95F9-300366B8E52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CE7D7721-348A-4292-B17E-E43BC1A72C68}" type="datetimeFigureOut">
              <a:rPr lang="en-US"/>
              <a:pPr>
                <a:defRPr/>
              </a:pPr>
              <a:t>7/30/2012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3F711FE-99BE-4713-B637-43643D8DCC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9E5073A-D99D-4478-B676-5210FC92DC2F}" type="datetimeFigureOut">
              <a:rPr lang="en-US"/>
              <a:pPr>
                <a:defRPr/>
              </a:pPr>
              <a:t>7/30/2012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CDF325-1447-4E26-92C3-E9F9EE9916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E5B1AAD-0EC2-4B9D-9F2F-29D84F6797BD}" type="datetimeFigureOut">
              <a:rPr lang="en-US"/>
              <a:pPr>
                <a:defRPr/>
              </a:pPr>
              <a:t>7/30/2012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ED60D5-08CF-4BF3-B58A-8E86EA5EA3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761C9D-8B2C-4894-81E9-F82874CBAE48}" type="datetimeFigureOut">
              <a:rPr lang="en-US"/>
              <a:pPr>
                <a:defRPr/>
              </a:pPr>
              <a:t>7/30/2012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562AF4-B5AA-415E-B114-A205158CD1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6BC3BFAA-F0E4-4383-A459-1CFF045AE611}" type="datetimeFigureOut">
              <a:rPr lang="en-US"/>
              <a:pPr>
                <a:defRPr/>
              </a:pPr>
              <a:t>7/30/2012</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2BAB9FB8-AEF1-4B84-B9AB-BE40D9BB3E7C}"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A51670B7-DEB7-404B-96F4-AC2C2F9B9CD4}" type="datetimeFigureOut">
              <a:rPr lang="en-US"/>
              <a:pPr>
                <a:defRPr/>
              </a:pPr>
              <a:t>7/30/2012</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A7B91459-E085-430C-ABCD-67FC1DF986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latin typeface="Arial" pitchFamily="34" charset="0"/>
                <a:ea typeface="ＭＳ Ｐゴシック" charset="-128"/>
                <a:cs typeface="+mn-cs"/>
              </a:defRPr>
            </a:lvl1pPr>
          </a:lstStyle>
          <a:p>
            <a:pPr>
              <a:defRPr/>
            </a:pPr>
            <a:fld id="{D4D4D395-AAD8-4F55-9AEC-263ACD71B4DF}" type="datetimeFigureOut">
              <a:rPr lang="en-US"/>
              <a:pPr>
                <a:defRPr/>
              </a:pPr>
              <a:t>7/30/2012</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latin typeface="Arial"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latin typeface="Arial" pitchFamily="34" charset="0"/>
                <a:ea typeface="ＭＳ Ｐゴシック" charset="-128"/>
                <a:cs typeface="+mn-cs"/>
              </a:defRPr>
            </a:lvl1pPr>
          </a:lstStyle>
          <a:p>
            <a:pPr>
              <a:defRPr/>
            </a:pPr>
            <a:fld id="{849D0612-4BDD-45F0-A334-FA6A01FB79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9" r:id="rId1"/>
    <p:sldLayoutId id="2147484688" r:id="rId2"/>
    <p:sldLayoutId id="2147484687" r:id="rId3"/>
    <p:sldLayoutId id="2147484686" r:id="rId4"/>
    <p:sldLayoutId id="2147484685" r:id="rId5"/>
    <p:sldLayoutId id="2147484684" r:id="rId6"/>
    <p:sldLayoutId id="2147484683" r:id="rId7"/>
    <p:sldLayoutId id="2147484690" r:id="rId8"/>
    <p:sldLayoutId id="2147484691" r:id="rId9"/>
    <p:sldLayoutId id="2147484682" r:id="rId10"/>
    <p:sldLayoutId id="2147484681"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hyperlink" Target="http://www.doleta.gov/performance/WRIS.cf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doleta.gov/performance/CRIS.cfm" TargetMode="External"/><Relationship Id="rId5" Type="http://schemas.openxmlformats.org/officeDocument/2006/relationships/hyperlink" Target="http://www2.ubalt.edu/jfi/fedes/index.cfm" TargetMode="External"/><Relationship Id="rId4" Type="http://schemas.openxmlformats.org/officeDocument/2006/relationships/hyperlink" Target="http://www.doleta.gov/performance/wris_2.cf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parker.heather@dol.gov" TargetMode="External"/><Relationship Id="rId2" Type="http://schemas.openxmlformats.org/officeDocument/2006/relationships/hyperlink" Target="mailto:Louton.kathryn@dol.gov" TargetMode="External"/><Relationship Id="rId1" Type="http://schemas.openxmlformats.org/officeDocument/2006/relationships/slideLayout" Target="../slideLayouts/slideLayout2.xml"/><Relationship Id="rId5" Type="http://schemas.openxmlformats.org/officeDocument/2006/relationships/hyperlink" Target="mailto:staha.karen@dol.gov" TargetMode="External"/><Relationship Id="rId4" Type="http://schemas.openxmlformats.org/officeDocument/2006/relationships/hyperlink" Target="mailto:Blazek.stan@dol.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9600"/>
            <a:ext cx="2362200" cy="1825625"/>
          </a:xfrm>
        </p:spPr>
        <p:txBody>
          <a:bodyPr/>
          <a:lstStyle/>
          <a:p>
            <a:pPr eaLnBrk="1" hangingPunct="1"/>
            <a:r>
              <a:rPr lang="en-US" sz="1800" smtClean="0"/>
              <a:t/>
            </a:r>
            <a:br>
              <a:rPr lang="en-US" sz="1800" smtClean="0"/>
            </a:br>
            <a:endParaRPr lang="en-US" sz="1800" smtClean="0"/>
          </a:p>
        </p:txBody>
      </p:sp>
      <p:sp>
        <p:nvSpPr>
          <p:cNvPr id="14338" name="Subtitle 2"/>
          <p:cNvSpPr>
            <a:spLocks noGrp="1"/>
          </p:cNvSpPr>
          <p:nvPr>
            <p:ph type="subTitle" idx="1"/>
          </p:nvPr>
        </p:nvSpPr>
        <p:spPr>
          <a:xfrm>
            <a:off x="685800" y="5867400"/>
            <a:ext cx="8077200" cy="685800"/>
          </a:xfrm>
        </p:spPr>
        <p:txBody>
          <a:bodyPr/>
          <a:lstStyle/>
          <a:p>
            <a:pPr eaLnBrk="1" hangingPunct="1"/>
            <a:r>
              <a:rPr lang="en-US" smtClean="0">
                <a:solidFill>
                  <a:srgbClr val="FF0000"/>
                </a:solidFill>
              </a:rPr>
              <a:t>July 26, 2012</a:t>
            </a:r>
          </a:p>
        </p:txBody>
      </p:sp>
      <p:sp>
        <p:nvSpPr>
          <p:cNvPr id="14339" name="TextBox 3"/>
          <p:cNvSpPr txBox="1">
            <a:spLocks noChangeArrowheads="1"/>
          </p:cNvSpPr>
          <p:nvPr/>
        </p:nvSpPr>
        <p:spPr bwMode="auto">
          <a:xfrm>
            <a:off x="4975225" y="2209800"/>
            <a:ext cx="2617788" cy="3743325"/>
          </a:xfrm>
          <a:prstGeom prst="rect">
            <a:avLst/>
          </a:prstGeom>
          <a:noFill/>
          <a:ln w="9525">
            <a:noFill/>
            <a:miter lim="800000"/>
            <a:headEnd/>
            <a:tailEnd/>
          </a:ln>
        </p:spPr>
        <p:txBody>
          <a:bodyPr>
            <a:spAutoFit/>
          </a:bodyPr>
          <a:lstStyle/>
          <a:p>
            <a:r>
              <a:rPr lang="en-US" sz="2400"/>
              <a:t>Welcome To Wage Record Systems 101</a:t>
            </a:r>
          </a:p>
          <a:p>
            <a:r>
              <a:rPr lang="en-US" sz="2400"/>
              <a:t>United States Department of Labor (DOL)  </a:t>
            </a:r>
            <a:br>
              <a:rPr lang="en-US" sz="2400"/>
            </a:br>
            <a:r>
              <a:rPr lang="en-US" sz="2400"/>
              <a:t>Employment and Training Administration (ETA)</a:t>
            </a:r>
          </a:p>
        </p:txBody>
      </p:sp>
    </p:spTree>
    <p:custDataLst>
      <p:tags r:id="rId1"/>
    </p:custDataLst>
  </p:cSld>
  <p:clrMapOvr>
    <a:masterClrMapping/>
  </p:clrMapOvr>
  <p:transition spd="slow" advTm="25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SUIA Responsibilities</a:t>
            </a:r>
          </a:p>
        </p:txBody>
      </p:sp>
      <p:sp>
        <p:nvSpPr>
          <p:cNvPr id="31746" name="Content Placeholder 2"/>
          <p:cNvSpPr>
            <a:spLocks noGrp="1"/>
          </p:cNvSpPr>
          <p:nvPr>
            <p:ph idx="1"/>
          </p:nvPr>
        </p:nvSpPr>
        <p:spPr/>
        <p:txBody>
          <a:bodyPr/>
          <a:lstStyle/>
          <a:p>
            <a:pPr marL="419100" indent="-382588" eaLnBrk="1" hangingPunct="1">
              <a:lnSpc>
                <a:spcPct val="90000"/>
              </a:lnSpc>
              <a:buFont typeface="Wingdings 2" pitchFamily="18" charset="2"/>
              <a:buChar char=""/>
            </a:pPr>
            <a:r>
              <a:rPr lang="en-US" sz="2000" smtClean="0"/>
              <a:t>Ensure paperwork is completed for employee authorization.</a:t>
            </a:r>
          </a:p>
          <a:p>
            <a:pPr marL="419100" indent="-382588" eaLnBrk="1" hangingPunct="1">
              <a:lnSpc>
                <a:spcPct val="90000"/>
              </a:lnSpc>
              <a:buFont typeface="Wingdings 2" pitchFamily="18" charset="2"/>
              <a:buChar char=""/>
            </a:pPr>
            <a:r>
              <a:rPr lang="en-US" sz="2000" smtClean="0"/>
              <a:t>Transmit social security numbers (SSNs) to the operations contractor by the date established for the Distributed Data Base Index (DDBI).</a:t>
            </a:r>
          </a:p>
          <a:p>
            <a:pPr marL="419100" indent="-382588" eaLnBrk="1" hangingPunct="1">
              <a:lnSpc>
                <a:spcPct val="90000"/>
              </a:lnSpc>
              <a:buFont typeface="Wingdings 2" pitchFamily="18" charset="2"/>
              <a:buChar char=""/>
            </a:pPr>
            <a:r>
              <a:rPr lang="en-US" sz="2000" smtClean="0"/>
              <a:t>Respond to queries in a timely manner.</a:t>
            </a:r>
          </a:p>
          <a:p>
            <a:pPr marL="419100" indent="-382588" eaLnBrk="1" hangingPunct="1">
              <a:lnSpc>
                <a:spcPct val="90000"/>
              </a:lnSpc>
              <a:buFont typeface="Wingdings 2" pitchFamily="18" charset="2"/>
              <a:buChar char=""/>
            </a:pPr>
            <a:r>
              <a:rPr lang="en-US" sz="2000" smtClean="0"/>
              <a:t>Ensure solid internal security measures are in place.</a:t>
            </a:r>
          </a:p>
          <a:p>
            <a:pPr marL="419100" indent="-382588" eaLnBrk="1" hangingPunct="1">
              <a:lnSpc>
                <a:spcPct val="90000"/>
              </a:lnSpc>
              <a:buFont typeface="Wingdings 2" pitchFamily="18" charset="2"/>
              <a:buChar char=""/>
            </a:pPr>
            <a:r>
              <a:rPr lang="en-US" sz="2000" smtClean="0"/>
              <a:t>Ensure all employees comply with WRIS guidelines.</a:t>
            </a:r>
          </a:p>
          <a:p>
            <a:pPr marL="419100" indent="-382588" eaLnBrk="1" hangingPunct="1">
              <a:lnSpc>
                <a:spcPct val="90000"/>
              </a:lnSpc>
              <a:buFont typeface="Wingdings 2" pitchFamily="18" charset="2"/>
              <a:buChar char=""/>
            </a:pPr>
            <a:r>
              <a:rPr lang="en-US" sz="2000" smtClean="0"/>
              <a:t>Participate in confidentiality compliance reviews.</a:t>
            </a:r>
          </a:p>
        </p:txBody>
      </p:sp>
    </p:spTree>
  </p:cSld>
  <p:clrMapOvr>
    <a:masterClrMapping/>
  </p:clrMapOvr>
  <p:transition spd="slow" advTm="7660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PACIA Responsibilities</a:t>
            </a:r>
          </a:p>
        </p:txBody>
      </p:sp>
      <p:sp>
        <p:nvSpPr>
          <p:cNvPr id="3" name="Content Placeholder 2"/>
          <p:cNvSpPr>
            <a:spLocks noGrp="1"/>
          </p:cNvSpPr>
          <p:nvPr>
            <p:ph idx="1"/>
          </p:nvPr>
        </p:nvSpPr>
        <p:spPr/>
        <p:txBody>
          <a:bodyPr rtlCol="0">
            <a:normAutofit fontScale="92500" lnSpcReduction="10000"/>
          </a:bodyPr>
          <a:lstStyle/>
          <a:p>
            <a:pPr marL="420624" indent="-384048" eaLnBrk="1" fontAlgn="auto" hangingPunct="1">
              <a:spcAft>
                <a:spcPts val="0"/>
              </a:spcAft>
              <a:buFont typeface="Wingdings 2"/>
              <a:buChar char=""/>
              <a:defRPr/>
            </a:pPr>
            <a:r>
              <a:rPr lang="en-US" dirty="0" smtClean="0"/>
              <a:t>Provide ETA with proper employee authorization forms.</a:t>
            </a:r>
          </a:p>
          <a:p>
            <a:pPr marL="420624" indent="-384048" eaLnBrk="1" fontAlgn="auto" hangingPunct="1">
              <a:spcAft>
                <a:spcPts val="0"/>
              </a:spcAft>
              <a:buFont typeface="Wingdings 2"/>
              <a:buChar char=""/>
              <a:defRPr/>
            </a:pPr>
            <a:r>
              <a:rPr lang="en-US" dirty="0" smtClean="0"/>
              <a:t>Only submit requests for Wage Data allowable under the terms of the DSA.</a:t>
            </a:r>
          </a:p>
          <a:p>
            <a:pPr marL="420624" indent="-384048" eaLnBrk="1" fontAlgn="auto" hangingPunct="1">
              <a:spcAft>
                <a:spcPts val="0"/>
              </a:spcAft>
              <a:buFont typeface="Wingdings 2"/>
              <a:buChar char=""/>
              <a:defRPr/>
            </a:pPr>
            <a:r>
              <a:rPr lang="en-US" dirty="0" smtClean="0"/>
              <a:t>Ensure employees work within the WRIS guidelines.</a:t>
            </a:r>
          </a:p>
          <a:p>
            <a:pPr marL="420624" indent="-384048" eaLnBrk="1" fontAlgn="auto" hangingPunct="1">
              <a:spcAft>
                <a:spcPts val="0"/>
              </a:spcAft>
              <a:buFont typeface="Wingdings 2"/>
              <a:buChar char=""/>
              <a:defRPr/>
            </a:pPr>
            <a:r>
              <a:rPr lang="en-US" dirty="0" smtClean="0"/>
              <a:t>Prepare aggregate statistical data and reports.</a:t>
            </a:r>
          </a:p>
          <a:p>
            <a:pPr marL="420624" indent="-384048" eaLnBrk="1" fontAlgn="auto" hangingPunct="1">
              <a:spcAft>
                <a:spcPts val="0"/>
              </a:spcAft>
              <a:buFont typeface="Wingdings 2"/>
              <a:buChar char=""/>
              <a:defRPr/>
            </a:pPr>
            <a:r>
              <a:rPr lang="en-US" dirty="0" smtClean="0"/>
              <a:t>Participate in confidentiality compliance reviews.</a:t>
            </a:r>
          </a:p>
          <a:p>
            <a:pPr marL="420624" indent="-384048" eaLnBrk="1" fontAlgn="auto" hangingPunct="1">
              <a:spcAft>
                <a:spcPts val="0"/>
              </a:spcAft>
              <a:buFont typeface="Wingdings 2"/>
              <a:buChar char=""/>
              <a:defRPr/>
            </a:pPr>
            <a:endParaRPr lang="en-US" dirty="0" smtClean="0"/>
          </a:p>
        </p:txBody>
      </p:sp>
    </p:spTree>
  </p:cSld>
  <p:clrMapOvr>
    <a:masterClrMapping/>
  </p:clrMapOvr>
  <p:transition spd="slow" advTm="8068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ETA Responsibilities</a:t>
            </a:r>
          </a:p>
        </p:txBody>
      </p:sp>
      <p:sp>
        <p:nvSpPr>
          <p:cNvPr id="18435" name="Content Placeholder 2"/>
          <p:cNvSpPr>
            <a:spLocks noGrp="1"/>
          </p:cNvSpPr>
          <p:nvPr>
            <p:ph idx="1"/>
          </p:nvPr>
        </p:nvSpPr>
        <p:spPr/>
        <p:txBody>
          <a:bodyPr rtlCol="0">
            <a:normAutofit fontScale="85000" lnSpcReduction="20000"/>
          </a:bodyPr>
          <a:lstStyle/>
          <a:p>
            <a:pPr indent="-274320" eaLnBrk="1" fontAlgn="auto" hangingPunct="1">
              <a:spcAft>
                <a:spcPts val="0"/>
              </a:spcAft>
              <a:defRPr/>
            </a:pPr>
            <a:r>
              <a:rPr lang="en-US" sz="2800" dirty="0" smtClean="0"/>
              <a:t>Communicate with states, other federal agencies, the Congress, and other interested public and private parties regarding the operation and value of the WRIS.</a:t>
            </a:r>
          </a:p>
          <a:p>
            <a:pPr indent="-274320" eaLnBrk="1" fontAlgn="auto" hangingPunct="1">
              <a:spcAft>
                <a:spcPts val="0"/>
              </a:spcAft>
              <a:defRPr/>
            </a:pPr>
            <a:r>
              <a:rPr lang="en-US" sz="2800" dirty="0" smtClean="0"/>
              <a:t>Facilitate the confidentiality of </a:t>
            </a:r>
            <a:r>
              <a:rPr lang="en-US" sz="2800" dirty="0"/>
              <a:t>W</a:t>
            </a:r>
            <a:r>
              <a:rPr lang="en-US" sz="2800" dirty="0" smtClean="0"/>
              <a:t>age Data. </a:t>
            </a:r>
          </a:p>
          <a:p>
            <a:pPr indent="-274320" eaLnBrk="1" fontAlgn="auto" hangingPunct="1">
              <a:spcAft>
                <a:spcPts val="0"/>
              </a:spcAft>
              <a:defRPr/>
            </a:pPr>
            <a:r>
              <a:rPr lang="en-US" sz="2800" dirty="0" smtClean="0"/>
              <a:t>Continuously improve the WRIS in collaboration with the operations </a:t>
            </a:r>
            <a:r>
              <a:rPr lang="en-US" sz="2800" dirty="0"/>
              <a:t>c</a:t>
            </a:r>
            <a:r>
              <a:rPr lang="en-US" sz="2800" dirty="0" smtClean="0"/>
              <a:t>ontractor and the participating WRIS states.</a:t>
            </a:r>
          </a:p>
        </p:txBody>
      </p:sp>
    </p:spTree>
  </p:cSld>
  <p:clrMapOvr>
    <a:masterClrMapping/>
  </p:clrMapOvr>
  <p:transition spd="slow" advTm="4098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pPr eaLnBrk="1" hangingPunct="1"/>
            <a:r>
              <a:rPr lang="en-US" smtClean="0"/>
              <a:t>Confidentiality</a:t>
            </a:r>
          </a:p>
        </p:txBody>
      </p:sp>
      <p:sp>
        <p:nvSpPr>
          <p:cNvPr id="2" name="Content Placeholder 1"/>
          <p:cNvSpPr>
            <a:spLocks noGrp="1"/>
          </p:cNvSpPr>
          <p:nvPr>
            <p:ph idx="1"/>
          </p:nvPr>
        </p:nvSpPr>
        <p:spPr/>
        <p:txBody>
          <a:bodyPr>
            <a:normAutofit/>
          </a:bodyPr>
          <a:lstStyle/>
          <a:p>
            <a:pPr marL="419100" indent="-382588" eaLnBrk="1" hangingPunct="1">
              <a:lnSpc>
                <a:spcPct val="90000"/>
              </a:lnSpc>
              <a:buFont typeface="Wingdings 2" pitchFamily="18" charset="2"/>
              <a:buChar char=""/>
            </a:pPr>
            <a:r>
              <a:rPr lang="en-US" smtClean="0"/>
              <a:t>All parties to this Agreement recognize that confidentiality of Wage Data is of paramount importance and must be observed except where disclosure is allowed by this Agreement or by court order.  </a:t>
            </a:r>
          </a:p>
          <a:p>
            <a:pPr marL="419100" indent="-382588" eaLnBrk="1" hangingPunct="1">
              <a:lnSpc>
                <a:spcPct val="90000"/>
              </a:lnSpc>
              <a:buFont typeface="Wingdings 2" pitchFamily="18" charset="2"/>
              <a:buChar char=""/>
            </a:pPr>
            <a:r>
              <a:rPr lang="en-US" smtClean="0"/>
              <a:t>All data exchange activity by the SUIA and/or PACIA through the WRIS will be conducted in a manner consistent with applicable state law.</a:t>
            </a:r>
          </a:p>
        </p:txBody>
      </p:sp>
    </p:spTree>
  </p:cSld>
  <p:clrMapOvr>
    <a:masterClrMapping/>
  </p:clrMapOvr>
  <p:transition spd="slow" advTm="3542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609600" y="533400"/>
            <a:ext cx="4648200" cy="838200"/>
          </a:xfrm>
        </p:spPr>
        <p:txBody>
          <a:bodyPr rtlCol="0">
            <a:normAutofit fontScale="90000"/>
          </a:bodyPr>
          <a:lstStyle/>
          <a:p>
            <a:pPr eaLnBrk="1" fontAlgn="auto" hangingPunct="1">
              <a:spcAft>
                <a:spcPts val="0"/>
              </a:spcAft>
              <a:defRPr/>
            </a:pPr>
            <a:r>
              <a:rPr lang="en-US" dirty="0" smtClean="0"/>
              <a:t>2012 DDBI Schedule</a:t>
            </a:r>
          </a:p>
        </p:txBody>
      </p:sp>
      <p:sp>
        <p:nvSpPr>
          <p:cNvPr id="38914" name="Content Placeholder 1"/>
          <p:cNvSpPr>
            <a:spLocks noGrp="1"/>
          </p:cNvSpPr>
          <p:nvPr>
            <p:ph idx="1"/>
          </p:nvPr>
        </p:nvSpPr>
        <p:spPr/>
        <p:txBody>
          <a:bodyPr/>
          <a:lstStyle/>
          <a:p>
            <a:pPr eaLnBrk="1" hangingPunct="1">
              <a:buFont typeface="Wingdings 2" pitchFamily="18" charset="2"/>
              <a:buNone/>
            </a:pPr>
            <a:endParaRPr lang="en-US" sz="2000" smtClean="0"/>
          </a:p>
          <a:p>
            <a:pPr eaLnBrk="1" hangingPunct="1"/>
            <a:endParaRPr lang="en-US" smtClean="0"/>
          </a:p>
        </p:txBody>
      </p:sp>
      <p:graphicFrame>
        <p:nvGraphicFramePr>
          <p:cNvPr id="5" name="Table 4"/>
          <p:cNvGraphicFramePr>
            <a:graphicFrameLocks noGrp="1"/>
          </p:cNvGraphicFramePr>
          <p:nvPr/>
        </p:nvGraphicFramePr>
        <p:xfrm>
          <a:off x="914400" y="2362200"/>
          <a:ext cx="7467600" cy="3810000"/>
        </p:xfrm>
        <a:graphic>
          <a:graphicData uri="http://schemas.openxmlformats.org/drawingml/2006/table">
            <a:tbl>
              <a:tblPr firstRow="1" bandRow="1">
                <a:tableStyleId>{5C22544A-7EE6-4342-B048-85BDC9FD1C3A}</a:tableStyleId>
              </a:tblPr>
              <a:tblGrid>
                <a:gridCol w="1493520"/>
                <a:gridCol w="1493520"/>
                <a:gridCol w="1493520"/>
                <a:gridCol w="1493520"/>
                <a:gridCol w="1493520"/>
              </a:tblGrid>
              <a:tr h="1180479">
                <a:tc>
                  <a:txBody>
                    <a:bodyPr/>
                    <a:lstStyle/>
                    <a:p>
                      <a:pPr marL="0" marR="0" algn="ctr">
                        <a:lnSpc>
                          <a:spcPct val="115000"/>
                        </a:lnSpc>
                        <a:spcBef>
                          <a:spcPts val="0"/>
                        </a:spcBef>
                        <a:spcAft>
                          <a:spcPts val="0"/>
                        </a:spcAft>
                      </a:pPr>
                      <a:r>
                        <a:rPr lang="en-US" sz="1400" b="1" dirty="0">
                          <a:latin typeface="Arial"/>
                          <a:ea typeface="Calibri"/>
                          <a:cs typeface="Times New Roman"/>
                        </a:rPr>
                        <a:t>Quarter</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Arial"/>
                          <a:ea typeface="Calibri"/>
                          <a:cs typeface="Times New Roman"/>
                        </a:rPr>
                        <a:t>Original Due Date</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a:latin typeface="Arial"/>
                          <a:ea typeface="Calibri"/>
                          <a:cs typeface="Times New Roman"/>
                        </a:rPr>
                        <a:t>Original Online Availability Date</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Arial"/>
                          <a:ea typeface="Calibri"/>
                          <a:cs typeface="Times New Roman"/>
                        </a:rPr>
                        <a:t>New Due Date</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a:latin typeface="Arial"/>
                          <a:ea typeface="Calibri"/>
                          <a:cs typeface="Times New Roman"/>
                        </a:rPr>
                        <a:t>New Online Availability Date</a:t>
                      </a:r>
                      <a:endParaRPr lang="en-US" sz="1100">
                        <a:latin typeface="Calibri"/>
                        <a:ea typeface="Calibri"/>
                        <a:cs typeface="Times New Roman"/>
                      </a:endParaRPr>
                    </a:p>
                  </a:txBody>
                  <a:tcPr marL="68580" marR="68580" marT="0" marB="0"/>
                </a:tc>
              </a:tr>
              <a:tr h="876507">
                <a:tc>
                  <a:txBody>
                    <a:bodyPr/>
                    <a:lstStyle/>
                    <a:p>
                      <a:pPr marL="0" marR="0" algn="ctr">
                        <a:lnSpc>
                          <a:spcPct val="115000"/>
                        </a:lnSpc>
                        <a:spcBef>
                          <a:spcPts val="0"/>
                        </a:spcBef>
                        <a:spcAft>
                          <a:spcPts val="0"/>
                        </a:spcAft>
                      </a:pPr>
                      <a:r>
                        <a:rPr lang="en-US" sz="1200">
                          <a:latin typeface="Arial"/>
                          <a:ea typeface="Calibri"/>
                          <a:cs typeface="Times New Roman"/>
                        </a:rPr>
                        <a:t>4</a:t>
                      </a:r>
                      <a:r>
                        <a:rPr lang="en-US" sz="1200" baseline="30000">
                          <a:latin typeface="Arial"/>
                          <a:ea typeface="Calibri"/>
                          <a:cs typeface="Times New Roman"/>
                        </a:rPr>
                        <a:t>th</a:t>
                      </a:r>
                      <a:r>
                        <a:rPr lang="en-US" sz="1200">
                          <a:latin typeface="Arial"/>
                          <a:ea typeface="Calibri"/>
                          <a:cs typeface="Times New Roman"/>
                        </a:rPr>
                        <a:t> Quarter 2011</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April 2,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April 9,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latin typeface="Arial"/>
                          <a:ea typeface="Calibri"/>
                          <a:cs typeface="Times New Roman"/>
                        </a:rPr>
                        <a:t>April 9, 2012</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April 16, 2012</a:t>
                      </a:r>
                      <a:endParaRPr lang="en-US" sz="1100">
                        <a:latin typeface="Calibri"/>
                        <a:ea typeface="Calibri"/>
                        <a:cs typeface="Times New Roman"/>
                      </a:endParaRPr>
                    </a:p>
                  </a:txBody>
                  <a:tcPr marL="68580" marR="68580" marT="0" marB="0"/>
                </a:tc>
              </a:tr>
              <a:tr h="876507">
                <a:tc>
                  <a:txBody>
                    <a:bodyPr/>
                    <a:lstStyle/>
                    <a:p>
                      <a:pPr marL="0" marR="0" algn="ctr">
                        <a:lnSpc>
                          <a:spcPct val="115000"/>
                        </a:lnSpc>
                        <a:spcBef>
                          <a:spcPts val="0"/>
                        </a:spcBef>
                        <a:spcAft>
                          <a:spcPts val="0"/>
                        </a:spcAft>
                      </a:pPr>
                      <a:r>
                        <a:rPr lang="en-US" sz="1200">
                          <a:latin typeface="Arial"/>
                          <a:ea typeface="Calibri"/>
                          <a:cs typeface="Times New Roman"/>
                        </a:rPr>
                        <a:t>1</a:t>
                      </a:r>
                      <a:r>
                        <a:rPr lang="en-US" sz="1200" baseline="30000">
                          <a:latin typeface="Arial"/>
                          <a:ea typeface="Calibri"/>
                          <a:cs typeface="Times New Roman"/>
                        </a:rPr>
                        <a:t>st</a:t>
                      </a:r>
                      <a:r>
                        <a:rPr lang="en-US" sz="1200">
                          <a:latin typeface="Arial"/>
                          <a:ea typeface="Calibri"/>
                          <a:cs typeface="Times New Roman"/>
                        </a:rPr>
                        <a:t> Quarter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latin typeface="Arial"/>
                          <a:ea typeface="Calibri"/>
                          <a:cs typeface="Times New Roman"/>
                        </a:rPr>
                        <a:t>July 2, 2012</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July 9,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July 9,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July 16, 2012</a:t>
                      </a:r>
                      <a:endParaRPr lang="en-US" sz="1100">
                        <a:latin typeface="Calibri"/>
                        <a:ea typeface="Calibri"/>
                        <a:cs typeface="Times New Roman"/>
                      </a:endParaRPr>
                    </a:p>
                  </a:txBody>
                  <a:tcPr marL="68580" marR="68580" marT="0" marB="0"/>
                </a:tc>
              </a:tr>
              <a:tr h="876507">
                <a:tc>
                  <a:txBody>
                    <a:bodyPr/>
                    <a:lstStyle/>
                    <a:p>
                      <a:pPr marL="0" marR="0" algn="ctr">
                        <a:lnSpc>
                          <a:spcPct val="115000"/>
                        </a:lnSpc>
                        <a:spcBef>
                          <a:spcPts val="0"/>
                        </a:spcBef>
                        <a:spcAft>
                          <a:spcPts val="0"/>
                        </a:spcAft>
                      </a:pPr>
                      <a:r>
                        <a:rPr lang="en-US" sz="1200">
                          <a:latin typeface="Arial"/>
                          <a:ea typeface="Calibri"/>
                          <a:cs typeface="Times New Roman"/>
                        </a:rPr>
                        <a:t>2</a:t>
                      </a:r>
                      <a:r>
                        <a:rPr lang="en-US" sz="1200" baseline="30000">
                          <a:latin typeface="Arial"/>
                          <a:ea typeface="Calibri"/>
                          <a:cs typeface="Times New Roman"/>
                        </a:rPr>
                        <a:t>nd</a:t>
                      </a:r>
                      <a:r>
                        <a:rPr lang="en-US" sz="1200">
                          <a:latin typeface="Arial"/>
                          <a:ea typeface="Calibri"/>
                          <a:cs typeface="Times New Roman"/>
                        </a:rPr>
                        <a:t> Quarter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latin typeface="Arial"/>
                          <a:ea typeface="Calibri"/>
                          <a:cs typeface="Times New Roman"/>
                        </a:rPr>
                        <a:t>October 1, 2012</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October 8,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Arial"/>
                          <a:ea typeface="Calibri"/>
                          <a:cs typeface="Times New Roman"/>
                        </a:rPr>
                        <a:t>October 8, 2012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latin typeface="Arial"/>
                          <a:ea typeface="Calibri"/>
                          <a:cs typeface="Times New Roman"/>
                        </a:rPr>
                        <a:t>October 15, 2012</a:t>
                      </a:r>
                      <a:endParaRPr lang="en-US" sz="1100" dirty="0">
                        <a:latin typeface="Calibri"/>
                        <a:ea typeface="Calibri"/>
                        <a:cs typeface="Times New Roman"/>
                      </a:endParaRPr>
                    </a:p>
                  </a:txBody>
                  <a:tcPr marL="68580" marR="68580" marT="0" marB="0"/>
                </a:tc>
              </a:tr>
            </a:tbl>
          </a:graphicData>
        </a:graphic>
      </p:graphicFrame>
    </p:spTree>
  </p:cSld>
  <p:clrMapOvr>
    <a:masterClrMapping/>
  </p:clrMapOvr>
  <p:transition spd="slow" advTm="24727"/>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ctrTitle"/>
          </p:nvPr>
        </p:nvSpPr>
        <p:spPr>
          <a:xfrm>
            <a:off x="4733925" y="2708275"/>
            <a:ext cx="3313113" cy="1701800"/>
          </a:xfrm>
        </p:spPr>
        <p:txBody>
          <a:bodyPr/>
          <a:lstStyle/>
          <a:p>
            <a:pPr eaLnBrk="1" hangingPunct="1"/>
            <a:r>
              <a:rPr lang="en-US" smtClean="0"/>
              <a:t>WRIS 2</a:t>
            </a:r>
          </a:p>
        </p:txBody>
      </p:sp>
    </p:spTree>
  </p:cSld>
  <p:clrMapOvr>
    <a:masterClrMapping/>
  </p:clrMapOvr>
  <p:transition spd="slow" advTm="831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57200" y="533400"/>
            <a:ext cx="4367213" cy="725488"/>
          </a:xfrm>
        </p:spPr>
        <p:txBody>
          <a:bodyPr rtlCol="0">
            <a:normAutofit fontScale="90000"/>
          </a:bodyPr>
          <a:lstStyle/>
          <a:p>
            <a:pPr eaLnBrk="1" fontAlgn="auto" hangingPunct="1">
              <a:spcAft>
                <a:spcPts val="0"/>
              </a:spcAft>
              <a:defRPr/>
            </a:pPr>
            <a:r>
              <a:rPr lang="en-US" dirty="0" smtClean="0"/>
              <a:t>WRIS 2 Participants</a:t>
            </a:r>
          </a:p>
        </p:txBody>
      </p:sp>
      <p:pic>
        <p:nvPicPr>
          <p:cNvPr id="41986" name="Picture 5"/>
          <p:cNvPicPr>
            <a:picLocks noGrp="1" noChangeAspect="1" noChangeArrowheads="1"/>
          </p:cNvPicPr>
          <p:nvPr>
            <p:ph idx="1"/>
          </p:nvPr>
        </p:nvPicPr>
        <p:blipFill>
          <a:blip r:embed="rId3"/>
          <a:srcRect/>
          <a:stretch>
            <a:fillRect/>
          </a:stretch>
        </p:blipFill>
        <p:spPr>
          <a:xfrm>
            <a:off x="1042988" y="2406650"/>
            <a:ext cx="6777037" cy="3343275"/>
          </a:xfrm>
          <a:solidFill>
            <a:schemeClr val="bg1"/>
          </a:solidFill>
          <a:ln>
            <a:solidFill>
              <a:schemeClr val="tx1"/>
            </a:solidFill>
          </a:ln>
        </p:spPr>
      </p:pic>
      <p:sp>
        <p:nvSpPr>
          <p:cNvPr id="41987" name="Rectangle 4"/>
          <p:cNvSpPr>
            <a:spLocks noChangeArrowheads="1"/>
          </p:cNvSpPr>
          <p:nvPr/>
        </p:nvSpPr>
        <p:spPr bwMode="auto">
          <a:xfrm>
            <a:off x="533400" y="1219200"/>
            <a:ext cx="7620000" cy="822325"/>
          </a:xfrm>
          <a:prstGeom prst="rect">
            <a:avLst/>
          </a:prstGeom>
          <a:noFill/>
          <a:ln w="9525">
            <a:noFill/>
            <a:miter lim="800000"/>
            <a:headEnd/>
            <a:tailEnd/>
          </a:ln>
        </p:spPr>
        <p:txBody>
          <a:bodyPr>
            <a:spAutoFit/>
          </a:bodyPr>
          <a:lstStyle/>
          <a:p>
            <a:r>
              <a:rPr lang="en-US" sz="2400"/>
              <a:t>As of July 13, 2012, there are 22 states and one territory currently participating in WRIS 2.</a:t>
            </a:r>
          </a:p>
        </p:txBody>
      </p:sp>
    </p:spTree>
  </p:cSld>
  <p:clrMapOvr>
    <a:masterClrMapping/>
  </p:clrMapOvr>
  <p:transition spd="slow" advTm="1351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p:txBody>
          <a:bodyPr/>
          <a:lstStyle/>
          <a:p>
            <a:pPr eaLnBrk="1" hangingPunct="1"/>
            <a:r>
              <a:rPr lang="en-US" smtClean="0"/>
              <a:t>WRIS 2</a:t>
            </a:r>
          </a:p>
        </p:txBody>
      </p:sp>
      <p:sp>
        <p:nvSpPr>
          <p:cNvPr id="27651" name="Content Placeholder 1"/>
          <p:cNvSpPr>
            <a:spLocks noGrp="1"/>
          </p:cNvSpPr>
          <p:nvPr>
            <p:ph idx="1"/>
          </p:nvPr>
        </p:nvSpPr>
        <p:spPr/>
        <p:txBody>
          <a:bodyPr rtlCol="0">
            <a:normAutofit lnSpcReduction="10000"/>
          </a:bodyPr>
          <a:lstStyle/>
          <a:p>
            <a:pPr indent="-274320" eaLnBrk="1" fontAlgn="auto" hangingPunct="1">
              <a:spcAft>
                <a:spcPts val="0"/>
              </a:spcAft>
              <a:defRPr/>
            </a:pPr>
            <a:r>
              <a:rPr lang="en-US" smtClean="0"/>
              <a:t>WRIS 2 extends the WRIS data sharing model, with specific requirements outlined in the WRIS 2 DSA, to educational partners.</a:t>
            </a:r>
          </a:p>
          <a:p>
            <a:pPr indent="-274320" eaLnBrk="1" fontAlgn="auto" hangingPunct="1">
              <a:spcAft>
                <a:spcPts val="0"/>
              </a:spcAft>
              <a:defRPr/>
            </a:pPr>
            <a:r>
              <a:rPr lang="en-US" smtClean="0"/>
              <a:t>WRIS 2 is not only for Department of Labor programs, but also eligible training providers.</a:t>
            </a:r>
          </a:p>
          <a:p>
            <a:pPr indent="-274320" eaLnBrk="1" fontAlgn="auto" hangingPunct="1">
              <a:spcAft>
                <a:spcPts val="0"/>
              </a:spcAft>
              <a:defRPr/>
            </a:pPr>
            <a:r>
              <a:rPr lang="en-US" smtClean="0"/>
              <a:t>Very specific guidelines on participants and data usage are located in the DSA.</a:t>
            </a:r>
          </a:p>
        </p:txBody>
      </p:sp>
    </p:spTree>
  </p:cSld>
  <p:clrMapOvr>
    <a:masterClrMapping/>
  </p:clrMapOvr>
  <p:transition spd="slow" advTm="6542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a:xfrm>
            <a:off x="1042988" y="1027113"/>
            <a:ext cx="7024687" cy="649287"/>
          </a:xfrm>
        </p:spPr>
        <p:txBody>
          <a:bodyPr/>
          <a:lstStyle/>
          <a:p>
            <a:pPr eaLnBrk="1" hangingPunct="1"/>
            <a:r>
              <a:rPr lang="en-US" sz="3400" smtClean="0"/>
              <a:t>The Differences in WRIS &amp; WRIS 2</a:t>
            </a:r>
          </a:p>
        </p:txBody>
      </p:sp>
      <p:sp>
        <p:nvSpPr>
          <p:cNvPr id="2" name="Content Placeholder 1"/>
          <p:cNvSpPr>
            <a:spLocks noGrp="1"/>
          </p:cNvSpPr>
          <p:nvPr>
            <p:ph idx="1"/>
          </p:nvPr>
        </p:nvSpPr>
        <p:spPr>
          <a:xfrm>
            <a:off x="1042988" y="1828800"/>
            <a:ext cx="6777037" cy="4003675"/>
          </a:xfrm>
        </p:spPr>
        <p:txBody>
          <a:bodyPr rtlCol="0">
            <a:normAutofit fontScale="92500" lnSpcReduction="20000"/>
          </a:bodyPr>
          <a:lstStyle/>
          <a:p>
            <a:pPr indent="-274320" eaLnBrk="1" fontAlgn="auto" hangingPunct="1">
              <a:lnSpc>
                <a:spcPct val="90000"/>
              </a:lnSpc>
              <a:spcAft>
                <a:spcPts val="0"/>
              </a:spcAft>
              <a:defRPr/>
            </a:pPr>
            <a:r>
              <a:rPr lang="en-US" sz="2600" dirty="0" smtClean="0"/>
              <a:t>WRIS is limited to the sharing of records for state and Federal reporting and performance purposes for </a:t>
            </a:r>
            <a:r>
              <a:rPr lang="en-US" sz="2600" dirty="0" smtClean="0">
                <a:solidFill>
                  <a:srgbClr val="FF0000"/>
                </a:solidFill>
              </a:rPr>
              <a:t>DOL funded programs.</a:t>
            </a:r>
          </a:p>
          <a:p>
            <a:pPr indent="-274320" eaLnBrk="1" fontAlgn="auto" hangingPunct="1">
              <a:lnSpc>
                <a:spcPct val="90000"/>
              </a:lnSpc>
              <a:spcAft>
                <a:spcPts val="0"/>
              </a:spcAft>
              <a:defRPr/>
            </a:pPr>
            <a:endParaRPr lang="en-US" sz="2600" dirty="0" smtClean="0">
              <a:solidFill>
                <a:srgbClr val="FF0000"/>
              </a:solidFill>
            </a:endParaRPr>
          </a:p>
          <a:p>
            <a:pPr indent="-274320" eaLnBrk="1" fontAlgn="auto" hangingPunct="1">
              <a:lnSpc>
                <a:spcPct val="90000"/>
              </a:lnSpc>
              <a:spcAft>
                <a:spcPts val="0"/>
              </a:spcAft>
              <a:defRPr/>
            </a:pPr>
            <a:r>
              <a:rPr lang="en-US" sz="2600" dirty="0" smtClean="0"/>
              <a:t>WRIS 2 allows data to be shared with Third Party Entities (TPE).  </a:t>
            </a:r>
          </a:p>
          <a:p>
            <a:pPr indent="-274320" eaLnBrk="1" fontAlgn="auto" hangingPunct="1">
              <a:lnSpc>
                <a:spcPct val="90000"/>
              </a:lnSpc>
              <a:spcAft>
                <a:spcPts val="0"/>
              </a:spcAft>
              <a:buFont typeface="Wingdings 2" pitchFamily="18" charset="2"/>
              <a:buNone/>
              <a:defRPr/>
            </a:pPr>
            <a:r>
              <a:rPr lang="en-US" sz="2600" dirty="0" smtClean="0"/>
              <a:t>		TPE – any public body, agency, or 	private career school required by 	law to meet state and/or Federal 	performance measures.  A PACIA, 	or its agent or consultant, cannot 	be designated as a TPE.</a:t>
            </a:r>
          </a:p>
        </p:txBody>
      </p:sp>
    </p:spTree>
  </p:cSld>
  <p:clrMapOvr>
    <a:masterClrMapping/>
  </p:clrMapOvr>
  <p:transition spd="slow" advTm="4954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a:xfrm>
            <a:off x="685800" y="457200"/>
            <a:ext cx="3605213" cy="877888"/>
          </a:xfrm>
        </p:spPr>
        <p:txBody>
          <a:bodyPr/>
          <a:lstStyle/>
          <a:p>
            <a:pPr eaLnBrk="1" hangingPunct="1"/>
            <a:r>
              <a:rPr lang="en-US" smtClean="0"/>
              <a:t>WRIS 2</a:t>
            </a:r>
          </a:p>
        </p:txBody>
      </p:sp>
      <p:sp>
        <p:nvSpPr>
          <p:cNvPr id="48130" name="Content Placeholder 1"/>
          <p:cNvSpPr>
            <a:spLocks noGrp="1"/>
          </p:cNvSpPr>
          <p:nvPr>
            <p:ph idx="1"/>
          </p:nvPr>
        </p:nvSpPr>
        <p:spPr>
          <a:xfrm>
            <a:off x="685800" y="1676400"/>
            <a:ext cx="7134225" cy="4156075"/>
          </a:xfrm>
        </p:spPr>
        <p:txBody>
          <a:bodyPr/>
          <a:lstStyle/>
          <a:p>
            <a:pPr marL="419100" indent="-382588" eaLnBrk="1" hangingPunct="1">
              <a:buFont typeface="Wingdings 2" pitchFamily="18" charset="2"/>
              <a:buChar char=""/>
            </a:pPr>
            <a:r>
              <a:rPr lang="en-US" sz="2000" smtClean="0"/>
              <a:t>WRIS 2 functions in the same manner as WRIS; however, there are a couple of important differences.</a:t>
            </a:r>
          </a:p>
          <a:p>
            <a:pPr marL="1004888" lvl="2" indent="-255588" eaLnBrk="1" hangingPunct="1">
              <a:buFont typeface="Arial" charset="0"/>
              <a:buChar char="○"/>
            </a:pPr>
            <a:r>
              <a:rPr lang="en-US" smtClean="0"/>
              <a:t>There is a separate platform for WRIS 2 to help eliminate any potential confusion.</a:t>
            </a:r>
          </a:p>
          <a:p>
            <a:pPr marL="1004888" lvl="2" indent="-255588" eaLnBrk="1" hangingPunct="1">
              <a:buFont typeface="Arial" charset="0"/>
              <a:buChar char="○"/>
            </a:pPr>
            <a:r>
              <a:rPr lang="en-US" smtClean="0"/>
              <a:t>Only states who have signed the WRIS 2 DSA can participate in the sharing of records via the WRIS 2 portal.</a:t>
            </a:r>
          </a:p>
          <a:p>
            <a:pPr marL="1004888" lvl="2" indent="-255588" eaLnBrk="1" hangingPunct="1">
              <a:buFont typeface="Arial" charset="0"/>
              <a:buChar char="○"/>
            </a:pPr>
            <a:r>
              <a:rPr lang="en-US" smtClean="0"/>
              <a:t>In order to be a member of WRIS 2, a state must also be a party to WRIS.</a:t>
            </a:r>
          </a:p>
        </p:txBody>
      </p:sp>
    </p:spTree>
  </p:cSld>
  <p:clrMapOvr>
    <a:masterClrMapping/>
  </p:clrMapOvr>
  <p:transition spd="slow" advTm="5767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2"/>
          <p:cNvSpPr>
            <a:spLocks noGrp="1"/>
          </p:cNvSpPr>
          <p:nvPr>
            <p:ph type="title"/>
          </p:nvPr>
        </p:nvSpPr>
        <p:spPr/>
        <p:txBody>
          <a:bodyPr/>
          <a:lstStyle/>
          <a:p>
            <a:pPr eaLnBrk="1" hangingPunct="1"/>
            <a:r>
              <a:rPr lang="en-US" smtClean="0"/>
              <a:t>Table of Contents</a:t>
            </a:r>
          </a:p>
        </p:txBody>
      </p:sp>
      <p:sp>
        <p:nvSpPr>
          <p:cNvPr id="16386" name="Content Placeholder 1"/>
          <p:cNvSpPr>
            <a:spLocks noGrp="1"/>
          </p:cNvSpPr>
          <p:nvPr>
            <p:ph idx="1"/>
          </p:nvPr>
        </p:nvSpPr>
        <p:spPr/>
        <p:txBody>
          <a:bodyPr/>
          <a:lstStyle/>
          <a:p>
            <a:pPr eaLnBrk="1" hangingPunct="1"/>
            <a:r>
              <a:rPr lang="en-US" smtClean="0"/>
              <a:t>Wage Record Interchange System (WRIS)</a:t>
            </a:r>
          </a:p>
          <a:p>
            <a:pPr eaLnBrk="1" hangingPunct="1"/>
            <a:r>
              <a:rPr lang="en-US" smtClean="0"/>
              <a:t>WRIS 2</a:t>
            </a:r>
          </a:p>
          <a:p>
            <a:pPr eaLnBrk="1" hangingPunct="1"/>
            <a:r>
              <a:rPr lang="en-US" smtClean="0"/>
              <a:t>Federal Employment Data Exchange System (FEDES)</a:t>
            </a:r>
          </a:p>
          <a:p>
            <a:pPr eaLnBrk="1" hangingPunct="1"/>
            <a:r>
              <a:rPr lang="en-US" smtClean="0"/>
              <a:t>Common Reporting Information System (CRIS)</a:t>
            </a:r>
          </a:p>
          <a:p>
            <a:pPr eaLnBrk="1" hangingPunct="1"/>
            <a:endParaRPr lang="en-US" smtClean="0"/>
          </a:p>
        </p:txBody>
      </p:sp>
    </p:spTree>
  </p:cSld>
  <p:clrMapOvr>
    <a:masterClrMapping/>
  </p:clrMapOvr>
  <p:transition advTm="4822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042988" y="1027113"/>
            <a:ext cx="7024687" cy="573087"/>
          </a:xfrm>
        </p:spPr>
        <p:txBody>
          <a:bodyPr/>
          <a:lstStyle/>
          <a:p>
            <a:pPr eaLnBrk="1" hangingPunct="1"/>
            <a:r>
              <a:rPr lang="en-US" sz="2900" smtClean="0"/>
              <a:t>WRIS 2 Aggregate Statistical Reports</a:t>
            </a:r>
          </a:p>
        </p:txBody>
      </p:sp>
      <p:sp>
        <p:nvSpPr>
          <p:cNvPr id="50178" name="Content Placeholder 2"/>
          <p:cNvSpPr>
            <a:spLocks noGrp="1"/>
          </p:cNvSpPr>
          <p:nvPr>
            <p:ph idx="1"/>
          </p:nvPr>
        </p:nvSpPr>
        <p:spPr>
          <a:xfrm>
            <a:off x="1042988" y="2324100"/>
            <a:ext cx="6777037" cy="4076700"/>
          </a:xfrm>
        </p:spPr>
        <p:txBody>
          <a:bodyPr/>
          <a:lstStyle/>
          <a:p>
            <a:pPr marL="566738" indent="-457200" eaLnBrk="1" hangingPunct="1">
              <a:lnSpc>
                <a:spcPct val="80000"/>
              </a:lnSpc>
              <a:buFont typeface="Wingdings 2" pitchFamily="18" charset="2"/>
              <a:buNone/>
            </a:pPr>
            <a:r>
              <a:rPr lang="en-US" smtClean="0"/>
              <a:t>WRIS 2 Aggregate Statistical Reports may be provided to TPEs, provided that the PACIA has voluntarily entered into an agreement with a TPE which sets forth terms and conditions for such data sharing that are otherwise consistent with the terms of the WRIS 2 Agreement and with 20 CFR part 603, or directly with ETA.</a:t>
            </a:r>
          </a:p>
          <a:p>
            <a:pPr marL="566738" indent="-457200" eaLnBrk="1" hangingPunct="1">
              <a:lnSpc>
                <a:spcPct val="80000"/>
              </a:lnSpc>
              <a:buFont typeface="Wingdings 2" pitchFamily="18" charset="2"/>
              <a:buAutoNum type="arabicPeriod" startAt="4"/>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Research and Evaluation Limitations</a:t>
            </a:r>
            <a:endParaRPr lang="en-US" dirty="0"/>
          </a:p>
        </p:txBody>
      </p:sp>
      <p:sp>
        <p:nvSpPr>
          <p:cNvPr id="2" name="Content Placeholder 1"/>
          <p:cNvSpPr>
            <a:spLocks noGrp="1"/>
          </p:cNvSpPr>
          <p:nvPr>
            <p:ph idx="1"/>
          </p:nvPr>
        </p:nvSpPr>
        <p:spPr/>
        <p:txBody>
          <a:bodyPr rtlCol="0">
            <a:normAutofit fontScale="70000" lnSpcReduction="20000"/>
          </a:bodyPr>
          <a:lstStyle/>
          <a:p>
            <a:pPr marL="420624" indent="-384048" eaLnBrk="1" fontAlgn="auto" hangingPunct="1">
              <a:spcAft>
                <a:spcPts val="0"/>
              </a:spcAft>
              <a:buFont typeface="Wingdings 2"/>
              <a:buChar char=""/>
              <a:defRPr/>
            </a:pPr>
            <a:r>
              <a:rPr lang="en-US" dirty="0" smtClean="0"/>
              <a:t>a) The research and evaluation must relate to one or more programs or an activity set forth in subparagraph 1 of paragraph C on page 8 of the WRIS 2 DSA; </a:t>
            </a:r>
          </a:p>
          <a:p>
            <a:pPr marL="420624" indent="-384048" eaLnBrk="1" fontAlgn="auto" hangingPunct="1">
              <a:spcAft>
                <a:spcPts val="0"/>
              </a:spcAft>
              <a:buFont typeface="Wingdings 2"/>
              <a:buChar char=""/>
              <a:defRPr/>
            </a:pPr>
            <a:r>
              <a:rPr lang="en-US" dirty="0" smtClean="0"/>
              <a:t>b) There are no conditions under which use of wage data is approved for research and evaluation without the express, voluntary consent of the participating state whose data are to be used for such purpose; </a:t>
            </a:r>
          </a:p>
          <a:p>
            <a:pPr marL="420624" indent="-384048" eaLnBrk="1" fontAlgn="auto" hangingPunct="1">
              <a:spcAft>
                <a:spcPts val="0"/>
              </a:spcAft>
              <a:buFont typeface="Wingdings 2"/>
              <a:buChar char=""/>
              <a:defRPr/>
            </a:pPr>
            <a:r>
              <a:rPr lang="en-US" dirty="0" smtClean="0"/>
              <a:t>c) A state that has elected to participate in research proposals shall share only its own data, and not data obtained through the WRIS2, for such purpose; </a:t>
            </a:r>
          </a:p>
          <a:p>
            <a:pPr marL="420624" indent="-384048" eaLnBrk="1" fontAlgn="auto" hangingPunct="1">
              <a:spcAft>
                <a:spcPts val="0"/>
              </a:spcAft>
              <a:buFont typeface="Wingdings 2"/>
              <a:buChar char=""/>
              <a:defRPr/>
            </a:pPr>
            <a:r>
              <a:rPr lang="en-US" dirty="0" smtClean="0"/>
              <a:t>d) All data for approved research purposes shall be transmitted between participating PACIAs; no other entity conducting research may have direct access to the WRIS2 for this purpose. </a:t>
            </a:r>
            <a:endParaRPr lang="en-US" dirty="0"/>
          </a:p>
        </p:txBody>
      </p:sp>
    </p:spTree>
  </p:cSld>
  <p:clrMapOvr>
    <a:masterClrMapping/>
  </p:clrMapOvr>
  <p:transition spd="slow" advTm="8266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p:cNvSpPr>
            <a:spLocks noGrp="1"/>
          </p:cNvSpPr>
          <p:nvPr>
            <p:ph type="title"/>
          </p:nvPr>
        </p:nvSpPr>
        <p:spPr/>
        <p:txBody>
          <a:bodyPr/>
          <a:lstStyle/>
          <a:p>
            <a:pPr eaLnBrk="1" hangingPunct="1"/>
            <a:r>
              <a:rPr lang="en-US" smtClean="0"/>
              <a:t>Confidentiality</a:t>
            </a:r>
          </a:p>
        </p:txBody>
      </p:sp>
      <p:sp>
        <p:nvSpPr>
          <p:cNvPr id="53250" name="Content Placeholder 1"/>
          <p:cNvSpPr>
            <a:spLocks noGrp="1"/>
          </p:cNvSpPr>
          <p:nvPr>
            <p:ph idx="1"/>
          </p:nvPr>
        </p:nvSpPr>
        <p:spPr/>
        <p:txBody>
          <a:bodyPr/>
          <a:lstStyle/>
          <a:p>
            <a:pPr eaLnBrk="1" hangingPunct="1"/>
            <a:r>
              <a:rPr lang="en-US" smtClean="0"/>
              <a:t>Confidentiality and restrictions on the use of information are detailed in a comprehensive manner in both the WRIS and WRIS 2 DSAs.</a:t>
            </a:r>
          </a:p>
          <a:p>
            <a:pPr eaLnBrk="1" hangingPunct="1"/>
            <a:r>
              <a:rPr lang="en-US" smtClean="0"/>
              <a:t>Any breaches of personally identifiable information, either WRIS or WRIS 2 related, are to be reported to ETA immediately (within one hour).</a:t>
            </a:r>
          </a:p>
        </p:txBody>
      </p:sp>
    </p:spTree>
  </p:cSld>
  <p:clrMapOvr>
    <a:masterClrMapping/>
  </p:clrMapOvr>
  <p:transition spd="slow" advTm="3039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42988" y="1027113"/>
            <a:ext cx="7024687" cy="420687"/>
          </a:xfrm>
        </p:spPr>
        <p:txBody>
          <a:bodyPr rtlCol="0">
            <a:normAutofit fontScale="90000"/>
          </a:bodyPr>
          <a:lstStyle/>
          <a:p>
            <a:pPr eaLnBrk="1" fontAlgn="auto" hangingPunct="1">
              <a:spcAft>
                <a:spcPts val="0"/>
              </a:spcAft>
              <a:defRPr/>
            </a:pPr>
            <a:r>
              <a:rPr lang="en-US" sz="2800" dirty="0" smtClean="0"/>
              <a:t>Practical Applications – State of Utah</a:t>
            </a:r>
          </a:p>
        </p:txBody>
      </p:sp>
      <p:sp>
        <p:nvSpPr>
          <p:cNvPr id="55298" name="Content Placeholder 2"/>
          <p:cNvSpPr>
            <a:spLocks noGrp="1"/>
          </p:cNvSpPr>
          <p:nvPr>
            <p:ph idx="1"/>
          </p:nvPr>
        </p:nvSpPr>
        <p:spPr>
          <a:xfrm>
            <a:off x="990600" y="1905000"/>
            <a:ext cx="6777038" cy="4343400"/>
          </a:xfrm>
        </p:spPr>
        <p:txBody>
          <a:bodyPr/>
          <a:lstStyle/>
          <a:p>
            <a:pPr marL="69850" indent="0" eaLnBrk="1" hangingPunct="1">
              <a:buFont typeface="Wingdings 2" pitchFamily="18" charset="2"/>
              <a:buNone/>
            </a:pPr>
            <a:r>
              <a:rPr lang="en-US" sz="1800" smtClean="0"/>
              <a:t>Utah – Rick Little, Director</a:t>
            </a:r>
          </a:p>
          <a:p>
            <a:pPr marL="69850" indent="0" eaLnBrk="1" hangingPunct="1">
              <a:buFont typeface="Wingdings 2" pitchFamily="18" charset="2"/>
              <a:buNone/>
            </a:pPr>
            <a:r>
              <a:rPr lang="en-US" sz="1800" smtClean="0"/>
              <a:t>Workforce Research and Analysis</a:t>
            </a:r>
          </a:p>
          <a:p>
            <a:pPr marL="69850" indent="0" eaLnBrk="1" hangingPunct="1">
              <a:buFont typeface="Wingdings 2" pitchFamily="18" charset="2"/>
              <a:buNone/>
            </a:pPr>
            <a:r>
              <a:rPr lang="en-US" sz="1800" smtClean="0"/>
              <a:t>Utah Department of Workforce Services</a:t>
            </a:r>
          </a:p>
          <a:p>
            <a:pPr marL="69850" indent="0" eaLnBrk="1" hangingPunct="1">
              <a:buFont typeface="Wingdings 2" pitchFamily="18" charset="2"/>
              <a:buNone/>
            </a:pPr>
            <a:endParaRPr lang="en-US" sz="1200" smtClean="0"/>
          </a:p>
          <a:p>
            <a:pPr marL="69850" indent="0" eaLnBrk="1" hangingPunct="1">
              <a:buFont typeface="Wingdings 2" pitchFamily="18" charset="2"/>
              <a:buNone/>
            </a:pPr>
            <a:r>
              <a:rPr lang="en-US" sz="1800" smtClean="0"/>
              <a:t>John Brandt, Grant Manager</a:t>
            </a:r>
          </a:p>
          <a:p>
            <a:pPr marL="69850" indent="0" eaLnBrk="1" hangingPunct="1">
              <a:buFont typeface="Wingdings 2" pitchFamily="18" charset="2"/>
              <a:buNone/>
            </a:pPr>
            <a:r>
              <a:rPr lang="en-US" sz="1800" smtClean="0"/>
              <a:t>Utah Data Alliance</a:t>
            </a:r>
          </a:p>
          <a:p>
            <a:pPr marL="69850" indent="0" eaLnBrk="1" hangingPunct="1">
              <a:buFont typeface="Wingdings 2" pitchFamily="18" charset="2"/>
              <a:buNone/>
            </a:pPr>
            <a:r>
              <a:rPr lang="en-US" sz="1800" smtClean="0"/>
              <a:t>Utah State Office of Education</a:t>
            </a:r>
          </a:p>
          <a:p>
            <a:pPr marL="69850" indent="0" eaLnBrk="1" hangingPunct="1">
              <a:buFont typeface="Wingdings 2" pitchFamily="18" charset="2"/>
              <a:buNone/>
            </a:pPr>
            <a:endParaRPr lang="en-US" sz="1800" smtClean="0"/>
          </a:p>
          <a:p>
            <a:pPr marL="69850" indent="0" eaLnBrk="1" hangingPunct="1">
              <a:buFont typeface="Wingdings 2" pitchFamily="18" charset="2"/>
              <a:buNone/>
            </a:pPr>
            <a:r>
              <a:rPr lang="en-US" sz="1800" smtClean="0"/>
              <a:t>Leslie Shortt, Business Analyst</a:t>
            </a:r>
          </a:p>
          <a:p>
            <a:pPr marL="69850" indent="0" eaLnBrk="1" hangingPunct="1">
              <a:buFont typeface="Wingdings 2" pitchFamily="18" charset="2"/>
              <a:buNone/>
            </a:pPr>
            <a:r>
              <a:rPr lang="en-US" sz="1800" smtClean="0"/>
              <a:t>Workforce Research and Analysis</a:t>
            </a:r>
          </a:p>
          <a:p>
            <a:pPr marL="69850" indent="0" eaLnBrk="1" hangingPunct="1">
              <a:buFont typeface="Wingdings 2" pitchFamily="18" charset="2"/>
              <a:buNone/>
            </a:pPr>
            <a:r>
              <a:rPr lang="en-US" sz="1800" smtClean="0"/>
              <a:t>Utah Department of Workforce Services</a:t>
            </a:r>
          </a:p>
          <a:p>
            <a:pPr marL="69850" indent="0" eaLnBrk="1" hangingPunct="1">
              <a:buFont typeface="Wingdings 2" pitchFamily="18" charset="2"/>
              <a:buNone/>
            </a:pPr>
            <a:endParaRPr lang="en-US" sz="1800" smtClean="0"/>
          </a:p>
          <a:p>
            <a:pPr marL="69850" indent="0" eaLnBrk="1" hangingPunct="1">
              <a:buFont typeface="Wingdings 2" pitchFamily="18" charset="2"/>
              <a:buNone/>
            </a:pPr>
            <a:endParaRPr lang="en-US" sz="36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066800" y="762000"/>
            <a:ext cx="7024688" cy="1371600"/>
          </a:xfrm>
        </p:spPr>
        <p:txBody>
          <a:bodyPr/>
          <a:lstStyle/>
          <a:p>
            <a:pPr eaLnBrk="1" hangingPunct="1"/>
            <a:r>
              <a:rPr lang="en-US" sz="2800" b="1" smtClean="0"/>
              <a:t>Utah Data Alliance (UDA)</a:t>
            </a:r>
            <a:r>
              <a:rPr lang="en-US" sz="2800" smtClean="0"/>
              <a:t/>
            </a:r>
            <a:br>
              <a:rPr lang="en-US" sz="2800" smtClean="0"/>
            </a:br>
            <a:r>
              <a:rPr lang="en-US" sz="2800" b="1" smtClean="0"/>
              <a:t>Utah's Statewide Longitudinal Data System (SLDS) Partnership</a:t>
            </a:r>
            <a:endParaRPr lang="en-US" sz="2800" smtClean="0"/>
          </a:p>
        </p:txBody>
      </p:sp>
      <p:sp>
        <p:nvSpPr>
          <p:cNvPr id="57346" name="Content Placeholder 2"/>
          <p:cNvSpPr>
            <a:spLocks noGrp="1"/>
          </p:cNvSpPr>
          <p:nvPr>
            <p:ph idx="1"/>
          </p:nvPr>
        </p:nvSpPr>
        <p:spPr>
          <a:xfrm>
            <a:off x="1042988" y="2324100"/>
            <a:ext cx="6777037" cy="4152900"/>
          </a:xfrm>
        </p:spPr>
        <p:txBody>
          <a:bodyPr/>
          <a:lstStyle/>
          <a:p>
            <a:pPr eaLnBrk="1" hangingPunct="1"/>
            <a:r>
              <a:rPr lang="en-US" sz="2000" smtClean="0"/>
              <a:t>Partnership between Utah State Office of Education, Utah State Office of Higher Education, Department of Workforce Services, Utah College of Applied Technology, Utah Education Network, Utah Education Policy Center</a:t>
            </a:r>
          </a:p>
          <a:p>
            <a:pPr eaLnBrk="1" hangingPunct="1"/>
            <a:r>
              <a:rPr lang="en-US" sz="2000" smtClean="0"/>
              <a:t>Created to provide better data regarding educational outcomes for policy makers</a:t>
            </a:r>
          </a:p>
          <a:p>
            <a:pPr eaLnBrk="1" hangingPunct="1"/>
            <a:r>
              <a:rPr lang="en-US" sz="2000" smtClean="0"/>
              <a:t>Partnership governance structure created</a:t>
            </a:r>
          </a:p>
          <a:p>
            <a:pPr eaLnBrk="1" hangingPunct="1"/>
            <a:r>
              <a:rPr lang="en-US" sz="2000" smtClean="0"/>
              <a:t>One anticipated use of data is for Perkins reporting of employment outcomes</a:t>
            </a:r>
          </a:p>
          <a:p>
            <a:pPr eaLnBrk="1" hangingPunct="1"/>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838200"/>
            <a:ext cx="7024687" cy="609600"/>
          </a:xfrm>
        </p:spPr>
        <p:txBody>
          <a:bodyPr rtlCol="0">
            <a:normAutofit fontScale="90000"/>
          </a:bodyPr>
          <a:lstStyle/>
          <a:p>
            <a:pPr eaLnBrk="1" fontAlgn="auto" hangingPunct="1">
              <a:spcAft>
                <a:spcPts val="0"/>
              </a:spcAft>
              <a:defRPr/>
            </a:pPr>
            <a:r>
              <a:rPr lang="en-US" dirty="0" smtClean="0"/>
              <a:t>UDA – SLDS, continued</a:t>
            </a:r>
            <a:endParaRPr lang="en-US" dirty="0"/>
          </a:p>
        </p:txBody>
      </p:sp>
      <p:sp>
        <p:nvSpPr>
          <p:cNvPr id="58370" name="Content Placeholder 2"/>
          <p:cNvSpPr>
            <a:spLocks noGrp="1"/>
          </p:cNvSpPr>
          <p:nvPr>
            <p:ph idx="1"/>
          </p:nvPr>
        </p:nvSpPr>
        <p:spPr>
          <a:xfrm>
            <a:off x="1042988" y="1524000"/>
            <a:ext cx="6777037" cy="4724400"/>
          </a:xfrm>
        </p:spPr>
        <p:txBody>
          <a:bodyPr/>
          <a:lstStyle/>
          <a:p>
            <a:pPr eaLnBrk="1" hangingPunct="1"/>
            <a:r>
              <a:rPr lang="en-US" smtClean="0"/>
              <a:t>Partnership applied for and awarded SLDS grant</a:t>
            </a:r>
          </a:p>
          <a:p>
            <a:pPr eaLnBrk="1" hangingPunct="1"/>
            <a:r>
              <a:rPr lang="en-US" smtClean="0"/>
              <a:t>Created and have in place explicit and restrictive Memorandums of Understanding and Data Sharing Agreements for sharing and storing at a neutral partner site (Utah Education Network) confidential data from UDA partners for educational research and how results are to be published</a:t>
            </a:r>
          </a:p>
          <a:p>
            <a:pPr eaLnBrk="1" hangingPunct="1"/>
            <a:r>
              <a:rPr lang="en-US" smtClean="0"/>
              <a:t>UDA in final stages of initial data warehouse build</a:t>
            </a:r>
          </a:p>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47800"/>
            <a:ext cx="7024688" cy="573088"/>
          </a:xfrm>
        </p:spPr>
        <p:txBody>
          <a:bodyPr rtlCol="0">
            <a:normAutofit fontScale="90000"/>
          </a:bodyPr>
          <a:lstStyle/>
          <a:p>
            <a:pPr eaLnBrk="1" fontAlgn="auto" hangingPunct="1">
              <a:spcAft>
                <a:spcPts val="0"/>
              </a:spcAft>
              <a:defRPr/>
            </a:pPr>
            <a:r>
              <a:rPr lang="en-US" sz="3000" b="1" dirty="0"/>
              <a:t>Utah WRIS2 Initial Match Request</a:t>
            </a:r>
            <a:r>
              <a:rPr lang="en-US" dirty="0"/>
              <a:t/>
            </a:r>
            <a:br>
              <a:rPr lang="en-US" dirty="0"/>
            </a:br>
            <a:endParaRPr lang="en-US" dirty="0"/>
          </a:p>
        </p:txBody>
      </p:sp>
      <p:sp>
        <p:nvSpPr>
          <p:cNvPr id="59394" name="Content Placeholder 2"/>
          <p:cNvSpPr>
            <a:spLocks noGrp="1"/>
          </p:cNvSpPr>
          <p:nvPr>
            <p:ph idx="1"/>
          </p:nvPr>
        </p:nvSpPr>
        <p:spPr>
          <a:xfrm>
            <a:off x="1042988" y="1524000"/>
            <a:ext cx="6777037" cy="4308475"/>
          </a:xfrm>
        </p:spPr>
        <p:txBody>
          <a:bodyPr/>
          <a:lstStyle/>
          <a:p>
            <a:pPr eaLnBrk="1" hangingPunct="1"/>
            <a:r>
              <a:rPr lang="en-US" sz="2000" smtClean="0"/>
              <a:t>Educational Research request generated by a Student Longitudinal Tracking System (SLDS) partner - Utah System of Higher Education (USHE)</a:t>
            </a:r>
          </a:p>
          <a:p>
            <a:pPr eaLnBrk="1" hangingPunct="1"/>
            <a:r>
              <a:rPr lang="en-US" sz="2000" smtClean="0"/>
              <a:t>Research Question:  Do levels of post-secondary degree/certificate and degree/certificate type return different levels of wages - do they change over time</a:t>
            </a:r>
          </a:p>
          <a:p>
            <a:pPr eaLnBrk="1" hangingPunct="1"/>
            <a:r>
              <a:rPr lang="en-US" sz="2000" smtClean="0"/>
              <a:t>WRIS2 data allowed for a more complete data set from out of state employment (see chart showing data requested and returned)</a:t>
            </a:r>
          </a:p>
          <a:p>
            <a:pPr eaLnBrk="1" hangingPunct="1"/>
            <a:r>
              <a:rPr lang="en-US" sz="2000" smtClean="0"/>
              <a:t>WRIS2 only provided to USHE aggregate data on employment and wage by degree/certificate/type</a:t>
            </a:r>
          </a:p>
          <a:p>
            <a:pPr eaLnBrk="1" hangingPunct="1"/>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042988" y="914400"/>
            <a:ext cx="7024687" cy="457200"/>
          </a:xfrm>
        </p:spPr>
        <p:txBody>
          <a:bodyPr/>
          <a:lstStyle/>
          <a:p>
            <a:pPr eaLnBrk="1" hangingPunct="1"/>
            <a:r>
              <a:rPr lang="en-US" sz="2400" b="1" smtClean="0"/>
              <a:t>Utah WRIS2 Initial Match Request, continued</a:t>
            </a:r>
            <a:endParaRPr lang="en-US" sz="2400" smtClean="0"/>
          </a:p>
        </p:txBody>
      </p:sp>
      <p:sp>
        <p:nvSpPr>
          <p:cNvPr id="60418" name="Content Placeholder 2"/>
          <p:cNvSpPr>
            <a:spLocks noGrp="1"/>
          </p:cNvSpPr>
          <p:nvPr>
            <p:ph idx="1"/>
          </p:nvPr>
        </p:nvSpPr>
        <p:spPr>
          <a:xfrm>
            <a:off x="1042988" y="1600200"/>
            <a:ext cx="6777037" cy="4232275"/>
          </a:xfrm>
        </p:spPr>
        <p:txBody>
          <a:bodyPr/>
          <a:lstStyle/>
          <a:p>
            <a:pPr eaLnBrk="1" hangingPunct="1"/>
            <a:r>
              <a:rPr lang="en-US" smtClean="0"/>
              <a:t>USHE only can receive information from wage data in aggregate of (10) or greater cell size</a:t>
            </a:r>
          </a:p>
          <a:p>
            <a:pPr eaLnBrk="1" hangingPunct="1"/>
            <a:r>
              <a:rPr lang="en-US" smtClean="0"/>
              <a:t>Data led to an in-depth discussion with our economists regarding how to properly use wage data in research</a:t>
            </a:r>
          </a:p>
          <a:p>
            <a:pPr eaLnBrk="1" hangingPunct="1"/>
            <a:r>
              <a:rPr lang="en-US" smtClean="0"/>
              <a:t>Current Result - because of the discussion on how to properly utilize wage data in research USHE is completely re-structuring their research question</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endParaRPr lang="en-US" smtClean="0"/>
          </a:p>
        </p:txBody>
      </p:sp>
      <p:graphicFrame>
        <p:nvGraphicFramePr>
          <p:cNvPr id="4" name="Content Placeholder 3"/>
          <p:cNvGraphicFramePr>
            <a:graphicFrameLocks noGrp="1"/>
          </p:cNvGraphicFramePr>
          <p:nvPr>
            <p:ph idx="1"/>
          </p:nvPr>
        </p:nvGraphicFramePr>
        <p:xfrm>
          <a:off x="685800" y="990600"/>
          <a:ext cx="7620000" cy="5246857"/>
        </p:xfrm>
        <a:graphic>
          <a:graphicData uri="http://schemas.openxmlformats.org/drawingml/2006/table">
            <a:tbl>
              <a:tblPr firstRow="1" firstCol="1" bandRow="1">
                <a:tableStyleId>{5C22544A-7EE6-4342-B048-85BDC9FD1C3A}</a:tableStyleId>
              </a:tblPr>
              <a:tblGrid>
                <a:gridCol w="2332286"/>
                <a:gridCol w="1522734"/>
                <a:gridCol w="1214330"/>
                <a:gridCol w="1214330"/>
                <a:gridCol w="1336320"/>
              </a:tblGrid>
              <a:tr h="841126">
                <a:tc gridSpan="4">
                  <a:txBody>
                    <a:bodyPr/>
                    <a:lstStyle/>
                    <a:p>
                      <a:pPr marL="0" marR="0">
                        <a:lnSpc>
                          <a:spcPct val="115000"/>
                        </a:lnSpc>
                        <a:spcBef>
                          <a:spcPts val="0"/>
                        </a:spcBef>
                        <a:spcAft>
                          <a:spcPts val="0"/>
                        </a:spcAft>
                      </a:pPr>
                      <a:r>
                        <a:rPr lang="en-US" sz="2400" dirty="0">
                          <a:effectLst/>
                        </a:rPr>
                        <a:t>Utah DWS Summary of WRIS2 Match for Utah Data Alliance</a:t>
                      </a:r>
                      <a:endParaRPr lang="en-US" sz="2400" dirty="0">
                        <a:effectLst/>
                        <a:latin typeface="Arial"/>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2400">
                        <a:effectLst/>
                        <a:latin typeface="Arial"/>
                        <a:cs typeface="Times New Roman"/>
                      </a:endParaRPr>
                    </a:p>
                  </a:txBody>
                  <a:tcPr marL="68580" marR="68580" marT="0" marB="0" anchor="b"/>
                </a:tc>
              </a:tr>
              <a:tr h="545353">
                <a:tc>
                  <a:txBody>
                    <a:bodyPr/>
                    <a:lstStyle/>
                    <a:p>
                      <a:pPr marL="0" marR="0">
                        <a:lnSpc>
                          <a:spcPct val="115000"/>
                        </a:lnSpc>
                        <a:spcBef>
                          <a:spcPts val="0"/>
                        </a:spcBef>
                        <a:spcAft>
                          <a:spcPts val="0"/>
                        </a:spcAft>
                      </a:pPr>
                      <a:r>
                        <a:rPr lang="en-US" sz="1800" dirty="0">
                          <a:effectLst/>
                        </a:rPr>
                        <a:t>6/15/2012</a:t>
                      </a:r>
                      <a:endParaRPr lang="en-US" sz="1800" dirty="0">
                        <a:effectLst/>
                        <a:latin typeface="Arial"/>
                        <a:ea typeface="Calibri"/>
                        <a:cs typeface="Times New Roman"/>
                      </a:endParaRPr>
                    </a:p>
                  </a:txBody>
                  <a:tcPr marL="68580" marR="68580" marT="0" marB="0" anchor="b"/>
                </a:tc>
                <a:tc>
                  <a:txBody>
                    <a:bodyPr/>
                    <a:lstStyle/>
                    <a:p>
                      <a:pPr>
                        <a:lnSpc>
                          <a:spcPct val="115000"/>
                        </a:lnSpc>
                      </a:pPr>
                      <a:endParaRPr lang="en-US" sz="1800" dirty="0">
                        <a:effectLst/>
                        <a:latin typeface="Arial"/>
                        <a:cs typeface="Times New Roman"/>
                      </a:endParaRPr>
                    </a:p>
                  </a:txBody>
                  <a:tcPr marL="68580" marR="68580" marT="0" marB="0" anchor="b"/>
                </a:tc>
                <a:tc>
                  <a:txBody>
                    <a:bodyPr/>
                    <a:lstStyle/>
                    <a:p>
                      <a:pPr>
                        <a:lnSpc>
                          <a:spcPct val="115000"/>
                        </a:lnSpc>
                      </a:pPr>
                      <a:endParaRPr lang="en-US" sz="1800">
                        <a:effectLst/>
                        <a:latin typeface="Arial"/>
                        <a:cs typeface="Times New Roman"/>
                      </a:endParaRPr>
                    </a:p>
                  </a:txBody>
                  <a:tcPr marL="68580" marR="68580" marT="0" marB="0" anchor="b"/>
                </a:tc>
                <a:tc>
                  <a:txBody>
                    <a:bodyPr/>
                    <a:lstStyle/>
                    <a:p>
                      <a:pPr>
                        <a:lnSpc>
                          <a:spcPct val="115000"/>
                        </a:lnSpc>
                      </a:pPr>
                      <a:endParaRPr lang="en-US" sz="1800">
                        <a:effectLst/>
                        <a:latin typeface="Arial"/>
                        <a:cs typeface="Times New Roman"/>
                      </a:endParaRPr>
                    </a:p>
                  </a:txBody>
                  <a:tcPr marL="68580" marR="68580" marT="0" marB="0" anchor="b"/>
                </a:tc>
                <a:tc>
                  <a:txBody>
                    <a:bodyPr/>
                    <a:lstStyle/>
                    <a:p>
                      <a:pPr>
                        <a:lnSpc>
                          <a:spcPct val="115000"/>
                        </a:lnSpc>
                      </a:pPr>
                      <a:endParaRPr lang="en-US" sz="1800">
                        <a:effectLst/>
                        <a:latin typeface="Arial"/>
                        <a:cs typeface="Times New Roman"/>
                      </a:endParaRPr>
                    </a:p>
                  </a:txBody>
                  <a:tcPr marL="68580" marR="68580" marT="0" marB="0" anchor="b"/>
                </a:tc>
              </a:tr>
              <a:tr h="315422">
                <a:tc>
                  <a:txBody>
                    <a:bodyPr/>
                    <a:lstStyle/>
                    <a:p>
                      <a:pPr>
                        <a:lnSpc>
                          <a:spcPct val="115000"/>
                        </a:lnSpc>
                      </a:pPr>
                      <a:endParaRPr lang="en-US" sz="1800" dirty="0">
                        <a:effectLst/>
                        <a:latin typeface="Arial"/>
                        <a:cs typeface="Times New Roman"/>
                      </a:endParaRPr>
                    </a:p>
                  </a:txBody>
                  <a:tcPr marL="68580" marR="68580" marT="0" marB="0" anchor="b"/>
                </a:tc>
                <a:tc>
                  <a:txBody>
                    <a:bodyPr/>
                    <a:lstStyle/>
                    <a:p>
                      <a:pPr>
                        <a:lnSpc>
                          <a:spcPct val="115000"/>
                        </a:lnSpc>
                      </a:pPr>
                      <a:endParaRPr lang="en-US" sz="1800" dirty="0">
                        <a:effectLst/>
                        <a:latin typeface="Arial"/>
                        <a:cs typeface="Times New Roman"/>
                      </a:endParaRPr>
                    </a:p>
                  </a:txBody>
                  <a:tcPr marL="68580" marR="68580" marT="0" marB="0" anchor="b"/>
                </a:tc>
                <a:tc>
                  <a:txBody>
                    <a:bodyPr/>
                    <a:lstStyle/>
                    <a:p>
                      <a:pPr>
                        <a:lnSpc>
                          <a:spcPct val="115000"/>
                        </a:lnSpc>
                      </a:pPr>
                      <a:endParaRPr lang="en-US" sz="1800" dirty="0">
                        <a:effectLst/>
                        <a:latin typeface="Arial"/>
                        <a:cs typeface="Times New Roman"/>
                      </a:endParaRPr>
                    </a:p>
                  </a:txBody>
                  <a:tcPr marL="68580" marR="68580" marT="0" marB="0" anchor="b"/>
                </a:tc>
                <a:tc>
                  <a:txBody>
                    <a:bodyPr/>
                    <a:lstStyle/>
                    <a:p>
                      <a:pPr>
                        <a:lnSpc>
                          <a:spcPct val="115000"/>
                        </a:lnSpc>
                      </a:pPr>
                      <a:endParaRPr lang="en-US" sz="1800">
                        <a:effectLst/>
                        <a:latin typeface="Arial"/>
                        <a:cs typeface="Times New Roman"/>
                      </a:endParaRPr>
                    </a:p>
                  </a:txBody>
                  <a:tcPr marL="68580" marR="68580" marT="0" marB="0" anchor="b"/>
                </a:tc>
                <a:tc>
                  <a:txBody>
                    <a:bodyPr/>
                    <a:lstStyle/>
                    <a:p>
                      <a:pPr>
                        <a:lnSpc>
                          <a:spcPct val="115000"/>
                        </a:lnSpc>
                      </a:pPr>
                      <a:endParaRPr lang="en-US" sz="1800">
                        <a:effectLst/>
                        <a:latin typeface="Arial"/>
                        <a:cs typeface="Times New Roman"/>
                      </a:endParaRPr>
                    </a:p>
                  </a:txBody>
                  <a:tcPr marL="68580" marR="68580" marT="0" marB="0" anchor="b"/>
                </a:tc>
              </a:tr>
              <a:tr h="818028">
                <a:tc gridSpan="2">
                  <a:txBody>
                    <a:bodyPr/>
                    <a:lstStyle/>
                    <a:p>
                      <a:pPr marL="0" marR="0">
                        <a:lnSpc>
                          <a:spcPct val="115000"/>
                        </a:lnSpc>
                        <a:spcBef>
                          <a:spcPts val="0"/>
                        </a:spcBef>
                        <a:spcAft>
                          <a:spcPts val="0"/>
                        </a:spcAft>
                      </a:pPr>
                      <a:r>
                        <a:rPr lang="en-US" sz="1800" dirty="0">
                          <a:effectLst/>
                        </a:rPr>
                        <a:t>Total Ids submitted by UDA</a:t>
                      </a:r>
                      <a:endParaRPr lang="en-US" sz="1800" dirty="0">
                        <a:effectLst/>
                        <a:latin typeface="Arial"/>
                        <a:ea typeface="Calibri"/>
                        <a:cs typeface="Times New Roman"/>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0"/>
                        </a:spcAft>
                      </a:pPr>
                      <a:r>
                        <a:rPr lang="en-US" sz="1800" dirty="0">
                          <a:effectLst/>
                        </a:rPr>
                        <a:t> </a:t>
                      </a:r>
                      <a:endParaRPr lang="en-US" sz="1800" dirty="0">
                        <a:effectLst/>
                        <a:latin typeface="Arial"/>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800" dirty="0">
                          <a:effectLst/>
                        </a:rPr>
                        <a:t> </a:t>
                      </a:r>
                      <a:endParaRPr lang="en-US" sz="1800" dirty="0">
                        <a:effectLst/>
                        <a:latin typeface="Arial"/>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dirty="0">
                          <a:effectLst/>
                        </a:rPr>
                        <a:t>24906</a:t>
                      </a:r>
                      <a:endParaRPr lang="en-US" sz="1800" dirty="0">
                        <a:effectLst/>
                        <a:latin typeface="Arial"/>
                        <a:ea typeface="Calibri"/>
                        <a:cs typeface="Times New Roman"/>
                      </a:endParaRPr>
                    </a:p>
                  </a:txBody>
                  <a:tcPr marL="68580" marR="68580" marT="0" marB="0" anchor="b"/>
                </a:tc>
              </a:tr>
              <a:tr h="1090704">
                <a:tc>
                  <a:txBody>
                    <a:bodyPr/>
                    <a:lstStyle/>
                    <a:p>
                      <a:pPr marL="0" marR="0">
                        <a:lnSpc>
                          <a:spcPct val="115000"/>
                        </a:lnSpc>
                        <a:spcBef>
                          <a:spcPts val="0"/>
                        </a:spcBef>
                        <a:spcAft>
                          <a:spcPts val="0"/>
                        </a:spcAft>
                      </a:pPr>
                      <a:r>
                        <a:rPr lang="en-US" sz="1800">
                          <a:effectLst/>
                        </a:rPr>
                        <a:t>Invalid or Duplicate IDs</a:t>
                      </a:r>
                      <a:endParaRPr lang="en-US" sz="1800">
                        <a:effectLst/>
                        <a:latin typeface="Arial"/>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800" dirty="0">
                          <a:effectLst/>
                        </a:rPr>
                        <a:t> </a:t>
                      </a:r>
                      <a:endParaRPr lang="en-US" sz="1800" dirty="0">
                        <a:effectLst/>
                        <a:latin typeface="Arial"/>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800" dirty="0">
                          <a:effectLst/>
                        </a:rPr>
                        <a:t> </a:t>
                      </a:r>
                      <a:endParaRPr lang="en-US" sz="1800" dirty="0">
                        <a:effectLst/>
                        <a:latin typeface="Arial"/>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800" dirty="0">
                          <a:effectLst/>
                        </a:rPr>
                        <a:t> </a:t>
                      </a:r>
                      <a:endParaRPr lang="en-US" sz="1800" dirty="0">
                        <a:effectLst/>
                        <a:latin typeface="Arial"/>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dirty="0">
                          <a:effectLst/>
                        </a:rPr>
                        <a:t>1209</a:t>
                      </a:r>
                      <a:endParaRPr lang="en-US" sz="1800" dirty="0">
                        <a:effectLst/>
                        <a:latin typeface="Arial"/>
                        <a:ea typeface="Calibri"/>
                        <a:cs typeface="Times New Roman"/>
                      </a:endParaRPr>
                    </a:p>
                  </a:txBody>
                  <a:tcPr marL="68580" marR="68580" marT="0" marB="0" anchor="b"/>
                </a:tc>
              </a:tr>
              <a:tr h="818028">
                <a:tc gridSpan="2">
                  <a:txBody>
                    <a:bodyPr/>
                    <a:lstStyle/>
                    <a:p>
                      <a:pPr marL="0" marR="0">
                        <a:lnSpc>
                          <a:spcPct val="115000"/>
                        </a:lnSpc>
                        <a:spcBef>
                          <a:spcPts val="0"/>
                        </a:spcBef>
                        <a:spcAft>
                          <a:spcPts val="0"/>
                        </a:spcAft>
                      </a:pPr>
                      <a:r>
                        <a:rPr lang="en-US" sz="1800">
                          <a:effectLst/>
                        </a:rPr>
                        <a:t>Unique IDs submitted to WRIS2</a:t>
                      </a:r>
                      <a:endParaRPr lang="en-US" sz="1800">
                        <a:effectLst/>
                        <a:latin typeface="Arial"/>
                        <a:ea typeface="Calibri"/>
                        <a:cs typeface="Times New Roman"/>
                      </a:endParaRPr>
                    </a:p>
                  </a:txBody>
                  <a:tcPr marL="68580" marR="68580" marT="0" marB="0" anchor="b"/>
                </a:tc>
                <a:tc hMerge="1">
                  <a:txBody>
                    <a:bodyPr/>
                    <a:lstStyle/>
                    <a:p>
                      <a:endParaRPr lang="en-US"/>
                    </a:p>
                  </a:txBody>
                  <a:tcPr/>
                </a:tc>
                <a:tc>
                  <a:txBody>
                    <a:bodyPr/>
                    <a:lstStyle/>
                    <a:p>
                      <a:pPr>
                        <a:lnSpc>
                          <a:spcPct val="115000"/>
                        </a:lnSpc>
                      </a:pPr>
                      <a:endParaRPr lang="en-US" sz="1800">
                        <a:effectLst/>
                        <a:latin typeface="Arial"/>
                        <a:cs typeface="Times New Roman"/>
                      </a:endParaRPr>
                    </a:p>
                  </a:txBody>
                  <a:tcPr marL="68580" marR="68580" marT="0" marB="0" anchor="b"/>
                </a:tc>
                <a:tc>
                  <a:txBody>
                    <a:bodyPr/>
                    <a:lstStyle/>
                    <a:p>
                      <a:pPr>
                        <a:lnSpc>
                          <a:spcPct val="115000"/>
                        </a:lnSpc>
                      </a:pPr>
                      <a:endParaRPr lang="en-US" sz="1800" dirty="0">
                        <a:effectLst/>
                        <a:latin typeface="Arial"/>
                        <a:cs typeface="Times New Roman"/>
                      </a:endParaRPr>
                    </a:p>
                  </a:txBody>
                  <a:tcPr marL="68580" marR="68580" marT="0" marB="0" anchor="b"/>
                </a:tc>
                <a:tc>
                  <a:txBody>
                    <a:bodyPr/>
                    <a:lstStyle/>
                    <a:p>
                      <a:pPr marL="0" marR="0" algn="r">
                        <a:lnSpc>
                          <a:spcPct val="115000"/>
                        </a:lnSpc>
                        <a:spcBef>
                          <a:spcPts val="0"/>
                        </a:spcBef>
                        <a:spcAft>
                          <a:spcPts val="0"/>
                        </a:spcAft>
                      </a:pPr>
                      <a:r>
                        <a:rPr lang="en-US" sz="1800" dirty="0">
                          <a:effectLst/>
                        </a:rPr>
                        <a:t>23697</a:t>
                      </a:r>
                      <a:endParaRPr lang="en-US" sz="1800" dirty="0">
                        <a:effectLst/>
                        <a:latin typeface="Arial"/>
                        <a:ea typeface="Calibri"/>
                        <a:cs typeface="Times New Roman"/>
                      </a:endParaRPr>
                    </a:p>
                  </a:txBody>
                  <a:tcPr marL="68580" marR="68580" marT="0" marB="0" anchor="b"/>
                </a:tc>
              </a:tr>
              <a:tr h="818028">
                <a:tc gridSpan="2">
                  <a:txBody>
                    <a:bodyPr/>
                    <a:lstStyle/>
                    <a:p>
                      <a:pPr marL="0" marR="0">
                        <a:lnSpc>
                          <a:spcPct val="115000"/>
                        </a:lnSpc>
                        <a:spcBef>
                          <a:spcPts val="0"/>
                        </a:spcBef>
                        <a:spcAft>
                          <a:spcPts val="0"/>
                        </a:spcAft>
                      </a:pPr>
                      <a:r>
                        <a:rPr lang="en-US" sz="1800" dirty="0">
                          <a:effectLst/>
                        </a:rPr>
                        <a:t>Unique IDs matched by WRIS2</a:t>
                      </a:r>
                      <a:endParaRPr lang="en-US" sz="1800" dirty="0">
                        <a:effectLst/>
                        <a:latin typeface="Arial"/>
                        <a:ea typeface="Calibri"/>
                        <a:cs typeface="Times New Roman"/>
                      </a:endParaRPr>
                    </a:p>
                  </a:txBody>
                  <a:tcPr marL="68580" marR="68580" marT="0" marB="0" anchor="b"/>
                </a:tc>
                <a:tc hMerge="1">
                  <a:txBody>
                    <a:bodyPr/>
                    <a:lstStyle/>
                    <a:p>
                      <a:endParaRPr lang="en-US"/>
                    </a:p>
                  </a:txBody>
                  <a:tcPr/>
                </a:tc>
                <a:tc>
                  <a:txBody>
                    <a:bodyPr/>
                    <a:lstStyle/>
                    <a:p>
                      <a:pPr marL="0" marR="0">
                        <a:lnSpc>
                          <a:spcPct val="115000"/>
                        </a:lnSpc>
                        <a:spcBef>
                          <a:spcPts val="0"/>
                        </a:spcBef>
                        <a:spcAft>
                          <a:spcPts val="0"/>
                        </a:spcAft>
                      </a:pPr>
                      <a:r>
                        <a:rPr lang="en-US" sz="1800">
                          <a:effectLst/>
                        </a:rPr>
                        <a:t> </a:t>
                      </a:r>
                      <a:endParaRPr lang="en-US" sz="1800">
                        <a:effectLst/>
                        <a:latin typeface="Arial"/>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800" dirty="0">
                          <a:effectLst/>
                        </a:rPr>
                        <a:t> </a:t>
                      </a:r>
                      <a:endParaRPr lang="en-US" sz="1800" dirty="0">
                        <a:effectLst/>
                        <a:latin typeface="Arial"/>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dirty="0">
                          <a:effectLst/>
                        </a:rPr>
                        <a:t>685</a:t>
                      </a:r>
                      <a:endParaRPr lang="en-US" sz="1800" dirty="0">
                        <a:effectLst/>
                        <a:latin typeface="Arial"/>
                        <a:ea typeface="Calibri"/>
                        <a:cs typeface="Times New Roman"/>
                      </a:endParaRPr>
                    </a:p>
                  </a:txBody>
                  <a:tcPr marL="68580" marR="68580" marT="0" marB="0" anchor="b"/>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0"/>
            <a:ext cx="2641600" cy="514350"/>
          </a:xfrm>
        </p:spPr>
        <p:txBody>
          <a:bodyPr rtlCol="0">
            <a:normAutofit fontScale="90000"/>
          </a:bodyPr>
          <a:lstStyle/>
          <a:p>
            <a:pPr eaLnBrk="1" fontAlgn="auto" hangingPunct="1">
              <a:spcAft>
                <a:spcPts val="0"/>
              </a:spcAft>
              <a:defRPr/>
            </a:pPr>
            <a:r>
              <a:rPr lang="en-US" dirty="0" smtClean="0"/>
              <a:t>Utah</a:t>
            </a:r>
            <a:endParaRPr lang="en-US" dirty="0"/>
          </a:p>
        </p:txBody>
      </p:sp>
      <p:graphicFrame>
        <p:nvGraphicFramePr>
          <p:cNvPr id="4" name="Content Placeholder 3"/>
          <p:cNvGraphicFramePr>
            <a:graphicFrameLocks noGrp="1"/>
          </p:cNvGraphicFramePr>
          <p:nvPr>
            <p:ph idx="1"/>
          </p:nvPr>
        </p:nvGraphicFramePr>
        <p:xfrm>
          <a:off x="457200" y="747713"/>
          <a:ext cx="8229600" cy="6099187"/>
        </p:xfrm>
        <a:graphic>
          <a:graphicData uri="http://schemas.openxmlformats.org/drawingml/2006/table">
            <a:tbl>
              <a:tblPr firstRow="1" firstCol="1" bandRow="1">
                <a:tableStyleId>{5C22544A-7EE6-4342-B048-85BDC9FD1C3A}</a:tableStyleId>
              </a:tblPr>
              <a:tblGrid>
                <a:gridCol w="2458849"/>
                <a:gridCol w="1676065"/>
                <a:gridCol w="1336606"/>
                <a:gridCol w="1336606"/>
                <a:gridCol w="1421474"/>
              </a:tblGrid>
              <a:tr h="140211">
                <a:tc>
                  <a:txBody>
                    <a:bodyPr/>
                    <a:lstStyle/>
                    <a:p>
                      <a:pPr marL="0" marR="0">
                        <a:lnSpc>
                          <a:spcPct val="115000"/>
                        </a:lnSpc>
                        <a:spcBef>
                          <a:spcPts val="0"/>
                        </a:spcBef>
                        <a:spcAft>
                          <a:spcPts val="0"/>
                        </a:spcAft>
                      </a:pPr>
                      <a:r>
                        <a:rPr lang="en-US" sz="800" dirty="0">
                          <a:effectLst/>
                        </a:rPr>
                        <a:t>ELEVEL</a:t>
                      </a:r>
                      <a:endParaRPr lang="en-US" sz="8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800" dirty="0" smtClean="0">
                          <a:effectLst/>
                        </a:rPr>
                        <a:t>12</a:t>
                      </a:r>
                      <a:endParaRPr lang="en-US" sz="8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800" dirty="0">
                          <a:effectLst/>
                        </a:rPr>
                        <a:t>SUBMITTED</a:t>
                      </a:r>
                      <a:endParaRPr lang="en-US" sz="8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800">
                          <a:effectLst/>
                        </a:rPr>
                        <a:t>MATCHED</a:t>
                      </a:r>
                      <a:endParaRPr lang="en-US" sz="8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800">
                          <a:effectLst/>
                        </a:rPr>
                        <a:t>% MATCHED</a:t>
                      </a:r>
                      <a:endParaRPr lang="en-US" sz="80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baseline="0" dirty="0">
                          <a:effectLst/>
                        </a:rPr>
                        <a:t>Associates</a:t>
                      </a:r>
                      <a:r>
                        <a:rPr lang="en-US" sz="1000" dirty="0">
                          <a:effectLst/>
                        </a:rPr>
                        <a:t>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dirty="0">
                          <a:effectLst/>
                        </a:rPr>
                        <a:t>Liberal Arts   </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4721</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4</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0.085%</a:t>
                      </a:r>
                      <a:endParaRPr lang="en-US" sz="100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Bachelors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dirty="0">
                          <a:effectLst/>
                        </a:rPr>
                        <a:t>STEM           </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3617</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362</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10.008%</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Bachelors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dirty="0">
                          <a:effectLst/>
                        </a:rPr>
                        <a:t>Business       </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2700</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0.037%</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Associates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dirty="0">
                          <a:effectLst/>
                        </a:rPr>
                        <a:t>STEM           </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1997</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104</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5.208%</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Bachelors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Services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1775</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2</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0.113%</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Bachelors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Liberal Arts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1617</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0.062%</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Bachelors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Social Sciences</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1337</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5</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0.374%</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Masters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STEM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840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93</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11.071%</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Certificate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STEM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775</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48</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6.194%</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Bachelors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dirty="0">
                          <a:effectLst/>
                        </a:rPr>
                        <a:t>Other          </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753</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0.133%</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Masters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Business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642</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2</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0.312%</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Associates               </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Business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641</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Masters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Services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546</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Associates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Services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498</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Doctorate or Professional</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dirty="0">
                          <a:effectLst/>
                        </a:rPr>
                        <a:t>STEM           </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482</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94</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19.502%</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Certificate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Services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414</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Masters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Social Sciences</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249</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Certificate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Social Sciences</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157</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2</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1.274%</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Masters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Liberal Arts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138</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Doctorate or Professional</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Professional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136</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0.000%</a:t>
                      </a:r>
                      <a:endParaRPr lang="en-US" sz="100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Certificate              </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Business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113</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0.000%</a:t>
                      </a:r>
                      <a:endParaRPr lang="en-US" sz="100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Certificate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Liberal Arts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86</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2</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2.326%</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Associates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Social Sciences</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69</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Doctorate or Professional</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Services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65</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Masters                  </a:t>
                      </a:r>
                      <a:endParaRPr lang="en-US" sz="1000" dirty="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Other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63</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0.000%</a:t>
                      </a:r>
                      <a:endParaRPr lang="en-US" sz="100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Associates               </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Professional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47</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0.000%</a:t>
                      </a:r>
                      <a:endParaRPr lang="en-US" sz="100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Bachelors                </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Professional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36</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Associates               </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Other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35</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0.000%</a:t>
                      </a:r>
                      <a:endParaRPr lang="en-US" sz="100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Doctorate or Professional</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Social Sciences</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20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Doctorate or Professional</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Liberal Arts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17</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Doctorate or Professional</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Business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16</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Certificate              </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Other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9</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0.000%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a:effectLst/>
                        </a:rPr>
                        <a:t>Certificate              </a:t>
                      </a:r>
                      <a:endParaRPr lang="en-US" sz="1000">
                        <a:effectLst/>
                        <a:latin typeface="Arial"/>
                        <a:ea typeface="Calibri"/>
                        <a:cs typeface="Times New Roman"/>
                      </a:endParaRPr>
                    </a:p>
                  </a:txBody>
                  <a:tcPr marL="53012" marR="53012" marT="0" marB="0"/>
                </a:tc>
                <a:tc>
                  <a:txBody>
                    <a:bodyPr/>
                    <a:lstStyle/>
                    <a:p>
                      <a:pPr marL="0" marR="0">
                        <a:lnSpc>
                          <a:spcPct val="115000"/>
                        </a:lnSpc>
                        <a:spcBef>
                          <a:spcPts val="0"/>
                        </a:spcBef>
                        <a:spcAft>
                          <a:spcPts val="0"/>
                        </a:spcAft>
                      </a:pPr>
                      <a:r>
                        <a:rPr lang="en-US" sz="1000">
                          <a:effectLst/>
                        </a:rPr>
                        <a:t>Professional   </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7</a:t>
                      </a:r>
                      <a:endParaRPr lang="en-US" sz="1000" dirty="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a:effectLst/>
                        </a:rPr>
                        <a:t>0</a:t>
                      </a:r>
                      <a:endParaRPr lang="en-US" sz="1000">
                        <a:effectLst/>
                        <a:latin typeface="Arial"/>
                        <a:ea typeface="Calibri"/>
                        <a:cs typeface="Times New Roman"/>
                      </a:endParaRPr>
                    </a:p>
                  </a:txBody>
                  <a:tcPr marL="53012" marR="53012" marT="0" marB="0"/>
                </a:tc>
                <a:tc>
                  <a:txBody>
                    <a:bodyPr/>
                    <a:lstStyle/>
                    <a:p>
                      <a:pPr marL="0" marR="0" algn="r">
                        <a:lnSpc>
                          <a:spcPct val="115000"/>
                        </a:lnSpc>
                        <a:spcBef>
                          <a:spcPts val="0"/>
                        </a:spcBef>
                        <a:spcAft>
                          <a:spcPts val="0"/>
                        </a:spcAft>
                      </a:pPr>
                      <a:r>
                        <a:rPr lang="en-US" sz="1000" dirty="0">
                          <a:effectLst/>
                        </a:rPr>
                        <a:t>0</a:t>
                      </a:r>
                      <a:endParaRPr lang="en-US" sz="1000" dirty="0">
                        <a:effectLst/>
                        <a:latin typeface="Arial"/>
                        <a:ea typeface="Calibri"/>
                        <a:cs typeface="Times New Roman"/>
                      </a:endParaRPr>
                    </a:p>
                  </a:txBody>
                  <a:tcPr marL="53012" marR="53012" marT="0" marB="0"/>
                </a:tc>
              </a:tr>
              <a:tr h="175264">
                <a:tc>
                  <a:txBody>
                    <a:bodyPr/>
                    <a:lstStyle/>
                    <a:p>
                      <a:pPr marL="0" marR="0">
                        <a:lnSpc>
                          <a:spcPct val="115000"/>
                        </a:lnSpc>
                        <a:spcBef>
                          <a:spcPts val="0"/>
                        </a:spcBef>
                        <a:spcAft>
                          <a:spcPts val="0"/>
                        </a:spcAft>
                      </a:pPr>
                      <a:r>
                        <a:rPr lang="en-US" sz="1000" dirty="0">
                          <a:effectLst/>
                        </a:rPr>
                        <a:t> </a:t>
                      </a:r>
                      <a:endParaRPr lang="en-US" sz="1000" dirty="0">
                        <a:effectLst/>
                        <a:latin typeface="Arial"/>
                        <a:ea typeface="Calibri"/>
                        <a:cs typeface="Times New Roman"/>
                      </a:endParaRPr>
                    </a:p>
                  </a:txBody>
                  <a:tcPr marL="53012" marR="53012" marT="0" marB="0" anchor="b"/>
                </a:tc>
                <a:tc>
                  <a:txBody>
                    <a:bodyPr/>
                    <a:lstStyle/>
                    <a:p>
                      <a:pPr marL="0" marR="0">
                        <a:lnSpc>
                          <a:spcPct val="115000"/>
                        </a:lnSpc>
                        <a:spcBef>
                          <a:spcPts val="0"/>
                        </a:spcBef>
                        <a:spcAft>
                          <a:spcPts val="0"/>
                        </a:spcAft>
                      </a:pPr>
                      <a:r>
                        <a:rPr lang="en-US" sz="1000">
                          <a:effectLst/>
                        </a:rPr>
                        <a:t> </a:t>
                      </a:r>
                      <a:endParaRPr lang="en-US" sz="1000">
                        <a:effectLst/>
                        <a:latin typeface="Arial"/>
                        <a:ea typeface="Calibri"/>
                        <a:cs typeface="Times New Roman"/>
                      </a:endParaRPr>
                    </a:p>
                  </a:txBody>
                  <a:tcPr marL="53012" marR="53012" marT="0" marB="0" anchor="b"/>
                </a:tc>
                <a:tc>
                  <a:txBody>
                    <a:bodyPr/>
                    <a:lstStyle/>
                    <a:p>
                      <a:pPr marL="0" marR="0" algn="r">
                        <a:lnSpc>
                          <a:spcPct val="115000"/>
                        </a:lnSpc>
                        <a:spcBef>
                          <a:spcPts val="0"/>
                        </a:spcBef>
                        <a:spcAft>
                          <a:spcPts val="0"/>
                        </a:spcAft>
                      </a:pPr>
                      <a:r>
                        <a:rPr lang="en-US" sz="1000">
                          <a:effectLst/>
                        </a:rPr>
                        <a:t>24618</a:t>
                      </a:r>
                      <a:endParaRPr lang="en-US" sz="1000">
                        <a:effectLst/>
                        <a:latin typeface="Arial"/>
                        <a:ea typeface="Calibri"/>
                        <a:cs typeface="Times New Roman"/>
                      </a:endParaRPr>
                    </a:p>
                  </a:txBody>
                  <a:tcPr marL="53012" marR="53012" marT="0" marB="0" anchor="b"/>
                </a:tc>
                <a:tc>
                  <a:txBody>
                    <a:bodyPr/>
                    <a:lstStyle/>
                    <a:p>
                      <a:pPr marL="0" marR="0" algn="r">
                        <a:lnSpc>
                          <a:spcPct val="115000"/>
                        </a:lnSpc>
                        <a:spcBef>
                          <a:spcPts val="0"/>
                        </a:spcBef>
                        <a:spcAft>
                          <a:spcPts val="0"/>
                        </a:spcAft>
                      </a:pPr>
                      <a:r>
                        <a:rPr lang="en-US" sz="1000">
                          <a:effectLst/>
                        </a:rPr>
                        <a:t>721</a:t>
                      </a:r>
                      <a:endParaRPr lang="en-US" sz="1000">
                        <a:effectLst/>
                        <a:latin typeface="Arial"/>
                        <a:ea typeface="Calibri"/>
                        <a:cs typeface="Times New Roman"/>
                      </a:endParaRPr>
                    </a:p>
                  </a:txBody>
                  <a:tcPr marL="53012" marR="53012" marT="0" marB="0" anchor="b"/>
                </a:tc>
                <a:tc>
                  <a:txBody>
                    <a:bodyPr/>
                    <a:lstStyle/>
                    <a:p>
                      <a:pPr marL="0" marR="0" algn="r">
                        <a:lnSpc>
                          <a:spcPct val="115000"/>
                        </a:lnSpc>
                        <a:spcBef>
                          <a:spcPts val="0"/>
                        </a:spcBef>
                        <a:spcAft>
                          <a:spcPts val="0"/>
                        </a:spcAft>
                      </a:pPr>
                      <a:r>
                        <a:rPr lang="en-US" sz="1000" dirty="0">
                          <a:effectLst/>
                        </a:rPr>
                        <a:t>2.929%</a:t>
                      </a:r>
                      <a:endParaRPr lang="en-US" sz="1000" dirty="0">
                        <a:effectLst/>
                        <a:latin typeface="Arial"/>
                        <a:ea typeface="Calibri"/>
                        <a:cs typeface="Times New Roman"/>
                      </a:endParaRPr>
                    </a:p>
                  </a:txBody>
                  <a:tcPr marL="53012" marR="53012" marT="0"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ctrTitle"/>
          </p:nvPr>
        </p:nvSpPr>
        <p:spPr>
          <a:xfrm>
            <a:off x="4733925" y="2708275"/>
            <a:ext cx="3313113" cy="1701800"/>
          </a:xfrm>
        </p:spPr>
        <p:txBody>
          <a:bodyPr/>
          <a:lstStyle/>
          <a:p>
            <a:pPr eaLnBrk="1" hangingPunct="1"/>
            <a:r>
              <a:rPr lang="en-US" smtClean="0"/>
              <a:t>WRIS</a:t>
            </a:r>
          </a:p>
        </p:txBody>
      </p:sp>
    </p:spTree>
  </p:cSld>
  <p:clrMapOvr>
    <a:masterClrMapping/>
  </p:clrMapOvr>
  <p:transition spd="slow" advTm="549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ctrTitle"/>
          </p:nvPr>
        </p:nvSpPr>
        <p:spPr>
          <a:xfrm>
            <a:off x="4733925" y="2708275"/>
            <a:ext cx="3313113" cy="1701800"/>
          </a:xfrm>
        </p:spPr>
        <p:txBody>
          <a:bodyPr/>
          <a:lstStyle/>
          <a:p>
            <a:pPr eaLnBrk="1" hangingPunct="1"/>
            <a:r>
              <a:rPr lang="en-US" smtClean="0"/>
              <a:t>FEDES</a:t>
            </a:r>
          </a:p>
        </p:txBody>
      </p:sp>
    </p:spTree>
  </p:cSld>
  <p:clrMapOvr>
    <a:masterClrMapping/>
  </p:clrMapOvr>
  <p:transition spd="slow" advTm="913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762000" y="609600"/>
            <a:ext cx="3300413" cy="573088"/>
          </a:xfrm>
        </p:spPr>
        <p:txBody>
          <a:bodyPr rtlCol="0">
            <a:normAutofit fontScale="90000"/>
          </a:bodyPr>
          <a:lstStyle/>
          <a:p>
            <a:pPr eaLnBrk="1" fontAlgn="auto" hangingPunct="1">
              <a:spcAft>
                <a:spcPts val="0"/>
              </a:spcAft>
              <a:defRPr/>
            </a:pPr>
            <a:r>
              <a:rPr lang="en-US" dirty="0" smtClean="0"/>
              <a:t>FEDES</a:t>
            </a:r>
          </a:p>
        </p:txBody>
      </p:sp>
      <p:sp>
        <p:nvSpPr>
          <p:cNvPr id="2" name="Content Placeholder 1"/>
          <p:cNvSpPr>
            <a:spLocks noGrp="1"/>
          </p:cNvSpPr>
          <p:nvPr>
            <p:ph idx="1"/>
          </p:nvPr>
        </p:nvSpPr>
        <p:spPr/>
        <p:txBody>
          <a:bodyPr rtlCol="0">
            <a:normAutofit fontScale="92500" lnSpcReduction="10000"/>
          </a:bodyPr>
          <a:lstStyle/>
          <a:p>
            <a:pPr marL="420624" indent="-384048" eaLnBrk="1" fontAlgn="auto" hangingPunct="1">
              <a:spcAft>
                <a:spcPts val="0"/>
              </a:spcAft>
              <a:buFont typeface="Wingdings 2"/>
              <a:buChar char=""/>
              <a:defRPr/>
            </a:pPr>
            <a:r>
              <a:rPr lang="en-US" dirty="0" smtClean="0"/>
              <a:t>The Department of Labor has awarded funds to the State of Maryland, Department of Labor, Licensing, and Regulation for the purpose of developing a consolidated Federal employment data exchange.</a:t>
            </a:r>
          </a:p>
          <a:p>
            <a:pPr marL="420624" indent="-384048" eaLnBrk="1" fontAlgn="auto" hangingPunct="1">
              <a:spcAft>
                <a:spcPts val="0"/>
              </a:spcAft>
              <a:buFont typeface="Wingdings 2"/>
              <a:buChar char=""/>
              <a:defRPr/>
            </a:pPr>
            <a:r>
              <a:rPr lang="en-US" dirty="0" smtClean="0"/>
              <a:t>FEDES provides Federal and state agencies with an effective way to include Federal employment information in support of performance and evaluation reports required by Federal and state regulation.</a:t>
            </a:r>
            <a:endParaRPr lang="en-US" dirty="0"/>
          </a:p>
        </p:txBody>
      </p:sp>
    </p:spTree>
  </p:cSld>
  <p:clrMapOvr>
    <a:masterClrMapping/>
  </p:clrMapOvr>
  <p:transition spd="slow" advTm="31987"/>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p:txBody>
          <a:bodyPr/>
          <a:lstStyle/>
          <a:p>
            <a:pPr eaLnBrk="1" hangingPunct="1"/>
            <a:r>
              <a:rPr lang="en-US" smtClean="0"/>
              <a:t>Parties to the Agreement</a:t>
            </a:r>
          </a:p>
        </p:txBody>
      </p:sp>
      <p:sp>
        <p:nvSpPr>
          <p:cNvPr id="66562" name="Content Placeholder 1"/>
          <p:cNvSpPr>
            <a:spLocks noGrp="1"/>
          </p:cNvSpPr>
          <p:nvPr>
            <p:ph idx="1"/>
          </p:nvPr>
        </p:nvSpPr>
        <p:spPr/>
        <p:txBody>
          <a:bodyPr/>
          <a:lstStyle/>
          <a:p>
            <a:pPr eaLnBrk="1" hangingPunct="1"/>
            <a:r>
              <a:rPr lang="en-US" smtClean="0"/>
              <a:t>United States Office of Personnel Management (OPM)</a:t>
            </a:r>
          </a:p>
          <a:p>
            <a:pPr eaLnBrk="1" hangingPunct="1">
              <a:buFont typeface="Wingdings 2" pitchFamily="18" charset="2"/>
              <a:buNone/>
            </a:pPr>
            <a:endParaRPr lang="en-US" smtClean="0"/>
          </a:p>
          <a:p>
            <a:pPr eaLnBrk="1" hangingPunct="1"/>
            <a:r>
              <a:rPr lang="en-US" smtClean="0"/>
              <a:t>United States Department of Defense (DOD), the Defense Manpower Data Center (DMDC)</a:t>
            </a:r>
          </a:p>
          <a:p>
            <a:pPr eaLnBrk="1" hangingPunct="1">
              <a:buFont typeface="Wingdings 2" pitchFamily="18" charset="2"/>
              <a:buNone/>
            </a:pPr>
            <a:endParaRPr lang="en-US" smtClean="0"/>
          </a:p>
          <a:p>
            <a:pPr eaLnBrk="1" hangingPunct="1"/>
            <a:r>
              <a:rPr lang="en-US" smtClean="0"/>
              <a:t>United States Postal Service (USPS)</a:t>
            </a:r>
          </a:p>
          <a:p>
            <a:pPr eaLnBrk="1" hangingPunct="1"/>
            <a:endParaRPr lang="en-US" smtClean="0"/>
          </a:p>
          <a:p>
            <a:pPr eaLnBrk="1" hangingPunct="1">
              <a:buFont typeface="Wingdings 2" pitchFamily="18" charset="2"/>
              <a:buNone/>
            </a:pPr>
            <a:endParaRPr lang="en-US" smtClean="0"/>
          </a:p>
        </p:txBody>
      </p:sp>
    </p:spTree>
  </p:cSld>
  <p:clrMapOvr>
    <a:masterClrMapping/>
  </p:clrMapOvr>
  <p:transition spd="slow" advTm="22045"/>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509588" y="457200"/>
            <a:ext cx="3986212" cy="573088"/>
          </a:xfrm>
        </p:spPr>
        <p:txBody>
          <a:bodyPr rtlCol="0">
            <a:normAutofit fontScale="90000"/>
          </a:bodyPr>
          <a:lstStyle/>
          <a:p>
            <a:pPr eaLnBrk="1" fontAlgn="auto" hangingPunct="1">
              <a:spcAft>
                <a:spcPts val="0"/>
              </a:spcAft>
              <a:defRPr/>
            </a:pPr>
            <a:r>
              <a:rPr lang="en-US" dirty="0" smtClean="0"/>
              <a:t>Member States</a:t>
            </a:r>
          </a:p>
        </p:txBody>
      </p:sp>
      <p:sp>
        <p:nvSpPr>
          <p:cNvPr id="68610" name="Content Placeholder 1"/>
          <p:cNvSpPr>
            <a:spLocks noGrp="1"/>
          </p:cNvSpPr>
          <p:nvPr>
            <p:ph idx="1"/>
          </p:nvPr>
        </p:nvSpPr>
        <p:spPr>
          <a:xfrm>
            <a:off x="381000" y="1066800"/>
            <a:ext cx="8534400" cy="838200"/>
          </a:xfrm>
        </p:spPr>
        <p:txBody>
          <a:bodyPr/>
          <a:lstStyle/>
          <a:p>
            <a:pPr eaLnBrk="1" hangingPunct="1">
              <a:buFont typeface="Wingdings 2" pitchFamily="18" charset="2"/>
              <a:buNone/>
            </a:pPr>
            <a:endParaRPr lang="en-US" sz="2200" smtClean="0"/>
          </a:p>
          <a:p>
            <a:pPr eaLnBrk="1" hangingPunct="1">
              <a:buFont typeface="Wingdings 2" pitchFamily="18" charset="2"/>
              <a:buNone/>
            </a:pPr>
            <a:r>
              <a:rPr lang="en-US" sz="2200" smtClean="0"/>
              <a:t>There are currently 43 states participating in FEDES.</a:t>
            </a:r>
          </a:p>
          <a:p>
            <a:pPr eaLnBrk="1" hangingPunct="1"/>
            <a:endParaRPr lang="en-US" sz="2000" smtClean="0"/>
          </a:p>
        </p:txBody>
      </p:sp>
      <p:pic>
        <p:nvPicPr>
          <p:cNvPr id="68611" name="Picture 10"/>
          <p:cNvPicPr>
            <a:picLocks noChangeAspect="1" noChangeArrowheads="1"/>
          </p:cNvPicPr>
          <p:nvPr/>
        </p:nvPicPr>
        <p:blipFill>
          <a:blip r:embed="rId3"/>
          <a:srcRect/>
          <a:stretch>
            <a:fillRect/>
          </a:stretch>
        </p:blipFill>
        <p:spPr bwMode="auto">
          <a:xfrm>
            <a:off x="762000" y="1905000"/>
            <a:ext cx="7850188" cy="4419600"/>
          </a:xfrm>
          <a:prstGeom prst="rect">
            <a:avLst/>
          </a:prstGeom>
          <a:noFill/>
          <a:ln w="9525">
            <a:noFill/>
            <a:miter lim="800000"/>
            <a:headEnd/>
            <a:tailEnd/>
          </a:ln>
        </p:spPr>
      </p:pic>
    </p:spTree>
  </p:cSld>
  <p:clrMapOvr>
    <a:masterClrMapping/>
  </p:clrMapOvr>
  <p:transition spd="slow" advTm="9135"/>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a:xfrm>
            <a:off x="1042988" y="1027113"/>
            <a:ext cx="7024687" cy="725487"/>
          </a:xfrm>
        </p:spPr>
        <p:txBody>
          <a:bodyPr/>
          <a:lstStyle/>
          <a:p>
            <a:pPr eaLnBrk="1" hangingPunct="1"/>
            <a:r>
              <a:rPr lang="en-US" sz="2800" smtClean="0"/>
              <a:t>Approved Usage for OPM and USPS</a:t>
            </a:r>
          </a:p>
        </p:txBody>
      </p:sp>
      <p:sp>
        <p:nvSpPr>
          <p:cNvPr id="2" name="Content Placeholder 1"/>
          <p:cNvSpPr>
            <a:spLocks noGrp="1"/>
          </p:cNvSpPr>
          <p:nvPr>
            <p:ph idx="1"/>
          </p:nvPr>
        </p:nvSpPr>
        <p:spPr/>
        <p:txBody>
          <a:bodyPr rtlCol="0">
            <a:normAutofit fontScale="70000" lnSpcReduction="20000"/>
          </a:bodyPr>
          <a:lstStyle/>
          <a:p>
            <a:pPr marL="420624" indent="-384048" eaLnBrk="1" fontAlgn="auto" hangingPunct="1">
              <a:spcAft>
                <a:spcPts val="0"/>
              </a:spcAft>
              <a:buFont typeface="Wingdings 2"/>
              <a:buChar char=""/>
              <a:defRPr/>
            </a:pPr>
            <a:r>
              <a:rPr lang="en-US" dirty="0" smtClean="0"/>
              <a:t>Satisfying, or contributing to, Federal performance measurement and consumer report activities required by the United States Office of Management and Budget (OMB) or Federal law or regulation;</a:t>
            </a:r>
          </a:p>
          <a:p>
            <a:pPr marL="420624" indent="-384048"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r>
              <a:rPr lang="en-US" dirty="0" smtClean="0"/>
              <a:t>Satisfying, or contributing to, State performance measurement and reporting requirements authorized under state law or regulation; and</a:t>
            </a:r>
          </a:p>
          <a:p>
            <a:pPr marL="420624" indent="-384048"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r>
              <a:rPr lang="en-US" dirty="0" smtClean="0"/>
              <a:t>Satisfying, or contributing to, other federal and state performance measurement or evaluation research requirements that must be specified in advance and approved by both Parties.</a:t>
            </a:r>
          </a:p>
          <a:p>
            <a:pPr marL="420624" indent="-384048" eaLnBrk="1" fontAlgn="auto" hangingPunct="1">
              <a:spcAft>
                <a:spcPts val="0"/>
              </a:spcAft>
              <a:buFont typeface="Wingdings 2"/>
              <a:buChar char=""/>
              <a:defRPr/>
            </a:pPr>
            <a:endParaRPr lang="en-US" dirty="0"/>
          </a:p>
        </p:txBody>
      </p:sp>
    </p:spTree>
  </p:cSld>
  <p:clrMapOvr>
    <a:masterClrMapping/>
  </p:clrMapOvr>
  <p:transition spd="slow" advTm="6764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p:txBody>
          <a:bodyPr/>
          <a:lstStyle/>
          <a:p>
            <a:pPr eaLnBrk="1" hangingPunct="1"/>
            <a:r>
              <a:rPr lang="en-US" smtClean="0"/>
              <a:t>Approved Usage for DMDC</a:t>
            </a:r>
          </a:p>
        </p:txBody>
      </p:sp>
      <p:sp>
        <p:nvSpPr>
          <p:cNvPr id="2" name="Content Placeholder 1"/>
          <p:cNvSpPr>
            <a:spLocks noGrp="1"/>
          </p:cNvSpPr>
          <p:nvPr>
            <p:ph idx="1"/>
          </p:nvPr>
        </p:nvSpPr>
        <p:spPr/>
        <p:txBody>
          <a:bodyPr rtlCol="0">
            <a:normAutofit fontScale="92500" lnSpcReduction="20000"/>
          </a:bodyPr>
          <a:lstStyle/>
          <a:p>
            <a:pPr marL="420624" indent="-384048" eaLnBrk="1" fontAlgn="auto" hangingPunct="1">
              <a:spcAft>
                <a:spcPts val="0"/>
              </a:spcAft>
              <a:buFont typeface="Wingdings 2"/>
              <a:buChar char=""/>
              <a:defRPr/>
            </a:pPr>
            <a:r>
              <a:rPr lang="en-US" dirty="0" smtClean="0"/>
              <a:t>Satisfying, or contributing to, Federal performance measurement and consumer report activities required by the United States Office of Management and Budget or Federal law or regulation; and</a:t>
            </a:r>
          </a:p>
          <a:p>
            <a:pPr marL="420624" indent="-384048" eaLnBrk="1" fontAlgn="auto" hangingPunct="1">
              <a:spcAft>
                <a:spcPts val="0"/>
              </a:spcAft>
              <a:buFont typeface="Wingdings 2"/>
              <a:buNone/>
              <a:defRPr/>
            </a:pPr>
            <a:endParaRPr lang="en-US" dirty="0" smtClean="0"/>
          </a:p>
          <a:p>
            <a:pPr marL="420624" indent="-384048" eaLnBrk="1" fontAlgn="auto" hangingPunct="1">
              <a:spcAft>
                <a:spcPts val="0"/>
              </a:spcAft>
              <a:buFont typeface="Wingdings 2"/>
              <a:buChar char=""/>
              <a:defRPr/>
            </a:pPr>
            <a:r>
              <a:rPr lang="en-US" dirty="0" smtClean="0"/>
              <a:t>Satisfying, or contributing to, other federal or state performance measurement or evaluation research requirements that must be specified in advance and approved by both Parties.</a:t>
            </a:r>
          </a:p>
          <a:p>
            <a:pPr marL="420624" indent="-384048" eaLnBrk="1" fontAlgn="auto" hangingPunct="1">
              <a:spcAft>
                <a:spcPts val="0"/>
              </a:spcAft>
              <a:buFont typeface="Wingdings 2"/>
              <a:buChar char=""/>
              <a:defRPr/>
            </a:pPr>
            <a:endParaRPr lang="en-US" dirty="0"/>
          </a:p>
        </p:txBody>
      </p:sp>
    </p:spTree>
  </p:cSld>
  <p:clrMapOvr>
    <a:masterClrMapping/>
  </p:clrMapOvr>
  <p:transition spd="slow" advTm="3596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2988" y="1027113"/>
            <a:ext cx="7024687" cy="573087"/>
          </a:xfrm>
        </p:spPr>
        <p:txBody>
          <a:bodyPr rtlCol="0">
            <a:normAutofit fontScale="90000"/>
          </a:bodyPr>
          <a:lstStyle/>
          <a:p>
            <a:pPr eaLnBrk="1" fontAlgn="auto" hangingPunct="1">
              <a:spcAft>
                <a:spcPts val="0"/>
              </a:spcAft>
              <a:defRPr/>
            </a:pPr>
            <a:r>
              <a:rPr lang="en-US" sz="3200" dirty="0" smtClean="0"/>
              <a:t>Confidentiality &amp; Data Retention</a:t>
            </a:r>
            <a:endParaRPr lang="en-US" sz="3200" dirty="0"/>
          </a:p>
        </p:txBody>
      </p:sp>
      <p:sp>
        <p:nvSpPr>
          <p:cNvPr id="38915" name="Content Placeholder 1"/>
          <p:cNvSpPr>
            <a:spLocks noGrp="1"/>
          </p:cNvSpPr>
          <p:nvPr>
            <p:ph idx="1"/>
          </p:nvPr>
        </p:nvSpPr>
        <p:spPr>
          <a:xfrm>
            <a:off x="685800" y="1981200"/>
            <a:ext cx="7848600" cy="3924300"/>
          </a:xfrm>
        </p:spPr>
        <p:txBody>
          <a:bodyPr rtlCol="0">
            <a:normAutofit/>
          </a:bodyPr>
          <a:lstStyle/>
          <a:p>
            <a:pPr indent="-274320" eaLnBrk="1" fontAlgn="auto" hangingPunct="1">
              <a:lnSpc>
                <a:spcPct val="80000"/>
              </a:lnSpc>
              <a:spcAft>
                <a:spcPts val="0"/>
              </a:spcAft>
              <a:defRPr/>
            </a:pPr>
            <a:r>
              <a:rPr lang="en-US" sz="2800" dirty="0" smtClean="0"/>
              <a:t>Agreements</a:t>
            </a:r>
          </a:p>
          <a:p>
            <a:pPr marL="69850" indent="0" eaLnBrk="1" fontAlgn="auto" hangingPunct="1">
              <a:lnSpc>
                <a:spcPct val="80000"/>
              </a:lnSpc>
              <a:spcAft>
                <a:spcPts val="0"/>
              </a:spcAft>
              <a:buFont typeface="Wingdings 2" pitchFamily="18" charset="2"/>
              <a:buNone/>
              <a:defRPr/>
            </a:pPr>
            <a:endParaRPr lang="en-US" sz="2800" dirty="0" smtClean="0"/>
          </a:p>
          <a:p>
            <a:pPr indent="-274320" eaLnBrk="1" fontAlgn="auto" hangingPunct="1">
              <a:lnSpc>
                <a:spcPct val="80000"/>
              </a:lnSpc>
              <a:spcAft>
                <a:spcPts val="0"/>
              </a:spcAft>
              <a:defRPr/>
            </a:pPr>
            <a:r>
              <a:rPr lang="en-US" sz="2800" dirty="0" smtClean="0"/>
              <a:t>Retention of data</a:t>
            </a:r>
          </a:p>
        </p:txBody>
      </p:sp>
    </p:spTree>
  </p:cSld>
  <p:clrMapOvr>
    <a:masterClrMapping/>
  </p:clrMapOvr>
  <p:transition spd="slow" advTm="38048"/>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ctrTitle"/>
          </p:nvPr>
        </p:nvSpPr>
        <p:spPr>
          <a:xfrm>
            <a:off x="4733925" y="2708275"/>
            <a:ext cx="3313113" cy="1701800"/>
          </a:xfrm>
        </p:spPr>
        <p:txBody>
          <a:bodyPr/>
          <a:lstStyle/>
          <a:p>
            <a:pPr eaLnBrk="1" hangingPunct="1"/>
            <a:r>
              <a:rPr lang="en-US" smtClean="0"/>
              <a:t>CRIS</a:t>
            </a:r>
          </a:p>
        </p:txBody>
      </p:sp>
    </p:spTree>
  </p:cSld>
  <p:clrMapOvr>
    <a:masterClrMapping/>
  </p:clrMapOvr>
  <p:transition spd="slow" advTm="9184"/>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457200" y="457200"/>
            <a:ext cx="4443413" cy="649288"/>
          </a:xfrm>
        </p:spPr>
        <p:txBody>
          <a:bodyPr rtlCol="0">
            <a:normAutofit fontScale="90000"/>
          </a:bodyPr>
          <a:lstStyle/>
          <a:p>
            <a:pPr eaLnBrk="1" fontAlgn="auto" hangingPunct="1">
              <a:spcAft>
                <a:spcPts val="0"/>
              </a:spcAft>
              <a:defRPr/>
            </a:pPr>
            <a:r>
              <a:rPr lang="en-US" dirty="0" smtClean="0"/>
              <a:t>CRIS Overview	</a:t>
            </a:r>
          </a:p>
        </p:txBody>
      </p:sp>
      <p:sp>
        <p:nvSpPr>
          <p:cNvPr id="76802" name="Content Placeholder 1"/>
          <p:cNvSpPr>
            <a:spLocks noGrp="1"/>
          </p:cNvSpPr>
          <p:nvPr>
            <p:ph idx="1"/>
          </p:nvPr>
        </p:nvSpPr>
        <p:spPr>
          <a:xfrm>
            <a:off x="762000" y="1295400"/>
            <a:ext cx="7620000" cy="4537075"/>
          </a:xfrm>
        </p:spPr>
        <p:txBody>
          <a:bodyPr/>
          <a:lstStyle/>
          <a:p>
            <a:pPr eaLnBrk="1" hangingPunct="1">
              <a:lnSpc>
                <a:spcPct val="80000"/>
              </a:lnSpc>
            </a:pPr>
            <a:r>
              <a:rPr lang="en-US" sz="2100" smtClean="0"/>
              <a:t>CRIS is an arrangement between the Kansas Department of Commerce and ETA.</a:t>
            </a:r>
          </a:p>
          <a:p>
            <a:pPr eaLnBrk="1" hangingPunct="1">
              <a:lnSpc>
                <a:spcPct val="80000"/>
              </a:lnSpc>
              <a:buFont typeface="Wingdings 2" pitchFamily="18" charset="2"/>
              <a:buNone/>
            </a:pPr>
            <a:endParaRPr lang="en-US" sz="2100" smtClean="0"/>
          </a:p>
          <a:p>
            <a:pPr eaLnBrk="1" hangingPunct="1">
              <a:lnSpc>
                <a:spcPct val="80000"/>
              </a:lnSpc>
            </a:pPr>
            <a:r>
              <a:rPr lang="en-US" sz="2100" smtClean="0"/>
              <a:t>CRIS allows ETA</a:t>
            </a:r>
            <a:r>
              <a:rPr lang="en-US" altLang="en-US" sz="2100" smtClean="0"/>
              <a:t>’</a:t>
            </a:r>
            <a:r>
              <a:rPr lang="en-US" sz="2100" smtClean="0"/>
              <a:t>s national program grantees to access both WRIS and FEDES to calculate common measures.</a:t>
            </a:r>
          </a:p>
          <a:p>
            <a:pPr eaLnBrk="1" hangingPunct="1">
              <a:lnSpc>
                <a:spcPct val="80000"/>
              </a:lnSpc>
              <a:buFont typeface="Wingdings 2" pitchFamily="18" charset="2"/>
              <a:buNone/>
            </a:pPr>
            <a:endParaRPr lang="en-US" sz="2100" smtClean="0"/>
          </a:p>
          <a:p>
            <a:pPr eaLnBrk="1" hangingPunct="1">
              <a:lnSpc>
                <a:spcPct val="80000"/>
              </a:lnSpc>
            </a:pPr>
            <a:r>
              <a:rPr lang="en-US" sz="2100" smtClean="0"/>
              <a:t>The MOU is specific in which programs may obtain data:</a:t>
            </a:r>
          </a:p>
          <a:p>
            <a:pPr lvl="1" eaLnBrk="1" hangingPunct="1">
              <a:lnSpc>
                <a:spcPct val="80000"/>
              </a:lnSpc>
            </a:pPr>
            <a:r>
              <a:rPr lang="en-US" sz="1800" smtClean="0"/>
              <a:t>Indian and Native American Program (INAP); </a:t>
            </a:r>
          </a:p>
          <a:p>
            <a:pPr lvl="1" eaLnBrk="1" hangingPunct="1">
              <a:lnSpc>
                <a:spcPct val="80000"/>
              </a:lnSpc>
            </a:pPr>
            <a:r>
              <a:rPr lang="en-US" sz="1800" smtClean="0"/>
              <a:t>Senior Community Service Employment Program (SCSEP); </a:t>
            </a:r>
          </a:p>
          <a:p>
            <a:pPr lvl="1" eaLnBrk="1" hangingPunct="1">
              <a:lnSpc>
                <a:spcPct val="80000"/>
              </a:lnSpc>
            </a:pPr>
            <a:r>
              <a:rPr lang="en-US" sz="1800" smtClean="0"/>
              <a:t>Registered Apprenticeship (RA);</a:t>
            </a:r>
          </a:p>
          <a:p>
            <a:pPr lvl="1" eaLnBrk="1" hangingPunct="1">
              <a:lnSpc>
                <a:spcPct val="80000"/>
              </a:lnSpc>
            </a:pPr>
            <a:r>
              <a:rPr lang="en-US" sz="1800" smtClean="0"/>
              <a:t>National Farmworker Jobs Program (NFJP);</a:t>
            </a:r>
          </a:p>
          <a:p>
            <a:pPr lvl="1" eaLnBrk="1" hangingPunct="1">
              <a:lnSpc>
                <a:spcPct val="80000"/>
              </a:lnSpc>
            </a:pPr>
            <a:r>
              <a:rPr lang="en-US" sz="1800" smtClean="0"/>
              <a:t>High Growth Job Training Initiative (HGJTI); </a:t>
            </a:r>
          </a:p>
          <a:p>
            <a:pPr lvl="1" eaLnBrk="1" hangingPunct="1">
              <a:lnSpc>
                <a:spcPct val="80000"/>
              </a:lnSpc>
            </a:pPr>
            <a:r>
              <a:rPr lang="en-US" sz="1800" smtClean="0"/>
              <a:t>Community-Based Job Training Grants Initiative (CBJTG); and, </a:t>
            </a:r>
          </a:p>
          <a:p>
            <a:pPr lvl="1" eaLnBrk="1" hangingPunct="1">
              <a:lnSpc>
                <a:spcPct val="80000"/>
              </a:lnSpc>
            </a:pPr>
            <a:r>
              <a:rPr lang="en-US" sz="1800" smtClean="0"/>
              <a:t>Job Corps.</a:t>
            </a:r>
          </a:p>
        </p:txBody>
      </p:sp>
    </p:spTree>
  </p:cSld>
  <p:clrMapOvr>
    <a:masterClrMapping/>
  </p:clrMapOvr>
  <p:transition spd="slow" advTm="51814"/>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457200" y="838200"/>
            <a:ext cx="4367213" cy="725488"/>
          </a:xfrm>
        </p:spPr>
        <p:txBody>
          <a:bodyPr rtlCol="0">
            <a:normAutofit fontScale="90000"/>
          </a:bodyPr>
          <a:lstStyle/>
          <a:p>
            <a:pPr eaLnBrk="1" fontAlgn="auto" hangingPunct="1">
              <a:spcAft>
                <a:spcPts val="0"/>
              </a:spcAft>
              <a:defRPr/>
            </a:pPr>
            <a:r>
              <a:rPr lang="en-US" dirty="0" smtClean="0"/>
              <a:t>CRIS Program Information</a:t>
            </a:r>
          </a:p>
        </p:txBody>
      </p:sp>
      <p:sp>
        <p:nvSpPr>
          <p:cNvPr id="78850" name="Content Placeholder 1"/>
          <p:cNvSpPr>
            <a:spLocks noGrp="1"/>
          </p:cNvSpPr>
          <p:nvPr>
            <p:ph idx="1"/>
          </p:nvPr>
        </p:nvSpPr>
        <p:spPr>
          <a:xfrm>
            <a:off x="685800" y="1828800"/>
            <a:ext cx="7134225" cy="4232275"/>
          </a:xfrm>
        </p:spPr>
        <p:txBody>
          <a:bodyPr/>
          <a:lstStyle/>
          <a:p>
            <a:pPr eaLnBrk="1" hangingPunct="1">
              <a:lnSpc>
                <a:spcPct val="80000"/>
              </a:lnSpc>
            </a:pPr>
            <a:r>
              <a:rPr lang="en-US" sz="2100" smtClean="0"/>
              <a:t>National program grantees submit program exiter information into DOL</a:t>
            </a:r>
            <a:r>
              <a:rPr lang="en-US" altLang="en-US" sz="2100" smtClean="0"/>
              <a:t>’</a:t>
            </a:r>
            <a:r>
              <a:rPr lang="en-US" sz="2100" smtClean="0"/>
              <a:t>s Enterprise Business Support System (EBSS).  NFJP grantees submit their information to Social Policy Research Associates (SPRA).</a:t>
            </a:r>
          </a:p>
          <a:p>
            <a:pPr eaLnBrk="1" hangingPunct="1">
              <a:lnSpc>
                <a:spcPct val="80000"/>
              </a:lnSpc>
            </a:pPr>
            <a:r>
              <a:rPr lang="en-US" sz="2100" smtClean="0"/>
              <a:t>ETA sends exiter information via secure File Transfer Protocol (sFTP) to Kansas.  SPRA sends NFJP data directly to Kansas via sFTP.</a:t>
            </a:r>
          </a:p>
          <a:p>
            <a:pPr eaLnBrk="1" hangingPunct="1">
              <a:lnSpc>
                <a:spcPct val="80000"/>
              </a:lnSpc>
            </a:pPr>
            <a:r>
              <a:rPr lang="en-US" sz="2100" smtClean="0"/>
              <a:t>Kansas submits SSNs to the WRIS and FEDES operators.</a:t>
            </a:r>
          </a:p>
          <a:p>
            <a:pPr eaLnBrk="1" hangingPunct="1">
              <a:lnSpc>
                <a:spcPct val="80000"/>
              </a:lnSpc>
            </a:pPr>
            <a:r>
              <a:rPr lang="en-US" sz="2100" smtClean="0"/>
              <a:t>The WRIS and FEDES operators return matched SSNs to Kansas.  </a:t>
            </a:r>
          </a:p>
          <a:p>
            <a:pPr eaLnBrk="1" hangingPunct="1">
              <a:lnSpc>
                <a:spcPct val="80000"/>
              </a:lnSpc>
            </a:pPr>
            <a:r>
              <a:rPr lang="en-US" sz="2100" smtClean="0"/>
              <a:t>Kansas compiles the information and calculates aggregate, program specific common measures reports.</a:t>
            </a:r>
          </a:p>
        </p:txBody>
      </p:sp>
    </p:spTree>
  </p:cSld>
  <p:clrMapOvr>
    <a:masterClrMapping/>
  </p:clrMapOvr>
  <p:transition spd="slow" advTm="6981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685800" y="838200"/>
            <a:ext cx="7024688" cy="268288"/>
          </a:xfrm>
        </p:spPr>
        <p:txBody>
          <a:bodyPr rtlCol="0">
            <a:normAutofit fontScale="90000"/>
          </a:bodyPr>
          <a:lstStyle/>
          <a:p>
            <a:pPr eaLnBrk="1" fontAlgn="auto" hangingPunct="1">
              <a:spcAft>
                <a:spcPts val="0"/>
              </a:spcAft>
              <a:defRPr/>
            </a:pPr>
            <a:r>
              <a:rPr lang="en-US" dirty="0" smtClean="0"/>
              <a:t>WRIS Participants</a:t>
            </a:r>
          </a:p>
        </p:txBody>
      </p:sp>
      <p:sp>
        <p:nvSpPr>
          <p:cNvPr id="10243" name="Content Placeholder 6"/>
          <p:cNvSpPr>
            <a:spLocks noGrp="1"/>
          </p:cNvSpPr>
          <p:nvPr>
            <p:ph idx="1"/>
          </p:nvPr>
        </p:nvSpPr>
        <p:spPr>
          <a:xfrm>
            <a:off x="838200" y="1066800"/>
            <a:ext cx="7010400" cy="990600"/>
          </a:xfrm>
        </p:spPr>
        <p:txBody>
          <a:bodyPr rtlCol="0">
            <a:normAutofit fontScale="70000" lnSpcReduction="20000"/>
          </a:bodyPr>
          <a:lstStyle/>
          <a:p>
            <a:pPr indent="-274320" eaLnBrk="1" fontAlgn="auto" hangingPunct="1">
              <a:spcAft>
                <a:spcPts val="0"/>
              </a:spcAft>
              <a:defRPr/>
            </a:pPr>
            <a:r>
              <a:rPr lang="en-US" dirty="0" smtClean="0"/>
              <a:t>Currently all 50 states, the District of Columbia and Puerto Rico have signed the Wage Record Interchange System (WRIS) Data Sharing Agreement (DSA).</a:t>
            </a:r>
          </a:p>
          <a:p>
            <a:pPr indent="-274320" eaLnBrk="1" fontAlgn="auto" hangingPunct="1">
              <a:spcAft>
                <a:spcPts val="0"/>
              </a:spcAft>
              <a:defRPr/>
            </a:pPr>
            <a:endParaRPr lang="en-US" dirty="0" smtClean="0"/>
          </a:p>
          <a:p>
            <a:pPr indent="-274320" eaLnBrk="1" fontAlgn="auto" hangingPunct="1">
              <a:spcAft>
                <a:spcPts val="0"/>
              </a:spcAft>
              <a:buFont typeface="Wingdings 2" pitchFamily="18" charset="2"/>
              <a:buNone/>
              <a:defRPr/>
            </a:pPr>
            <a:endParaRPr lang="en-US" dirty="0" smtClean="0"/>
          </a:p>
        </p:txBody>
      </p:sp>
      <p:pic>
        <p:nvPicPr>
          <p:cNvPr id="19459" name="Picture 1"/>
          <p:cNvPicPr>
            <a:picLocks noChangeAspect="1" noChangeArrowheads="1"/>
          </p:cNvPicPr>
          <p:nvPr/>
        </p:nvPicPr>
        <p:blipFill>
          <a:blip r:embed="rId3"/>
          <a:srcRect/>
          <a:stretch>
            <a:fillRect/>
          </a:stretch>
        </p:blipFill>
        <p:spPr bwMode="auto">
          <a:xfrm>
            <a:off x="685800" y="2057400"/>
            <a:ext cx="7512050" cy="3935413"/>
          </a:xfrm>
          <a:prstGeom prst="rect">
            <a:avLst/>
          </a:prstGeom>
          <a:noFill/>
          <a:ln w="9525">
            <a:noFill/>
            <a:miter lim="800000"/>
            <a:headEnd/>
            <a:tailEnd/>
          </a:ln>
        </p:spPr>
      </p:pic>
    </p:spTree>
  </p:cSld>
  <p:clrMapOvr>
    <a:masterClrMapping/>
  </p:clrMapOvr>
  <p:transition spd="slow" advTm="2492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2"/>
          <p:cNvSpPr>
            <a:spLocks noGrp="1"/>
          </p:cNvSpPr>
          <p:nvPr>
            <p:ph type="title" idx="4294967295"/>
          </p:nvPr>
        </p:nvSpPr>
        <p:spPr>
          <a:xfrm>
            <a:off x="838200" y="304800"/>
            <a:ext cx="3352800" cy="762000"/>
          </a:xfrm>
        </p:spPr>
        <p:txBody>
          <a:bodyPr/>
          <a:lstStyle/>
          <a:p>
            <a:pPr eaLnBrk="1" hangingPunct="1"/>
            <a:r>
              <a:rPr lang="en-US" sz="2800" smtClean="0"/>
              <a:t>CRIS Operations</a:t>
            </a:r>
          </a:p>
        </p:txBody>
      </p:sp>
      <p:pic>
        <p:nvPicPr>
          <p:cNvPr id="80898" name="Picture 4"/>
          <p:cNvPicPr>
            <a:picLocks noChangeAspect="1" noChangeArrowheads="1"/>
          </p:cNvPicPr>
          <p:nvPr/>
        </p:nvPicPr>
        <p:blipFill>
          <a:blip r:embed="rId3"/>
          <a:srcRect/>
          <a:stretch>
            <a:fillRect/>
          </a:stretch>
        </p:blipFill>
        <p:spPr bwMode="auto">
          <a:xfrm>
            <a:off x="755650" y="1295400"/>
            <a:ext cx="7473950" cy="4724400"/>
          </a:xfrm>
          <a:prstGeom prst="rect">
            <a:avLst/>
          </a:prstGeom>
          <a:noFill/>
          <a:ln w="9525">
            <a:noFill/>
            <a:miter lim="800000"/>
            <a:headEnd/>
            <a:tailEnd/>
          </a:ln>
        </p:spPr>
      </p:pic>
      <p:pic>
        <p:nvPicPr>
          <p:cNvPr id="80899" name="Sound 1">
            <a:hlinkClick r:id="" action="ppaction://media"/>
          </p:cNvPr>
          <p:cNvPicPr>
            <a:picLocks noChangeAspect="1"/>
          </p:cNvPicPr>
          <p:nvPr/>
        </p:nvPicPr>
        <p:blipFill>
          <a:blip r:embed="rId4"/>
          <a:srcRect/>
          <a:stretch>
            <a:fillRect/>
          </a:stretch>
        </p:blipFill>
        <p:spPr bwMode="auto">
          <a:xfrm>
            <a:off x="8699500" y="6553200"/>
            <a:ext cx="228600" cy="228600"/>
          </a:xfrm>
          <a:prstGeom prst="rect">
            <a:avLst/>
          </a:prstGeom>
          <a:noFill/>
          <a:ln w="9525">
            <a:noFill/>
            <a:miter lim="800000"/>
            <a:headEnd/>
            <a:tailEnd/>
          </a:ln>
        </p:spPr>
      </p:pic>
    </p:spTree>
  </p:cSld>
  <p:clrMapOvr>
    <a:masterClrMapping/>
  </p:clrMapOvr>
  <p:transition spd="slow" advTm="15463"/>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685800" y="762000"/>
            <a:ext cx="4672013" cy="725488"/>
          </a:xfrm>
        </p:spPr>
        <p:txBody>
          <a:bodyPr rtlCol="0">
            <a:normAutofit fontScale="90000"/>
          </a:bodyPr>
          <a:lstStyle/>
          <a:p>
            <a:pPr eaLnBrk="1" fontAlgn="auto" hangingPunct="1">
              <a:spcAft>
                <a:spcPts val="0"/>
              </a:spcAft>
              <a:defRPr/>
            </a:pPr>
            <a:r>
              <a:rPr lang="en-US" dirty="0" smtClean="0"/>
              <a:t>Visit Us on the Web!</a:t>
            </a:r>
          </a:p>
        </p:txBody>
      </p:sp>
      <p:sp>
        <p:nvSpPr>
          <p:cNvPr id="45059" name="Content Placeholder 3"/>
          <p:cNvSpPr>
            <a:spLocks noGrp="1"/>
          </p:cNvSpPr>
          <p:nvPr>
            <p:ph idx="1"/>
          </p:nvPr>
        </p:nvSpPr>
        <p:spPr>
          <a:xfrm>
            <a:off x="1042988" y="1828800"/>
            <a:ext cx="7415212" cy="4003675"/>
          </a:xfrm>
        </p:spPr>
        <p:txBody>
          <a:bodyPr rtlCol="0">
            <a:normAutofit/>
          </a:bodyPr>
          <a:lstStyle/>
          <a:p>
            <a:pPr indent="-274320" eaLnBrk="1" fontAlgn="auto" hangingPunct="1">
              <a:spcAft>
                <a:spcPts val="0"/>
              </a:spcAft>
              <a:defRPr/>
            </a:pPr>
            <a:r>
              <a:rPr lang="en-US" sz="1800" dirty="0"/>
              <a:t>WRIS - </a:t>
            </a:r>
            <a:r>
              <a:rPr lang="en-US" sz="1800" dirty="0">
                <a:hlinkClick r:id="rId3"/>
              </a:rPr>
              <a:t>http://</a:t>
            </a:r>
            <a:r>
              <a:rPr lang="en-US" sz="1800" dirty="0" smtClean="0">
                <a:hlinkClick r:id="rId3"/>
              </a:rPr>
              <a:t>www.doleta.gov/performance/WRIS.cfm</a:t>
            </a:r>
            <a:endParaRPr lang="en-US" sz="1800" dirty="0" smtClean="0"/>
          </a:p>
          <a:p>
            <a:pPr marL="68580" indent="0" eaLnBrk="1" fontAlgn="auto" hangingPunct="1">
              <a:spcAft>
                <a:spcPts val="0"/>
              </a:spcAft>
              <a:buFont typeface="Wingdings 2" pitchFamily="18" charset="2"/>
              <a:buNone/>
              <a:defRPr/>
            </a:pPr>
            <a:endParaRPr lang="en-US" sz="1800" dirty="0" smtClean="0"/>
          </a:p>
          <a:p>
            <a:pPr indent="-274320" eaLnBrk="1" fontAlgn="auto" hangingPunct="1">
              <a:spcAft>
                <a:spcPts val="0"/>
              </a:spcAft>
              <a:defRPr/>
            </a:pPr>
            <a:r>
              <a:rPr lang="en-US" sz="1800" dirty="0"/>
              <a:t>WRIS 2 - </a:t>
            </a:r>
            <a:r>
              <a:rPr lang="en-US" sz="1800" dirty="0">
                <a:hlinkClick r:id="rId4"/>
              </a:rPr>
              <a:t>http://</a:t>
            </a:r>
            <a:r>
              <a:rPr lang="en-US" sz="1800" dirty="0" smtClean="0">
                <a:hlinkClick r:id="rId4"/>
              </a:rPr>
              <a:t>www.doleta.gov/performance/wris_2.cfm</a:t>
            </a:r>
            <a:endParaRPr lang="en-US" sz="1800" dirty="0" smtClean="0"/>
          </a:p>
          <a:p>
            <a:pPr marL="68580" indent="0" eaLnBrk="1" fontAlgn="auto" hangingPunct="1">
              <a:spcAft>
                <a:spcPts val="0"/>
              </a:spcAft>
              <a:buFont typeface="Wingdings 2" pitchFamily="18" charset="2"/>
              <a:buNone/>
              <a:defRPr/>
            </a:pPr>
            <a:endParaRPr lang="en-US" sz="1800" dirty="0" smtClean="0"/>
          </a:p>
          <a:p>
            <a:pPr indent="-274320" eaLnBrk="1" fontAlgn="auto" hangingPunct="1">
              <a:spcAft>
                <a:spcPts val="0"/>
              </a:spcAft>
              <a:defRPr/>
            </a:pPr>
            <a:r>
              <a:rPr lang="en-US" sz="1800" dirty="0" smtClean="0"/>
              <a:t>FEDES - </a:t>
            </a:r>
            <a:r>
              <a:rPr lang="en-US" sz="1800" dirty="0" smtClean="0">
                <a:hlinkClick r:id="rId5"/>
              </a:rPr>
              <a:t>http://www2.ubalt.edu/jfi/fedes/index.cfm</a:t>
            </a:r>
            <a:r>
              <a:rPr lang="en-US" sz="1800" dirty="0" smtClean="0"/>
              <a:t> </a:t>
            </a:r>
          </a:p>
          <a:p>
            <a:pPr marL="68580" indent="0" eaLnBrk="1" fontAlgn="auto" hangingPunct="1">
              <a:spcAft>
                <a:spcPts val="0"/>
              </a:spcAft>
              <a:buFont typeface="Wingdings 2" pitchFamily="18" charset="2"/>
              <a:buNone/>
              <a:defRPr/>
            </a:pPr>
            <a:endParaRPr lang="en-US" sz="1800" dirty="0" smtClean="0"/>
          </a:p>
          <a:p>
            <a:pPr indent="-274320" eaLnBrk="1" fontAlgn="auto" hangingPunct="1">
              <a:spcAft>
                <a:spcPts val="0"/>
              </a:spcAft>
              <a:defRPr/>
            </a:pPr>
            <a:r>
              <a:rPr lang="en-US" sz="1800" dirty="0"/>
              <a:t>CRIS - </a:t>
            </a:r>
            <a:r>
              <a:rPr lang="en-US" sz="1800" dirty="0">
                <a:hlinkClick r:id="rId6"/>
              </a:rPr>
              <a:t>http://</a:t>
            </a:r>
            <a:r>
              <a:rPr lang="en-US" sz="1800" dirty="0" smtClean="0">
                <a:hlinkClick r:id="rId6"/>
              </a:rPr>
              <a:t>www.doleta.gov/performance/CRIS.cfm</a:t>
            </a:r>
            <a:endParaRPr lang="en-US" sz="1800" dirty="0" smtClean="0"/>
          </a:p>
          <a:p>
            <a:pPr marL="68580" indent="0" eaLnBrk="1" fontAlgn="auto" hangingPunct="1">
              <a:spcAft>
                <a:spcPts val="0"/>
              </a:spcAft>
              <a:buFont typeface="Wingdings 2" pitchFamily="18" charset="2"/>
              <a:buNone/>
              <a:defRPr/>
            </a:pPr>
            <a:endParaRPr lang="en-US" sz="1800" dirty="0" smtClean="0"/>
          </a:p>
        </p:txBody>
      </p:sp>
    </p:spTree>
  </p:cSld>
  <p:clrMapOvr>
    <a:masterClrMapping/>
  </p:clrMapOvr>
  <p:transition spd="slow" advTm="37391"/>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533400" y="1066800"/>
            <a:ext cx="5053013" cy="496888"/>
          </a:xfrm>
        </p:spPr>
        <p:txBody>
          <a:bodyPr rtlCol="0">
            <a:normAutofit fontScale="90000"/>
          </a:bodyPr>
          <a:lstStyle/>
          <a:p>
            <a:pPr eaLnBrk="1" fontAlgn="auto" hangingPunct="1">
              <a:spcAft>
                <a:spcPts val="0"/>
              </a:spcAft>
              <a:defRPr/>
            </a:pPr>
            <a:r>
              <a:rPr lang="en-US" dirty="0" smtClean="0"/>
              <a:t>National Office Contacts</a:t>
            </a:r>
          </a:p>
        </p:txBody>
      </p:sp>
      <p:sp>
        <p:nvSpPr>
          <p:cNvPr id="84994" name="Content Placeholder 1"/>
          <p:cNvSpPr>
            <a:spLocks noGrp="1"/>
          </p:cNvSpPr>
          <p:nvPr>
            <p:ph idx="1"/>
          </p:nvPr>
        </p:nvSpPr>
        <p:spPr>
          <a:xfrm>
            <a:off x="457200" y="1676400"/>
            <a:ext cx="8229600" cy="4330700"/>
          </a:xfrm>
        </p:spPr>
        <p:txBody>
          <a:bodyPr/>
          <a:lstStyle/>
          <a:p>
            <a:pPr eaLnBrk="1" hangingPunct="1">
              <a:buFont typeface="Wingdings 2" pitchFamily="18" charset="2"/>
              <a:buNone/>
            </a:pPr>
            <a:r>
              <a:rPr lang="en-US" sz="1200" smtClean="0"/>
              <a:t>Kate Louton			Heather Parker	</a:t>
            </a:r>
          </a:p>
          <a:p>
            <a:pPr eaLnBrk="1" hangingPunct="1">
              <a:buFont typeface="Wingdings 2" pitchFamily="18" charset="2"/>
              <a:buNone/>
            </a:pPr>
            <a:r>
              <a:rPr lang="en-US" sz="1200" smtClean="0"/>
              <a:t>Workforce Analyst			Workforce Analyst</a:t>
            </a:r>
          </a:p>
          <a:p>
            <a:pPr eaLnBrk="1" hangingPunct="1">
              <a:buFont typeface="Wingdings 2" pitchFamily="18" charset="2"/>
              <a:buNone/>
            </a:pPr>
            <a:r>
              <a:rPr lang="en-US" sz="1200" smtClean="0"/>
              <a:t>Office of Policy Development and Research	Office of Policy Development and Research</a:t>
            </a:r>
          </a:p>
          <a:p>
            <a:pPr eaLnBrk="1" hangingPunct="1">
              <a:buFont typeface="Wingdings 2" pitchFamily="18" charset="2"/>
              <a:buNone/>
            </a:pPr>
            <a:r>
              <a:rPr lang="en-US" sz="1200" smtClean="0"/>
              <a:t>Employment and Training Administration	Employment and Training Administration</a:t>
            </a:r>
          </a:p>
          <a:p>
            <a:pPr eaLnBrk="1" hangingPunct="1">
              <a:buFont typeface="Wingdings 2" pitchFamily="18" charset="2"/>
              <a:buNone/>
            </a:pPr>
            <a:r>
              <a:rPr lang="en-US" sz="1200" smtClean="0"/>
              <a:t>U.S. Department of Labor		U.S. Department of Labor</a:t>
            </a:r>
          </a:p>
          <a:p>
            <a:pPr eaLnBrk="1" hangingPunct="1">
              <a:buFont typeface="Wingdings 2" pitchFamily="18" charset="2"/>
              <a:buNone/>
            </a:pPr>
            <a:r>
              <a:rPr lang="en-US" sz="1200" smtClean="0"/>
              <a:t>200 Constitution Avenue NW		200 Constitution Avenue NW</a:t>
            </a:r>
          </a:p>
          <a:p>
            <a:pPr eaLnBrk="1" hangingPunct="1">
              <a:buFont typeface="Wingdings 2" pitchFamily="18" charset="2"/>
              <a:buNone/>
            </a:pPr>
            <a:r>
              <a:rPr lang="en-US" sz="1200" smtClean="0"/>
              <a:t>Washington, D.C. 20210			Washington, D.C. 20210</a:t>
            </a:r>
          </a:p>
          <a:p>
            <a:pPr eaLnBrk="1" hangingPunct="1">
              <a:buFont typeface="Wingdings 2" pitchFamily="18" charset="2"/>
              <a:buNone/>
            </a:pPr>
            <a:r>
              <a:rPr lang="en-US" sz="1200" smtClean="0"/>
              <a:t>202-693-2745			202-693-2633</a:t>
            </a:r>
          </a:p>
          <a:p>
            <a:pPr eaLnBrk="1" hangingPunct="1">
              <a:buFont typeface="Wingdings 2" pitchFamily="18" charset="2"/>
              <a:buNone/>
            </a:pPr>
            <a:r>
              <a:rPr lang="en-US" sz="1200" smtClean="0">
                <a:hlinkClick r:id="rId2"/>
              </a:rPr>
              <a:t>Louton.kathryn@dol.gov</a:t>
            </a:r>
            <a:r>
              <a:rPr lang="en-US" sz="1200" smtClean="0"/>
              <a:t>		</a:t>
            </a:r>
            <a:r>
              <a:rPr lang="en-US" sz="1200" smtClean="0">
                <a:hlinkClick r:id="rId3"/>
              </a:rPr>
              <a:t>parker.heather@dol.gov</a:t>
            </a:r>
            <a:r>
              <a:rPr lang="en-US" sz="1200" smtClean="0"/>
              <a:t> </a:t>
            </a:r>
          </a:p>
          <a:p>
            <a:pPr eaLnBrk="1" hangingPunct="1">
              <a:buFont typeface="Wingdings 2" pitchFamily="18" charset="2"/>
              <a:buNone/>
            </a:pPr>
            <a:endParaRPr lang="en-US" sz="1200" smtClean="0"/>
          </a:p>
          <a:p>
            <a:pPr eaLnBrk="1" hangingPunct="1">
              <a:buFont typeface="Wingdings 2" pitchFamily="18" charset="2"/>
              <a:buNone/>
            </a:pPr>
            <a:r>
              <a:rPr lang="en-US" sz="1200" smtClean="0"/>
              <a:t>Stan Blazek				Karen Staha</a:t>
            </a:r>
          </a:p>
          <a:p>
            <a:pPr eaLnBrk="1" hangingPunct="1">
              <a:buFont typeface="Wingdings 2" pitchFamily="18" charset="2"/>
              <a:buNone/>
            </a:pPr>
            <a:r>
              <a:rPr lang="en-US" sz="1200" smtClean="0"/>
              <a:t>Supervisory Workforce Analyst		Division Chief</a:t>
            </a:r>
          </a:p>
          <a:p>
            <a:pPr eaLnBrk="1" hangingPunct="1">
              <a:buFont typeface="Wingdings 2" pitchFamily="18" charset="2"/>
              <a:buNone/>
            </a:pPr>
            <a:r>
              <a:rPr lang="en-US" sz="1200" smtClean="0"/>
              <a:t>Office of Policy Development and Research	Office of Policy Development and Research</a:t>
            </a:r>
          </a:p>
          <a:p>
            <a:pPr eaLnBrk="1" hangingPunct="1">
              <a:buFont typeface="Wingdings 2" pitchFamily="18" charset="2"/>
              <a:buNone/>
            </a:pPr>
            <a:r>
              <a:rPr lang="en-US" sz="1200" smtClean="0"/>
              <a:t>Employment and Training Administration	Employment and Training Administration</a:t>
            </a:r>
          </a:p>
          <a:p>
            <a:pPr eaLnBrk="1" hangingPunct="1">
              <a:buFont typeface="Wingdings 2" pitchFamily="18" charset="2"/>
              <a:buNone/>
            </a:pPr>
            <a:r>
              <a:rPr lang="en-US" sz="1200" smtClean="0"/>
              <a:t>U.S. Department of Labor		U.S. Department of Labor</a:t>
            </a:r>
          </a:p>
          <a:p>
            <a:pPr eaLnBrk="1" hangingPunct="1">
              <a:buFont typeface="Wingdings 2" pitchFamily="18" charset="2"/>
              <a:buNone/>
            </a:pPr>
            <a:r>
              <a:rPr lang="en-US" sz="1200" smtClean="0"/>
              <a:t>200 Constitution Avenue NW		200 Constitution Avenue NW</a:t>
            </a:r>
          </a:p>
          <a:p>
            <a:pPr eaLnBrk="1" hangingPunct="1">
              <a:buFont typeface="Wingdings 2" pitchFamily="18" charset="2"/>
              <a:buNone/>
            </a:pPr>
            <a:r>
              <a:rPr lang="en-US" sz="1200" smtClean="0"/>
              <a:t>Washington, D.C. 20210			Washington, D.C. 20210</a:t>
            </a:r>
          </a:p>
          <a:p>
            <a:pPr eaLnBrk="1" hangingPunct="1">
              <a:buFont typeface="Wingdings 2" pitchFamily="18" charset="2"/>
              <a:buNone/>
            </a:pPr>
            <a:r>
              <a:rPr lang="en-US" sz="1200" smtClean="0"/>
              <a:t>202-693-3784			202-693-2917</a:t>
            </a:r>
          </a:p>
          <a:p>
            <a:pPr eaLnBrk="1" hangingPunct="1">
              <a:buFont typeface="Wingdings 2" pitchFamily="18" charset="2"/>
              <a:buNone/>
            </a:pPr>
            <a:r>
              <a:rPr lang="en-US" sz="1200" smtClean="0">
                <a:hlinkClick r:id="rId4"/>
              </a:rPr>
              <a:t>Blazek.stan@dol.gov</a:t>
            </a:r>
            <a:r>
              <a:rPr lang="en-US" sz="1200" smtClean="0"/>
              <a:t>			</a:t>
            </a:r>
            <a:r>
              <a:rPr lang="en-US" sz="1200" smtClean="0">
                <a:hlinkClick r:id="rId5"/>
              </a:rPr>
              <a:t>staha.karen@dol.gov</a:t>
            </a:r>
            <a:r>
              <a:rPr lang="en-US" sz="1200" smtClean="0"/>
              <a:t>	</a:t>
            </a:r>
          </a:p>
        </p:txBody>
      </p:sp>
    </p:spTree>
  </p:cSld>
  <p:clrMapOvr>
    <a:masterClrMapping/>
  </p:clrMapOvr>
  <p:transition spd="slow" advTm="1766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Purpose</a:t>
            </a:r>
          </a:p>
        </p:txBody>
      </p:sp>
      <p:sp>
        <p:nvSpPr>
          <p:cNvPr id="21506" name="Content Placeholder 2"/>
          <p:cNvSpPr>
            <a:spLocks noGrp="1"/>
          </p:cNvSpPr>
          <p:nvPr>
            <p:ph idx="1"/>
          </p:nvPr>
        </p:nvSpPr>
        <p:spPr/>
        <p:txBody>
          <a:bodyPr/>
          <a:lstStyle/>
          <a:p>
            <a:pPr eaLnBrk="1" hangingPunct="1"/>
            <a:r>
              <a:rPr lang="en-US" smtClean="0"/>
              <a:t>WRIS allows states to share wage data for performance reporting purposes.</a:t>
            </a:r>
          </a:p>
        </p:txBody>
      </p:sp>
    </p:spTree>
  </p:cSld>
  <p:clrMapOvr>
    <a:masterClrMapping/>
  </p:clrMapOvr>
  <p:transition spd="slow" advTm="3116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381000"/>
            <a:ext cx="7024688" cy="1143000"/>
          </a:xfrm>
        </p:spPr>
        <p:txBody>
          <a:bodyPr/>
          <a:lstStyle/>
          <a:p>
            <a:pPr eaLnBrk="1" hangingPunct="1"/>
            <a:r>
              <a:rPr lang="en-US" smtClean="0"/>
              <a:t>Three Approved Uses</a:t>
            </a:r>
          </a:p>
        </p:txBody>
      </p:sp>
      <p:sp>
        <p:nvSpPr>
          <p:cNvPr id="23554" name="Content Placeholder 2"/>
          <p:cNvSpPr>
            <a:spLocks noGrp="1"/>
          </p:cNvSpPr>
          <p:nvPr>
            <p:ph idx="1"/>
          </p:nvPr>
        </p:nvSpPr>
        <p:spPr>
          <a:xfrm>
            <a:off x="381000" y="1828800"/>
            <a:ext cx="7408863" cy="3687763"/>
          </a:xfrm>
        </p:spPr>
        <p:txBody>
          <a:bodyPr/>
          <a:lstStyle/>
          <a:p>
            <a:pPr marL="419100" indent="-382588" eaLnBrk="1" hangingPunct="1">
              <a:buFont typeface="Wingdings 2" pitchFamily="18" charset="2"/>
              <a:buNone/>
            </a:pPr>
            <a:r>
              <a:rPr lang="en-US" smtClean="0"/>
              <a:t>	1.  Assessment of individual training 	providers and training programs,</a:t>
            </a:r>
          </a:p>
          <a:p>
            <a:pPr marL="419100" indent="-382588" eaLnBrk="1" hangingPunct="1">
              <a:buFont typeface="Wingdings 2" pitchFamily="18" charset="2"/>
              <a:buNone/>
            </a:pPr>
            <a:r>
              <a:rPr lang="en-US" smtClean="0"/>
              <a:t>	2.  Support states in preparing and 	submitting reports to the USDOL; and,</a:t>
            </a:r>
          </a:p>
          <a:p>
            <a:pPr marL="419100" indent="-382588" eaLnBrk="1" hangingPunct="1">
              <a:buFont typeface="Wingdings 2" pitchFamily="18" charset="2"/>
              <a:buNone/>
            </a:pPr>
            <a:r>
              <a:rPr lang="en-US" smtClean="0"/>
              <a:t>	3.  Support research and evaluation efforts 	specifically authorized under the terms 	of the DSA.  </a:t>
            </a:r>
          </a:p>
          <a:p>
            <a:pPr marL="419100" indent="-382588" eaLnBrk="1" hangingPunct="1">
              <a:buFont typeface="Wingdings 2" pitchFamily="18" charset="2"/>
              <a:buNone/>
            </a:pPr>
            <a:endParaRPr lang="en-US" smtClean="0"/>
          </a:p>
        </p:txBody>
      </p:sp>
    </p:spTree>
  </p:cSld>
  <p:clrMapOvr>
    <a:masterClrMapping/>
  </p:clrMapOvr>
  <p:transition spd="slow" advTm="3866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33400" y="533400"/>
            <a:ext cx="3986213" cy="573088"/>
          </a:xfrm>
        </p:spPr>
        <p:txBody>
          <a:bodyPr/>
          <a:lstStyle/>
          <a:p>
            <a:pPr eaLnBrk="1" hangingPunct="1"/>
            <a:r>
              <a:rPr lang="en-US" smtClean="0"/>
              <a:t>Legal Authority</a:t>
            </a:r>
          </a:p>
        </p:txBody>
      </p:sp>
      <p:sp>
        <p:nvSpPr>
          <p:cNvPr id="25602" name="Content Placeholder 2"/>
          <p:cNvSpPr>
            <a:spLocks noGrp="1"/>
          </p:cNvSpPr>
          <p:nvPr>
            <p:ph idx="1"/>
          </p:nvPr>
        </p:nvSpPr>
        <p:spPr>
          <a:xfrm>
            <a:off x="533400" y="1219200"/>
            <a:ext cx="7924800" cy="5105400"/>
          </a:xfrm>
        </p:spPr>
        <p:txBody>
          <a:bodyPr/>
          <a:lstStyle/>
          <a:p>
            <a:pPr eaLnBrk="1" hangingPunct="1"/>
            <a:r>
              <a:rPr lang="en-US" sz="1800" smtClean="0"/>
              <a:t>Both WRIS and WRIS 2</a:t>
            </a:r>
            <a:r>
              <a:rPr lang="en-US" altLang="en-US" sz="1800" smtClean="0"/>
              <a:t>’</a:t>
            </a:r>
            <a:r>
              <a:rPr lang="en-US" sz="1800" smtClean="0"/>
              <a:t>s legal authority to establish these agreements are derived from Section 136(f)(2) of WIA (Public Law No. 105-220).</a:t>
            </a:r>
          </a:p>
          <a:p>
            <a:pPr eaLnBrk="1" hangingPunct="1"/>
            <a:endParaRPr lang="en-US" sz="1800" smtClean="0"/>
          </a:p>
          <a:p>
            <a:pPr eaLnBrk="1" hangingPunct="1"/>
            <a:r>
              <a:rPr lang="en-US" sz="1800" smtClean="0"/>
              <a:t>Section 303(a)(1) of the Social Security Act (SSA) and Section 3304(a)(9)(B) of the Federal Unemployment Tax Act (FUTA).  </a:t>
            </a:r>
          </a:p>
          <a:p>
            <a:pPr eaLnBrk="1" hangingPunct="1">
              <a:buFont typeface="Wingdings 2" pitchFamily="18" charset="2"/>
              <a:buNone/>
            </a:pPr>
            <a:endParaRPr lang="en-US" sz="1800" smtClean="0"/>
          </a:p>
          <a:p>
            <a:pPr eaLnBrk="1" hangingPunct="1">
              <a:buFont typeface="Wingdings 2" pitchFamily="18" charset="2"/>
              <a:buNone/>
            </a:pPr>
            <a:r>
              <a:rPr lang="en-US" sz="1600" smtClean="0"/>
              <a:t>WRIS Agreement Section II. Legal Authority</a:t>
            </a:r>
          </a:p>
          <a:p>
            <a:pPr eaLnBrk="1" hangingPunct="1">
              <a:buFont typeface="Wingdings 2" pitchFamily="18" charset="2"/>
              <a:buNone/>
            </a:pPr>
            <a:r>
              <a:rPr lang="en-US" sz="1600" smtClean="0"/>
              <a:t>  ...The participating SUIAs use of the Distributed Data Base Index (DDBI) for purposes of determining Federal-State Unemployment Compensation (UC) program eligibility is governed by Section 303(a)(1) of the Social Security Act (SSA), requiring, as a condition of a state’s administrative grants, that it follow methods of administration “reasonably calculated to insure full payment of unemployment compensation when due,” and Section 3304(a)(9)(B) of the Federal Unemployment Tax Act (FUTA), which requires each State, as a condition of participation in the UC program, to participate in any arrangement specified by the Secretary of Labor for payment of UC “on the basis of combining an individual’s wages and employment” in two or more states.</a:t>
            </a:r>
          </a:p>
          <a:p>
            <a:pPr eaLnBrk="1" hangingPunct="1"/>
            <a:endParaRPr lang="en-US" smtClean="0"/>
          </a:p>
        </p:txBody>
      </p:sp>
    </p:spTree>
  </p:cSld>
  <p:clrMapOvr>
    <a:masterClrMapping/>
  </p:clrMapOvr>
  <p:transition spd="slow" advTm="18758"/>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Parties to the Agreement</a:t>
            </a:r>
          </a:p>
        </p:txBody>
      </p:sp>
      <p:sp>
        <p:nvSpPr>
          <p:cNvPr id="27650" name="Content Placeholder 2"/>
          <p:cNvSpPr>
            <a:spLocks noGrp="1"/>
          </p:cNvSpPr>
          <p:nvPr>
            <p:ph idx="1"/>
          </p:nvPr>
        </p:nvSpPr>
        <p:spPr/>
        <p:txBody>
          <a:bodyPr/>
          <a:lstStyle/>
          <a:p>
            <a:pPr eaLnBrk="1" hangingPunct="1"/>
            <a:r>
              <a:rPr lang="en-US" smtClean="0"/>
              <a:t>State Unemployment Insurance Agency or Agency that holds state wage data (SUIA)</a:t>
            </a:r>
          </a:p>
          <a:p>
            <a:pPr eaLnBrk="1" hangingPunct="1"/>
            <a:r>
              <a:rPr lang="en-US" smtClean="0"/>
              <a:t>Performance Accountability and Customer Information Agency </a:t>
            </a:r>
          </a:p>
          <a:p>
            <a:pPr eaLnBrk="1" hangingPunct="1">
              <a:buFont typeface="Wingdings 2" pitchFamily="18" charset="2"/>
              <a:buNone/>
            </a:pPr>
            <a:r>
              <a:rPr lang="en-US" smtClean="0"/>
              <a:t>  (PACIA)</a:t>
            </a:r>
          </a:p>
          <a:p>
            <a:pPr eaLnBrk="1" hangingPunct="1"/>
            <a:r>
              <a:rPr lang="en-US" smtClean="0"/>
              <a:t>Employment and Training Administration (ETA)</a:t>
            </a:r>
          </a:p>
        </p:txBody>
      </p:sp>
    </p:spTree>
  </p:cSld>
  <p:clrMapOvr>
    <a:masterClrMapping/>
  </p:clrMapOvr>
  <p:transition spd="slow" advTm="6875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WRIS Governance</a:t>
            </a:r>
          </a:p>
        </p:txBody>
      </p:sp>
      <p:sp>
        <p:nvSpPr>
          <p:cNvPr id="29698" name="Content Placeholder 2"/>
          <p:cNvSpPr>
            <a:spLocks noGrp="1"/>
          </p:cNvSpPr>
          <p:nvPr>
            <p:ph idx="1"/>
          </p:nvPr>
        </p:nvSpPr>
        <p:spPr/>
        <p:txBody>
          <a:bodyPr/>
          <a:lstStyle/>
          <a:p>
            <a:pPr eaLnBrk="1" hangingPunct="1"/>
            <a:r>
              <a:rPr lang="en-US" smtClean="0"/>
              <a:t>A WRIS Advisory Group is comprised of three parties:</a:t>
            </a:r>
          </a:p>
          <a:p>
            <a:pPr lvl="1" eaLnBrk="1" hangingPunct="1"/>
            <a:r>
              <a:rPr lang="en-US" smtClean="0"/>
              <a:t>Each state may have two representatives,</a:t>
            </a:r>
          </a:p>
          <a:p>
            <a:pPr lvl="1" eaLnBrk="1" hangingPunct="1"/>
            <a:r>
              <a:rPr lang="en-US" smtClean="0"/>
              <a:t>ETA may have one officer and up to five support staff; and,</a:t>
            </a:r>
          </a:p>
          <a:p>
            <a:pPr lvl="1" eaLnBrk="1" hangingPunct="1"/>
            <a:r>
              <a:rPr lang="en-US" smtClean="0"/>
              <a:t>The operations contractor(s) participate but are not considered Advisory Group members.</a:t>
            </a:r>
          </a:p>
        </p:txBody>
      </p:sp>
    </p:spTree>
  </p:cSld>
  <p:clrMapOvr>
    <a:masterClrMapping/>
  </p:clrMapOvr>
  <p:transition spd="slow" advTm="63291"/>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1344</TotalTime>
  <Words>1977</Words>
  <Application>Microsoft Office PowerPoint</Application>
  <PresentationFormat>On-screen Show (4:3)</PresentationFormat>
  <Paragraphs>430</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Austin</vt:lpstr>
      <vt:lpstr> </vt:lpstr>
      <vt:lpstr>Table of Contents</vt:lpstr>
      <vt:lpstr>WRIS</vt:lpstr>
      <vt:lpstr>WRIS Participants</vt:lpstr>
      <vt:lpstr>Purpose</vt:lpstr>
      <vt:lpstr>Three Approved Uses</vt:lpstr>
      <vt:lpstr>Legal Authority</vt:lpstr>
      <vt:lpstr>Parties to the Agreement</vt:lpstr>
      <vt:lpstr>WRIS Governance</vt:lpstr>
      <vt:lpstr>SUIA Responsibilities</vt:lpstr>
      <vt:lpstr>PACIA Responsibilities</vt:lpstr>
      <vt:lpstr>ETA Responsibilities</vt:lpstr>
      <vt:lpstr>Confidentiality</vt:lpstr>
      <vt:lpstr>2012 DDBI Schedule</vt:lpstr>
      <vt:lpstr>WRIS 2</vt:lpstr>
      <vt:lpstr>WRIS 2 Participants</vt:lpstr>
      <vt:lpstr>WRIS 2</vt:lpstr>
      <vt:lpstr>The Differences in WRIS &amp; WRIS 2</vt:lpstr>
      <vt:lpstr>WRIS 2</vt:lpstr>
      <vt:lpstr>WRIS 2 Aggregate Statistical Reports</vt:lpstr>
      <vt:lpstr>Research and Evaluation Limitations</vt:lpstr>
      <vt:lpstr>Confidentiality</vt:lpstr>
      <vt:lpstr>Practical Applications – State of Utah</vt:lpstr>
      <vt:lpstr>Utah Data Alliance (UDA) Utah's Statewide Longitudinal Data System (SLDS) Partnership</vt:lpstr>
      <vt:lpstr>UDA – SLDS, continued</vt:lpstr>
      <vt:lpstr>Utah WRIS2 Initial Match Request </vt:lpstr>
      <vt:lpstr>Utah WRIS2 Initial Match Request, continued</vt:lpstr>
      <vt:lpstr>PowerPoint Presentation</vt:lpstr>
      <vt:lpstr>Utah</vt:lpstr>
      <vt:lpstr>FEDES</vt:lpstr>
      <vt:lpstr>FEDES</vt:lpstr>
      <vt:lpstr>Parties to the Agreement</vt:lpstr>
      <vt:lpstr>Member States</vt:lpstr>
      <vt:lpstr>Approved Usage for OPM and USPS</vt:lpstr>
      <vt:lpstr>Approved Usage for DMDC</vt:lpstr>
      <vt:lpstr>Confidentiality &amp; Data Retention</vt:lpstr>
      <vt:lpstr>CRIS</vt:lpstr>
      <vt:lpstr>CRIS Overview </vt:lpstr>
      <vt:lpstr>CRIS Program Information</vt:lpstr>
      <vt:lpstr>CRIS Operations</vt:lpstr>
      <vt:lpstr>Visit Us on the Web!</vt:lpstr>
      <vt:lpstr>National Office Contacts</vt:lpstr>
    </vt:vector>
  </TitlesOfParts>
  <Company>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Department of Labor (DOL)    Employment and Training Administration (ETA)  </dc:title>
  <dc:creator>louton.kathryn</dc:creator>
  <cp:lastModifiedBy>louton.kathryn</cp:lastModifiedBy>
  <cp:revision>85</cp:revision>
  <cp:lastPrinted>2012-07-18T11:21:17Z</cp:lastPrinted>
  <dcterms:created xsi:type="dcterms:W3CDTF">2012-04-23T13:32:34Z</dcterms:created>
  <dcterms:modified xsi:type="dcterms:W3CDTF">2012-07-30T11:05:42Z</dcterms:modified>
</cp:coreProperties>
</file>