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485" r:id="rId1"/>
    <p:sldMasterId id="2147483727" r:id="rId2"/>
    <p:sldMasterId id="2147483728" r:id="rId3"/>
    <p:sldMasterId id="2147483763" r:id="rId4"/>
    <p:sldMasterId id="2147484679" r:id="rId5"/>
    <p:sldMasterId id="2147484691" r:id="rId6"/>
    <p:sldMasterId id="2147484704" r:id="rId7"/>
    <p:sldMasterId id="2147484706" r:id="rId8"/>
    <p:sldMasterId id="2147484947" r:id="rId9"/>
    <p:sldMasterId id="2147485105" r:id="rId10"/>
  </p:sldMasterIdLst>
  <p:notesMasterIdLst>
    <p:notesMasterId r:id="rId34"/>
  </p:notesMasterIdLst>
  <p:handoutMasterIdLst>
    <p:handoutMasterId r:id="rId35"/>
  </p:handoutMasterIdLst>
  <p:sldIdLst>
    <p:sldId id="343" r:id="rId11"/>
    <p:sldId id="257" r:id="rId12"/>
    <p:sldId id="408" r:id="rId13"/>
    <p:sldId id="409" r:id="rId14"/>
    <p:sldId id="410" r:id="rId15"/>
    <p:sldId id="430" r:id="rId16"/>
    <p:sldId id="412" r:id="rId17"/>
    <p:sldId id="413" r:id="rId18"/>
    <p:sldId id="414" r:id="rId19"/>
    <p:sldId id="415" r:id="rId20"/>
    <p:sldId id="416" r:id="rId21"/>
    <p:sldId id="417" r:id="rId22"/>
    <p:sldId id="418" r:id="rId23"/>
    <p:sldId id="429" r:id="rId24"/>
    <p:sldId id="420" r:id="rId25"/>
    <p:sldId id="421" r:id="rId26"/>
    <p:sldId id="422" r:id="rId27"/>
    <p:sldId id="423" r:id="rId28"/>
    <p:sldId id="424" r:id="rId29"/>
    <p:sldId id="425" r:id="rId30"/>
    <p:sldId id="426" r:id="rId31"/>
    <p:sldId id="427" r:id="rId32"/>
    <p:sldId id="428" r:id="rId33"/>
  </p:sldIdLst>
  <p:sldSz cx="6858000" cy="9144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EDEDE1"/>
    <a:srgbClr val="C7C397"/>
    <a:srgbClr val="FFFFCC"/>
    <a:srgbClr val="A50021"/>
    <a:srgbClr val="EAEAEA"/>
    <a:srgbClr val="66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6" autoAdjust="0"/>
    <p:restoredTop sz="91297" autoAdjust="0"/>
  </p:normalViewPr>
  <p:slideViewPr>
    <p:cSldViewPr snapToGrid="0">
      <p:cViewPr varScale="1">
        <p:scale>
          <a:sx n="62" d="100"/>
          <a:sy n="62" d="100"/>
        </p:scale>
        <p:origin x="-1373" y="-101"/>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36"/>
    </p:cViewPr>
  </p:sorterViewPr>
  <p:notesViewPr>
    <p:cSldViewPr snapToGrid="0">
      <p:cViewPr varScale="1">
        <p:scale>
          <a:sx n="75" d="100"/>
          <a:sy n="75" d="100"/>
        </p:scale>
        <p:origin x="-798"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68611" name="Rectangle 3"/>
          <p:cNvSpPr>
            <a:spLocks noGrp="1" noChangeArrowheads="1"/>
          </p:cNvSpPr>
          <p:nvPr>
            <p:ph type="dt" sz="quarter" idx="1"/>
          </p:nvPr>
        </p:nvSpPr>
        <p:spPr bwMode="auto">
          <a:xfrm>
            <a:off x="3970338"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8612" name="Rectangle 4"/>
          <p:cNvSpPr>
            <a:spLocks noGrp="1" noChangeArrowheads="1"/>
          </p:cNvSpPr>
          <p:nvPr>
            <p:ph type="ftr" sz="quarter" idx="2"/>
          </p:nvPr>
        </p:nvSpPr>
        <p:spPr bwMode="auto">
          <a:xfrm>
            <a:off x="0"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68613" name="Rectangle 5"/>
          <p:cNvSpPr>
            <a:spLocks noGrp="1" noChangeArrowheads="1"/>
          </p:cNvSpPr>
          <p:nvPr>
            <p:ph type="sldNum" sz="quarter" idx="3"/>
          </p:nvPr>
        </p:nvSpPr>
        <p:spPr bwMode="auto">
          <a:xfrm>
            <a:off x="3970338"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b" anchorCtr="0" compatLnSpc="1">
            <a:prstTxWarp prst="textNoShape">
              <a:avLst/>
            </a:prstTxWarp>
          </a:bodyPr>
          <a:lstStyle>
            <a:lvl1pPr algn="r">
              <a:defRPr sz="1200">
                <a:latin typeface="Arial" charset="0"/>
                <a:cs typeface="+mn-cs"/>
              </a:defRPr>
            </a:lvl1pPr>
          </a:lstStyle>
          <a:p>
            <a:pPr>
              <a:defRPr/>
            </a:pPr>
            <a:fld id="{34556F1C-DFDF-4CB5-9CA9-66C5EEE8CF7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lvl1pPr defTabSz="931887">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970338"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lvl1pPr algn="r" defTabSz="931887">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2200275" y="698500"/>
            <a:ext cx="2614613"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b" anchorCtr="0" compatLnSpc="1">
            <a:prstTxWarp prst="textNoShape">
              <a:avLst/>
            </a:prstTxWarp>
          </a:bodyPr>
          <a:lstStyle>
            <a:lvl1pPr defTabSz="931887">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38"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b" anchorCtr="0" compatLnSpc="1">
            <a:prstTxWarp prst="textNoShape">
              <a:avLst/>
            </a:prstTxWarp>
          </a:bodyPr>
          <a:lstStyle>
            <a:lvl1pPr algn="r" defTabSz="931887">
              <a:defRPr sz="1200">
                <a:latin typeface="Arial" charset="0"/>
                <a:cs typeface="+mn-cs"/>
              </a:defRPr>
            </a:lvl1pPr>
          </a:lstStyle>
          <a:p>
            <a:pPr>
              <a:defRPr/>
            </a:pPr>
            <a:fld id="{597957DC-5F69-4F01-8F66-CE0ABA30382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defRPr/>
            </a:pPr>
            <a:fld id="{D33DE617-B64E-4255-B9FD-348DB0DE8BF8}" type="slidenum">
              <a:rPr lang="en-US" smtClean="0"/>
              <a:pPr eaLnBrk="1" hangingPunct="1">
                <a:defRPr/>
              </a:pPr>
              <a:t>1</a:t>
            </a:fld>
            <a:endParaRPr lang="en-US" dirty="0" smtClean="0"/>
          </a:p>
        </p:txBody>
      </p:sp>
      <p:sp>
        <p:nvSpPr>
          <p:cNvPr id="67587" name="Rectangle 2"/>
          <p:cNvSpPr>
            <a:spLocks noGrp="1" noRot="1" noChangeAspect="1" noChangeArrowheads="1" noTextEdit="1"/>
          </p:cNvSpPr>
          <p:nvPr>
            <p:ph type="sldImg"/>
          </p:nvPr>
        </p:nvSpPr>
        <p:spPr>
          <a:xfrm>
            <a:off x="2200275" y="698500"/>
            <a:ext cx="2614613" cy="3486150"/>
          </a:xfrm>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85F3573E-56A7-4547-9300-92426714A166}" type="slidenum">
              <a:rPr lang="en-US" sz="1100">
                <a:solidFill>
                  <a:srgbClr val="000000"/>
                </a:solidFill>
              </a:rPr>
              <a:pPr algn="r" defTabSz="966788"/>
              <a:t>11</a:t>
            </a:fld>
            <a:endParaRPr lang="en-US" sz="1100">
              <a:solidFill>
                <a:srgbClr val="000000"/>
              </a:solidFill>
            </a:endParaRPr>
          </a:p>
        </p:txBody>
      </p:sp>
      <p:sp>
        <p:nvSpPr>
          <p:cNvPr id="76803" name="Rectangle 2"/>
          <p:cNvSpPr>
            <a:spLocks noGrp="1" noRot="1" noChangeAspect="1" noChangeArrowheads="1" noTextEdit="1"/>
          </p:cNvSpPr>
          <p:nvPr>
            <p:ph type="sldImg"/>
          </p:nvPr>
        </p:nvSpPr>
        <p:spPr>
          <a:xfrm>
            <a:off x="2200275" y="698500"/>
            <a:ext cx="2614613" cy="3486150"/>
          </a:xfrm>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E5B88AC0-6A15-45AB-A3CE-7CB5916FDBCC}" type="slidenum">
              <a:rPr lang="en-US" sz="1100">
                <a:solidFill>
                  <a:srgbClr val="000000"/>
                </a:solidFill>
              </a:rPr>
              <a:pPr algn="r" defTabSz="966788"/>
              <a:t>12</a:t>
            </a:fld>
            <a:endParaRPr lang="en-US" sz="1100">
              <a:solidFill>
                <a:srgbClr val="000000"/>
              </a:solidFill>
            </a:endParaRPr>
          </a:p>
        </p:txBody>
      </p:sp>
      <p:sp>
        <p:nvSpPr>
          <p:cNvPr id="77827" name="Rectangle 2"/>
          <p:cNvSpPr>
            <a:spLocks noGrp="1" noRot="1" noChangeAspect="1" noChangeArrowheads="1" noTextEdit="1"/>
          </p:cNvSpPr>
          <p:nvPr>
            <p:ph type="sldImg"/>
          </p:nvPr>
        </p:nvSpPr>
        <p:spPr>
          <a:xfrm>
            <a:off x="2200275" y="698500"/>
            <a:ext cx="2614613" cy="3486150"/>
          </a:xfrm>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11" tIns="45455" rIns="90911" bIns="45455"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defRPr/>
            </a:pPr>
            <a:fld id="{34016404-F1BE-4902-9C15-8D56E74B3E18}" type="slidenum">
              <a:rPr lang="en-US" sz="1100" smtClean="0">
                <a:solidFill>
                  <a:srgbClr val="000000"/>
                </a:solidFill>
                <a:cs typeface="+mn-cs"/>
              </a:rPr>
              <a:pPr algn="r" eaLnBrk="1" hangingPunct="1">
                <a:defRPr/>
              </a:pPr>
              <a:t>13</a:t>
            </a:fld>
            <a:endParaRPr lang="en-US" sz="1100" smtClean="0">
              <a:solidFill>
                <a:srgbClr val="000000"/>
              </a:solidFill>
              <a:cs typeface="+mn-cs"/>
            </a:endParaRPr>
          </a:p>
        </p:txBody>
      </p:sp>
      <p:sp>
        <p:nvSpPr>
          <p:cNvPr id="78851" name="Rectangle 2"/>
          <p:cNvSpPr>
            <a:spLocks noGrp="1" noRot="1" noChangeAspect="1" noChangeArrowheads="1" noTextEdit="1"/>
          </p:cNvSpPr>
          <p:nvPr>
            <p:ph type="sldImg"/>
          </p:nvPr>
        </p:nvSpPr>
        <p:spPr>
          <a:xfrm>
            <a:off x="2200275" y="698500"/>
            <a:ext cx="2614613" cy="3486150"/>
          </a:xfrm>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678661E2-D250-4635-ADB0-F1DE59A3CF7C}" type="slidenum">
              <a:rPr lang="en-US" sz="1100">
                <a:solidFill>
                  <a:srgbClr val="000000"/>
                </a:solidFill>
              </a:rPr>
              <a:pPr algn="r" defTabSz="966788"/>
              <a:t>14</a:t>
            </a:fld>
            <a:endParaRPr lang="en-US" sz="1100">
              <a:solidFill>
                <a:srgbClr val="000000"/>
              </a:solidFill>
            </a:endParaRPr>
          </a:p>
        </p:txBody>
      </p:sp>
      <p:sp>
        <p:nvSpPr>
          <p:cNvPr id="79875" name="Rectangle 2"/>
          <p:cNvSpPr>
            <a:spLocks noGrp="1" noRot="1" noChangeAspect="1" noChangeArrowheads="1" noTextEdit="1"/>
          </p:cNvSpPr>
          <p:nvPr>
            <p:ph type="sldImg"/>
          </p:nvPr>
        </p:nvSpPr>
        <p:spPr>
          <a:xfrm>
            <a:off x="2200275" y="698500"/>
            <a:ext cx="2614613" cy="3486150"/>
          </a:xfrm>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EC20652-4B1E-4BA5-ACE7-2326CCAD50DB}" type="slidenum">
              <a:rPr lang="en-US" sz="1100">
                <a:solidFill>
                  <a:srgbClr val="000000"/>
                </a:solidFill>
              </a:rPr>
              <a:pPr algn="r" defTabSz="966788"/>
              <a:t>15</a:t>
            </a:fld>
            <a:endParaRPr lang="en-US" sz="1100">
              <a:solidFill>
                <a:srgbClr val="000000"/>
              </a:solidFill>
            </a:endParaRPr>
          </a:p>
        </p:txBody>
      </p:sp>
      <p:sp>
        <p:nvSpPr>
          <p:cNvPr id="80899" name="Rectangle 2"/>
          <p:cNvSpPr>
            <a:spLocks noGrp="1" noRot="1" noChangeAspect="1" noChangeArrowheads="1" noTextEdit="1"/>
          </p:cNvSpPr>
          <p:nvPr>
            <p:ph type="sldImg"/>
          </p:nvPr>
        </p:nvSpPr>
        <p:spPr>
          <a:xfrm>
            <a:off x="2200275" y="698500"/>
            <a:ext cx="2614613" cy="3486150"/>
          </a:xfrm>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87F00F97-3C52-4555-A85E-870E6A1DC1E0}" type="slidenum">
              <a:rPr lang="en-US" sz="1100">
                <a:solidFill>
                  <a:srgbClr val="000000"/>
                </a:solidFill>
              </a:rPr>
              <a:pPr algn="r" defTabSz="966788"/>
              <a:t>16</a:t>
            </a:fld>
            <a:endParaRPr lang="en-US" sz="1100">
              <a:solidFill>
                <a:srgbClr val="000000"/>
              </a:solidFill>
            </a:endParaRPr>
          </a:p>
        </p:txBody>
      </p:sp>
      <p:sp>
        <p:nvSpPr>
          <p:cNvPr id="81923" name="Rectangle 2"/>
          <p:cNvSpPr>
            <a:spLocks noGrp="1" noRot="1" noChangeAspect="1" noChangeArrowheads="1" noTextEdit="1"/>
          </p:cNvSpPr>
          <p:nvPr>
            <p:ph type="sldImg"/>
          </p:nvPr>
        </p:nvSpPr>
        <p:spPr>
          <a:xfrm>
            <a:off x="2200275" y="698500"/>
            <a:ext cx="2614613" cy="3486150"/>
          </a:xfrm>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5C3EAB28-E23F-4A06-B16B-BCCC83A0027E}" type="slidenum">
              <a:rPr lang="en-US" sz="1100">
                <a:solidFill>
                  <a:srgbClr val="000000"/>
                </a:solidFill>
              </a:rPr>
              <a:pPr algn="r" defTabSz="966788"/>
              <a:t>17</a:t>
            </a:fld>
            <a:endParaRPr lang="en-US" sz="1100">
              <a:solidFill>
                <a:srgbClr val="000000"/>
              </a:solidFill>
            </a:endParaRPr>
          </a:p>
        </p:txBody>
      </p:sp>
      <p:sp>
        <p:nvSpPr>
          <p:cNvPr id="82947" name="Rectangle 2"/>
          <p:cNvSpPr>
            <a:spLocks noGrp="1" noRot="1" noChangeAspect="1" noChangeArrowheads="1" noTextEdit="1"/>
          </p:cNvSpPr>
          <p:nvPr>
            <p:ph type="sldImg"/>
          </p:nvPr>
        </p:nvSpPr>
        <p:spPr>
          <a:xfrm>
            <a:off x="2200275" y="698500"/>
            <a:ext cx="2614613" cy="3486150"/>
          </a:xfrm>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22BAB1D7-EA5C-4139-A25B-FDC8EC0B7919}" type="slidenum">
              <a:rPr lang="en-US" sz="1100">
                <a:solidFill>
                  <a:srgbClr val="000000"/>
                </a:solidFill>
              </a:rPr>
              <a:pPr algn="r" defTabSz="966788"/>
              <a:t>18</a:t>
            </a:fld>
            <a:endParaRPr lang="en-US" sz="1100">
              <a:solidFill>
                <a:srgbClr val="000000"/>
              </a:solidFill>
            </a:endParaRPr>
          </a:p>
        </p:txBody>
      </p:sp>
      <p:sp>
        <p:nvSpPr>
          <p:cNvPr id="83971" name="Rectangle 2"/>
          <p:cNvSpPr>
            <a:spLocks noGrp="1" noRot="1" noChangeAspect="1" noChangeArrowheads="1" noTextEdit="1"/>
          </p:cNvSpPr>
          <p:nvPr>
            <p:ph type="sldImg"/>
          </p:nvPr>
        </p:nvSpPr>
        <p:spPr>
          <a:xfrm>
            <a:off x="2200275" y="698500"/>
            <a:ext cx="2614613" cy="3486150"/>
          </a:xfrm>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A2E7AD08-8963-47CB-99D8-86AAE6CD9244}" type="slidenum">
              <a:rPr lang="en-US" sz="1100">
                <a:solidFill>
                  <a:srgbClr val="000000"/>
                </a:solidFill>
              </a:rPr>
              <a:pPr algn="r" defTabSz="966788"/>
              <a:t>20</a:t>
            </a:fld>
            <a:endParaRPr lang="en-US" sz="1100">
              <a:solidFill>
                <a:srgbClr val="000000"/>
              </a:solidFill>
            </a:endParaRPr>
          </a:p>
        </p:txBody>
      </p:sp>
      <p:sp>
        <p:nvSpPr>
          <p:cNvPr id="84995" name="Rectangle 2"/>
          <p:cNvSpPr>
            <a:spLocks noGrp="1" noRot="1" noChangeAspect="1" noChangeArrowheads="1" noTextEdit="1"/>
          </p:cNvSpPr>
          <p:nvPr>
            <p:ph type="sldImg"/>
          </p:nvPr>
        </p:nvSpPr>
        <p:spPr>
          <a:xfrm>
            <a:off x="2200275" y="698500"/>
            <a:ext cx="2614613" cy="3486150"/>
          </a:xfrm>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2200275" y="698500"/>
            <a:ext cx="2614613" cy="3486150"/>
          </a:xfrm>
          <a:ln/>
        </p:spPr>
      </p:sp>
      <p:sp>
        <p:nvSpPr>
          <p:cNvPr id="68611" name="Notes Placeholder 2"/>
          <p:cNvSpPr>
            <a:spLocks noGrp="1"/>
          </p:cNvSpPr>
          <p:nvPr>
            <p:ph type="body" idx="1"/>
          </p:nvPr>
        </p:nvSpPr>
        <p:spPr>
          <a:noFill/>
        </p:spPr>
        <p:txBody>
          <a:bodyPr/>
          <a:lstStyle/>
          <a:p>
            <a:pPr eaLnBrk="1" hangingPunct="1"/>
            <a:r>
              <a:rPr lang="en-US" smtClean="0"/>
              <a:t>Read objectives</a:t>
            </a:r>
          </a:p>
        </p:txBody>
      </p:sp>
      <p:sp>
        <p:nvSpPr>
          <p:cNvPr id="68612"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161F35B-906B-43A6-BD8B-49F3A5F74E9D}" type="slidenum">
              <a:rPr lang="en-US" sz="1100">
                <a:solidFill>
                  <a:srgbClr val="000000"/>
                </a:solidFill>
              </a:rPr>
              <a:pPr algn="r" defTabSz="966788"/>
              <a:t>2</a:t>
            </a:fld>
            <a:endParaRPr lang="en-US" sz="11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5DB14685-3332-43AA-BE01-B1B904376C52}" type="slidenum">
              <a:rPr lang="en-US" sz="1100">
                <a:solidFill>
                  <a:srgbClr val="000000"/>
                </a:solidFill>
              </a:rPr>
              <a:pPr algn="r" defTabSz="966788"/>
              <a:t>3</a:t>
            </a:fld>
            <a:endParaRPr lang="en-US" sz="1100">
              <a:solidFill>
                <a:srgbClr val="000000"/>
              </a:solidFill>
            </a:endParaRPr>
          </a:p>
        </p:txBody>
      </p:sp>
      <p:sp>
        <p:nvSpPr>
          <p:cNvPr id="69635" name="Rectangle 2"/>
          <p:cNvSpPr>
            <a:spLocks noGrp="1" noRot="1" noChangeAspect="1" noChangeArrowheads="1" noTextEdit="1"/>
          </p:cNvSpPr>
          <p:nvPr>
            <p:ph type="sldImg"/>
          </p:nvPr>
        </p:nvSpPr>
        <p:spPr>
          <a:xfrm>
            <a:off x="2200275" y="698500"/>
            <a:ext cx="2614613" cy="3486150"/>
          </a:xfrm>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A7751BEF-53CD-47B0-B991-BF995CCAE6CC}" type="slidenum">
              <a:rPr lang="en-US" sz="1100">
                <a:solidFill>
                  <a:srgbClr val="000000"/>
                </a:solidFill>
              </a:rPr>
              <a:pPr algn="r" defTabSz="966788"/>
              <a:t>4</a:t>
            </a:fld>
            <a:endParaRPr lang="en-US" sz="1100">
              <a:solidFill>
                <a:srgbClr val="000000"/>
              </a:solidFill>
            </a:endParaRPr>
          </a:p>
        </p:txBody>
      </p:sp>
      <p:sp>
        <p:nvSpPr>
          <p:cNvPr id="70659" name="Rectangle 2"/>
          <p:cNvSpPr>
            <a:spLocks noGrp="1" noRot="1" noChangeAspect="1" noChangeArrowheads="1" noTextEdit="1"/>
          </p:cNvSpPr>
          <p:nvPr>
            <p:ph type="sldImg"/>
          </p:nvPr>
        </p:nvSpPr>
        <p:spPr>
          <a:xfrm>
            <a:off x="2200275" y="698500"/>
            <a:ext cx="2614613" cy="3486150"/>
          </a:xfrm>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8B6268D-B94E-467A-A445-BC5DD93719E8}" type="slidenum">
              <a:rPr lang="en-US" sz="1100">
                <a:solidFill>
                  <a:srgbClr val="000000"/>
                </a:solidFill>
              </a:rPr>
              <a:pPr algn="r" defTabSz="966788"/>
              <a:t>6</a:t>
            </a:fld>
            <a:endParaRPr lang="en-US" sz="1100">
              <a:solidFill>
                <a:srgbClr val="000000"/>
              </a:solidFill>
            </a:endParaRPr>
          </a:p>
        </p:txBody>
      </p:sp>
      <p:sp>
        <p:nvSpPr>
          <p:cNvPr id="71683" name="Rectangle 2"/>
          <p:cNvSpPr>
            <a:spLocks noGrp="1" noRot="1" noChangeAspect="1" noChangeArrowheads="1" noTextEdit="1"/>
          </p:cNvSpPr>
          <p:nvPr>
            <p:ph type="sldImg"/>
          </p:nvPr>
        </p:nvSpPr>
        <p:spPr>
          <a:xfrm>
            <a:off x="2200275" y="698500"/>
            <a:ext cx="2614613" cy="3486150"/>
          </a:xfrm>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1CA5A7FF-4500-4A10-8B8C-AF13BFB79CB7}" type="slidenum">
              <a:rPr lang="en-US" sz="1100">
                <a:solidFill>
                  <a:srgbClr val="000000"/>
                </a:solidFill>
              </a:rPr>
              <a:pPr algn="r" defTabSz="966788"/>
              <a:t>7</a:t>
            </a:fld>
            <a:endParaRPr lang="en-US" sz="1100">
              <a:solidFill>
                <a:srgbClr val="000000"/>
              </a:solidFill>
            </a:endParaRPr>
          </a:p>
        </p:txBody>
      </p:sp>
      <p:sp>
        <p:nvSpPr>
          <p:cNvPr id="72707" name="Rectangle 2"/>
          <p:cNvSpPr>
            <a:spLocks noGrp="1" noRot="1" noChangeAspect="1" noChangeArrowheads="1" noTextEdit="1"/>
          </p:cNvSpPr>
          <p:nvPr>
            <p:ph type="sldImg"/>
          </p:nvPr>
        </p:nvSpPr>
        <p:spPr>
          <a:xfrm>
            <a:off x="2200275" y="698500"/>
            <a:ext cx="2614613" cy="3486150"/>
          </a:xfrm>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49193070-51F9-44BA-847E-EBFC37522FB8}" type="slidenum">
              <a:rPr lang="en-US" sz="1100">
                <a:solidFill>
                  <a:srgbClr val="000000"/>
                </a:solidFill>
              </a:rPr>
              <a:pPr algn="r" defTabSz="966788"/>
              <a:t>8</a:t>
            </a:fld>
            <a:endParaRPr lang="en-US" sz="1100">
              <a:solidFill>
                <a:srgbClr val="000000"/>
              </a:solidFill>
            </a:endParaRPr>
          </a:p>
        </p:txBody>
      </p:sp>
      <p:sp>
        <p:nvSpPr>
          <p:cNvPr id="73731" name="Rectangle 2"/>
          <p:cNvSpPr>
            <a:spLocks noGrp="1" noRot="1" noChangeAspect="1" noChangeArrowheads="1" noTextEdit="1"/>
          </p:cNvSpPr>
          <p:nvPr>
            <p:ph type="sldImg"/>
          </p:nvPr>
        </p:nvSpPr>
        <p:spPr>
          <a:xfrm>
            <a:off x="2200275" y="698500"/>
            <a:ext cx="2614613" cy="3486150"/>
          </a:xfrm>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078097D-2BAE-4E11-A5D8-8ED5B958EEF5}" type="slidenum">
              <a:rPr lang="en-US" sz="1100">
                <a:solidFill>
                  <a:srgbClr val="000000"/>
                </a:solidFill>
              </a:rPr>
              <a:pPr algn="r" defTabSz="966788"/>
              <a:t>9</a:t>
            </a:fld>
            <a:endParaRPr lang="en-US" sz="1100">
              <a:solidFill>
                <a:srgbClr val="000000"/>
              </a:solidFill>
            </a:endParaRPr>
          </a:p>
        </p:txBody>
      </p:sp>
      <p:sp>
        <p:nvSpPr>
          <p:cNvPr id="74755" name="Rectangle 2"/>
          <p:cNvSpPr>
            <a:spLocks noGrp="1" noRot="1" noChangeAspect="1" noChangeArrowheads="1" noTextEdit="1"/>
          </p:cNvSpPr>
          <p:nvPr>
            <p:ph type="sldImg"/>
          </p:nvPr>
        </p:nvSpPr>
        <p:spPr>
          <a:xfrm>
            <a:off x="2200275" y="698500"/>
            <a:ext cx="2614613" cy="3486150"/>
          </a:xfrm>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E79CD97A-B98C-4449-AE11-FE446B4C7F21}" type="slidenum">
              <a:rPr lang="en-US" sz="1100">
                <a:solidFill>
                  <a:srgbClr val="000000"/>
                </a:solidFill>
              </a:rPr>
              <a:pPr algn="r" defTabSz="966788"/>
              <a:t>10</a:t>
            </a:fld>
            <a:endParaRPr lang="en-US" sz="1100">
              <a:solidFill>
                <a:srgbClr val="000000"/>
              </a:solidFill>
            </a:endParaRPr>
          </a:p>
        </p:txBody>
      </p:sp>
      <p:sp>
        <p:nvSpPr>
          <p:cNvPr id="75779" name="Rectangle 2"/>
          <p:cNvSpPr>
            <a:spLocks noGrp="1" noRot="1" noChangeAspect="1" noChangeArrowheads="1" noTextEdit="1"/>
          </p:cNvSpPr>
          <p:nvPr>
            <p:ph type="sldImg"/>
          </p:nvPr>
        </p:nvSpPr>
        <p:spPr>
          <a:xfrm>
            <a:off x="2200275" y="698500"/>
            <a:ext cx="2614613" cy="3486150"/>
          </a:xfrm>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0BF706-DF35-45B4-8961-0A06F5F121A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52D07F-855F-4535-9521-4F5F539595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6F7FA-6F6B-438B-AAE9-4D45069C733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5"/>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5"/>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2E269-7BDE-4C91-BAF4-4AB697B966F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84A813E-C0F4-4B4F-90F2-49791CA0B79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87AF9D-B4ED-4339-BBEC-C013CE1FF6D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92A5FF3-F0A3-423D-BFFB-DBE2B0F963F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2254FC6-F73A-4D3A-9D70-455635327B7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359A45F-61CB-4E2D-ABC0-3511D289DFB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6D51A9-4A29-4172-B9DC-834BDE8E9BB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6D5667E-01E4-4C88-885C-7344E9C2EC2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641BA1-E27F-496A-9E1C-F08EA217226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40708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C35691-417C-40EE-805F-F897EC63B68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FBA387-C03C-4FBC-AF64-A644907FE35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3848A3D-931D-444F-B9AD-B97FDA65784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3D99F3B-F8B9-431B-9B0B-EB765982837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p:spPr>
        <p:txBody>
          <a:bodyPr wrap="none" anchor="ctr"/>
          <a:lstStyle/>
          <a:p>
            <a:endParaRPr lang="en-US"/>
          </a:p>
        </p:txBody>
      </p:sp>
      <p:grpSp>
        <p:nvGrpSpPr>
          <p:cNvPr id="4" name="Group 20"/>
          <p:cNvGrpSpPr>
            <a:grpSpLocks/>
          </p:cNvGrpSpPr>
          <p:nvPr userDrawn="1"/>
        </p:nvGrpSpPr>
        <p:grpSpPr bwMode="auto">
          <a:xfrm>
            <a:off x="3276600" y="6172200"/>
            <a:ext cx="2819400" cy="2971800"/>
            <a:chOff x="2064" y="3696"/>
            <a:chExt cx="1776" cy="1728"/>
          </a:xfrm>
        </p:grpSpPr>
        <p:sp>
          <p:nvSpPr>
            <p:cNvPr id="5" name="Line 21"/>
            <p:cNvSpPr>
              <a:spLocks noChangeShapeType="1"/>
            </p:cNvSpPr>
            <p:nvPr/>
          </p:nvSpPr>
          <p:spPr bwMode="auto">
            <a:xfrm>
              <a:off x="3840" y="3696"/>
              <a:ext cx="0" cy="1728"/>
            </a:xfrm>
            <a:prstGeom prst="line">
              <a:avLst/>
            </a:prstGeom>
            <a:noFill/>
            <a:ln w="9525">
              <a:solidFill>
                <a:srgbClr val="C7C397"/>
              </a:solidFill>
              <a:round/>
              <a:headEnd/>
              <a:tailEnd/>
            </a:ln>
          </p:spPr>
          <p:txBody>
            <a:bodyPr/>
            <a:lstStyle/>
            <a:p>
              <a:endParaRPr lang="en-US"/>
            </a:p>
          </p:txBody>
        </p:sp>
        <p:sp>
          <p:nvSpPr>
            <p:cNvPr id="6" name="Line 22"/>
            <p:cNvSpPr>
              <a:spLocks noChangeShapeType="1"/>
            </p:cNvSpPr>
            <p:nvPr/>
          </p:nvSpPr>
          <p:spPr bwMode="auto">
            <a:xfrm>
              <a:off x="2064" y="3696"/>
              <a:ext cx="0" cy="1728"/>
            </a:xfrm>
            <a:prstGeom prst="line">
              <a:avLst/>
            </a:prstGeom>
            <a:noFill/>
            <a:ln w="9525">
              <a:solidFill>
                <a:srgbClr val="C7C397"/>
              </a:solidFill>
              <a:round/>
              <a:headEnd/>
              <a:tailEnd/>
            </a:ln>
          </p:spPr>
          <p:txBody>
            <a:bodyPr/>
            <a:lstStyle/>
            <a:p>
              <a:endParaRPr lang="en-US"/>
            </a:p>
          </p:txBody>
        </p:sp>
      </p:grpSp>
      <p:sp>
        <p:nvSpPr>
          <p:cNvPr id="7"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p:spPr>
        <p:txBody>
          <a:bodyPr wrap="none" anchor="ctr"/>
          <a:lstStyle/>
          <a:p>
            <a:endParaRPr lang="en-US"/>
          </a:p>
        </p:txBody>
      </p:sp>
      <p:pic>
        <p:nvPicPr>
          <p:cNvPr id="8"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a:ln w="9525">
            <a:noFill/>
            <a:miter lim="800000"/>
            <a:headEnd/>
            <a:tailEnd/>
          </a:ln>
        </p:spPr>
      </p:pic>
      <p:sp>
        <p:nvSpPr>
          <p:cNvPr id="9"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p:spPr>
        <p:txBody>
          <a:bodyPr wrap="none" anchor="ctr"/>
          <a:lstStyle/>
          <a:p>
            <a:endParaRPr lang="en-US"/>
          </a:p>
        </p:txBody>
      </p:sp>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C64E0A-F049-40BB-B9B7-C6A67FFB78A7}"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C29B275-1BDD-4D02-ACE3-38BF1A6D9250}"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F5BEB5-FA87-4DA7-A353-C0966D51A200}"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E833641-8230-42D9-B55B-CA78A096D94F}"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7BDE69F-56DB-474E-A123-D16B1DECC5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CF05A-B764-4EB8-B2D5-23FAB1AF91C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A6DECB0-8924-4B15-A68A-A472E0F03E4B}"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8F76FC-FE44-4007-B098-2ED57F5991E2}"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40708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BDBFA0D-6937-46CB-A55C-C0910A295BD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131326-75E0-4D39-BD7D-80BCEA8179E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467A7D-2EED-4EF7-9BF0-4C1C3D90262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71FD19-BD89-470E-BC55-55522CA8B625}"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195E4-93EA-4035-8F0B-A4652252B3C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634C128-ABF2-47FB-BC73-298E3127C972}"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4"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p:spPr>
        <p:txBody>
          <a:bodyPr wrap="none" anchor="ctr"/>
          <a:lstStyle/>
          <a:p>
            <a:endParaRPr lang="en-US">
              <a:solidFill>
                <a:srgbClr val="000000"/>
              </a:solidFill>
            </a:endParaRPr>
          </a:p>
        </p:txBody>
      </p:sp>
      <p:pic>
        <p:nvPicPr>
          <p:cNvPr id="5"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a:ln w="9525">
            <a:noFill/>
            <a:miter lim="800000"/>
            <a:headEnd/>
            <a:tailEnd/>
          </a:ln>
        </p:spPr>
      </p:pic>
      <p:sp>
        <p:nvSpPr>
          <p:cNvPr id="6"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p:spPr>
        <p:txBody>
          <a:bodyPr wrap="none" anchor="ctr"/>
          <a:lstStyle/>
          <a:p>
            <a:endParaRPr lang="en-US">
              <a:solidFill>
                <a:srgbClr val="000000"/>
              </a:solidFill>
            </a:endParaRPr>
          </a:p>
        </p:txBody>
      </p:sp>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0A99D-02CF-4C6D-A1C6-56042EDD5F0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FDDBC5E-545B-4E95-A8AF-099A21B69CF4}"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36563BE-12F0-499C-BD8D-E0ACC52EC52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037FA91-2C74-4B15-8A07-3CE89E5159A0}"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E881209-2710-4B5B-9FB8-69F52F076ECD}"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4DBBBCF-28BE-4AB3-A06F-6CAC6071F2F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B74A8C1-1CD0-4F60-B06B-B4A8926947EF}"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9775A8-D1E0-4210-88E6-7035148775FB}"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EF1B2B-D8DE-43E0-8280-FED594FAAD4A}"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949C248-5EBF-4F25-B48F-91E7C79DF42A}"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5D875A-B443-47AA-87E2-709A36A6AD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B19CE5-8A6C-4076-B85C-941895DF5748}"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AB87183-3259-4ECE-BB86-DE7A8EC9D1ED}"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5630302F-88F9-4B8D-ABD8-009766EC9272}"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C71C8776-58DB-4BD8-B8E7-9779DDD2F2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6F2F09-B702-483A-8AE7-E7E32D5D074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24755F-2EC6-4BBC-B08D-6484AE9836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A9FF9-C80A-4F19-8809-EC0E9DA7C44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8.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2051"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2052"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F12C0E9-EC33-48F9-97E2-F3FF4EE8DD61}" type="slidenum">
              <a:rPr lang="en-US"/>
              <a:pPr>
                <a:defRPr/>
              </a:pPr>
              <a:t>‹#›</a:t>
            </a:fld>
            <a:endParaRPr lang="en-US" dirty="0"/>
          </a:p>
        </p:txBody>
      </p:sp>
      <p:grpSp>
        <p:nvGrpSpPr>
          <p:cNvPr id="2055" name="Group 12"/>
          <p:cNvGrpSpPr>
            <a:grpSpLocks/>
          </p:cNvGrpSpPr>
          <p:nvPr/>
        </p:nvGrpSpPr>
        <p:grpSpPr bwMode="auto">
          <a:xfrm>
            <a:off x="0" y="8839200"/>
            <a:ext cx="6858000" cy="228600"/>
            <a:chOff x="-48" y="5568"/>
            <a:chExt cx="4320" cy="144"/>
          </a:xfrm>
        </p:grpSpPr>
        <p:sp>
          <p:nvSpPr>
            <p:cNvPr id="2062"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2063"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2056"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2057"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2058"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2059" name="Picture 35" descr="Slide_title2_02"/>
          <p:cNvPicPr>
            <a:picLocks noChangeAspect="1" noChangeArrowheads="1"/>
          </p:cNvPicPr>
          <p:nvPr/>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2060"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2061"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04"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11267"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11268"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1269"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88EB6B96-32A9-4487-8C42-5CA41A96C424}" type="slidenum">
              <a:rPr lang="en-US"/>
              <a:pPr>
                <a:defRPr/>
              </a:pPr>
              <a:t>‹#›</a:t>
            </a:fld>
            <a:endParaRPr lang="en-US" dirty="0"/>
          </a:p>
        </p:txBody>
      </p:sp>
      <p:grpSp>
        <p:nvGrpSpPr>
          <p:cNvPr id="11271" name="Group 12"/>
          <p:cNvGrpSpPr>
            <a:grpSpLocks/>
          </p:cNvGrpSpPr>
          <p:nvPr userDrawn="1"/>
        </p:nvGrpSpPr>
        <p:grpSpPr bwMode="auto">
          <a:xfrm>
            <a:off x="0" y="8839200"/>
            <a:ext cx="6858000" cy="228600"/>
            <a:chOff x="-48" y="5568"/>
            <a:chExt cx="4320" cy="144"/>
          </a:xfrm>
        </p:grpSpPr>
        <p:sp>
          <p:nvSpPr>
            <p:cNvPr id="11278"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11279"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11272"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11273" name="Rectangle 21"/>
          <p:cNvSpPr>
            <a:spLocks noChangeArrowheads="1"/>
          </p:cNvSpPr>
          <p:nvPr userDrawn="1"/>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11274" name="Rectangle 22"/>
          <p:cNvSpPr>
            <a:spLocks noChangeArrowheads="1"/>
          </p:cNvSpPr>
          <p:nvPr userDrawn="1"/>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11275" name="Picture 35" descr="Slide_title2_02"/>
          <p:cNvPicPr>
            <a:picLocks noChangeAspect="1" noChangeArrowheads="1"/>
          </p:cNvPicPr>
          <p:nvPr userDrawn="1"/>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11276" name="Rectangle 31"/>
          <p:cNvSpPr>
            <a:spLocks noChangeArrowheads="1"/>
          </p:cNvSpPr>
          <p:nvPr userDrawn="1"/>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11277" name="Line 34"/>
          <p:cNvSpPr>
            <a:spLocks noChangeShapeType="1"/>
          </p:cNvSpPr>
          <p:nvPr userDrawn="1"/>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6"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1124" name="Rectangle 4"/>
          <p:cNvSpPr>
            <a:spLocks noGrp="1" noChangeArrowheads="1"/>
          </p:cNvSpPr>
          <p:nvPr>
            <p:ph type="dt" sz="half" idx="2"/>
          </p:nvPr>
        </p:nvSpPr>
        <p:spPr bwMode="auto">
          <a:xfrm>
            <a:off x="342900" y="8326439"/>
            <a:ext cx="1600200"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dirty="0"/>
          </a:p>
        </p:txBody>
      </p:sp>
      <p:sp>
        <p:nvSpPr>
          <p:cNvPr id="261125" name="Rectangle 5"/>
          <p:cNvSpPr>
            <a:spLocks noGrp="1" noChangeArrowheads="1"/>
          </p:cNvSpPr>
          <p:nvPr>
            <p:ph type="ftr" sz="quarter" idx="3"/>
          </p:nvPr>
        </p:nvSpPr>
        <p:spPr bwMode="auto">
          <a:xfrm>
            <a:off x="2343150" y="8326439"/>
            <a:ext cx="2171700"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a:p>
        </p:txBody>
      </p:sp>
      <p:sp>
        <p:nvSpPr>
          <p:cNvPr id="261126" name="Rectangle 6"/>
          <p:cNvSpPr>
            <a:spLocks noGrp="1" noChangeArrowheads="1"/>
          </p:cNvSpPr>
          <p:nvPr>
            <p:ph type="sldNum" sz="quarter" idx="4"/>
          </p:nvPr>
        </p:nvSpPr>
        <p:spPr bwMode="auto">
          <a:xfrm>
            <a:off x="4914900" y="8326439"/>
            <a:ext cx="1600200"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a:defRPr/>
            </a:pPr>
            <a:fld id="{DAC94CE7-6124-4AEC-A3C2-77D4883125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 id="2147485209" r:id="rId5"/>
    <p:sldLayoutId id="2147485210" r:id="rId6"/>
    <p:sldLayoutId id="2147485211" r:id="rId7"/>
    <p:sldLayoutId id="2147485212" r:id="rId8"/>
    <p:sldLayoutId id="2147485213" r:id="rId9"/>
    <p:sldLayoutId id="2147485214" r:id="rId10"/>
    <p:sldLayoutId id="21474852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p>
        </p:txBody>
      </p:sp>
      <p:sp>
        <p:nvSpPr>
          <p:cNvPr id="4099"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2484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35536EFA-A73C-471B-B62F-482AB12F1936}" type="slidenum">
              <a:rPr lang="en-US"/>
              <a:pPr>
                <a:defRPr/>
              </a:pPr>
              <a:t>‹#›</a:t>
            </a:fld>
            <a:endParaRPr lang="en-US" dirty="0"/>
          </a:p>
        </p:txBody>
      </p:sp>
      <p:grpSp>
        <p:nvGrpSpPr>
          <p:cNvPr id="4102" name="Group 12"/>
          <p:cNvGrpSpPr>
            <a:grpSpLocks/>
          </p:cNvGrpSpPr>
          <p:nvPr/>
        </p:nvGrpSpPr>
        <p:grpSpPr bwMode="auto">
          <a:xfrm>
            <a:off x="0" y="8839200"/>
            <a:ext cx="6858000" cy="228600"/>
            <a:chOff x="-48" y="5568"/>
            <a:chExt cx="4320" cy="144"/>
          </a:xfrm>
        </p:grpSpPr>
        <p:sp>
          <p:nvSpPr>
            <p:cNvPr id="4112"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4113"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4103"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pic>
        <p:nvPicPr>
          <p:cNvPr id="4104" name="Picture 35" descr="Slide_title2_02"/>
          <p:cNvPicPr>
            <a:picLocks noChangeAspect="1" noChangeArrowheads="1"/>
          </p:cNvPicPr>
          <p:nvPr/>
        </p:nvPicPr>
        <p:blipFill>
          <a:blip r:embed="rId1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4105"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4106"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grpSp>
        <p:nvGrpSpPr>
          <p:cNvPr id="4107" name="Group 6"/>
          <p:cNvGrpSpPr>
            <a:grpSpLocks/>
          </p:cNvGrpSpPr>
          <p:nvPr/>
        </p:nvGrpSpPr>
        <p:grpSpPr bwMode="auto">
          <a:xfrm>
            <a:off x="0" y="8839200"/>
            <a:ext cx="6858000" cy="228600"/>
            <a:chOff x="-48" y="5568"/>
            <a:chExt cx="4320" cy="144"/>
          </a:xfrm>
        </p:grpSpPr>
        <p:sp>
          <p:nvSpPr>
            <p:cNvPr id="4110"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4111"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4108"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4109" name="Rectangle 14"/>
          <p:cNvSpPr>
            <a:spLocks noChangeArrowheads="1"/>
          </p:cNvSpPr>
          <p:nvPr/>
        </p:nvSpPr>
        <p:spPr bwMode="auto">
          <a:xfrm>
            <a:off x="4648200" y="8839200"/>
            <a:ext cx="1905000" cy="228600"/>
          </a:xfrm>
          <a:prstGeom prst="rect">
            <a:avLst/>
          </a:prstGeom>
          <a:noFill/>
          <a:ln w="9525">
            <a:noFill/>
            <a:miter lim="800000"/>
            <a:headEnd/>
            <a:tailEnd/>
          </a:ln>
        </p:spPr>
        <p:txBody>
          <a:bodyPr wrap="none" lIns="0" tIns="0" rIns="0" bIns="0" anchor="ctr"/>
          <a:lstStyle/>
          <a:p>
            <a:r>
              <a:rPr lang="en-US" sz="900" dirty="0" smtClean="0">
                <a:solidFill>
                  <a:srgbClr val="663300"/>
                </a:solidFill>
                <a:latin typeface="Verdana" pitchFamily="34" charset="0"/>
              </a:rPr>
              <a:t>06.1 </a:t>
            </a:r>
            <a:r>
              <a:rPr lang="en-US" sz="900" dirty="0">
                <a:solidFill>
                  <a:srgbClr val="663300"/>
                </a:solidFill>
                <a:latin typeface="Verdana" pitchFamily="34" charset="0"/>
              </a:rPr>
              <a:t>|</a:t>
            </a:r>
          </a:p>
        </p:txBody>
      </p:sp>
    </p:spTree>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eaLnBrk="0" fontAlgn="base" hangingPunct="0">
        <a:spcBef>
          <a:spcPct val="0"/>
        </a:spcBef>
        <a:spcAft>
          <a:spcPct val="0"/>
        </a:spcAft>
        <a:defRPr sz="1400" b="1">
          <a:solidFill>
            <a:srgbClr val="663300"/>
          </a:solidFill>
          <a:latin typeface="Arial" charset="0"/>
        </a:defRPr>
      </a:lvl6pPr>
      <a:lvl7pPr marL="914400" algn="l" rtl="0" eaLnBrk="0" fontAlgn="base" hangingPunct="0">
        <a:spcBef>
          <a:spcPct val="0"/>
        </a:spcBef>
        <a:spcAft>
          <a:spcPct val="0"/>
        </a:spcAft>
        <a:defRPr sz="1400" b="1">
          <a:solidFill>
            <a:srgbClr val="663300"/>
          </a:solidFill>
          <a:latin typeface="Arial" charset="0"/>
        </a:defRPr>
      </a:lvl7pPr>
      <a:lvl8pPr marL="1371600" algn="l" rtl="0" eaLnBrk="0" fontAlgn="base" hangingPunct="0">
        <a:spcBef>
          <a:spcPct val="0"/>
        </a:spcBef>
        <a:spcAft>
          <a:spcPct val="0"/>
        </a:spcAft>
        <a:defRPr sz="1400" b="1">
          <a:solidFill>
            <a:srgbClr val="663300"/>
          </a:solidFill>
          <a:latin typeface="Arial" charset="0"/>
        </a:defRPr>
      </a:lvl8pPr>
      <a:lvl9pPr marL="1828800" algn="l" rtl="0" eaLnBrk="0" fontAlgn="base" hangingPunct="0">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eaLnBrk="0" fontAlgn="base" hangingPunct="0">
        <a:spcBef>
          <a:spcPct val="25000"/>
        </a:spcBef>
        <a:spcAft>
          <a:spcPct val="0"/>
        </a:spcAft>
        <a:buChar char="»"/>
        <a:tabLst>
          <a:tab pos="347663" algn="l"/>
        </a:tabLst>
        <a:defRPr sz="1400">
          <a:solidFill>
            <a:schemeClr val="tx1"/>
          </a:solidFill>
          <a:latin typeface="+mn-lt"/>
        </a:defRPr>
      </a:lvl6pPr>
      <a:lvl7pPr marL="2971800" indent="-228600" algn="l" rtl="0" eaLnBrk="0" fontAlgn="base" hangingPunct="0">
        <a:spcBef>
          <a:spcPct val="25000"/>
        </a:spcBef>
        <a:spcAft>
          <a:spcPct val="0"/>
        </a:spcAft>
        <a:buChar char="»"/>
        <a:tabLst>
          <a:tab pos="347663" algn="l"/>
        </a:tabLst>
        <a:defRPr sz="1400">
          <a:solidFill>
            <a:schemeClr val="tx1"/>
          </a:solidFill>
          <a:latin typeface="+mn-lt"/>
        </a:defRPr>
      </a:lvl7pPr>
      <a:lvl8pPr marL="3429000" indent="-228600" algn="l" rtl="0" eaLnBrk="0" fontAlgn="base" hangingPunct="0">
        <a:spcBef>
          <a:spcPct val="25000"/>
        </a:spcBef>
        <a:spcAft>
          <a:spcPct val="0"/>
        </a:spcAft>
        <a:buChar char="»"/>
        <a:tabLst>
          <a:tab pos="347663" algn="l"/>
        </a:tabLst>
        <a:defRPr sz="1400">
          <a:solidFill>
            <a:schemeClr val="tx1"/>
          </a:solidFill>
          <a:latin typeface="+mn-lt"/>
        </a:defRPr>
      </a:lvl8pPr>
      <a:lvl9pPr marL="3886200" indent="-228600" algn="l" rtl="0" eaLnBrk="0" fontAlgn="base" hangingPunct="0">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5262" r:id="rId1"/>
  </p:sldLayoutIdLst>
  <p:hf hdr="0" ftr="0" dt="0"/>
  <p:txStyles>
    <p:titleStyle>
      <a:lvl1pPr algn="l" rtl="0" eaLnBrk="0" fontAlgn="base" hangingPunct="0">
        <a:spcBef>
          <a:spcPct val="0"/>
        </a:spcBef>
        <a:spcAft>
          <a:spcPct val="0"/>
        </a:spcAft>
        <a:defRPr sz="1400" b="1">
          <a:solidFill>
            <a:srgbClr val="663300"/>
          </a:solidFill>
          <a:latin typeface="Arial" charset="0"/>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Arial" charset="0"/>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Arial" charset="0"/>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Arial" charset="0"/>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Arial" charset="0"/>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Arial" charset="0"/>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6147"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2484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5537E605-EACD-411A-A96C-C0A4AEECF587}" type="slidenum">
              <a:rPr lang="en-US"/>
              <a:pPr>
                <a:defRPr/>
              </a:pPr>
              <a:t>‹#›</a:t>
            </a:fld>
            <a:endParaRPr lang="en-US" dirty="0"/>
          </a:p>
        </p:txBody>
      </p:sp>
      <p:grpSp>
        <p:nvGrpSpPr>
          <p:cNvPr id="6150" name="Group 12"/>
          <p:cNvGrpSpPr>
            <a:grpSpLocks/>
          </p:cNvGrpSpPr>
          <p:nvPr/>
        </p:nvGrpSpPr>
        <p:grpSpPr bwMode="auto">
          <a:xfrm>
            <a:off x="0" y="8839200"/>
            <a:ext cx="6858000" cy="228600"/>
            <a:chOff x="-48" y="5568"/>
            <a:chExt cx="4320" cy="144"/>
          </a:xfrm>
        </p:grpSpPr>
        <p:sp>
          <p:nvSpPr>
            <p:cNvPr id="6160"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6161"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6151"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pic>
        <p:nvPicPr>
          <p:cNvPr id="6152" name="Picture 35" descr="Slide_title2_02"/>
          <p:cNvPicPr>
            <a:picLocks noChangeAspect="1" noChangeArrowheads="1"/>
          </p:cNvPicPr>
          <p:nvPr/>
        </p:nvPicPr>
        <p:blipFill>
          <a:blip r:embed="rId1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6153"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6154"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grpSp>
        <p:nvGrpSpPr>
          <p:cNvPr id="6155" name="Group 6"/>
          <p:cNvGrpSpPr>
            <a:grpSpLocks/>
          </p:cNvGrpSpPr>
          <p:nvPr/>
        </p:nvGrpSpPr>
        <p:grpSpPr bwMode="auto">
          <a:xfrm>
            <a:off x="0" y="8839200"/>
            <a:ext cx="6858000" cy="228600"/>
            <a:chOff x="-48" y="5568"/>
            <a:chExt cx="4320" cy="144"/>
          </a:xfrm>
        </p:grpSpPr>
        <p:sp>
          <p:nvSpPr>
            <p:cNvPr id="6158"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6159"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6156"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6157" name="Rectangle 14"/>
          <p:cNvSpPr>
            <a:spLocks noChangeArrowheads="1"/>
          </p:cNvSpPr>
          <p:nvPr/>
        </p:nvSpPr>
        <p:spPr bwMode="auto">
          <a:xfrm>
            <a:off x="4648200" y="8839200"/>
            <a:ext cx="1905000" cy="228600"/>
          </a:xfrm>
          <a:prstGeom prst="rect">
            <a:avLst/>
          </a:prstGeom>
          <a:noFill/>
          <a:ln w="9525">
            <a:noFill/>
            <a:miter lim="800000"/>
            <a:headEnd/>
            <a:tailEnd/>
          </a:ln>
        </p:spPr>
        <p:txBody>
          <a:bodyPr wrap="none" lIns="0" tIns="0" rIns="0" bIns="0" anchor="ctr"/>
          <a:lstStyle/>
          <a:p>
            <a:r>
              <a:rPr lang="en-US" sz="900" dirty="0" smtClean="0">
                <a:solidFill>
                  <a:srgbClr val="663300"/>
                </a:solidFill>
                <a:latin typeface="Verdana" pitchFamily="34" charset="0"/>
              </a:rPr>
              <a:t>06.1  </a:t>
            </a:r>
            <a:r>
              <a:rPr lang="en-US" sz="900" dirty="0">
                <a:solidFill>
                  <a:srgbClr val="663300"/>
                </a:solidFill>
                <a:latin typeface="Verdana" pitchFamily="34" charset="0"/>
              </a:rPr>
              <a:t>|</a:t>
            </a:r>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eaLnBrk="0" fontAlgn="base" hangingPunct="0">
        <a:spcBef>
          <a:spcPct val="0"/>
        </a:spcBef>
        <a:spcAft>
          <a:spcPct val="0"/>
        </a:spcAft>
        <a:defRPr sz="1400" b="1">
          <a:solidFill>
            <a:srgbClr val="663300"/>
          </a:solidFill>
          <a:latin typeface="Arial" charset="0"/>
        </a:defRPr>
      </a:lvl6pPr>
      <a:lvl7pPr marL="914400" algn="l" rtl="0" eaLnBrk="0" fontAlgn="base" hangingPunct="0">
        <a:spcBef>
          <a:spcPct val="0"/>
        </a:spcBef>
        <a:spcAft>
          <a:spcPct val="0"/>
        </a:spcAft>
        <a:defRPr sz="1400" b="1">
          <a:solidFill>
            <a:srgbClr val="663300"/>
          </a:solidFill>
          <a:latin typeface="Arial" charset="0"/>
        </a:defRPr>
      </a:lvl7pPr>
      <a:lvl8pPr marL="1371600" algn="l" rtl="0" eaLnBrk="0" fontAlgn="base" hangingPunct="0">
        <a:spcBef>
          <a:spcPct val="0"/>
        </a:spcBef>
        <a:spcAft>
          <a:spcPct val="0"/>
        </a:spcAft>
        <a:defRPr sz="1400" b="1">
          <a:solidFill>
            <a:srgbClr val="663300"/>
          </a:solidFill>
          <a:latin typeface="Arial" charset="0"/>
        </a:defRPr>
      </a:lvl8pPr>
      <a:lvl9pPr marL="1828800" algn="l" rtl="0" eaLnBrk="0" fontAlgn="base" hangingPunct="0">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eaLnBrk="0" fontAlgn="base" hangingPunct="0">
        <a:spcBef>
          <a:spcPct val="25000"/>
        </a:spcBef>
        <a:spcAft>
          <a:spcPct val="0"/>
        </a:spcAft>
        <a:buChar char="»"/>
        <a:tabLst>
          <a:tab pos="347663" algn="l"/>
        </a:tabLst>
        <a:defRPr sz="1400">
          <a:solidFill>
            <a:schemeClr val="tx1"/>
          </a:solidFill>
          <a:latin typeface="+mn-lt"/>
        </a:defRPr>
      </a:lvl6pPr>
      <a:lvl7pPr marL="2971800" indent="-228600" algn="l" rtl="0" eaLnBrk="0" fontAlgn="base" hangingPunct="0">
        <a:spcBef>
          <a:spcPct val="25000"/>
        </a:spcBef>
        <a:spcAft>
          <a:spcPct val="0"/>
        </a:spcAft>
        <a:buChar char="»"/>
        <a:tabLst>
          <a:tab pos="347663" algn="l"/>
        </a:tabLst>
        <a:defRPr sz="1400">
          <a:solidFill>
            <a:schemeClr val="tx1"/>
          </a:solidFill>
          <a:latin typeface="+mn-lt"/>
        </a:defRPr>
      </a:lvl7pPr>
      <a:lvl8pPr marL="3429000" indent="-228600" algn="l" rtl="0" eaLnBrk="0" fontAlgn="base" hangingPunct="0">
        <a:spcBef>
          <a:spcPct val="25000"/>
        </a:spcBef>
        <a:spcAft>
          <a:spcPct val="0"/>
        </a:spcAft>
        <a:buChar char="»"/>
        <a:tabLst>
          <a:tab pos="347663" algn="l"/>
        </a:tabLst>
        <a:defRPr sz="1400">
          <a:solidFill>
            <a:schemeClr val="tx1"/>
          </a:solidFill>
          <a:latin typeface="+mn-lt"/>
        </a:defRPr>
      </a:lvl8pPr>
      <a:lvl9pPr marL="3886200" indent="-228600" algn="l" rtl="0" eaLnBrk="0" fontAlgn="base" hangingPunct="0">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7171" name="Rectangle 3"/>
          <p:cNvSpPr>
            <a:spLocks noChangeArrowheads="1"/>
          </p:cNvSpPr>
          <p:nvPr/>
        </p:nvSpPr>
        <p:spPr bwMode="auto">
          <a:xfrm>
            <a:off x="3048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7172" name="Rectangle 4"/>
          <p:cNvSpPr>
            <a:spLocks noGrp="1" noChangeArrowheads="1"/>
          </p:cNvSpPr>
          <p:nvPr>
            <p:ph type="title"/>
          </p:nvPr>
        </p:nvSpPr>
        <p:spPr bwMode="auto">
          <a:xfrm>
            <a:off x="19050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7173"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pSp>
        <p:nvGrpSpPr>
          <p:cNvPr id="7174" name="Group 6"/>
          <p:cNvGrpSpPr>
            <a:grpSpLocks/>
          </p:cNvGrpSpPr>
          <p:nvPr/>
        </p:nvGrpSpPr>
        <p:grpSpPr bwMode="auto">
          <a:xfrm>
            <a:off x="0" y="8839200"/>
            <a:ext cx="6858000" cy="228600"/>
            <a:chOff x="-48" y="5568"/>
            <a:chExt cx="4320" cy="144"/>
          </a:xfrm>
        </p:grpSpPr>
        <p:sp>
          <p:nvSpPr>
            <p:cNvPr id="7182"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7183"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7175" name="Rectangle 9"/>
          <p:cNvSpPr>
            <a:spLocks noChangeArrowheads="1"/>
          </p:cNvSpPr>
          <p:nvPr/>
        </p:nvSpPr>
        <p:spPr bwMode="auto">
          <a:xfrm>
            <a:off x="3810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7176" name="Rectangle 10"/>
          <p:cNvSpPr>
            <a:spLocks noChangeArrowheads="1"/>
          </p:cNvSpPr>
          <p:nvPr/>
        </p:nvSpPr>
        <p:spPr bwMode="auto">
          <a:xfrm>
            <a:off x="3810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7177" name="Picture 11" descr="Slide_title2_02"/>
          <p:cNvPicPr>
            <a:picLocks noChangeAspect="1" noChangeArrowheads="1"/>
          </p:cNvPicPr>
          <p:nvPr/>
        </p:nvPicPr>
        <p:blipFill>
          <a:blip r:embed="rId14" cstate="print"/>
          <a:srcRect l="74965" t="32530" r="2986"/>
          <a:stretch>
            <a:fillRect/>
          </a:stretch>
        </p:blipFill>
        <p:spPr bwMode="auto">
          <a:xfrm>
            <a:off x="304800" y="152400"/>
            <a:ext cx="1524000" cy="533400"/>
          </a:xfrm>
          <a:prstGeom prst="rect">
            <a:avLst/>
          </a:prstGeom>
          <a:noFill/>
          <a:ln w="9525">
            <a:noFill/>
            <a:miter lim="800000"/>
            <a:headEnd/>
            <a:tailEnd/>
          </a:ln>
        </p:spPr>
      </p:pic>
      <p:sp>
        <p:nvSpPr>
          <p:cNvPr id="7178"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7179" name="Rectangle 13"/>
          <p:cNvSpPr>
            <a:spLocks noChangeArrowheads="1"/>
          </p:cNvSpPr>
          <p:nvPr/>
        </p:nvSpPr>
        <p:spPr bwMode="auto">
          <a:xfrm>
            <a:off x="0" y="8839200"/>
            <a:ext cx="304800" cy="228600"/>
          </a:xfrm>
          <a:prstGeom prst="rect">
            <a:avLst/>
          </a:prstGeom>
          <a:noFill/>
          <a:ln w="9525">
            <a:noFill/>
            <a:miter lim="800000"/>
            <a:headEnd/>
            <a:tailEnd/>
          </a:ln>
        </p:spPr>
        <p:txBody>
          <a:bodyPr wrap="none" lIns="0" tIns="0" rIns="0" bIns="0" anchor="ctr"/>
          <a:lstStyle/>
          <a:p>
            <a:pPr algn="ctr"/>
            <a:fld id="{FED7204B-0626-46B8-8332-D55E96581908}" type="slidenum">
              <a:rPr lang="en-US" sz="900">
                <a:solidFill>
                  <a:srgbClr val="663300"/>
                </a:solidFill>
                <a:latin typeface="Verdana" pitchFamily="34" charset="0"/>
              </a:rPr>
              <a:pPr algn="ctr"/>
              <a:t>‹#›</a:t>
            </a:fld>
            <a:endParaRPr lang="en-US" sz="900">
              <a:solidFill>
                <a:srgbClr val="663300"/>
              </a:solidFill>
              <a:latin typeface="Verdana" pitchFamily="34" charset="0"/>
            </a:endParaRPr>
          </a:p>
        </p:txBody>
      </p:sp>
      <p:sp>
        <p:nvSpPr>
          <p:cNvPr id="7180" name="Rectangle 14"/>
          <p:cNvSpPr>
            <a:spLocks noChangeArrowheads="1"/>
          </p:cNvSpPr>
          <p:nvPr/>
        </p:nvSpPr>
        <p:spPr bwMode="auto">
          <a:xfrm>
            <a:off x="4371975" y="8839200"/>
            <a:ext cx="2171700" cy="228600"/>
          </a:xfrm>
          <a:prstGeom prst="rect">
            <a:avLst/>
          </a:prstGeom>
          <a:noFill/>
          <a:ln w="9525">
            <a:noFill/>
            <a:miter lim="800000"/>
            <a:headEnd/>
            <a:tailEnd/>
          </a:ln>
        </p:spPr>
        <p:txBody>
          <a:bodyPr wrap="none" lIns="0" tIns="0" rIns="0" bIns="0" anchor="ctr"/>
          <a:lstStyle/>
          <a:p>
            <a:pPr algn="r"/>
            <a:r>
              <a:rPr lang="en-US" sz="900" dirty="0">
                <a:solidFill>
                  <a:srgbClr val="663300"/>
                </a:solidFill>
                <a:latin typeface="Verdana" pitchFamily="34" charset="0"/>
              </a:rPr>
              <a:t> </a:t>
            </a:r>
            <a:r>
              <a:rPr lang="en-US" sz="900" dirty="0" err="1">
                <a:solidFill>
                  <a:srgbClr val="663300"/>
                </a:solidFill>
                <a:latin typeface="Verdana" pitchFamily="34" charset="0"/>
              </a:rPr>
              <a:t>TeamSTEPPS</a:t>
            </a:r>
            <a:r>
              <a:rPr lang="en-US" sz="900" dirty="0">
                <a:solidFill>
                  <a:srgbClr val="663300"/>
                </a:solidFill>
                <a:latin typeface="Verdana" pitchFamily="34" charset="0"/>
              </a:rPr>
              <a:t> </a:t>
            </a:r>
            <a:r>
              <a:rPr lang="en-US" sz="900" dirty="0" smtClean="0">
                <a:solidFill>
                  <a:srgbClr val="663300"/>
                </a:solidFill>
                <a:latin typeface="Verdana" pitchFamily="34" charset="0"/>
              </a:rPr>
              <a:t>06.1  </a:t>
            </a:r>
            <a:r>
              <a:rPr lang="en-US" sz="900" dirty="0">
                <a:solidFill>
                  <a:srgbClr val="663300"/>
                </a:solidFill>
                <a:latin typeface="Verdana" pitchFamily="34" charset="0"/>
              </a:rPr>
              <a:t>|  Limited English Proficiency</a:t>
            </a:r>
          </a:p>
        </p:txBody>
      </p:sp>
      <p:sp>
        <p:nvSpPr>
          <p:cNvPr id="7181" name="Rectangle 15"/>
          <p:cNvSpPr>
            <a:spLocks noChangeArrowheads="1"/>
          </p:cNvSpPr>
          <p:nvPr/>
        </p:nvSpPr>
        <p:spPr bwMode="gray">
          <a:xfrm>
            <a:off x="3810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Limited English Proficiency</a:t>
            </a:r>
          </a:p>
        </p:txBody>
      </p:sp>
    </p:spTree>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 id="2147485249" r:id="rId12"/>
  </p:sldLayoutIdLst>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8195"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8196"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819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12C9349C-B82A-431F-9D4A-8ED96DB6FACC}" type="slidenum">
              <a:rPr lang="en-US"/>
              <a:pPr>
                <a:defRPr/>
              </a:pPr>
              <a:t>‹#›</a:t>
            </a:fld>
            <a:endParaRPr lang="en-US" dirty="0"/>
          </a:p>
        </p:txBody>
      </p:sp>
      <p:grpSp>
        <p:nvGrpSpPr>
          <p:cNvPr id="8199" name="Group 12"/>
          <p:cNvGrpSpPr>
            <a:grpSpLocks/>
          </p:cNvGrpSpPr>
          <p:nvPr/>
        </p:nvGrpSpPr>
        <p:grpSpPr bwMode="auto">
          <a:xfrm>
            <a:off x="0" y="8839200"/>
            <a:ext cx="6858000" cy="228600"/>
            <a:chOff x="-48" y="5568"/>
            <a:chExt cx="4320" cy="144"/>
          </a:xfrm>
        </p:grpSpPr>
        <p:sp>
          <p:nvSpPr>
            <p:cNvPr id="8206"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8207"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8200"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8201"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8202"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8203" name="Picture 35" descr="Slide_title2_02"/>
          <p:cNvPicPr>
            <a:picLocks noChangeAspect="1" noChangeArrowheads="1"/>
          </p:cNvPicPr>
          <p:nvPr/>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8204"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8205"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50"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9219"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9220"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9221"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2BF821A-C584-40E8-89E5-73D9BA5049AB}" type="slidenum">
              <a:rPr lang="en-US"/>
              <a:pPr>
                <a:defRPr/>
              </a:pPr>
              <a:t>‹#›</a:t>
            </a:fld>
            <a:endParaRPr lang="en-US" dirty="0"/>
          </a:p>
        </p:txBody>
      </p:sp>
      <p:grpSp>
        <p:nvGrpSpPr>
          <p:cNvPr id="9223" name="Group 12"/>
          <p:cNvGrpSpPr>
            <a:grpSpLocks/>
          </p:cNvGrpSpPr>
          <p:nvPr/>
        </p:nvGrpSpPr>
        <p:grpSpPr bwMode="auto">
          <a:xfrm>
            <a:off x="0" y="8839200"/>
            <a:ext cx="6858000" cy="228600"/>
            <a:chOff x="-48" y="5568"/>
            <a:chExt cx="4320" cy="144"/>
          </a:xfrm>
        </p:grpSpPr>
        <p:sp>
          <p:nvSpPr>
            <p:cNvPr id="9230"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9231"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9224"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9225"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9226"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9227" name="Picture 35" descr="Slide_title2_02"/>
          <p:cNvPicPr>
            <a:picLocks noChangeAspect="1" noChangeArrowheads="1"/>
          </p:cNvPicPr>
          <p:nvPr/>
        </p:nvPicPr>
        <p:blipFill>
          <a:blip r:embed="rId14"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9228"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9229"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4"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 id="2147485261" r:id="rId12"/>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10243"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10244"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45"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FF62D35-1113-4713-A473-B8B4C0E0C93D}" type="slidenum">
              <a:rPr lang="en-US"/>
              <a:pPr>
                <a:defRPr/>
              </a:pPr>
              <a:t>‹#›</a:t>
            </a:fld>
            <a:endParaRPr lang="en-US" dirty="0"/>
          </a:p>
        </p:txBody>
      </p:sp>
      <p:grpSp>
        <p:nvGrpSpPr>
          <p:cNvPr id="10247" name="Group 12"/>
          <p:cNvGrpSpPr>
            <a:grpSpLocks/>
          </p:cNvGrpSpPr>
          <p:nvPr userDrawn="1"/>
        </p:nvGrpSpPr>
        <p:grpSpPr bwMode="auto">
          <a:xfrm>
            <a:off x="0" y="8839200"/>
            <a:ext cx="6858000" cy="228600"/>
            <a:chOff x="-48" y="5568"/>
            <a:chExt cx="4320" cy="144"/>
          </a:xfrm>
        </p:grpSpPr>
        <p:sp>
          <p:nvSpPr>
            <p:cNvPr id="10254"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10255"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10248"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10249" name="Rectangle 21"/>
          <p:cNvSpPr>
            <a:spLocks noChangeArrowheads="1"/>
          </p:cNvSpPr>
          <p:nvPr userDrawn="1"/>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10250" name="Rectangle 22"/>
          <p:cNvSpPr>
            <a:spLocks noChangeArrowheads="1"/>
          </p:cNvSpPr>
          <p:nvPr userDrawn="1"/>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10251" name="Picture 35" descr="Slide_title2_02"/>
          <p:cNvPicPr>
            <a:picLocks noChangeAspect="1" noChangeArrowheads="1"/>
          </p:cNvPicPr>
          <p:nvPr userDrawn="1"/>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10252" name="Rectangle 31"/>
          <p:cNvSpPr>
            <a:spLocks noChangeArrowheads="1"/>
          </p:cNvSpPr>
          <p:nvPr userDrawn="1"/>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10253" name="Line 34"/>
          <p:cNvSpPr>
            <a:spLocks noChangeShapeType="1"/>
          </p:cNvSpPr>
          <p:nvPr userDrawn="1"/>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5"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5.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21.jpeg"/><Relationship Id="rId5" Type="http://schemas.openxmlformats.org/officeDocument/2006/relationships/image" Target="../media/image6.em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7.png"/><Relationship Id="rId5" Type="http://schemas.openxmlformats.org/officeDocument/2006/relationships/image" Target="../media/image23.emf"/><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23.emf"/><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25.jpeg"/><Relationship Id="rId5" Type="http://schemas.openxmlformats.org/officeDocument/2006/relationships/hyperlink" Target="http://www.ahrq.gov/teamsteppstools/lep/videos/cuswords/"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27.jpeg"/><Relationship Id="rId5" Type="http://schemas.openxmlformats.org/officeDocument/2006/relationships/hyperlink" Target="http://www.ahrq.gov/teamsteppstools/lep/videos/briefing/"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28.jpeg"/><Relationship Id="rId5" Type="http://schemas.openxmlformats.org/officeDocument/2006/relationships/hyperlink" Target="http://www.ahrq.gov/teamsteppstools/tslepfiles/videos/psychsafety/" TargetMode="Externa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29.jpeg"/><Relationship Id="rId5" Type="http://schemas.openxmlformats.org/officeDocument/2006/relationships/image" Target="../media/image20.jpe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hyperlink" Target="http://www.ahrq.gov/teamsteppstools/lep/videos/checkback/" TargetMode="External"/><Relationship Id="rId5" Type="http://schemas.openxmlformats.org/officeDocument/2006/relationships/image" Target="../media/image18.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hyperlink" Target="http://teamstepps.ahrq.gov/"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emf"/><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33.jpeg"/><Relationship Id="rId5" Type="http://schemas.openxmlformats.org/officeDocument/2006/relationships/hyperlink" Target="http://www.ahrq.gov/teamsteppstools/lep/videos/success/"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emf"/><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healthaffairs.org/blog/2008/11/19/language-culture-and-medical-tragedy-the-case-of-willie-ramirez/" TargetMode="External"/><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5.e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62.xml"/><Relationship Id="rId5" Type="http://schemas.openxmlformats.org/officeDocument/2006/relationships/image" Target="../media/image7.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5.em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www.ahrq.gov/teamsteppstools/lep/videos/opportunity/"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18.png"/><Relationship Id="rId5" Type="http://schemas.openxmlformats.org/officeDocument/2006/relationships/image" Target="../media/image5.em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457200" y="457200"/>
            <a:ext cx="6096000" cy="3124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1" name="Rectangle 2"/>
          <p:cNvSpPr>
            <a:spLocks noGrp="1" noChangeArrowheads="1"/>
          </p:cNvSpPr>
          <p:nvPr>
            <p:ph type="ctrTitle"/>
          </p:nvPr>
        </p:nvSpPr>
        <p:spPr>
          <a:xfrm>
            <a:off x="457200" y="4572000"/>
            <a:ext cx="5829300" cy="762000"/>
          </a:xfrm>
        </p:spPr>
        <p:txBody>
          <a:bodyPr/>
          <a:lstStyle/>
          <a:p>
            <a:pPr eaLnBrk="1" hangingPunct="1"/>
            <a:r>
              <a:rPr lang="en-US" sz="1800" dirty="0" smtClean="0"/>
              <a:t>Enhancing Safety for Patients With </a:t>
            </a:r>
            <a:br>
              <a:rPr lang="en-US" sz="1800" dirty="0" smtClean="0"/>
            </a:br>
            <a:r>
              <a:rPr lang="en-US" sz="1800" dirty="0" smtClean="0"/>
              <a:t>Limited English Proficiency</a:t>
            </a:r>
            <a:br>
              <a:rPr lang="en-US" sz="1800" dirty="0" smtClean="0"/>
            </a:br>
            <a:r>
              <a:rPr lang="en-US" sz="1800" dirty="0" smtClean="0"/>
              <a:t>Train-the-Trainer Instructor Guide</a:t>
            </a:r>
          </a:p>
        </p:txBody>
      </p:sp>
      <p:pic>
        <p:nvPicPr>
          <p:cNvPr id="17412" name="Picture 5" descr="framework_comple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78090" y="762002"/>
            <a:ext cx="2054225" cy="1646239"/>
          </a:xfrm>
          <a:prstGeom prst="rect">
            <a:avLst/>
          </a:prstGeom>
          <a:noFill/>
          <a:ln w="9525">
            <a:noFill/>
            <a:miter lim="800000"/>
            <a:headEnd/>
            <a:tailEnd/>
          </a:ln>
        </p:spPr>
      </p:pic>
      <p:pic>
        <p:nvPicPr>
          <p:cNvPr id="17413" name="Picture 9" descr="name"/>
          <p:cNvPicPr>
            <a:picLocks noChangeAspect="1" noChangeArrowheads="1"/>
          </p:cNvPicPr>
          <p:nvPr/>
        </p:nvPicPr>
        <p:blipFill>
          <a:blip r:embed="rId3" cstate="print"/>
          <a:srcRect/>
          <a:stretch>
            <a:fillRect/>
          </a:stretch>
        </p:blipFill>
        <p:spPr bwMode="auto">
          <a:xfrm>
            <a:off x="1371600" y="2552700"/>
            <a:ext cx="4267200" cy="709613"/>
          </a:xfrm>
          <a:prstGeom prst="rect">
            <a:avLst/>
          </a:prstGeom>
          <a:noFill/>
          <a:ln w="9525">
            <a:noFill/>
            <a:miter lim="800000"/>
            <a:headEnd/>
            <a:tailEnd/>
          </a:ln>
        </p:spPr>
      </p:pic>
      <p:sp>
        <p:nvSpPr>
          <p:cNvPr id="17414" name="Text Box 10"/>
          <p:cNvSpPr txBox="1">
            <a:spLocks noChangeArrowheads="1"/>
          </p:cNvSpPr>
          <p:nvPr/>
        </p:nvSpPr>
        <p:spPr bwMode="auto">
          <a:xfrm>
            <a:off x="5486400" y="2535241"/>
            <a:ext cx="584200" cy="276999"/>
          </a:xfrm>
          <a:prstGeom prst="rect">
            <a:avLst/>
          </a:prstGeom>
          <a:noFill/>
          <a:ln w="9525">
            <a:noFill/>
            <a:miter lim="800000"/>
            <a:headEnd/>
            <a:tailEnd/>
          </a:ln>
        </p:spPr>
        <p:txBody>
          <a:bodyPr>
            <a:spAutoFit/>
          </a:bodyPr>
          <a:lstStyle/>
          <a:p>
            <a:pPr>
              <a:spcBef>
                <a:spcPct val="50000"/>
              </a:spcBef>
            </a:pPr>
            <a:r>
              <a:rPr lang="en-US" sz="1200">
                <a:solidFill>
                  <a:schemeClr val="bg2"/>
                </a:solidFill>
              </a:rPr>
              <a:t>TM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76225" y="290515"/>
            <a:ext cx="4648200" cy="395287"/>
          </a:xfrm>
        </p:spPr>
        <p:txBody>
          <a:bodyPr/>
          <a:lstStyle/>
          <a:p>
            <a:pPr eaLnBrk="1" hangingPunct="1"/>
            <a:r>
              <a:rPr lang="en-US" dirty="0" smtClean="0"/>
              <a:t>Benefits of Including Interpreter on the Care Team</a:t>
            </a:r>
          </a:p>
        </p:txBody>
      </p:sp>
      <p:sp>
        <p:nvSpPr>
          <p:cNvPr id="30723" name="Rectangle 3"/>
          <p:cNvSpPr>
            <a:spLocks noGrp="1" noChangeArrowheads="1"/>
          </p:cNvSpPr>
          <p:nvPr>
            <p:ph type="body" sz="half" idx="4294967295"/>
          </p:nvPr>
        </p:nvSpPr>
        <p:spPr>
          <a:xfrm>
            <a:off x="304799" y="852488"/>
            <a:ext cx="4575175" cy="3795712"/>
          </a:xfrm>
        </p:spPr>
        <p:txBody>
          <a:bodyPr/>
          <a:lstStyle/>
          <a:p>
            <a:pPr marL="0" indent="0" eaLnBrk="1" hangingPunct="1"/>
            <a:r>
              <a:rPr lang="en-US" b="1" dirty="0" smtClean="0"/>
              <a:t>SAY:</a:t>
            </a:r>
          </a:p>
          <a:p>
            <a:pPr marL="0" indent="0">
              <a:spcBef>
                <a:spcPct val="0"/>
              </a:spcBef>
            </a:pPr>
            <a:r>
              <a:rPr lang="en-US" dirty="0" smtClean="0"/>
              <a:t>Including a professional interpreter as a member of the care team has significant benefits to the patient.</a:t>
            </a:r>
          </a:p>
          <a:p>
            <a:pPr marL="0" indent="0">
              <a:spcBef>
                <a:spcPct val="0"/>
              </a:spcBef>
            </a:pPr>
            <a:endParaRPr lang="en-US" dirty="0" smtClean="0"/>
          </a:p>
          <a:p>
            <a:pPr marL="0" indent="0">
              <a:spcBef>
                <a:spcPct val="0"/>
              </a:spcBef>
            </a:pPr>
            <a:r>
              <a:rPr lang="en-US" dirty="0" smtClean="0"/>
              <a:t>The presence of a professional interpreter also has significant benefits to the care team, ensuring that both the patient and the care team have more accurate and complete information, which facilitates </a:t>
            </a:r>
            <a:r>
              <a:rPr lang="en-US" dirty="0" err="1" smtClean="0"/>
              <a:t>decisionmaking</a:t>
            </a:r>
            <a:r>
              <a:rPr lang="en-US" dirty="0" smtClean="0"/>
              <a:t>.</a:t>
            </a:r>
          </a:p>
          <a:p>
            <a:pPr marL="0" indent="0">
              <a:spcBef>
                <a:spcPct val="0"/>
              </a:spcBef>
            </a:pPr>
            <a:endParaRPr lang="en-US" dirty="0" smtClean="0"/>
          </a:p>
          <a:p>
            <a:pPr marL="0" indent="0">
              <a:spcBef>
                <a:spcPct val="0"/>
              </a:spcBef>
            </a:pPr>
            <a:r>
              <a:rPr lang="en-US" dirty="0" smtClean="0"/>
              <a:t>The interpreter achieves this primarily by interpreting the spoken words or written documents.</a:t>
            </a:r>
          </a:p>
          <a:p>
            <a:pPr marL="0" indent="0">
              <a:spcBef>
                <a:spcPct val="0"/>
              </a:spcBef>
            </a:pPr>
            <a:endParaRPr lang="en-US" dirty="0" smtClean="0"/>
          </a:p>
          <a:p>
            <a:pPr marL="0" indent="0">
              <a:spcBef>
                <a:spcPct val="0"/>
              </a:spcBef>
            </a:pPr>
            <a:r>
              <a:rPr lang="en-US" dirty="0" smtClean="0"/>
              <a:t>In addition, the interpreter can serve as an advocate, speaking up when he or she thinks the patient or provider may have missed important information.</a:t>
            </a:r>
          </a:p>
          <a:p>
            <a:pPr marL="0" indent="0">
              <a:spcBef>
                <a:spcPct val="0"/>
              </a:spcBef>
            </a:pPr>
            <a:endParaRPr lang="en-US" dirty="0" smtClean="0"/>
          </a:p>
          <a:p>
            <a:pPr marL="0" indent="0">
              <a:spcBef>
                <a:spcPct val="0"/>
              </a:spcBef>
            </a:pPr>
            <a:r>
              <a:rPr lang="en-US" dirty="0" smtClean="0"/>
              <a:t>Finally, the interpreter can serve as a cultural broker, helping health care providers understand the cultural perceptions and expectations of the patient as well as helping the patient understand the expectations and culture of health care. </a:t>
            </a:r>
          </a:p>
        </p:txBody>
      </p:sp>
      <p:sp>
        <p:nvSpPr>
          <p:cNvPr id="30724" name="Rectangle 5"/>
          <p:cNvSpPr>
            <a:spLocks noChangeArrowheads="1"/>
          </p:cNvSpPr>
          <p:nvPr/>
        </p:nvSpPr>
        <p:spPr bwMode="auto">
          <a:xfrm>
            <a:off x="609600" y="4800600"/>
            <a:ext cx="1219200" cy="381000"/>
          </a:xfrm>
          <a:prstGeom prst="rect">
            <a:avLst/>
          </a:prstGeom>
          <a:noFill/>
          <a:ln w="9525" algn="ctr">
            <a:noFill/>
            <a:miter lim="800000"/>
            <a:headEnd/>
            <a:tailEnd/>
          </a:ln>
        </p:spPr>
        <p:txBody>
          <a:bodyPr lIns="91429" tIns="45714" rIns="0" bIns="45714" anchor="ctr"/>
          <a:lstStyle/>
          <a:p>
            <a:pPr>
              <a:tabLst>
                <a:tab pos="285750" algn="l"/>
              </a:tabLst>
            </a:pPr>
            <a:endParaRPr lang="en-US" sz="1200" b="1">
              <a:solidFill>
                <a:srgbClr val="333399"/>
              </a:solidFill>
            </a:endParaRPr>
          </a:p>
        </p:txBody>
      </p:sp>
      <p:sp>
        <p:nvSpPr>
          <p:cNvPr id="30725" name="Rectangle 6"/>
          <p:cNvSpPr>
            <a:spLocks noChangeArrowheads="1"/>
          </p:cNvSpPr>
          <p:nvPr/>
        </p:nvSpPr>
        <p:spPr bwMode="auto">
          <a:xfrm>
            <a:off x="304800" y="3686175"/>
            <a:ext cx="1447800" cy="228600"/>
          </a:xfrm>
          <a:prstGeom prst="rect">
            <a:avLst/>
          </a:prstGeom>
          <a:noFill/>
          <a:ln w="9525" algn="ctr">
            <a:noFill/>
            <a:miter lim="800000"/>
            <a:headEnd/>
            <a:tailEnd/>
          </a:ln>
        </p:spPr>
        <p:txBody>
          <a:bodyPr lIns="91429" tIns="45714" rIns="0" bIns="45714"/>
          <a:lstStyle/>
          <a:p>
            <a:pPr>
              <a:spcBef>
                <a:spcPct val="50000"/>
              </a:spcBef>
              <a:tabLst>
                <a:tab pos="285750" algn="l"/>
              </a:tabLst>
            </a:pPr>
            <a:r>
              <a:rPr lang="en-US" sz="1200">
                <a:solidFill>
                  <a:srgbClr val="333399"/>
                </a:solidFill>
              </a:rPr>
              <a:t>	</a:t>
            </a:r>
          </a:p>
        </p:txBody>
      </p:sp>
      <p:sp>
        <p:nvSpPr>
          <p:cNvPr id="3072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31FB8FE6-5787-4154-ABFC-A5C9ED1AC03F}" type="slidenum">
              <a:rPr lang="en-US" sz="900">
                <a:solidFill>
                  <a:srgbClr val="663300"/>
                </a:solidFill>
                <a:latin typeface="Verdana" pitchFamily="34" charset="0"/>
              </a:rPr>
              <a:pPr algn="ctr"/>
              <a:t>9</a:t>
            </a:fld>
            <a:endParaRPr lang="en-US" sz="900">
              <a:solidFill>
                <a:srgbClr val="663300"/>
              </a:solidFill>
              <a:latin typeface="Verdana" pitchFamily="34" charset="0"/>
            </a:endParaRPr>
          </a:p>
        </p:txBody>
      </p:sp>
      <p:sp>
        <p:nvSpPr>
          <p:cNvPr id="30729" name="Rectangle 3"/>
          <p:cNvSpPr txBox="1">
            <a:spLocks noChangeArrowheads="1"/>
          </p:cNvSpPr>
          <p:nvPr/>
        </p:nvSpPr>
        <p:spPr bwMode="auto">
          <a:xfrm>
            <a:off x="314325" y="4886325"/>
            <a:ext cx="4565650" cy="3698875"/>
          </a:xfrm>
          <a:prstGeom prst="rect">
            <a:avLst/>
          </a:prstGeom>
          <a:noFill/>
          <a:ln w="9525">
            <a:noFill/>
            <a:miter lim="800000"/>
            <a:headEnd/>
            <a:tailEnd/>
          </a:ln>
        </p:spPr>
        <p:txBody>
          <a:bodyPr lIns="91429" tIns="45714" rIns="91429" bIns="45714"/>
          <a:lstStyle/>
          <a:p>
            <a:pPr eaLnBrk="0" hangingPunct="0">
              <a:tabLst>
                <a:tab pos="347663" algn="l"/>
              </a:tabLst>
            </a:pPr>
            <a:r>
              <a:rPr lang="en-US" sz="1200" dirty="0" smtClean="0">
                <a:solidFill>
                  <a:srgbClr val="000000"/>
                </a:solidFill>
              </a:rPr>
              <a:t>         </a:t>
            </a:r>
            <a:r>
              <a:rPr lang="en-US" sz="1200" b="1" dirty="0" smtClean="0">
                <a:solidFill>
                  <a:srgbClr val="000000"/>
                </a:solidFill>
              </a:rPr>
              <a:t>INSTRUCTOR NOTE:</a:t>
            </a:r>
          </a:p>
          <a:p>
            <a:pPr eaLnBrk="0" hangingPunct="0">
              <a:tabLst>
                <a:tab pos="347663" algn="l"/>
              </a:tabLst>
            </a:pPr>
            <a:endParaRPr lang="en-US" sz="1200" b="1" dirty="0" smtClean="0">
              <a:solidFill>
                <a:srgbClr val="000000"/>
              </a:solidFill>
            </a:endParaRPr>
          </a:p>
          <a:p>
            <a:pPr eaLnBrk="0" hangingPunct="0">
              <a:tabLst>
                <a:tab pos="347663" algn="l"/>
              </a:tabLst>
            </a:pPr>
            <a:r>
              <a:rPr lang="en-US" sz="1200" dirty="0" smtClean="0">
                <a:solidFill>
                  <a:srgbClr val="000000"/>
                </a:solidFill>
              </a:rPr>
              <a:t>It </a:t>
            </a:r>
            <a:r>
              <a:rPr lang="en-US" sz="1200" dirty="0">
                <a:solidFill>
                  <a:srgbClr val="000000"/>
                </a:solidFill>
              </a:rPr>
              <a:t>can also be beneficial to use bilingual staff who are certified to provide care in non-English </a:t>
            </a:r>
            <a:r>
              <a:rPr lang="en-US" sz="1200" dirty="0" smtClean="0">
                <a:solidFill>
                  <a:srgbClr val="000000"/>
                </a:solidFill>
              </a:rPr>
              <a:t>languages </a:t>
            </a:r>
            <a:r>
              <a:rPr lang="en-US" sz="1200" dirty="0">
                <a:solidFill>
                  <a:srgbClr val="000000"/>
                </a:solidFill>
              </a:rPr>
              <a:t>or volunteers who are trained and certified to act as interpreters.</a:t>
            </a:r>
          </a:p>
          <a:p>
            <a:pPr>
              <a:spcBef>
                <a:spcPct val="50000"/>
              </a:spcBef>
              <a:tabLst>
                <a:tab pos="347663" algn="l"/>
              </a:tabLst>
            </a:pPr>
            <a:r>
              <a:rPr lang="en-US" sz="1200" dirty="0" smtClean="0">
                <a:solidFill>
                  <a:srgbClr val="000000"/>
                </a:solidFill>
              </a:rPr>
              <a:t>Some </a:t>
            </a:r>
            <a:r>
              <a:rPr lang="en-US" sz="1200" dirty="0">
                <a:solidFill>
                  <a:srgbClr val="000000"/>
                </a:solidFill>
              </a:rPr>
              <a:t>health care settings advocate a “Black Box” model, where </a:t>
            </a:r>
            <a:r>
              <a:rPr lang="en-US" sz="1200" dirty="0" smtClean="0">
                <a:solidFill>
                  <a:srgbClr val="000000"/>
                </a:solidFill>
              </a:rPr>
              <a:t>interpreters limit </a:t>
            </a:r>
            <a:r>
              <a:rPr lang="en-US" sz="1200" dirty="0">
                <a:solidFill>
                  <a:srgbClr val="000000"/>
                </a:solidFill>
              </a:rPr>
              <a:t>themselves to interpreting and translating words. However, patient safety can be enhanced when the interpreter is also allowed to share important cultural information and raise patient safety concerns.</a:t>
            </a:r>
          </a:p>
          <a:p>
            <a:pPr>
              <a:spcBef>
                <a:spcPct val="50000"/>
              </a:spcBef>
              <a:tabLst>
                <a:tab pos="347663" algn="l"/>
              </a:tabLst>
            </a:pPr>
            <a:r>
              <a:rPr lang="en-US" sz="1200" dirty="0" smtClean="0">
                <a:solidFill>
                  <a:srgbClr val="000000"/>
                </a:solidFill>
              </a:rPr>
              <a:t>In </a:t>
            </a:r>
            <a:r>
              <a:rPr lang="en-US" sz="1200" dirty="0">
                <a:solidFill>
                  <a:srgbClr val="000000"/>
                </a:solidFill>
              </a:rPr>
              <a:t>many other health care settings, medical interpreters are trained to serve as cultural brokers and patient advocates, but clinical staff do not always welcome their intervention in this role. It may be useful to assess the culture of interpretation at your own hospital to help you set your goals.</a:t>
            </a:r>
          </a:p>
        </p:txBody>
      </p:sp>
      <p:pic>
        <p:nvPicPr>
          <p:cNvPr id="10" name="Picture 9" descr="Slide9.JPG"/>
          <p:cNvPicPr>
            <a:picLocks noChangeAspect="1"/>
          </p:cNvPicPr>
          <p:nvPr/>
        </p:nvPicPr>
        <p:blipFill>
          <a:blip r:embed="rId3" cstate="print"/>
          <a:stretch>
            <a:fillRect/>
          </a:stretch>
        </p:blipFill>
        <p:spPr>
          <a:xfrm>
            <a:off x="5105400" y="923925"/>
            <a:ext cx="1371600" cy="1028700"/>
          </a:xfrm>
          <a:prstGeom prst="rect">
            <a:avLst/>
          </a:prstGeom>
        </p:spPr>
      </p:pic>
      <p:pic>
        <p:nvPicPr>
          <p:cNvPr id="11" name="Picture 10"/>
          <p:cNvPicPr>
            <a:picLocks noChangeAspect="1"/>
          </p:cNvPicPr>
          <p:nvPr/>
        </p:nvPicPr>
        <p:blipFill>
          <a:blip r:embed="rId4" cstate="print"/>
          <a:srcRect r="84598" b="21956"/>
          <a:stretch>
            <a:fillRect/>
          </a:stretch>
        </p:blipFill>
        <p:spPr>
          <a:xfrm>
            <a:off x="404060" y="4897814"/>
            <a:ext cx="308809" cy="252747"/>
          </a:xfrm>
          <a:prstGeom prst="rect">
            <a:avLst/>
          </a:prstGeom>
        </p:spPr>
      </p:pic>
      <p:pic>
        <p:nvPicPr>
          <p:cNvPr id="12" name="Picture 11" descr="Time icon"/>
          <p:cNvPicPr>
            <a:picLocks noChangeAspect="1" noChangeArrowheads="1"/>
          </p:cNvPicPr>
          <p:nvPr/>
        </p:nvPicPr>
        <p:blipFill>
          <a:blip r:embed="rId5" cstate="print"/>
          <a:srcRect/>
          <a:stretch>
            <a:fillRect/>
          </a:stretch>
        </p:blipFill>
        <p:spPr bwMode="auto">
          <a:xfrm>
            <a:off x="5052261" y="2754228"/>
            <a:ext cx="209550" cy="228600"/>
          </a:xfrm>
          <a:prstGeom prst="rect">
            <a:avLst/>
          </a:prstGeom>
          <a:noFill/>
          <a:ln w="9525">
            <a:noFill/>
            <a:miter lim="800000"/>
            <a:headEnd/>
            <a:tailEnd/>
          </a:ln>
        </p:spPr>
      </p:pic>
      <p:sp>
        <p:nvSpPr>
          <p:cNvPr id="13" name="Rectangle 12"/>
          <p:cNvSpPr/>
          <p:nvPr/>
        </p:nvSpPr>
        <p:spPr>
          <a:xfrm>
            <a:off x="5305425" y="26859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2"/>
          <p:cNvSpPr>
            <a:spLocks noGrp="1" noChangeArrowheads="1"/>
          </p:cNvSpPr>
          <p:nvPr>
            <p:ph type="title" idx="4294967295"/>
          </p:nvPr>
        </p:nvSpPr>
        <p:spPr>
          <a:xfrm>
            <a:off x="2000250" y="290515"/>
            <a:ext cx="4552950" cy="395287"/>
          </a:xfrm>
        </p:spPr>
        <p:txBody>
          <a:bodyPr/>
          <a:lstStyle/>
          <a:p>
            <a:r>
              <a:rPr lang="en-US" dirty="0" smtClean="0"/>
              <a:t>Implementation</a:t>
            </a:r>
          </a:p>
        </p:txBody>
      </p:sp>
      <p:sp>
        <p:nvSpPr>
          <p:cNvPr id="31747" name="Rectangle 55"/>
          <p:cNvSpPr>
            <a:spLocks noChangeArrowheads="1"/>
          </p:cNvSpPr>
          <p:nvPr/>
        </p:nvSpPr>
        <p:spPr bwMode="auto">
          <a:xfrm>
            <a:off x="2" y="3949184"/>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1748" name="Rectangle 53"/>
          <p:cNvSpPr>
            <a:spLocks noChangeArrowheads="1"/>
          </p:cNvSpPr>
          <p:nvPr/>
        </p:nvSpPr>
        <p:spPr bwMode="auto">
          <a:xfrm>
            <a:off x="1905000" y="914403"/>
            <a:ext cx="4572000" cy="7663624"/>
          </a:xfrm>
          <a:prstGeom prst="rect">
            <a:avLst/>
          </a:prstGeom>
          <a:noFill/>
          <a:ln w="9525">
            <a:noFill/>
            <a:miter lim="800000"/>
            <a:headEnd/>
            <a:tailEnd/>
          </a:ln>
        </p:spPr>
        <p:txBody>
          <a:bodyPr lIns="91429" tIns="45714" rIns="91429" bIns="45714">
            <a:spAutoFit/>
          </a:bodyPr>
          <a:lstStyle/>
          <a:p>
            <a:r>
              <a:rPr lang="en-US" sz="1200" b="1" dirty="0">
                <a:solidFill>
                  <a:srgbClr val="000000"/>
                </a:solidFill>
              </a:rPr>
              <a:t>   SAY:</a:t>
            </a:r>
          </a:p>
          <a:p>
            <a:endParaRPr lang="en-US" sz="1200" dirty="0">
              <a:solidFill>
                <a:srgbClr val="000000"/>
              </a:solidFill>
            </a:endParaRPr>
          </a:p>
          <a:p>
            <a:pPr marL="114300" lvl="1" indent="6350"/>
            <a:r>
              <a:rPr lang="en-US" sz="1200" dirty="0">
                <a:solidFill>
                  <a:srgbClr val="000000"/>
                </a:solidFill>
              </a:rPr>
              <a:t>What is the process for obtaining an interpreter in your clinical area?  </a:t>
            </a:r>
          </a:p>
          <a:p>
            <a:pPr marL="114300" lvl="1" indent="6350"/>
            <a:endParaRPr lang="en-US" sz="1200" dirty="0">
              <a:solidFill>
                <a:srgbClr val="000000"/>
              </a:solidFill>
            </a:endParaRPr>
          </a:p>
          <a:p>
            <a:pPr marL="114300" lvl="1" indent="6350"/>
            <a:r>
              <a:rPr lang="en-US" sz="1200" dirty="0">
                <a:solidFill>
                  <a:srgbClr val="000000"/>
                </a:solidFill>
              </a:rPr>
              <a:t>The basic steps include </a:t>
            </a:r>
            <a:r>
              <a:rPr lang="en-US" sz="1200" dirty="0" smtClean="0">
                <a:solidFill>
                  <a:srgbClr val="000000"/>
                </a:solidFill>
              </a:rPr>
              <a:t>(1</a:t>
            </a:r>
            <a:r>
              <a:rPr lang="en-US" sz="1200" dirty="0">
                <a:solidFill>
                  <a:srgbClr val="000000"/>
                </a:solidFill>
              </a:rPr>
              <a:t>) identifying the need for language or cultural support, </a:t>
            </a:r>
            <a:r>
              <a:rPr lang="en-US" sz="1200" dirty="0" smtClean="0">
                <a:solidFill>
                  <a:srgbClr val="000000"/>
                </a:solidFill>
              </a:rPr>
              <a:t>(2</a:t>
            </a:r>
            <a:r>
              <a:rPr lang="en-US" sz="1200" dirty="0">
                <a:solidFill>
                  <a:srgbClr val="000000"/>
                </a:solidFill>
              </a:rPr>
              <a:t>) contacting the interpreter, </a:t>
            </a:r>
            <a:r>
              <a:rPr lang="en-US" sz="1200" dirty="0" smtClean="0">
                <a:solidFill>
                  <a:srgbClr val="000000"/>
                </a:solidFill>
              </a:rPr>
              <a:t>(3</a:t>
            </a:r>
            <a:r>
              <a:rPr lang="en-US" sz="1200" dirty="0">
                <a:solidFill>
                  <a:srgbClr val="000000"/>
                </a:solidFill>
              </a:rPr>
              <a:t>) ensuring that the interpreter remains present during the entire patient encounter, and </a:t>
            </a:r>
            <a:r>
              <a:rPr lang="en-US" sz="1200" dirty="0" smtClean="0">
                <a:solidFill>
                  <a:srgbClr val="000000"/>
                </a:solidFill>
              </a:rPr>
              <a:t>(4</a:t>
            </a:r>
            <a:r>
              <a:rPr lang="en-US" sz="1200" dirty="0">
                <a:solidFill>
                  <a:srgbClr val="000000"/>
                </a:solidFill>
              </a:rPr>
              <a:t>) ensuring that the interpreter is fully informed and integrated into the patient care team.</a:t>
            </a:r>
          </a:p>
          <a:p>
            <a:pPr marL="114300" lvl="1" indent="6350"/>
            <a:endParaRPr lang="en-US" sz="1200" dirty="0">
              <a:solidFill>
                <a:srgbClr val="000000"/>
              </a:solidFill>
            </a:endParaRPr>
          </a:p>
          <a:p>
            <a:pPr marL="114300" lvl="1" indent="6350"/>
            <a:r>
              <a:rPr lang="en-US" sz="1200" dirty="0">
                <a:solidFill>
                  <a:srgbClr val="000000"/>
                </a:solidFill>
              </a:rPr>
              <a:t>There are often barriers that make it difficult for people to fully implement the process. For example, an interpreter is not always available right away, or the interpreter may arrive late or need to leave early. Since these problems put LEP patients at risk, it is important that you or your team leader raise these issues with your patient safety and interpreter services leaders.  This </a:t>
            </a:r>
            <a:r>
              <a:rPr lang="en-US" sz="1200" dirty="0" smtClean="0">
                <a:solidFill>
                  <a:srgbClr val="000000"/>
                </a:solidFill>
              </a:rPr>
              <a:t>module </a:t>
            </a:r>
            <a:r>
              <a:rPr lang="en-US" sz="1200" dirty="0">
                <a:solidFill>
                  <a:srgbClr val="000000"/>
                </a:solidFill>
              </a:rPr>
              <a:t>has an accompanying </a:t>
            </a:r>
            <a:r>
              <a:rPr lang="en-US" sz="1200" dirty="0" smtClean="0">
                <a:solidFill>
                  <a:srgbClr val="000000"/>
                </a:solidFill>
              </a:rPr>
              <a:t>guide </a:t>
            </a:r>
            <a:r>
              <a:rPr lang="en-US" sz="1200" dirty="0">
                <a:solidFill>
                  <a:srgbClr val="000000"/>
                </a:solidFill>
              </a:rPr>
              <a:t>to help hospital leaders address the challenges. </a:t>
            </a:r>
          </a:p>
          <a:p>
            <a:pPr marL="114300" lvl="1" indent="6350"/>
            <a:endParaRPr lang="en-US" sz="1200" dirty="0">
              <a:solidFill>
                <a:srgbClr val="000000"/>
              </a:solidFill>
            </a:endParaRPr>
          </a:p>
          <a:p>
            <a:pPr marL="114300" lvl="1" indent="6350"/>
            <a:r>
              <a:rPr lang="en-US" sz="1200" dirty="0">
                <a:solidFill>
                  <a:srgbClr val="000000"/>
                </a:solidFill>
              </a:rPr>
              <a:t>In the meantime, your process should include a way of implementing contingency plans, </a:t>
            </a:r>
            <a:r>
              <a:rPr lang="en-US" sz="1200" dirty="0" smtClean="0">
                <a:solidFill>
                  <a:srgbClr val="000000"/>
                </a:solidFill>
              </a:rPr>
              <a:t>such as calling </a:t>
            </a:r>
            <a:r>
              <a:rPr lang="en-US" sz="1200" dirty="0">
                <a:solidFill>
                  <a:srgbClr val="000000"/>
                </a:solidFill>
              </a:rPr>
              <a:t>a phone interpreter if no face-to-face interpreter is available, briefing </a:t>
            </a:r>
            <a:r>
              <a:rPr lang="en-US" sz="1200" dirty="0" smtClean="0">
                <a:solidFill>
                  <a:srgbClr val="000000"/>
                </a:solidFill>
              </a:rPr>
              <a:t>interpreters </a:t>
            </a:r>
            <a:r>
              <a:rPr lang="en-US" sz="1200" dirty="0">
                <a:solidFill>
                  <a:srgbClr val="000000"/>
                </a:solidFill>
              </a:rPr>
              <a:t>when they arrive, and switching to a new interpreter or telephone interpretation if the face-to-face interpreter needs to leave before </a:t>
            </a:r>
            <a:r>
              <a:rPr lang="en-US" sz="1200" dirty="0" smtClean="0">
                <a:solidFill>
                  <a:srgbClr val="000000"/>
                </a:solidFill>
              </a:rPr>
              <a:t>the encounter </a:t>
            </a:r>
            <a:r>
              <a:rPr lang="en-US" sz="1200" dirty="0">
                <a:solidFill>
                  <a:srgbClr val="000000"/>
                </a:solidFill>
              </a:rPr>
              <a:t>is complete. </a:t>
            </a:r>
          </a:p>
          <a:p>
            <a:pPr marL="114300" lvl="1" indent="6350"/>
            <a:endParaRPr lang="en-US" sz="1200" b="1" dirty="0">
              <a:solidFill>
                <a:srgbClr val="000000"/>
              </a:solidFill>
            </a:endParaRPr>
          </a:p>
          <a:p>
            <a:pPr marL="114300" lvl="1" indent="6350"/>
            <a:r>
              <a:rPr lang="en-US" sz="1200" b="1" dirty="0">
                <a:solidFill>
                  <a:srgbClr val="000000"/>
                </a:solidFill>
              </a:rPr>
              <a:t>EXERCISE:</a:t>
            </a:r>
            <a:r>
              <a:rPr lang="en-US" sz="1200" dirty="0">
                <a:solidFill>
                  <a:srgbClr val="000000"/>
                </a:solidFill>
              </a:rPr>
              <a:t>  </a:t>
            </a:r>
          </a:p>
          <a:p>
            <a:pPr marL="114300" lvl="1" indent="6350"/>
            <a:r>
              <a:rPr lang="en-US" sz="1200" dirty="0">
                <a:solidFill>
                  <a:srgbClr val="000000"/>
                </a:solidFill>
              </a:rPr>
              <a:t>Instruct participants to take out their blank copy of the patient language process map and to take </a:t>
            </a:r>
            <a:r>
              <a:rPr lang="en-US" sz="1200" dirty="0" smtClean="0">
                <a:solidFill>
                  <a:srgbClr val="000000"/>
                </a:solidFill>
              </a:rPr>
              <a:t>5 </a:t>
            </a:r>
            <a:r>
              <a:rPr lang="en-US" sz="1200" dirty="0">
                <a:solidFill>
                  <a:srgbClr val="000000"/>
                </a:solidFill>
              </a:rPr>
              <a:t>minutes to complete it, adding any steps necessary at their site and noting who, </a:t>
            </a:r>
            <a:r>
              <a:rPr lang="en-US" sz="1200" dirty="0" smtClean="0">
                <a:solidFill>
                  <a:srgbClr val="000000"/>
                </a:solidFill>
              </a:rPr>
              <a:t>when, </a:t>
            </a:r>
            <a:r>
              <a:rPr lang="en-US" sz="1200" dirty="0">
                <a:solidFill>
                  <a:srgbClr val="000000"/>
                </a:solidFill>
              </a:rPr>
              <a:t>and how. If there is a team from one unit or area, they can work together to complete the worksheet, or they may use a flipchart for easy viewing by the whole group. Once they have completed the sheet, ask the groups to share their detailed maps with the full group, closely monitoring time (5 minutes).</a:t>
            </a:r>
          </a:p>
          <a:p>
            <a:pPr marL="114300" lvl="1" indent="6350"/>
            <a:endParaRPr lang="en-US" sz="1200" dirty="0">
              <a:solidFill>
                <a:srgbClr val="000000"/>
              </a:solidFill>
            </a:endParaRPr>
          </a:p>
          <a:p>
            <a:pPr marL="114300" lvl="1" indent="6350"/>
            <a:r>
              <a:rPr lang="en-US" sz="1200" dirty="0">
                <a:solidFill>
                  <a:srgbClr val="000000"/>
                </a:solidFill>
              </a:rPr>
              <a:t>Participants may find it useful to flag problems that hinder them from following the outlined </a:t>
            </a:r>
            <a:r>
              <a:rPr lang="en-US" sz="1200" dirty="0" smtClean="0">
                <a:solidFill>
                  <a:srgbClr val="000000"/>
                </a:solidFill>
              </a:rPr>
              <a:t>process </a:t>
            </a:r>
            <a:r>
              <a:rPr lang="en-US" sz="1200" dirty="0">
                <a:solidFill>
                  <a:srgbClr val="000000"/>
                </a:solidFill>
              </a:rPr>
              <a:t>and </a:t>
            </a:r>
            <a:r>
              <a:rPr lang="en-US" sz="1200" dirty="0" smtClean="0">
                <a:solidFill>
                  <a:srgbClr val="000000"/>
                </a:solidFill>
              </a:rPr>
              <a:t>to develop </a:t>
            </a:r>
            <a:r>
              <a:rPr lang="en-US" sz="1200" dirty="0">
                <a:solidFill>
                  <a:srgbClr val="000000"/>
                </a:solidFill>
              </a:rPr>
              <a:t>a contingency plan and a plan to raise these issues with their organization’s leaders.</a:t>
            </a:r>
          </a:p>
        </p:txBody>
      </p:sp>
      <p:pic>
        <p:nvPicPr>
          <p:cNvPr id="6" name="Picture 5" descr="Time icon"/>
          <p:cNvPicPr>
            <a:picLocks noChangeAspect="1" noChangeArrowheads="1"/>
          </p:cNvPicPr>
          <p:nvPr/>
        </p:nvPicPr>
        <p:blipFill>
          <a:blip r:embed="rId3" cstate="print"/>
          <a:srcRect/>
          <a:stretch>
            <a:fillRect/>
          </a:stretch>
        </p:blipFill>
        <p:spPr bwMode="auto">
          <a:xfrm>
            <a:off x="318336" y="2716128"/>
            <a:ext cx="209550" cy="228600"/>
          </a:xfrm>
          <a:prstGeom prst="rect">
            <a:avLst/>
          </a:prstGeom>
          <a:noFill/>
          <a:ln w="9525">
            <a:noFill/>
            <a:miter lim="800000"/>
            <a:headEnd/>
            <a:tailEnd/>
          </a:ln>
        </p:spPr>
      </p:pic>
      <p:sp>
        <p:nvSpPr>
          <p:cNvPr id="7" name="Rectangle 6"/>
          <p:cNvSpPr/>
          <p:nvPr/>
        </p:nvSpPr>
        <p:spPr>
          <a:xfrm>
            <a:off x="581025" y="26478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8" name="Picture 9" descr="exercise"/>
          <p:cNvPicPr>
            <a:picLocks noChangeAspect="1" noChangeArrowheads="1"/>
          </p:cNvPicPr>
          <p:nvPr/>
        </p:nvPicPr>
        <p:blipFill>
          <a:blip r:embed="rId4" cstate="print"/>
          <a:srcRect/>
          <a:stretch>
            <a:fillRect/>
          </a:stretch>
        </p:blipFill>
        <p:spPr bwMode="auto">
          <a:xfrm>
            <a:off x="246063" y="3351213"/>
            <a:ext cx="1624012" cy="2663825"/>
          </a:xfrm>
          <a:prstGeom prst="rect">
            <a:avLst/>
          </a:prstGeom>
          <a:noFill/>
        </p:spPr>
      </p:pic>
      <p:pic>
        <p:nvPicPr>
          <p:cNvPr id="9" name="Picture 25" descr="Materials icon"/>
          <p:cNvPicPr>
            <a:picLocks noChangeAspect="1" noChangeArrowheads="1"/>
          </p:cNvPicPr>
          <p:nvPr/>
        </p:nvPicPr>
        <p:blipFill>
          <a:blip r:embed="rId5" cstate="print"/>
          <a:srcRect/>
          <a:stretch>
            <a:fillRect/>
          </a:stretch>
        </p:blipFill>
        <p:spPr bwMode="auto">
          <a:xfrm>
            <a:off x="373981" y="6247397"/>
            <a:ext cx="136525" cy="273050"/>
          </a:xfrm>
          <a:prstGeom prst="rect">
            <a:avLst/>
          </a:prstGeom>
          <a:noFill/>
          <a:ln w="9525">
            <a:noFill/>
            <a:miter lim="800000"/>
            <a:headEnd/>
            <a:tailEnd/>
          </a:ln>
        </p:spPr>
      </p:pic>
      <p:sp>
        <p:nvSpPr>
          <p:cNvPr id="10" name="TextBox 9"/>
          <p:cNvSpPr txBox="1"/>
          <p:nvPr/>
        </p:nvSpPr>
        <p:spPr>
          <a:xfrm>
            <a:off x="323850" y="6606339"/>
            <a:ext cx="1483394" cy="1292662"/>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Patient Language Process Map</a:t>
            </a:r>
          </a:p>
          <a:p>
            <a:pPr marL="169863" lvl="1" indent="-168275">
              <a:spcBef>
                <a:spcPct val="50000"/>
              </a:spcBef>
              <a:buFontTx/>
              <a:buChar char="•"/>
              <a:tabLst>
                <a:tab pos="285750" algn="l"/>
              </a:tabLst>
            </a:pPr>
            <a:r>
              <a:rPr lang="en-US" sz="1200" dirty="0" smtClean="0">
                <a:solidFill>
                  <a:srgbClr val="333399"/>
                </a:solidFill>
              </a:rPr>
              <a:t>Optional: Flipcharts and markers</a:t>
            </a:r>
            <a:endParaRPr lang="en-US" dirty="0"/>
          </a:p>
        </p:txBody>
      </p:sp>
      <p:sp>
        <p:nvSpPr>
          <p:cNvPr id="11" name="Rectangle 10"/>
          <p:cNvSpPr/>
          <p:nvPr/>
        </p:nvSpPr>
        <p:spPr>
          <a:xfrm>
            <a:off x="571500" y="6257837"/>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pic>
        <p:nvPicPr>
          <p:cNvPr id="12" name="Picture 11" descr="Slide10.JPG"/>
          <p:cNvPicPr>
            <a:picLocks noChangeAspect="1"/>
          </p:cNvPicPr>
          <p:nvPr/>
        </p:nvPicPr>
        <p:blipFill>
          <a:blip r:embed="rId6" cstate="print"/>
          <a:stretch>
            <a:fillRect/>
          </a:stretch>
        </p:blipFill>
        <p:spPr>
          <a:xfrm>
            <a:off x="400050" y="923925"/>
            <a:ext cx="1371600" cy="1028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9"/>
          <p:cNvSpPr>
            <a:spLocks noGrp="1" noChangeArrowheads="1"/>
          </p:cNvSpPr>
          <p:nvPr>
            <p:ph type="title" idx="4294967295"/>
          </p:nvPr>
        </p:nvSpPr>
        <p:spPr>
          <a:xfrm>
            <a:off x="333375" y="290515"/>
            <a:ext cx="4648200" cy="395287"/>
          </a:xfrm>
        </p:spPr>
        <p:txBody>
          <a:bodyPr/>
          <a:lstStyle/>
          <a:p>
            <a:pPr eaLnBrk="1" hangingPunct="1"/>
            <a:r>
              <a:rPr lang="en-US" dirty="0" smtClean="0"/>
              <a:t>Assertion, Advocacy, and Conflict Resolution</a:t>
            </a:r>
          </a:p>
        </p:txBody>
      </p:sp>
      <p:sp>
        <p:nvSpPr>
          <p:cNvPr id="32771" name="Rectangle 31"/>
          <p:cNvSpPr>
            <a:spLocks noChangeArrowheads="1"/>
          </p:cNvSpPr>
          <p:nvPr/>
        </p:nvSpPr>
        <p:spPr bwMode="auto">
          <a:xfrm>
            <a:off x="371475" y="838202"/>
            <a:ext cx="4581525" cy="646319"/>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b="1" dirty="0">
                <a:solidFill>
                  <a:srgbClr val="000000"/>
                </a:solidFill>
              </a:rPr>
              <a:t>DO: </a:t>
            </a:r>
          </a:p>
          <a:p>
            <a:pPr>
              <a:tabLst>
                <a:tab pos="228600" algn="l"/>
              </a:tabLst>
            </a:pPr>
            <a:endParaRPr lang="en-US" sz="1200" b="1" dirty="0">
              <a:solidFill>
                <a:srgbClr val="000000"/>
              </a:solidFill>
            </a:endParaRPr>
          </a:p>
          <a:p>
            <a:pPr>
              <a:tabLst>
                <a:tab pos="228600" algn="l"/>
              </a:tabLst>
            </a:pPr>
            <a:r>
              <a:rPr lang="en-US" sz="1200" dirty="0">
                <a:solidFill>
                  <a:srgbClr val="000000"/>
                </a:solidFill>
              </a:rPr>
              <a:t>Read the </a:t>
            </a:r>
            <a:r>
              <a:rPr lang="en-US" sz="1200" dirty="0" smtClean="0">
                <a:solidFill>
                  <a:srgbClr val="000000"/>
                </a:solidFill>
              </a:rPr>
              <a:t>scenario.</a:t>
            </a:r>
            <a:endParaRPr lang="en-US" sz="1200" dirty="0">
              <a:solidFill>
                <a:srgbClr val="000000"/>
              </a:solidFill>
            </a:endParaRPr>
          </a:p>
        </p:txBody>
      </p:sp>
      <p:sp>
        <p:nvSpPr>
          <p:cNvPr id="32772"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8D94E891-D27A-445D-B872-0E3376BEF29F}" type="slidenum">
              <a:rPr lang="en-US" sz="900">
                <a:solidFill>
                  <a:srgbClr val="663300"/>
                </a:solidFill>
                <a:latin typeface="Verdana" pitchFamily="34" charset="0"/>
              </a:rPr>
              <a:pPr algn="ctr"/>
              <a:t>11</a:t>
            </a:fld>
            <a:endParaRPr lang="en-US" sz="900">
              <a:solidFill>
                <a:srgbClr val="663300"/>
              </a:solidFill>
              <a:latin typeface="Verdana" pitchFamily="34" charset="0"/>
            </a:endParaRPr>
          </a:p>
        </p:txBody>
      </p:sp>
      <p:sp>
        <p:nvSpPr>
          <p:cNvPr id="32776" name="Rectangle 31"/>
          <p:cNvSpPr>
            <a:spLocks noChangeArrowheads="1"/>
          </p:cNvSpPr>
          <p:nvPr/>
        </p:nvSpPr>
        <p:spPr bwMode="auto">
          <a:xfrm>
            <a:off x="419100" y="1762125"/>
            <a:ext cx="4533900" cy="2862310"/>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dirty="0" smtClean="0">
                <a:solidFill>
                  <a:srgbClr val="000000"/>
                </a:solidFill>
              </a:rPr>
              <a:t>        </a:t>
            </a:r>
            <a:r>
              <a:rPr lang="en-US" sz="1200" b="1" dirty="0" smtClean="0">
                <a:solidFill>
                  <a:srgbClr val="000000"/>
                </a:solidFill>
              </a:rPr>
              <a:t>DISCUSSION:</a:t>
            </a:r>
          </a:p>
          <a:p>
            <a:pPr>
              <a:tabLst>
                <a:tab pos="228600" algn="l"/>
              </a:tabLst>
            </a:pPr>
            <a:endParaRPr lang="en-US" sz="1200" b="1" dirty="0" smtClean="0">
              <a:solidFill>
                <a:srgbClr val="000000"/>
              </a:solidFill>
            </a:endParaRP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are the risks to the patient in this scenario?  </a:t>
            </a: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could go wrong?  </a:t>
            </a: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needs to happen to avoid problems?  If you were Ms. Pierre-Louis, what could you do? </a:t>
            </a:r>
          </a:p>
          <a:p>
            <a:pPr marL="182880" indent="-182880">
              <a:buFont typeface="Arial" pitchFamily="34" charset="0"/>
              <a:buChar char="•"/>
              <a:tabLst>
                <a:tab pos="228600" algn="l"/>
              </a:tabLst>
            </a:pPr>
            <a:r>
              <a:rPr lang="en-US" sz="1200" dirty="0" smtClean="0">
                <a:solidFill>
                  <a:srgbClr val="000000"/>
                </a:solidFill>
              </a:rPr>
              <a:t>(</a:t>
            </a:r>
            <a:r>
              <a:rPr lang="en-US" sz="1200" dirty="0">
                <a:solidFill>
                  <a:srgbClr val="000000"/>
                </a:solidFill>
              </a:rPr>
              <a:t>Allow time for group to answer questions and discuss. If no one speaks up, call on a few people by name to encourage responses to these questions.) </a:t>
            </a:r>
          </a:p>
          <a:p>
            <a:pPr>
              <a:tabLst>
                <a:tab pos="228600" algn="l"/>
              </a:tabLst>
            </a:pPr>
            <a:endParaRPr lang="en-US" sz="1200" dirty="0">
              <a:solidFill>
                <a:srgbClr val="000000"/>
              </a:solidFill>
            </a:endParaRPr>
          </a:p>
          <a:p>
            <a:pPr>
              <a:tabLst>
                <a:tab pos="228600" algn="l"/>
              </a:tabLst>
            </a:pPr>
            <a:r>
              <a:rPr lang="en-US" sz="1200" b="1" dirty="0">
                <a:solidFill>
                  <a:srgbClr val="000000"/>
                </a:solidFill>
              </a:rPr>
              <a:t>SAY:</a:t>
            </a:r>
            <a:r>
              <a:rPr lang="en-US" sz="1200" dirty="0">
                <a:solidFill>
                  <a:srgbClr val="000000"/>
                </a:solidFill>
              </a:rPr>
              <a:t>  </a:t>
            </a:r>
          </a:p>
          <a:p>
            <a:pPr>
              <a:tabLst>
                <a:tab pos="228600" algn="l"/>
              </a:tabLst>
            </a:pPr>
            <a:endParaRPr lang="en-US" sz="1200" dirty="0">
              <a:solidFill>
                <a:srgbClr val="000000"/>
              </a:solidFill>
            </a:endParaRPr>
          </a:p>
          <a:p>
            <a:pPr>
              <a:tabLst>
                <a:tab pos="228600" algn="l"/>
              </a:tabLst>
            </a:pPr>
            <a:r>
              <a:rPr lang="en-US" sz="1200" dirty="0">
                <a:solidFill>
                  <a:srgbClr val="000000"/>
                </a:solidFill>
              </a:rPr>
              <a:t>Specific skills needed in this scenario include assertion, </a:t>
            </a:r>
            <a:r>
              <a:rPr lang="en-US" sz="1200" dirty="0" smtClean="0">
                <a:solidFill>
                  <a:srgbClr val="000000"/>
                </a:solidFill>
              </a:rPr>
              <a:t>advocacy, </a:t>
            </a:r>
            <a:r>
              <a:rPr lang="en-US" sz="1200" dirty="0">
                <a:solidFill>
                  <a:srgbClr val="000000"/>
                </a:solidFill>
              </a:rPr>
              <a:t>and conflict resolution. We will learn some structured methods of assertion that might help in situations like this.</a:t>
            </a:r>
          </a:p>
        </p:txBody>
      </p:sp>
      <p:sp>
        <p:nvSpPr>
          <p:cNvPr id="32777" name="Rectangle 31"/>
          <p:cNvSpPr>
            <a:spLocks noChangeArrowheads="1"/>
          </p:cNvSpPr>
          <p:nvPr/>
        </p:nvSpPr>
        <p:spPr bwMode="auto">
          <a:xfrm>
            <a:off x="438150" y="4953000"/>
            <a:ext cx="4514850" cy="2123646"/>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dirty="0" smtClean="0">
                <a:solidFill>
                  <a:srgbClr val="000000"/>
                </a:solidFill>
              </a:rPr>
              <a:t>         </a:t>
            </a:r>
            <a:r>
              <a:rPr lang="en-US" sz="1200" b="1" dirty="0" smtClean="0">
                <a:solidFill>
                  <a:srgbClr val="000000"/>
                </a:solidFill>
              </a:rPr>
              <a:t>INSTRUCTOR NOTE:</a:t>
            </a:r>
          </a:p>
          <a:p>
            <a:pPr>
              <a:tabLst>
                <a:tab pos="228600" algn="l"/>
              </a:tabLst>
            </a:pPr>
            <a:endParaRPr lang="en-US" sz="1200" b="1" dirty="0" smtClean="0">
              <a:solidFill>
                <a:srgbClr val="000000"/>
              </a:solidFill>
            </a:endParaRPr>
          </a:p>
          <a:p>
            <a:pPr>
              <a:tabLst>
                <a:tab pos="228600" algn="l"/>
              </a:tabLst>
            </a:pPr>
            <a:r>
              <a:rPr lang="en-US" sz="1200" dirty="0" smtClean="0">
                <a:solidFill>
                  <a:srgbClr val="000000"/>
                </a:solidFill>
              </a:rPr>
              <a:t>Two </a:t>
            </a:r>
            <a:r>
              <a:rPr lang="en-US" sz="1200" dirty="0">
                <a:solidFill>
                  <a:srgbClr val="000000"/>
                </a:solidFill>
              </a:rPr>
              <a:t>main languages are spoken in Haiti, Haitian Creole (sometimes referred to as just </a:t>
            </a:r>
            <a:r>
              <a:rPr lang="en-US" sz="1200" dirty="0" smtClean="0">
                <a:solidFill>
                  <a:srgbClr val="000000"/>
                </a:solidFill>
              </a:rPr>
              <a:t>“Creole</a:t>
            </a:r>
            <a:r>
              <a:rPr lang="en-US" sz="1200" dirty="0">
                <a:solidFill>
                  <a:srgbClr val="000000"/>
                </a:solidFill>
              </a:rPr>
              <a:t>”) and French. Speaking French signals a higher social status. Thus, some patients may be reluctant to admit they </a:t>
            </a:r>
            <a:r>
              <a:rPr lang="en-US" sz="1200" dirty="0" smtClean="0">
                <a:solidFill>
                  <a:srgbClr val="000000"/>
                </a:solidFill>
              </a:rPr>
              <a:t>don’t </a:t>
            </a:r>
            <a:r>
              <a:rPr lang="en-US" sz="1200" dirty="0">
                <a:solidFill>
                  <a:srgbClr val="000000"/>
                </a:solidFill>
              </a:rPr>
              <a:t>understand it well.</a:t>
            </a:r>
          </a:p>
          <a:p>
            <a:pPr>
              <a:tabLst>
                <a:tab pos="228600" algn="l"/>
              </a:tabLst>
            </a:pPr>
            <a:endParaRPr lang="en-US" sz="1200" dirty="0">
              <a:solidFill>
                <a:srgbClr val="000000"/>
              </a:solidFill>
            </a:endParaRPr>
          </a:p>
          <a:p>
            <a:pPr>
              <a:tabLst>
                <a:tab pos="228600" algn="l"/>
              </a:tabLst>
            </a:pPr>
            <a:r>
              <a:rPr lang="en-US" sz="1200" dirty="0">
                <a:solidFill>
                  <a:srgbClr val="000000"/>
                </a:solidFill>
              </a:rPr>
              <a:t>Most countries have more than one language and several dialects. </a:t>
            </a:r>
            <a:r>
              <a:rPr lang="en-US" sz="1200" dirty="0" smtClean="0">
                <a:solidFill>
                  <a:srgbClr val="000000"/>
                </a:solidFill>
              </a:rPr>
              <a:t>It is </a:t>
            </a:r>
            <a:r>
              <a:rPr lang="en-US" sz="1200" dirty="0">
                <a:solidFill>
                  <a:srgbClr val="000000"/>
                </a:solidFill>
              </a:rPr>
              <a:t>safest and only takes a few seconds to ask </a:t>
            </a:r>
            <a:r>
              <a:rPr lang="en-US" sz="1200" dirty="0" smtClean="0">
                <a:solidFill>
                  <a:srgbClr val="000000"/>
                </a:solidFill>
              </a:rPr>
              <a:t>patients </a:t>
            </a:r>
            <a:r>
              <a:rPr lang="en-US" sz="1200" dirty="0">
                <a:solidFill>
                  <a:srgbClr val="000000"/>
                </a:solidFill>
              </a:rPr>
              <a:t>what language they speak </a:t>
            </a:r>
            <a:r>
              <a:rPr lang="en-US" sz="1200" dirty="0" smtClean="0">
                <a:solidFill>
                  <a:srgbClr val="000000"/>
                </a:solidFill>
              </a:rPr>
              <a:t>best </a:t>
            </a:r>
            <a:r>
              <a:rPr lang="en-US" sz="1200" dirty="0">
                <a:solidFill>
                  <a:srgbClr val="000000"/>
                </a:solidFill>
              </a:rPr>
              <a:t>or in what language they would like to receive care.</a:t>
            </a:r>
          </a:p>
        </p:txBody>
      </p:sp>
      <p:pic>
        <p:nvPicPr>
          <p:cNvPr id="10" name="Picture 9" descr="Time icon"/>
          <p:cNvPicPr>
            <a:picLocks noChangeAspect="1" noChangeArrowheads="1"/>
          </p:cNvPicPr>
          <p:nvPr/>
        </p:nvPicPr>
        <p:blipFill>
          <a:blip r:embed="rId3" cstate="print"/>
          <a:srcRect/>
          <a:stretch>
            <a:fillRect/>
          </a:stretch>
        </p:blipFill>
        <p:spPr bwMode="auto">
          <a:xfrm>
            <a:off x="5090361" y="2763753"/>
            <a:ext cx="209550" cy="228600"/>
          </a:xfrm>
          <a:prstGeom prst="rect">
            <a:avLst/>
          </a:prstGeom>
          <a:noFill/>
          <a:ln w="9525">
            <a:noFill/>
            <a:miter lim="800000"/>
            <a:headEnd/>
            <a:tailEnd/>
          </a:ln>
        </p:spPr>
      </p:pic>
      <p:sp>
        <p:nvSpPr>
          <p:cNvPr id="11" name="Rectangle 10"/>
          <p:cNvSpPr/>
          <p:nvPr/>
        </p:nvSpPr>
        <p:spPr>
          <a:xfrm>
            <a:off x="5343525" y="26954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2" name="Picture 11" descr="Slide11.JPG"/>
          <p:cNvPicPr>
            <a:picLocks noChangeAspect="1"/>
          </p:cNvPicPr>
          <p:nvPr/>
        </p:nvPicPr>
        <p:blipFill>
          <a:blip r:embed="rId4" cstate="print"/>
          <a:stretch>
            <a:fillRect/>
          </a:stretch>
        </p:blipFill>
        <p:spPr>
          <a:xfrm>
            <a:off x="5124450" y="933450"/>
            <a:ext cx="1371600" cy="1028700"/>
          </a:xfrm>
          <a:prstGeom prst="rect">
            <a:avLst/>
          </a:prstGeom>
        </p:spPr>
      </p:pic>
      <p:pic>
        <p:nvPicPr>
          <p:cNvPr id="13" name="Picture 11"/>
          <p:cNvPicPr>
            <a:picLocks noChangeAspect="1" noChangeArrowheads="1"/>
          </p:cNvPicPr>
          <p:nvPr/>
        </p:nvPicPr>
        <p:blipFill>
          <a:blip r:embed="rId5" cstate="print"/>
          <a:srcRect/>
          <a:stretch>
            <a:fillRect/>
          </a:stretch>
        </p:blipFill>
        <p:spPr bwMode="auto">
          <a:xfrm>
            <a:off x="489935" y="1773689"/>
            <a:ext cx="284162" cy="295275"/>
          </a:xfrm>
          <a:prstGeom prst="rect">
            <a:avLst/>
          </a:prstGeom>
          <a:noFill/>
          <a:ln w="9525">
            <a:noFill/>
            <a:miter lim="800000"/>
            <a:headEnd/>
            <a:tailEnd/>
          </a:ln>
        </p:spPr>
      </p:pic>
      <p:pic>
        <p:nvPicPr>
          <p:cNvPr id="14" name="Picture 13"/>
          <p:cNvPicPr>
            <a:picLocks noChangeAspect="1"/>
          </p:cNvPicPr>
          <p:nvPr/>
        </p:nvPicPr>
        <p:blipFill>
          <a:blip r:embed="rId6" cstate="print"/>
          <a:srcRect r="84598" b="21956"/>
          <a:stretch>
            <a:fillRect/>
          </a:stretch>
        </p:blipFill>
        <p:spPr>
          <a:xfrm>
            <a:off x="537410" y="4974014"/>
            <a:ext cx="308809" cy="25274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smtClean="0"/>
              <a:t>Advocacy and Assertion</a:t>
            </a:r>
          </a:p>
        </p:txBody>
      </p:sp>
      <p:sp>
        <p:nvSpPr>
          <p:cNvPr id="33795" name="Rectangle 7"/>
          <p:cNvSpPr>
            <a:spLocks noChangeArrowheads="1"/>
          </p:cNvSpPr>
          <p:nvPr/>
        </p:nvSpPr>
        <p:spPr bwMode="auto">
          <a:xfrm>
            <a:off x="1905000" y="762002"/>
            <a:ext cx="4724400" cy="1754326"/>
          </a:xfrm>
          <a:prstGeom prst="rect">
            <a:avLst/>
          </a:prstGeom>
          <a:noFill/>
          <a:ln w="9525">
            <a:noFill/>
            <a:miter lim="800000"/>
            <a:headEnd/>
            <a:tailEnd/>
          </a:ln>
        </p:spPr>
        <p:txBody>
          <a:bodyPr>
            <a:spAutoFit/>
          </a:bodyPr>
          <a:lstStyle/>
          <a:p>
            <a:pPr>
              <a:spcBef>
                <a:spcPct val="100000"/>
              </a:spcBef>
            </a:pPr>
            <a:r>
              <a:rPr lang="en-US" sz="1200" b="1" dirty="0">
                <a:solidFill>
                  <a:srgbClr val="000000"/>
                </a:solidFill>
              </a:rPr>
              <a:t>SAY:</a:t>
            </a:r>
          </a:p>
          <a:p>
            <a:pPr>
              <a:spcBef>
                <a:spcPct val="100000"/>
              </a:spcBef>
            </a:pPr>
            <a:r>
              <a:rPr lang="en-US" sz="1200" dirty="0">
                <a:solidFill>
                  <a:srgbClr val="000000"/>
                </a:solidFill>
              </a:rPr>
              <a:t>Advocacy and assertion are useful for any team member </a:t>
            </a:r>
            <a:r>
              <a:rPr lang="en-US" sz="1200" dirty="0" smtClean="0">
                <a:solidFill>
                  <a:srgbClr val="000000"/>
                </a:solidFill>
              </a:rPr>
              <a:t>who  </a:t>
            </a:r>
            <a:r>
              <a:rPr lang="en-US" sz="1200" dirty="0">
                <a:solidFill>
                  <a:srgbClr val="000000"/>
                </a:solidFill>
              </a:rPr>
              <a:t>does not agree with </a:t>
            </a:r>
            <a:r>
              <a:rPr lang="en-US" sz="1200" dirty="0" smtClean="0">
                <a:solidFill>
                  <a:srgbClr val="000000"/>
                </a:solidFill>
              </a:rPr>
              <a:t>a </a:t>
            </a:r>
            <a:r>
              <a:rPr lang="en-US" sz="1200" dirty="0" err="1" smtClean="0">
                <a:solidFill>
                  <a:srgbClr val="000000"/>
                </a:solidFill>
              </a:rPr>
              <a:t>decisionmaker</a:t>
            </a:r>
            <a:r>
              <a:rPr lang="en-US" sz="1200" dirty="0" smtClean="0">
                <a:solidFill>
                  <a:srgbClr val="000000"/>
                </a:solidFill>
              </a:rPr>
              <a:t> </a:t>
            </a:r>
            <a:r>
              <a:rPr lang="en-US" sz="1200" dirty="0">
                <a:solidFill>
                  <a:srgbClr val="000000"/>
                </a:solidFill>
              </a:rPr>
              <a:t>or who notices a patient safety problem. In advocating for the patient and asserting a corrective action, the team member has an opportunity to correct or avoid errors. Failure to use advocacy and assertion has been frequently identified as a primary contributor to the clinical errors found in malpractice cases and sentinel events.</a:t>
            </a:r>
            <a:endParaRPr lang="en-US" sz="1200" i="1" dirty="0">
              <a:solidFill>
                <a:srgbClr val="000000"/>
              </a:solidFill>
            </a:endParaRPr>
          </a:p>
        </p:txBody>
      </p:sp>
      <p:sp>
        <p:nvSpPr>
          <p:cNvPr id="33799" name="Rectangle 7"/>
          <p:cNvSpPr>
            <a:spLocks noChangeArrowheads="1"/>
          </p:cNvSpPr>
          <p:nvPr/>
        </p:nvSpPr>
        <p:spPr bwMode="auto">
          <a:xfrm>
            <a:off x="1905000" y="2638425"/>
            <a:ext cx="4724400" cy="3754874"/>
          </a:xfrm>
          <a:prstGeom prst="rect">
            <a:avLst/>
          </a:prstGeom>
          <a:noFill/>
          <a:ln w="9525">
            <a:noFill/>
            <a:miter lim="800000"/>
            <a:headEnd/>
            <a:tailEnd/>
          </a:ln>
        </p:spPr>
        <p:txBody>
          <a:bodyPr wrap="square">
            <a:spAutoFit/>
          </a:bodyPr>
          <a:lstStyle/>
          <a:p>
            <a:pPr>
              <a:spcBef>
                <a:spcPct val="100000"/>
              </a:spcBef>
              <a:spcAft>
                <a:spcPts val="600"/>
              </a:spcAft>
            </a:pPr>
            <a:r>
              <a:rPr lang="en-US" sz="1200" dirty="0" smtClean="0">
                <a:solidFill>
                  <a:srgbClr val="000000"/>
                </a:solidFill>
              </a:rPr>
              <a:t>        </a:t>
            </a:r>
            <a:r>
              <a:rPr lang="en-US" sz="1200" b="1" dirty="0" smtClean="0">
                <a:solidFill>
                  <a:srgbClr val="000000"/>
                </a:solidFill>
              </a:rPr>
              <a:t>DISCUSSION:</a:t>
            </a:r>
          </a:p>
          <a:p>
            <a:pPr>
              <a:spcBef>
                <a:spcPts val="0"/>
              </a:spcBef>
              <a:spcAft>
                <a:spcPts val="600"/>
              </a:spcAft>
            </a:pPr>
            <a:r>
              <a:rPr lang="en-US" sz="1200" dirty="0" smtClean="0">
                <a:solidFill>
                  <a:srgbClr val="000000"/>
                </a:solidFill>
              </a:rPr>
              <a:t>When </a:t>
            </a:r>
            <a:r>
              <a:rPr lang="en-US" sz="1200" dirty="0">
                <a:solidFill>
                  <a:srgbClr val="000000"/>
                </a:solidFill>
              </a:rPr>
              <a:t>might you use advocacy and assertion for LEP patients</a:t>
            </a:r>
            <a:r>
              <a:rPr lang="en-US" sz="1200" dirty="0" smtClean="0">
                <a:solidFill>
                  <a:srgbClr val="000000"/>
                </a:solidFill>
              </a:rPr>
              <a:t>?</a:t>
            </a:r>
          </a:p>
          <a:p>
            <a:pPr>
              <a:buFontTx/>
              <a:buChar char="•"/>
            </a:pPr>
            <a:r>
              <a:rPr lang="en-US" sz="1200" dirty="0" smtClean="0">
                <a:solidFill>
                  <a:srgbClr val="000000"/>
                </a:solidFill>
              </a:rPr>
              <a:t> </a:t>
            </a:r>
            <a:r>
              <a:rPr lang="en-US" sz="1200" dirty="0">
                <a:solidFill>
                  <a:srgbClr val="000000"/>
                </a:solidFill>
              </a:rPr>
              <a:t>To make sure that patient language needs are </a:t>
            </a:r>
            <a:r>
              <a:rPr lang="en-US" sz="1200" dirty="0" smtClean="0">
                <a:solidFill>
                  <a:srgbClr val="000000"/>
                </a:solidFill>
              </a:rPr>
              <a:t>assessed.</a:t>
            </a:r>
            <a:endParaRPr lang="en-US" sz="1200" dirty="0">
              <a:solidFill>
                <a:srgbClr val="000000"/>
              </a:solidFill>
            </a:endParaRPr>
          </a:p>
          <a:p>
            <a:pPr>
              <a:buFontTx/>
              <a:buChar char="•"/>
            </a:pPr>
            <a:r>
              <a:rPr lang="en-US" sz="1200" dirty="0">
                <a:solidFill>
                  <a:srgbClr val="000000"/>
                </a:solidFill>
              </a:rPr>
              <a:t> To make sure that an interpreter is called when </a:t>
            </a:r>
            <a:r>
              <a:rPr lang="en-US" sz="1200" dirty="0" smtClean="0">
                <a:solidFill>
                  <a:srgbClr val="000000"/>
                </a:solidFill>
              </a:rPr>
              <a:t>needed.</a:t>
            </a:r>
            <a:endParaRPr lang="en-US" sz="1200" dirty="0">
              <a:solidFill>
                <a:srgbClr val="000000"/>
              </a:solidFill>
            </a:endParaRPr>
          </a:p>
          <a:p>
            <a:pPr>
              <a:buFontTx/>
              <a:buChar char="•"/>
            </a:pPr>
            <a:r>
              <a:rPr lang="en-US" sz="1200" dirty="0">
                <a:solidFill>
                  <a:srgbClr val="000000"/>
                </a:solidFill>
              </a:rPr>
              <a:t> To raise communication </a:t>
            </a:r>
            <a:r>
              <a:rPr lang="en-US" sz="1200" dirty="0" smtClean="0">
                <a:solidFill>
                  <a:srgbClr val="000000"/>
                </a:solidFill>
              </a:rPr>
              <a:t>issues. </a:t>
            </a:r>
            <a:endParaRPr lang="en-US" sz="1200" dirty="0">
              <a:solidFill>
                <a:srgbClr val="000000"/>
              </a:solidFill>
            </a:endParaRPr>
          </a:p>
          <a:p>
            <a:pPr>
              <a:spcBef>
                <a:spcPct val="100000"/>
              </a:spcBef>
            </a:pPr>
            <a:r>
              <a:rPr lang="en-US" sz="1200" b="1" dirty="0">
                <a:solidFill>
                  <a:srgbClr val="000000"/>
                </a:solidFill>
              </a:rPr>
              <a:t>SAY:</a:t>
            </a:r>
          </a:p>
          <a:p>
            <a:pPr>
              <a:spcBef>
                <a:spcPct val="100000"/>
              </a:spcBef>
            </a:pPr>
            <a:r>
              <a:rPr lang="en-US" sz="1200" dirty="0">
                <a:solidFill>
                  <a:srgbClr val="000000"/>
                </a:solidFill>
              </a:rPr>
              <a:t>When advocating, assert your viewpoint in a firm and respectful manner. You should also be persistent and persuasive, providing evidence or data for your concerns. </a:t>
            </a:r>
            <a:r>
              <a:rPr lang="en-US" sz="1200" dirty="0" smtClean="0">
                <a:solidFill>
                  <a:srgbClr val="000000"/>
                </a:solidFill>
              </a:rPr>
              <a:t> Appropriate </a:t>
            </a:r>
            <a:r>
              <a:rPr lang="en-US" sz="1200" dirty="0">
                <a:solidFill>
                  <a:srgbClr val="000000"/>
                </a:solidFill>
              </a:rPr>
              <a:t>assertion is a way </a:t>
            </a:r>
            <a:r>
              <a:rPr lang="en-US" sz="1200" dirty="0" smtClean="0">
                <a:solidFill>
                  <a:srgbClr val="000000"/>
                </a:solidFill>
              </a:rPr>
              <a:t>to advocate </a:t>
            </a:r>
            <a:r>
              <a:rPr lang="en-US" sz="1200" dirty="0">
                <a:solidFill>
                  <a:srgbClr val="000000"/>
                </a:solidFill>
              </a:rPr>
              <a:t>for the patient. In the interest of safety, you may need to speak up to stop all patient care activity until a risk can be resolved or until the patient understands what is happening. In this session, we will show you structured language and gestures that  can make it easier to be appropriately assertive.</a:t>
            </a:r>
          </a:p>
          <a:p>
            <a:pPr>
              <a:spcBef>
                <a:spcPct val="100000"/>
              </a:spcBef>
            </a:pPr>
            <a:r>
              <a:rPr lang="en-US" sz="1200" dirty="0">
                <a:solidFill>
                  <a:srgbClr val="000000"/>
                </a:solidFill>
              </a:rPr>
              <a:t>It’s helpful to note that assertion is not </a:t>
            </a:r>
            <a:r>
              <a:rPr lang="en-US" sz="1200" dirty="0" smtClean="0">
                <a:solidFill>
                  <a:srgbClr val="000000"/>
                </a:solidFill>
              </a:rPr>
              <a:t>aggression. Assertive </a:t>
            </a:r>
            <a:r>
              <a:rPr lang="en-US" sz="1200" dirty="0">
                <a:solidFill>
                  <a:srgbClr val="000000"/>
                </a:solidFill>
              </a:rPr>
              <a:t>statements respect and support authority. </a:t>
            </a:r>
            <a:endParaRPr lang="en-US" sz="1200" i="1" dirty="0">
              <a:solidFill>
                <a:srgbClr val="000000"/>
              </a:solidFill>
            </a:endParaRPr>
          </a:p>
        </p:txBody>
      </p:sp>
      <p:sp>
        <p:nvSpPr>
          <p:cNvPr id="33800" name="Rectangle 7"/>
          <p:cNvSpPr>
            <a:spLocks noChangeArrowheads="1"/>
          </p:cNvSpPr>
          <p:nvPr/>
        </p:nvSpPr>
        <p:spPr bwMode="auto">
          <a:xfrm>
            <a:off x="1905000" y="6553200"/>
            <a:ext cx="4724400" cy="2123658"/>
          </a:xfrm>
          <a:prstGeom prst="rect">
            <a:avLst/>
          </a:prstGeom>
          <a:noFill/>
          <a:ln w="9525">
            <a:noFill/>
            <a:miter lim="800000"/>
            <a:headEnd/>
            <a:tailEnd/>
          </a:ln>
        </p:spPr>
        <p:txBody>
          <a:bodyPr wrap="square">
            <a:spAutoFit/>
          </a:bodyPr>
          <a:lstStyle/>
          <a:p>
            <a:pPr>
              <a:spcBef>
                <a:spcPct val="100000"/>
              </a:spcBef>
            </a:pPr>
            <a:r>
              <a:rPr lang="en-US" sz="1200" dirty="0" smtClean="0">
                <a:solidFill>
                  <a:srgbClr val="000000"/>
                </a:solidFill>
              </a:rPr>
              <a:t>        </a:t>
            </a:r>
            <a:r>
              <a:rPr lang="en-US" sz="1200" b="1" dirty="0" smtClean="0">
                <a:solidFill>
                  <a:srgbClr val="000000"/>
                </a:solidFill>
              </a:rPr>
              <a:t>DISCUSSION:</a:t>
            </a:r>
          </a:p>
          <a:p>
            <a:pPr>
              <a:spcBef>
                <a:spcPct val="100000"/>
              </a:spcBef>
            </a:pPr>
            <a:r>
              <a:rPr lang="en-US" sz="1200" dirty="0" smtClean="0">
                <a:solidFill>
                  <a:srgbClr val="000000"/>
                </a:solidFill>
              </a:rPr>
              <a:t>Why </a:t>
            </a:r>
            <a:r>
              <a:rPr lang="en-US" sz="1200" dirty="0">
                <a:solidFill>
                  <a:srgbClr val="000000"/>
                </a:solidFill>
              </a:rPr>
              <a:t>might it be difficult to speak up on behalf of the patient? (Allow the group to respond.)  Some possible reasons include the traditional hierarchy of </a:t>
            </a:r>
            <a:r>
              <a:rPr lang="en-US" sz="1200" dirty="0" smtClean="0">
                <a:solidFill>
                  <a:srgbClr val="000000"/>
                </a:solidFill>
              </a:rPr>
              <a:t>health care</a:t>
            </a:r>
            <a:r>
              <a:rPr lang="en-US" sz="1200" dirty="0">
                <a:solidFill>
                  <a:srgbClr val="000000"/>
                </a:solidFill>
              </a:rPr>
              <a:t>, </a:t>
            </a:r>
            <a:r>
              <a:rPr lang="en-US" sz="1200" dirty="0" smtClean="0">
                <a:solidFill>
                  <a:srgbClr val="000000"/>
                </a:solidFill>
              </a:rPr>
              <a:t>strong </a:t>
            </a:r>
            <a:r>
              <a:rPr lang="en-US" sz="1200" dirty="0">
                <a:solidFill>
                  <a:srgbClr val="000000"/>
                </a:solidFill>
              </a:rPr>
              <a:t>personalities of some </a:t>
            </a:r>
            <a:r>
              <a:rPr lang="en-US" sz="1200" dirty="0" smtClean="0">
                <a:solidFill>
                  <a:srgbClr val="000000"/>
                </a:solidFill>
              </a:rPr>
              <a:t>health care </a:t>
            </a:r>
            <a:r>
              <a:rPr lang="en-US" sz="1200" dirty="0">
                <a:solidFill>
                  <a:srgbClr val="000000"/>
                </a:solidFill>
              </a:rPr>
              <a:t>providers, </a:t>
            </a:r>
            <a:r>
              <a:rPr lang="en-US" sz="1200" dirty="0" smtClean="0">
                <a:solidFill>
                  <a:srgbClr val="000000"/>
                </a:solidFill>
              </a:rPr>
              <a:t>and previous </a:t>
            </a:r>
            <a:r>
              <a:rPr lang="en-US" sz="1200" dirty="0">
                <a:solidFill>
                  <a:srgbClr val="000000"/>
                </a:solidFill>
              </a:rPr>
              <a:t>negative experiences with speaking </a:t>
            </a:r>
            <a:r>
              <a:rPr lang="en-US" sz="1200" dirty="0" smtClean="0">
                <a:solidFill>
                  <a:srgbClr val="000000"/>
                </a:solidFill>
              </a:rPr>
              <a:t>up. If </a:t>
            </a:r>
            <a:r>
              <a:rPr lang="en-US" sz="1200" dirty="0">
                <a:solidFill>
                  <a:srgbClr val="000000"/>
                </a:solidFill>
              </a:rPr>
              <a:t>you have tried it once and been “shot </a:t>
            </a:r>
            <a:r>
              <a:rPr lang="en-US" sz="1200" dirty="0" smtClean="0">
                <a:solidFill>
                  <a:srgbClr val="000000"/>
                </a:solidFill>
              </a:rPr>
              <a:t>down,” </a:t>
            </a:r>
            <a:r>
              <a:rPr lang="en-US" sz="1200" dirty="0">
                <a:solidFill>
                  <a:srgbClr val="000000"/>
                </a:solidFill>
              </a:rPr>
              <a:t>you tend to be very hesitant to speak up again even in a different setting with different people. Cultural differences are also a factor in the difficulty with assertion, because deference to authority is an important value in many cultures.</a:t>
            </a:r>
            <a:endParaRPr lang="en-US" sz="1200" i="1" dirty="0">
              <a:solidFill>
                <a:srgbClr val="000000"/>
              </a:solidFill>
            </a:endParaRPr>
          </a:p>
        </p:txBody>
      </p:sp>
      <p:pic>
        <p:nvPicPr>
          <p:cNvPr id="9" name="Picture 8" descr="Time icon"/>
          <p:cNvPicPr>
            <a:picLocks noChangeAspect="1" noChangeArrowheads="1"/>
          </p:cNvPicPr>
          <p:nvPr/>
        </p:nvPicPr>
        <p:blipFill>
          <a:blip r:embed="rId3" cstate="print"/>
          <a:srcRect/>
          <a:stretch>
            <a:fillRect/>
          </a:stretch>
        </p:blipFill>
        <p:spPr bwMode="auto">
          <a:xfrm>
            <a:off x="337386" y="2925678"/>
            <a:ext cx="209550" cy="228600"/>
          </a:xfrm>
          <a:prstGeom prst="rect">
            <a:avLst/>
          </a:prstGeom>
          <a:noFill/>
          <a:ln w="9525">
            <a:noFill/>
            <a:miter lim="800000"/>
            <a:headEnd/>
            <a:tailEnd/>
          </a:ln>
        </p:spPr>
      </p:pic>
      <p:sp>
        <p:nvSpPr>
          <p:cNvPr id="10" name="Rectangle 9"/>
          <p:cNvSpPr/>
          <p:nvPr/>
        </p:nvSpPr>
        <p:spPr>
          <a:xfrm>
            <a:off x="542925" y="28574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1" name="Picture 10" descr="Slide12.JPG"/>
          <p:cNvPicPr>
            <a:picLocks noChangeAspect="1"/>
          </p:cNvPicPr>
          <p:nvPr/>
        </p:nvPicPr>
        <p:blipFill>
          <a:blip r:embed="rId4" cstate="print"/>
          <a:stretch>
            <a:fillRect/>
          </a:stretch>
        </p:blipFill>
        <p:spPr>
          <a:xfrm>
            <a:off x="381000" y="923925"/>
            <a:ext cx="1371600" cy="1028700"/>
          </a:xfrm>
          <a:prstGeom prst="rect">
            <a:avLst/>
          </a:prstGeom>
        </p:spPr>
      </p:pic>
      <p:pic>
        <p:nvPicPr>
          <p:cNvPr id="12" name="Picture 11"/>
          <p:cNvPicPr>
            <a:picLocks noChangeAspect="1" noChangeArrowheads="1"/>
          </p:cNvPicPr>
          <p:nvPr/>
        </p:nvPicPr>
        <p:blipFill>
          <a:blip r:embed="rId5" cstate="print"/>
          <a:srcRect/>
          <a:stretch>
            <a:fillRect/>
          </a:stretch>
        </p:blipFill>
        <p:spPr bwMode="auto">
          <a:xfrm>
            <a:off x="1966310" y="2640464"/>
            <a:ext cx="284162" cy="295275"/>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1985360" y="657428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47663" y="247651"/>
            <a:ext cx="4648200" cy="395288"/>
          </a:xfrm>
        </p:spPr>
        <p:txBody>
          <a:bodyPr/>
          <a:lstStyle/>
          <a:p>
            <a:r>
              <a:rPr lang="en-US" smtClean="0"/>
              <a:t>Stop the Line:  CUS</a:t>
            </a:r>
          </a:p>
        </p:txBody>
      </p:sp>
      <p:sp>
        <p:nvSpPr>
          <p:cNvPr id="20483" name="Rectangle 24"/>
          <p:cNvSpPr>
            <a:spLocks noChangeArrowheads="1"/>
          </p:cNvSpPr>
          <p:nvPr/>
        </p:nvSpPr>
        <p:spPr bwMode="auto">
          <a:xfrm>
            <a:off x="2" y="3606284"/>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defRPr/>
            </a:pPr>
            <a:endParaRPr lang="en-US">
              <a:solidFill>
                <a:srgbClr val="000000"/>
              </a:solidFill>
              <a:cs typeface="+mn-cs"/>
            </a:endParaRPr>
          </a:p>
        </p:txBody>
      </p:sp>
      <p:sp>
        <p:nvSpPr>
          <p:cNvPr id="20484" name="Rectangle 27"/>
          <p:cNvSpPr>
            <a:spLocks noChangeArrowheads="1"/>
          </p:cNvSpPr>
          <p:nvPr/>
        </p:nvSpPr>
        <p:spPr bwMode="auto">
          <a:xfrm>
            <a:off x="2" y="3920608"/>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defRPr/>
            </a:pPr>
            <a:endParaRPr lang="en-US">
              <a:solidFill>
                <a:srgbClr val="000000"/>
              </a:solidFill>
              <a:cs typeface="+mn-cs"/>
            </a:endParaRPr>
          </a:p>
        </p:txBody>
      </p:sp>
      <p:sp>
        <p:nvSpPr>
          <p:cNvPr id="20485" name="Rectangle 7"/>
          <p:cNvSpPr>
            <a:spLocks noChangeArrowheads="1"/>
          </p:cNvSpPr>
          <p:nvPr/>
        </p:nvSpPr>
        <p:spPr bwMode="auto">
          <a:xfrm>
            <a:off x="352424" y="866775"/>
            <a:ext cx="4564065"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100000"/>
              </a:spcBef>
              <a:tabLst>
                <a:tab pos="457200" algn="l"/>
              </a:tabLst>
              <a:defRPr/>
            </a:pPr>
            <a:r>
              <a:rPr lang="en-US" sz="1200" b="1" dirty="0">
                <a:solidFill>
                  <a:srgbClr val="000000"/>
                </a:solidFill>
                <a:cs typeface="+mn-cs"/>
              </a:rPr>
              <a:t>SAY:</a:t>
            </a:r>
          </a:p>
          <a:p>
            <a:pPr>
              <a:spcBef>
                <a:spcPct val="100000"/>
              </a:spcBef>
              <a:tabLst>
                <a:tab pos="457200" algn="l"/>
              </a:tabLst>
              <a:defRPr/>
            </a:pPr>
            <a:r>
              <a:rPr lang="en-US" sz="1200" dirty="0">
                <a:solidFill>
                  <a:srgbClr val="000000"/>
                </a:solidFill>
                <a:cs typeface="+mn-cs"/>
              </a:rPr>
              <a:t>Structured language can make it easier to speak up and be assertive when </a:t>
            </a:r>
            <a:r>
              <a:rPr lang="en-US" sz="1200" dirty="0" smtClean="0">
                <a:solidFill>
                  <a:srgbClr val="000000"/>
                </a:solidFill>
                <a:cs typeface="+mn-cs"/>
              </a:rPr>
              <a:t>it’s </a:t>
            </a:r>
            <a:r>
              <a:rPr lang="en-US" sz="1200" dirty="0">
                <a:solidFill>
                  <a:srgbClr val="000000"/>
                </a:solidFill>
                <a:cs typeface="+mn-cs"/>
              </a:rPr>
              <a:t>needed. </a:t>
            </a:r>
            <a:r>
              <a:rPr lang="en-US" sz="1200" dirty="0" smtClean="0">
                <a:solidFill>
                  <a:srgbClr val="000000"/>
                </a:solidFill>
                <a:cs typeface="+mn-cs"/>
              </a:rPr>
              <a:t>Using </a:t>
            </a:r>
            <a:r>
              <a:rPr lang="en-US" sz="1200" dirty="0">
                <a:solidFill>
                  <a:srgbClr val="000000"/>
                </a:solidFill>
                <a:cs typeface="+mn-cs"/>
              </a:rPr>
              <a:t>a “script” of set phrases that the team has agreed upon in </a:t>
            </a:r>
            <a:r>
              <a:rPr lang="en-US" sz="1200" dirty="0" smtClean="0">
                <a:solidFill>
                  <a:srgbClr val="000000"/>
                </a:solidFill>
                <a:cs typeface="+mn-cs"/>
              </a:rPr>
              <a:t>advance can make interactions more </a:t>
            </a:r>
            <a:r>
              <a:rPr lang="en-US" sz="1200" dirty="0">
                <a:solidFill>
                  <a:srgbClr val="000000"/>
                </a:solidFill>
                <a:cs typeface="+mn-cs"/>
              </a:rPr>
              <a:t>predictable and less “personal.” </a:t>
            </a:r>
          </a:p>
          <a:p>
            <a:pPr>
              <a:spcBef>
                <a:spcPct val="100000"/>
              </a:spcBef>
              <a:tabLst>
                <a:tab pos="457200" algn="l"/>
              </a:tabLst>
              <a:defRPr/>
            </a:pPr>
            <a:r>
              <a:rPr lang="en-US" sz="1200" dirty="0">
                <a:solidFill>
                  <a:srgbClr val="000000"/>
                </a:solidFill>
                <a:cs typeface="+mn-cs"/>
              </a:rPr>
              <a:t>In </a:t>
            </a:r>
            <a:r>
              <a:rPr lang="en-US" sz="1200" dirty="0" err="1" smtClean="0">
                <a:solidFill>
                  <a:srgbClr val="000000"/>
                </a:solidFill>
                <a:cs typeface="+mn-cs"/>
              </a:rPr>
              <a:t>TeamSTEPPS</a:t>
            </a:r>
            <a:r>
              <a:rPr lang="en-US" sz="1200" dirty="0" smtClean="0">
                <a:solidFill>
                  <a:srgbClr val="000000"/>
                </a:solidFill>
                <a:cs typeface="+mn-cs"/>
              </a:rPr>
              <a:t>, </a:t>
            </a:r>
            <a:r>
              <a:rPr lang="en-US" sz="1200" dirty="0">
                <a:solidFill>
                  <a:srgbClr val="000000"/>
                </a:solidFill>
                <a:cs typeface="+mn-cs"/>
              </a:rPr>
              <a:t>when we need to “stop the line” to ensure safety, we “</a:t>
            </a:r>
            <a:r>
              <a:rPr lang="en-US" sz="1200" dirty="0" smtClean="0">
                <a:solidFill>
                  <a:srgbClr val="000000"/>
                </a:solidFill>
                <a:cs typeface="+mn-cs"/>
              </a:rPr>
              <a:t>CUS.” </a:t>
            </a:r>
            <a:r>
              <a:rPr lang="en-US" sz="1200" dirty="0">
                <a:solidFill>
                  <a:srgbClr val="000000"/>
                </a:solidFill>
                <a:cs typeface="+mn-cs"/>
              </a:rPr>
              <a:t>The team understands that when any member of the team says, “I’m concerned…I’m uncomfortable…This is a safety issue…” it means that we need to pause and make sure </a:t>
            </a:r>
            <a:r>
              <a:rPr lang="en-US" sz="1200" dirty="0" smtClean="0">
                <a:solidFill>
                  <a:srgbClr val="000000"/>
                </a:solidFill>
                <a:cs typeface="+mn-cs"/>
              </a:rPr>
              <a:t> </a:t>
            </a:r>
            <a:r>
              <a:rPr lang="en-US" sz="1200" dirty="0">
                <a:solidFill>
                  <a:srgbClr val="000000"/>
                </a:solidFill>
                <a:cs typeface="+mn-cs"/>
              </a:rPr>
              <a:t>no safety risks </a:t>
            </a:r>
            <a:r>
              <a:rPr lang="en-US" sz="1200" dirty="0" smtClean="0">
                <a:solidFill>
                  <a:srgbClr val="000000"/>
                </a:solidFill>
                <a:cs typeface="+mn-cs"/>
              </a:rPr>
              <a:t>are happening </a:t>
            </a:r>
            <a:r>
              <a:rPr lang="en-US" sz="1200" dirty="0">
                <a:solidFill>
                  <a:srgbClr val="000000"/>
                </a:solidFill>
                <a:cs typeface="+mn-cs"/>
              </a:rPr>
              <a:t>and that the entire team understands the situation. </a:t>
            </a:r>
          </a:p>
          <a:p>
            <a:pPr>
              <a:spcBef>
                <a:spcPct val="100000"/>
              </a:spcBef>
              <a:tabLst>
                <a:tab pos="457200" algn="l"/>
              </a:tabLst>
              <a:defRPr/>
            </a:pPr>
            <a:r>
              <a:rPr lang="en-US" sz="1200" dirty="0">
                <a:solidFill>
                  <a:srgbClr val="000000"/>
                </a:solidFill>
                <a:cs typeface="+mn-cs"/>
              </a:rPr>
              <a:t>The phrases function as a signal, similar to calling a code. Hand signals or gestures are also useful as “code” language for interpreters (or others) to indicate a need to stop and listen. Raising the hands in front of yourself, palms out, can be an agreed-upon gesture to “stop the line” for interpreters. Here’s an </a:t>
            </a:r>
            <a:r>
              <a:rPr lang="en-US" sz="1200" dirty="0" smtClean="0">
                <a:solidFill>
                  <a:srgbClr val="000000"/>
                </a:solidFill>
                <a:cs typeface="+mn-cs"/>
              </a:rPr>
              <a:t>example.</a:t>
            </a:r>
            <a:endParaRPr lang="en-US" sz="1200" dirty="0">
              <a:solidFill>
                <a:srgbClr val="000000"/>
              </a:solidFill>
              <a:cs typeface="+mn-cs"/>
            </a:endParaRPr>
          </a:p>
        </p:txBody>
      </p:sp>
      <p:sp>
        <p:nvSpPr>
          <p:cNvPr id="20486" name="Slide Number Placeholder 3"/>
          <p:cNvSpPr txBox="1">
            <a:spLocks noGrp="1"/>
          </p:cNvSpPr>
          <p:nvPr/>
        </p:nvSpPr>
        <p:spPr bwMode="auto">
          <a:xfrm>
            <a:off x="6553200" y="8839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EEF13635-9281-4811-8E25-581C148E1E67}" type="slidenum">
              <a:rPr lang="en-US" sz="900" smtClean="0">
                <a:solidFill>
                  <a:srgbClr val="663300"/>
                </a:solidFill>
                <a:latin typeface="Verdana" pitchFamily="34" charset="0"/>
                <a:cs typeface="+mn-cs"/>
              </a:rPr>
              <a:pPr algn="ctr" eaLnBrk="1" hangingPunct="1">
                <a:defRPr/>
              </a:pPr>
              <a:t>13</a:t>
            </a:fld>
            <a:endParaRPr lang="en-US" sz="900" smtClean="0">
              <a:solidFill>
                <a:srgbClr val="663300"/>
              </a:solidFill>
              <a:latin typeface="Verdana" pitchFamily="34" charset="0"/>
              <a:cs typeface="+mn-cs"/>
            </a:endParaRPr>
          </a:p>
        </p:txBody>
      </p:sp>
      <p:sp>
        <p:nvSpPr>
          <p:cNvPr id="20490" name="Rectangle 7"/>
          <p:cNvSpPr>
            <a:spLocks noChangeArrowheads="1"/>
          </p:cNvSpPr>
          <p:nvPr/>
        </p:nvSpPr>
        <p:spPr bwMode="auto">
          <a:xfrm>
            <a:off x="823913" y="4867277"/>
            <a:ext cx="24765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100000"/>
              </a:spcBef>
              <a:tabLst>
                <a:tab pos="457200" algn="l"/>
              </a:tabLst>
              <a:defRPr/>
            </a:pPr>
            <a:r>
              <a:rPr lang="en-US" sz="1200" b="1" dirty="0" smtClean="0">
                <a:solidFill>
                  <a:srgbClr val="000000"/>
                </a:solidFill>
                <a:cs typeface="+mn-cs"/>
              </a:rPr>
              <a:t>DO: Show </a:t>
            </a:r>
            <a:r>
              <a:rPr lang="en-US" sz="1200" b="1" dirty="0">
                <a:solidFill>
                  <a:srgbClr val="000000"/>
                </a:solidFill>
                <a:cs typeface="+mn-cs"/>
              </a:rPr>
              <a:t>“CUS” video clip. </a:t>
            </a:r>
          </a:p>
        </p:txBody>
      </p:sp>
      <p:sp>
        <p:nvSpPr>
          <p:cNvPr id="20491" name="Rectangle 7"/>
          <p:cNvSpPr>
            <a:spLocks noChangeArrowheads="1"/>
          </p:cNvSpPr>
          <p:nvPr/>
        </p:nvSpPr>
        <p:spPr bwMode="auto">
          <a:xfrm>
            <a:off x="363538" y="5695950"/>
            <a:ext cx="46355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100000"/>
              </a:spcBef>
              <a:tabLst>
                <a:tab pos="457200" algn="l"/>
              </a:tabLst>
              <a:defRPr/>
            </a:pPr>
            <a:r>
              <a:rPr lang="en-US" sz="1200" dirty="0" smtClean="0">
                <a:solidFill>
                  <a:srgbClr val="000000"/>
                </a:solidFill>
                <a:cs typeface="+mn-cs"/>
              </a:rPr>
              <a:t>        </a:t>
            </a:r>
            <a:r>
              <a:rPr lang="en-US" sz="1200" b="1" dirty="0" smtClean="0">
                <a:solidFill>
                  <a:srgbClr val="000000"/>
                </a:solidFill>
                <a:cs typeface="+mn-cs"/>
              </a:rPr>
              <a:t>DISCUSSION:</a:t>
            </a:r>
          </a:p>
          <a:p>
            <a:pPr>
              <a:spcBef>
                <a:spcPct val="100000"/>
              </a:spcBef>
              <a:tabLst>
                <a:tab pos="457200" algn="l"/>
              </a:tabLst>
              <a:defRPr/>
            </a:pPr>
            <a:r>
              <a:rPr lang="en-US" sz="1200" dirty="0" smtClean="0">
                <a:solidFill>
                  <a:srgbClr val="000000"/>
                </a:solidFill>
                <a:cs typeface="+mn-cs"/>
              </a:rPr>
              <a:t>Was </a:t>
            </a:r>
            <a:r>
              <a:rPr lang="en-US" sz="1200" dirty="0">
                <a:solidFill>
                  <a:srgbClr val="000000"/>
                </a:solidFill>
                <a:cs typeface="+mn-cs"/>
              </a:rPr>
              <a:t>the use of CUS effective?  Why?  </a:t>
            </a:r>
          </a:p>
          <a:p>
            <a:pPr>
              <a:spcBef>
                <a:spcPct val="100000"/>
              </a:spcBef>
              <a:tabLst>
                <a:tab pos="457200" algn="l"/>
              </a:tabLst>
              <a:defRPr/>
            </a:pPr>
            <a:r>
              <a:rPr lang="en-US" sz="1200" b="1" dirty="0">
                <a:solidFill>
                  <a:srgbClr val="000000"/>
                </a:solidFill>
                <a:cs typeface="+mn-cs"/>
              </a:rPr>
              <a:t>SAY:</a:t>
            </a:r>
            <a:r>
              <a:rPr lang="en-US" sz="1200" dirty="0">
                <a:solidFill>
                  <a:srgbClr val="000000"/>
                </a:solidFill>
                <a:cs typeface="+mn-cs"/>
              </a:rPr>
              <a:t>  </a:t>
            </a:r>
          </a:p>
          <a:p>
            <a:pPr>
              <a:spcBef>
                <a:spcPct val="100000"/>
              </a:spcBef>
              <a:tabLst>
                <a:tab pos="457200" algn="l"/>
              </a:tabLst>
              <a:defRPr/>
            </a:pPr>
            <a:r>
              <a:rPr lang="en-US" sz="1200" dirty="0">
                <a:solidFill>
                  <a:srgbClr val="000000"/>
                </a:solidFill>
                <a:cs typeface="+mn-cs"/>
              </a:rPr>
              <a:t>You can also use these signal phrases to escalate a concern. </a:t>
            </a:r>
            <a:r>
              <a:rPr lang="en-US" sz="1200" dirty="0" smtClean="0">
                <a:solidFill>
                  <a:srgbClr val="000000"/>
                </a:solidFill>
                <a:cs typeface="+mn-cs"/>
              </a:rPr>
              <a:t>First </a:t>
            </a:r>
            <a:r>
              <a:rPr lang="en-US" sz="1200" dirty="0">
                <a:solidFill>
                  <a:srgbClr val="000000"/>
                </a:solidFill>
                <a:cs typeface="+mn-cs"/>
              </a:rPr>
              <a:t>state that you are </a:t>
            </a:r>
            <a:r>
              <a:rPr lang="en-US" sz="1200" dirty="0" smtClean="0">
                <a:solidFill>
                  <a:srgbClr val="000000"/>
                </a:solidFill>
                <a:cs typeface="+mn-cs"/>
              </a:rPr>
              <a:t>concerned; then, </a:t>
            </a:r>
            <a:r>
              <a:rPr lang="en-US" sz="1200" dirty="0">
                <a:solidFill>
                  <a:srgbClr val="000000"/>
                </a:solidFill>
                <a:cs typeface="+mn-cs"/>
              </a:rPr>
              <a:t>if there is no response, you can go on to say you are uncomfortable or that this is a safety problem. It’s important to give as much information as you can regarding why you are </a:t>
            </a:r>
            <a:r>
              <a:rPr lang="en-US" sz="1200" dirty="0" smtClean="0">
                <a:solidFill>
                  <a:srgbClr val="000000"/>
                </a:solidFill>
                <a:cs typeface="+mn-cs"/>
              </a:rPr>
              <a:t>concerned </a:t>
            </a:r>
            <a:r>
              <a:rPr lang="en-US" sz="1200" dirty="0">
                <a:solidFill>
                  <a:srgbClr val="000000"/>
                </a:solidFill>
                <a:cs typeface="+mn-cs"/>
              </a:rPr>
              <a:t>and what you are seeing or hearing that is making you uncomfortable.</a:t>
            </a:r>
          </a:p>
        </p:txBody>
      </p:sp>
      <p:sp>
        <p:nvSpPr>
          <p:cNvPr id="20492" name="Rectangle 7"/>
          <p:cNvSpPr>
            <a:spLocks noChangeArrowheads="1"/>
          </p:cNvSpPr>
          <p:nvPr/>
        </p:nvSpPr>
        <p:spPr bwMode="auto">
          <a:xfrm>
            <a:off x="388938" y="5194302"/>
            <a:ext cx="4648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100000"/>
              </a:spcBef>
              <a:tabLst>
                <a:tab pos="457200" algn="l"/>
              </a:tabLst>
              <a:defRPr/>
            </a:pPr>
            <a:r>
              <a:rPr lang="en-US" sz="1200" dirty="0">
                <a:solidFill>
                  <a:srgbClr val="000000"/>
                </a:solidFill>
                <a:cs typeface="+mn-cs"/>
              </a:rPr>
              <a:t>Play the video by clicking the penguin director icon on the slide. </a:t>
            </a:r>
          </a:p>
        </p:txBody>
      </p:sp>
      <p:pic>
        <p:nvPicPr>
          <p:cNvPr id="13" name="Picture 12" descr="Time icon"/>
          <p:cNvPicPr>
            <a:picLocks noChangeAspect="1" noChangeArrowheads="1"/>
          </p:cNvPicPr>
          <p:nvPr/>
        </p:nvPicPr>
        <p:blipFill>
          <a:blip r:embed="rId3" cstate="print"/>
          <a:srcRect/>
          <a:stretch>
            <a:fillRect/>
          </a:stretch>
        </p:blipFill>
        <p:spPr bwMode="auto">
          <a:xfrm>
            <a:off x="5080836" y="2868528"/>
            <a:ext cx="209550" cy="228600"/>
          </a:xfrm>
          <a:prstGeom prst="rect">
            <a:avLst/>
          </a:prstGeom>
          <a:noFill/>
          <a:ln w="9525">
            <a:noFill/>
            <a:miter lim="800000"/>
            <a:headEnd/>
            <a:tailEnd/>
          </a:ln>
        </p:spPr>
      </p:pic>
      <p:sp>
        <p:nvSpPr>
          <p:cNvPr id="14" name="Rectangle 13"/>
          <p:cNvSpPr/>
          <p:nvPr/>
        </p:nvSpPr>
        <p:spPr>
          <a:xfrm>
            <a:off x="5305425"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5 minutes</a:t>
            </a:r>
            <a:endParaRPr lang="en-US" sz="1200" dirty="0">
              <a:solidFill>
                <a:srgbClr val="333399"/>
              </a:solidFill>
            </a:endParaRPr>
          </a:p>
        </p:txBody>
      </p:sp>
      <p:pic>
        <p:nvPicPr>
          <p:cNvPr id="15" name="Picture 26"/>
          <p:cNvPicPr>
            <a:picLocks noChangeAspect="1" noChangeArrowheads="1"/>
          </p:cNvPicPr>
          <p:nvPr/>
        </p:nvPicPr>
        <p:blipFill>
          <a:blip r:embed="rId4" cstate="print"/>
          <a:srcRect/>
          <a:stretch>
            <a:fillRect/>
          </a:stretch>
        </p:blipFill>
        <p:spPr bwMode="auto">
          <a:xfrm>
            <a:off x="5062537" y="4979988"/>
            <a:ext cx="304800" cy="247650"/>
          </a:xfrm>
          <a:prstGeom prst="rect">
            <a:avLst/>
          </a:prstGeom>
          <a:noFill/>
          <a:ln w="9525">
            <a:noFill/>
            <a:miter lim="800000"/>
            <a:headEnd/>
            <a:tailEnd/>
          </a:ln>
        </p:spPr>
      </p:pic>
      <p:sp>
        <p:nvSpPr>
          <p:cNvPr id="17" name="Rectangle 16"/>
          <p:cNvSpPr/>
          <p:nvPr/>
        </p:nvSpPr>
        <p:spPr>
          <a:xfrm>
            <a:off x="5338762" y="4938624"/>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:47 seconds</a:t>
            </a:r>
            <a:endParaRPr lang="en-US" sz="1200" dirty="0">
              <a:solidFill>
                <a:srgbClr val="333399"/>
              </a:solidFill>
            </a:endParaRPr>
          </a:p>
        </p:txBody>
      </p:sp>
      <p:pic>
        <p:nvPicPr>
          <p:cNvPr id="18" name="Picture 17" descr="Slide13.JPG">
            <a:hlinkClick r:id="rId5"/>
          </p:cNvPr>
          <p:cNvPicPr>
            <a:picLocks noChangeAspect="1"/>
          </p:cNvPicPr>
          <p:nvPr/>
        </p:nvPicPr>
        <p:blipFill>
          <a:blip r:embed="rId6" cstate="print"/>
          <a:stretch>
            <a:fillRect/>
          </a:stretch>
        </p:blipFill>
        <p:spPr>
          <a:xfrm>
            <a:off x="5124450" y="904875"/>
            <a:ext cx="1371600" cy="1028700"/>
          </a:xfrm>
          <a:prstGeom prst="rect">
            <a:avLst/>
          </a:prstGeom>
        </p:spPr>
      </p:pic>
      <p:pic>
        <p:nvPicPr>
          <p:cNvPr id="19" name="Picture 26"/>
          <p:cNvPicPr>
            <a:picLocks noChangeAspect="1" noChangeArrowheads="1"/>
          </p:cNvPicPr>
          <p:nvPr/>
        </p:nvPicPr>
        <p:blipFill>
          <a:blip r:embed="rId4" cstate="print"/>
          <a:srcRect/>
          <a:stretch>
            <a:fillRect/>
          </a:stretch>
        </p:blipFill>
        <p:spPr bwMode="auto">
          <a:xfrm>
            <a:off x="476250" y="4846638"/>
            <a:ext cx="304800" cy="247650"/>
          </a:xfrm>
          <a:prstGeom prst="rect">
            <a:avLst/>
          </a:prstGeom>
          <a:noFill/>
          <a:ln w="9525">
            <a:noFill/>
            <a:miter lim="800000"/>
            <a:headEnd/>
            <a:tailEnd/>
          </a:ln>
        </p:spPr>
      </p:pic>
      <p:pic>
        <p:nvPicPr>
          <p:cNvPr id="20" name="Picture 19"/>
          <p:cNvPicPr>
            <a:picLocks noChangeAspect="1" noChangeArrowheads="1"/>
          </p:cNvPicPr>
          <p:nvPr/>
        </p:nvPicPr>
        <p:blipFill>
          <a:blip r:embed="rId7" cstate="print"/>
          <a:srcRect/>
          <a:stretch>
            <a:fillRect/>
          </a:stretch>
        </p:blipFill>
        <p:spPr bwMode="auto">
          <a:xfrm>
            <a:off x="413735" y="569798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958975" y="290515"/>
            <a:ext cx="4648200" cy="395287"/>
          </a:xfrm>
        </p:spPr>
        <p:txBody>
          <a:bodyPr/>
          <a:lstStyle/>
          <a:p>
            <a:pPr eaLnBrk="1" hangingPunct="1"/>
            <a:r>
              <a:rPr lang="en-US" dirty="0" smtClean="0"/>
              <a:t>When Initial Assertion Is Ignored…</a:t>
            </a:r>
          </a:p>
        </p:txBody>
      </p:sp>
      <p:sp>
        <p:nvSpPr>
          <p:cNvPr id="35843" name="Rectangle 3"/>
          <p:cNvSpPr>
            <a:spLocks noGrp="1" noChangeArrowheads="1"/>
          </p:cNvSpPr>
          <p:nvPr>
            <p:ph type="body" idx="4294967295"/>
          </p:nvPr>
        </p:nvSpPr>
        <p:spPr>
          <a:xfrm>
            <a:off x="1958975" y="838202"/>
            <a:ext cx="4648200" cy="7758113"/>
          </a:xfrm>
        </p:spPr>
        <p:txBody>
          <a:bodyPr/>
          <a:lstStyle/>
          <a:p>
            <a:pPr marL="0" indent="0" eaLnBrk="1" hangingPunct="1">
              <a:spcBef>
                <a:spcPct val="0"/>
              </a:spcBef>
            </a:pPr>
            <a:r>
              <a:rPr lang="en-US" b="1" dirty="0" smtClean="0"/>
              <a:t>SAY:</a:t>
            </a:r>
          </a:p>
          <a:p>
            <a:pPr marL="0" indent="0" eaLnBrk="1" hangingPunct="1">
              <a:spcBef>
                <a:spcPct val="0"/>
              </a:spcBef>
            </a:pPr>
            <a:endParaRPr lang="en-US" b="1" dirty="0" smtClean="0"/>
          </a:p>
          <a:p>
            <a:pPr marL="0" indent="0" eaLnBrk="1" hangingPunct="1">
              <a:spcBef>
                <a:spcPct val="0"/>
              </a:spcBef>
            </a:pPr>
            <a:r>
              <a:rPr lang="en-US" dirty="0" smtClean="0"/>
              <a:t>It is important to voice your concern by advocating and asserting your statement at least twice if the initial assertion is ignored (sometimes it is called the “Two-Challenge rule”). These two attempts may come from the same person or two different team members. </a:t>
            </a:r>
          </a:p>
          <a:p>
            <a:pPr marL="0" indent="0" eaLnBrk="1" hangingPunct="1">
              <a:spcBef>
                <a:spcPct val="0"/>
              </a:spcBef>
            </a:pPr>
            <a:endParaRPr lang="en-US" dirty="0" smtClean="0"/>
          </a:p>
          <a:p>
            <a:pPr marL="0" indent="0" eaLnBrk="1" hangingPunct="1">
              <a:spcBef>
                <a:spcPct val="0"/>
              </a:spcBef>
            </a:pPr>
            <a:r>
              <a:rPr lang="en-US" dirty="0" smtClean="0"/>
              <a:t>The first challenge should be in the form of a question or initial concern. The s</a:t>
            </a:r>
            <a:r>
              <a:rPr lang="en-US" dirty="0" smtClean="0">
                <a:cs typeface="Times New Roman" pitchFamily="18" charset="0"/>
              </a:rPr>
              <a:t>econd</a:t>
            </a:r>
            <a:r>
              <a:rPr lang="en-US" dirty="0" smtClean="0"/>
              <a:t> challenge should provide some support for your concern. Remember, assertion is about advocating for the patient. </a:t>
            </a:r>
          </a:p>
          <a:p>
            <a:pPr marL="0" indent="0" eaLnBrk="1" hangingPunct="1">
              <a:spcBef>
                <a:spcPct val="0"/>
              </a:spcBef>
            </a:pPr>
            <a:endParaRPr lang="en-US" dirty="0" smtClean="0"/>
          </a:p>
          <a:p>
            <a:pPr marL="0" indent="0" eaLnBrk="1" hangingPunct="1">
              <a:spcBef>
                <a:spcPct val="0"/>
              </a:spcBef>
            </a:pPr>
            <a:r>
              <a:rPr lang="en-US" dirty="0" smtClean="0"/>
              <a:t>This “two-challenge" tactic ensures that an expressed concern has been heard, understood, and acknowledged. If, after two attempts to clearly assert your concern, there is no resolution of the problem, you may then seek assistance from an additional resource, such as a charge nurse or other physician.</a:t>
            </a:r>
          </a:p>
          <a:p>
            <a:pPr marL="0" indent="0" eaLnBrk="1" hangingPunct="1">
              <a:lnSpc>
                <a:spcPct val="80000"/>
              </a:lnSpc>
            </a:pPr>
            <a:endParaRPr lang="en-US" dirty="0" smtClean="0"/>
          </a:p>
        </p:txBody>
      </p:sp>
      <p:pic>
        <p:nvPicPr>
          <p:cNvPr id="5" name="Picture 4" descr="Time icon"/>
          <p:cNvPicPr>
            <a:picLocks noChangeAspect="1" noChangeArrowheads="1"/>
          </p:cNvPicPr>
          <p:nvPr/>
        </p:nvPicPr>
        <p:blipFill>
          <a:blip r:embed="rId3" cstate="print"/>
          <a:srcRect/>
          <a:stretch>
            <a:fillRect/>
          </a:stretch>
        </p:blipFill>
        <p:spPr bwMode="auto">
          <a:xfrm>
            <a:off x="337386" y="3049503"/>
            <a:ext cx="209550" cy="228600"/>
          </a:xfrm>
          <a:prstGeom prst="rect">
            <a:avLst/>
          </a:prstGeom>
          <a:noFill/>
          <a:ln w="9525">
            <a:noFill/>
            <a:miter lim="800000"/>
            <a:headEnd/>
            <a:tailEnd/>
          </a:ln>
        </p:spPr>
      </p:pic>
      <p:sp>
        <p:nvSpPr>
          <p:cNvPr id="6" name="Rectangle 5"/>
          <p:cNvSpPr/>
          <p:nvPr/>
        </p:nvSpPr>
        <p:spPr>
          <a:xfrm>
            <a:off x="581025"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7" name="Picture 6" descr="Slide14.JPG"/>
          <p:cNvPicPr>
            <a:picLocks noChangeAspect="1"/>
          </p:cNvPicPr>
          <p:nvPr/>
        </p:nvPicPr>
        <p:blipFill>
          <a:blip r:embed="rId4" cstate="print"/>
          <a:stretch>
            <a:fillRect/>
          </a:stretch>
        </p:blipFill>
        <p:spPr>
          <a:xfrm>
            <a:off x="390525" y="933450"/>
            <a:ext cx="1371600" cy="1028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3375" y="231775"/>
            <a:ext cx="4648200" cy="395288"/>
          </a:xfrm>
        </p:spPr>
        <p:txBody>
          <a:bodyPr/>
          <a:lstStyle/>
          <a:p>
            <a:r>
              <a:rPr lang="en-US" smtClean="0"/>
              <a:t>Briefs</a:t>
            </a:r>
          </a:p>
        </p:txBody>
      </p:sp>
      <p:sp>
        <p:nvSpPr>
          <p:cNvPr id="36867" name="Rectangle 5"/>
          <p:cNvSpPr>
            <a:spLocks noChangeArrowheads="1"/>
          </p:cNvSpPr>
          <p:nvPr/>
        </p:nvSpPr>
        <p:spPr bwMode="auto">
          <a:xfrm>
            <a:off x="2" y="-18466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6868" name="Rectangle 3"/>
          <p:cNvSpPr txBox="1">
            <a:spLocks noChangeArrowheads="1"/>
          </p:cNvSpPr>
          <p:nvPr/>
        </p:nvSpPr>
        <p:spPr bwMode="auto">
          <a:xfrm>
            <a:off x="352425" y="876300"/>
            <a:ext cx="4535488" cy="3695702"/>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b="1" dirty="0">
                <a:solidFill>
                  <a:srgbClr val="000000"/>
                </a:solidFill>
              </a:rPr>
              <a:t>SAY:</a:t>
            </a:r>
          </a:p>
          <a:p>
            <a:pPr>
              <a:spcBef>
                <a:spcPct val="50000"/>
              </a:spcBef>
              <a:tabLst>
                <a:tab pos="347663" algn="l"/>
              </a:tabLst>
            </a:pPr>
            <a:r>
              <a:rPr lang="en-US" sz="1200" dirty="0">
                <a:solidFill>
                  <a:srgbClr val="000000"/>
                </a:solidFill>
              </a:rPr>
              <a:t>Once the full team is present and engaged, it’s necessary to ensure </a:t>
            </a:r>
            <a:r>
              <a:rPr lang="en-US" sz="1200" dirty="0" smtClean="0">
                <a:solidFill>
                  <a:srgbClr val="000000"/>
                </a:solidFill>
              </a:rPr>
              <a:t>that all </a:t>
            </a:r>
            <a:r>
              <a:rPr lang="en-US" sz="1200" dirty="0">
                <a:solidFill>
                  <a:srgbClr val="000000"/>
                </a:solidFill>
              </a:rPr>
              <a:t>are informed. This includes the interpreter. Briefs are a communication and team tool for planning purposes. </a:t>
            </a:r>
          </a:p>
          <a:p>
            <a:pPr>
              <a:spcBef>
                <a:spcPct val="50000"/>
              </a:spcBef>
              <a:tabLst>
                <a:tab pos="347663" algn="l"/>
              </a:tabLst>
            </a:pPr>
            <a:r>
              <a:rPr lang="en-US" sz="1200" dirty="0">
                <a:solidFill>
                  <a:srgbClr val="000000"/>
                </a:solidFill>
              </a:rPr>
              <a:t>The team leader is responsible for organizing a short briefing to discuss essential team information and to establish an environment in which the team, including the interpreter and the patient, are comfortable speaking up and participating. The following information should be discussed in a brief:</a:t>
            </a:r>
          </a:p>
          <a:p>
            <a:pPr marL="115888" lvl="1" indent="-114300">
              <a:spcBef>
                <a:spcPct val="50000"/>
              </a:spcBef>
              <a:buFontTx/>
              <a:buChar char="•"/>
              <a:tabLst>
                <a:tab pos="347663" algn="l"/>
              </a:tabLst>
            </a:pPr>
            <a:r>
              <a:rPr lang="en-US" sz="1200" dirty="0">
                <a:solidFill>
                  <a:srgbClr val="000000"/>
                </a:solidFill>
              </a:rPr>
              <a:t>Team membership and roles—who is on the team (including the interpreter) and who is the designated team </a:t>
            </a:r>
            <a:r>
              <a:rPr lang="en-US" sz="1200" dirty="0" smtClean="0">
                <a:solidFill>
                  <a:srgbClr val="000000"/>
                </a:solidFill>
              </a:rPr>
              <a:t>leader.</a:t>
            </a:r>
            <a:endParaRPr lang="en-US" sz="1200" dirty="0">
              <a:solidFill>
                <a:srgbClr val="000000"/>
              </a:solidFill>
            </a:endParaRPr>
          </a:p>
          <a:p>
            <a:pPr marL="115888" lvl="1" indent="-114300">
              <a:spcBef>
                <a:spcPct val="50000"/>
              </a:spcBef>
              <a:buFontTx/>
              <a:buChar char="•"/>
              <a:tabLst>
                <a:tab pos="347663" algn="l"/>
              </a:tabLst>
            </a:pPr>
            <a:r>
              <a:rPr lang="en-US" sz="1200" dirty="0">
                <a:solidFill>
                  <a:srgbClr val="000000"/>
                </a:solidFill>
              </a:rPr>
              <a:t>Encouragement to speak up and share any relevant information or </a:t>
            </a:r>
            <a:r>
              <a:rPr lang="en-US" sz="1200" dirty="0" smtClean="0">
                <a:solidFill>
                  <a:srgbClr val="000000"/>
                </a:solidFill>
              </a:rPr>
              <a:t>concerns, </a:t>
            </a:r>
            <a:r>
              <a:rPr lang="en-US" sz="1200" dirty="0">
                <a:solidFill>
                  <a:srgbClr val="000000"/>
                </a:solidFill>
              </a:rPr>
              <a:t>including relevant information about the patient’s culture that might affect </a:t>
            </a:r>
            <a:r>
              <a:rPr lang="en-US" sz="1200" dirty="0" smtClean="0">
                <a:solidFill>
                  <a:srgbClr val="000000"/>
                </a:solidFill>
              </a:rPr>
              <a:t>care.</a:t>
            </a:r>
            <a:endParaRPr lang="en-US" sz="1200" dirty="0">
              <a:solidFill>
                <a:srgbClr val="000000"/>
              </a:solidFill>
            </a:endParaRPr>
          </a:p>
          <a:p>
            <a:pPr marL="115888" lvl="1" indent="-114300">
              <a:spcBef>
                <a:spcPct val="50000"/>
              </a:spcBef>
              <a:buFontTx/>
              <a:buChar char="•"/>
              <a:tabLst>
                <a:tab pos="347663" algn="l"/>
              </a:tabLst>
            </a:pPr>
            <a:r>
              <a:rPr lang="en-US" sz="1200" dirty="0">
                <a:solidFill>
                  <a:srgbClr val="000000"/>
                </a:solidFill>
              </a:rPr>
              <a:t>Team goals, </a:t>
            </a:r>
            <a:r>
              <a:rPr lang="en-US" sz="1200" dirty="0" smtClean="0">
                <a:solidFill>
                  <a:srgbClr val="000000"/>
                </a:solidFill>
              </a:rPr>
              <a:t>plans, </a:t>
            </a:r>
            <a:r>
              <a:rPr lang="en-US" sz="1200" dirty="0">
                <a:solidFill>
                  <a:srgbClr val="000000"/>
                </a:solidFill>
              </a:rPr>
              <a:t>and risks—what is to be </a:t>
            </a:r>
            <a:r>
              <a:rPr lang="en-US" sz="1200" dirty="0" smtClean="0">
                <a:solidFill>
                  <a:srgbClr val="000000"/>
                </a:solidFill>
              </a:rPr>
              <a:t>accomplished, </a:t>
            </a:r>
            <a:r>
              <a:rPr lang="en-US" sz="1200" dirty="0">
                <a:solidFill>
                  <a:srgbClr val="000000"/>
                </a:solidFill>
              </a:rPr>
              <a:t>who </a:t>
            </a:r>
            <a:r>
              <a:rPr lang="en-US" sz="1200" dirty="0" smtClean="0">
                <a:solidFill>
                  <a:srgbClr val="000000"/>
                </a:solidFill>
              </a:rPr>
              <a:t>will </a:t>
            </a:r>
            <a:r>
              <a:rPr lang="en-US" sz="1200" dirty="0">
                <a:solidFill>
                  <a:srgbClr val="000000"/>
                </a:solidFill>
              </a:rPr>
              <a:t>do it, </a:t>
            </a:r>
            <a:r>
              <a:rPr lang="en-US" sz="1200" dirty="0" smtClean="0">
                <a:solidFill>
                  <a:srgbClr val="000000"/>
                </a:solidFill>
              </a:rPr>
              <a:t>and what the </a:t>
            </a:r>
            <a:r>
              <a:rPr lang="en-US" sz="1200" dirty="0">
                <a:solidFill>
                  <a:srgbClr val="000000"/>
                </a:solidFill>
              </a:rPr>
              <a:t>potential </a:t>
            </a:r>
            <a:r>
              <a:rPr lang="en-US" sz="1200" dirty="0" smtClean="0">
                <a:solidFill>
                  <a:srgbClr val="000000"/>
                </a:solidFill>
              </a:rPr>
              <a:t>risks are.</a:t>
            </a:r>
            <a:endParaRPr lang="en-US" sz="1100" dirty="0">
              <a:solidFill>
                <a:srgbClr val="000000"/>
              </a:solidFill>
            </a:endParaRPr>
          </a:p>
        </p:txBody>
      </p:sp>
      <p:sp>
        <p:nvSpPr>
          <p:cNvPr id="36869"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0F7706D1-0FCC-4841-8D7A-A6EEAB107E6A}" type="slidenum">
              <a:rPr lang="en-US" sz="900">
                <a:solidFill>
                  <a:srgbClr val="663300"/>
                </a:solidFill>
                <a:latin typeface="Verdana" pitchFamily="34" charset="0"/>
              </a:rPr>
              <a:pPr algn="ctr"/>
              <a:t>15</a:t>
            </a:fld>
            <a:endParaRPr lang="en-US" sz="900">
              <a:solidFill>
                <a:srgbClr val="663300"/>
              </a:solidFill>
              <a:latin typeface="Verdana" pitchFamily="34" charset="0"/>
            </a:endParaRPr>
          </a:p>
        </p:txBody>
      </p:sp>
      <p:sp>
        <p:nvSpPr>
          <p:cNvPr id="36873" name="Rectangle 3"/>
          <p:cNvSpPr txBox="1">
            <a:spLocks noChangeArrowheads="1"/>
          </p:cNvSpPr>
          <p:nvPr/>
        </p:nvSpPr>
        <p:spPr bwMode="auto">
          <a:xfrm>
            <a:off x="438149" y="4743450"/>
            <a:ext cx="4475163" cy="6762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r>
              <a:rPr lang="en-US" sz="1200" b="1" dirty="0" smtClean="0">
                <a:solidFill>
                  <a:srgbClr val="000000"/>
                </a:solidFill>
              </a:rPr>
              <a:t>DO: Show “Optional Briefs” video.</a:t>
            </a:r>
          </a:p>
          <a:p>
            <a:pPr>
              <a:spcBef>
                <a:spcPct val="50000"/>
              </a:spcBef>
              <a:tabLst>
                <a:tab pos="347663" algn="l"/>
              </a:tabLst>
            </a:pPr>
            <a:r>
              <a:rPr lang="en-US" sz="1200" dirty="0" smtClean="0">
                <a:solidFill>
                  <a:srgbClr val="000000"/>
                </a:solidFill>
              </a:rPr>
              <a:t>Play </a:t>
            </a:r>
            <a:r>
              <a:rPr lang="en-US" sz="1200" dirty="0">
                <a:solidFill>
                  <a:srgbClr val="000000"/>
                </a:solidFill>
              </a:rPr>
              <a:t>the video by clicking the director icon on the slide</a:t>
            </a:r>
            <a:r>
              <a:rPr lang="en-US" sz="1200" dirty="0" smtClean="0">
                <a:solidFill>
                  <a:srgbClr val="000000"/>
                </a:solidFill>
              </a:rPr>
              <a:t>.</a:t>
            </a:r>
            <a:endParaRPr lang="en-US" sz="1100" dirty="0">
              <a:solidFill>
                <a:srgbClr val="000000"/>
              </a:solidFill>
            </a:endParaRPr>
          </a:p>
        </p:txBody>
      </p:sp>
      <p:sp>
        <p:nvSpPr>
          <p:cNvPr id="36874" name="Rectangle 3"/>
          <p:cNvSpPr txBox="1">
            <a:spLocks noChangeArrowheads="1"/>
          </p:cNvSpPr>
          <p:nvPr/>
        </p:nvSpPr>
        <p:spPr bwMode="auto">
          <a:xfrm>
            <a:off x="466725" y="5619750"/>
            <a:ext cx="4484688" cy="1981202"/>
          </a:xfrm>
          <a:prstGeom prst="rect">
            <a:avLst/>
          </a:prstGeom>
          <a:noFill/>
          <a:ln w="9525">
            <a:noFill/>
            <a:miter lim="800000"/>
            <a:headEnd/>
            <a:tailEnd/>
          </a:ln>
        </p:spPr>
        <p:txBody>
          <a:bodyPr lIns="91429" tIns="45714" rIns="91429" bIns="45714"/>
          <a:lstStyle/>
          <a:p>
            <a:pPr marL="115888" lvl="1" indent="-114300">
              <a:spcBef>
                <a:spcPct val="50000"/>
              </a:spcBef>
              <a:tabLst>
                <a:tab pos="347663" algn="l"/>
              </a:tabLst>
            </a:pPr>
            <a:r>
              <a:rPr lang="en-US" sz="1200" dirty="0" smtClean="0">
                <a:solidFill>
                  <a:srgbClr val="000000"/>
                </a:solidFill>
              </a:rPr>
              <a:t>        </a:t>
            </a:r>
            <a:r>
              <a:rPr lang="en-US" sz="1200" b="1" dirty="0" smtClean="0">
                <a:solidFill>
                  <a:srgbClr val="000000"/>
                </a:solidFill>
              </a:rPr>
              <a:t>DISCUSSION:</a:t>
            </a:r>
            <a:endParaRPr lang="en-US" sz="1200" dirty="0" smtClean="0">
              <a:solidFill>
                <a:srgbClr val="000000"/>
              </a:solidFill>
            </a:endParaRPr>
          </a:p>
          <a:p>
            <a:pPr marL="115888" lvl="1" indent="-114300">
              <a:spcBef>
                <a:spcPct val="50000"/>
              </a:spcBef>
              <a:buFontTx/>
              <a:buChar char="•"/>
              <a:tabLst>
                <a:tab pos="347663" algn="l"/>
              </a:tabLst>
            </a:pPr>
            <a:endParaRPr lang="en-US" sz="1200" dirty="0" smtClean="0">
              <a:solidFill>
                <a:srgbClr val="000000"/>
              </a:solidFill>
            </a:endParaRPr>
          </a:p>
          <a:p>
            <a:pPr marL="115888" lvl="1" indent="-114300">
              <a:spcBef>
                <a:spcPts val="0"/>
              </a:spcBef>
              <a:buFontTx/>
              <a:buChar char="•"/>
              <a:tabLst>
                <a:tab pos="347663" algn="l"/>
              </a:tabLst>
            </a:pPr>
            <a:r>
              <a:rPr lang="en-US" sz="1200" dirty="0" smtClean="0">
                <a:solidFill>
                  <a:srgbClr val="000000"/>
                </a:solidFill>
              </a:rPr>
              <a:t>Who </a:t>
            </a:r>
            <a:r>
              <a:rPr lang="en-US" sz="1200" dirty="0">
                <a:solidFill>
                  <a:srgbClr val="000000"/>
                </a:solidFill>
              </a:rPr>
              <a:t>is the team leader?  </a:t>
            </a:r>
          </a:p>
          <a:p>
            <a:pPr marL="115888" lvl="1" indent="-114300">
              <a:spcBef>
                <a:spcPct val="50000"/>
              </a:spcBef>
              <a:buFontTx/>
              <a:buChar char="•"/>
              <a:tabLst>
                <a:tab pos="347663" algn="l"/>
              </a:tabLst>
            </a:pPr>
            <a:r>
              <a:rPr lang="en-US" sz="1200" dirty="0">
                <a:solidFill>
                  <a:srgbClr val="000000"/>
                </a:solidFill>
              </a:rPr>
              <a:t>How did the leader establish psychological safety for the team?</a:t>
            </a:r>
          </a:p>
          <a:p>
            <a:pPr marL="115888" lvl="1" indent="-114300">
              <a:spcBef>
                <a:spcPct val="50000"/>
              </a:spcBef>
              <a:buFontTx/>
              <a:buChar char="•"/>
              <a:tabLst>
                <a:tab pos="347663" algn="l"/>
              </a:tabLst>
            </a:pPr>
            <a:r>
              <a:rPr lang="en-US" sz="1200" dirty="0">
                <a:solidFill>
                  <a:srgbClr val="000000"/>
                </a:solidFill>
              </a:rPr>
              <a:t>Did the team have a plan for the patient?</a:t>
            </a:r>
          </a:p>
          <a:p>
            <a:pPr marL="115888" lvl="1" indent="-114300">
              <a:spcBef>
                <a:spcPct val="50000"/>
              </a:spcBef>
              <a:buFontTx/>
              <a:buChar char="•"/>
              <a:tabLst>
                <a:tab pos="347663" algn="l"/>
              </a:tabLst>
            </a:pPr>
            <a:r>
              <a:rPr lang="en-US" sz="1200" dirty="0">
                <a:solidFill>
                  <a:srgbClr val="000000"/>
                </a:solidFill>
              </a:rPr>
              <a:t>Did everyone understand the plan?</a:t>
            </a:r>
          </a:p>
          <a:p>
            <a:pPr marL="115888" lvl="1" indent="-114300">
              <a:spcBef>
                <a:spcPct val="50000"/>
              </a:spcBef>
              <a:buFontTx/>
              <a:buChar char="•"/>
              <a:tabLst>
                <a:tab pos="347663" algn="l"/>
              </a:tabLst>
            </a:pPr>
            <a:endParaRPr lang="en-US" sz="1200" dirty="0">
              <a:solidFill>
                <a:srgbClr val="000000"/>
              </a:solidFill>
            </a:endParaRPr>
          </a:p>
          <a:p>
            <a:pPr>
              <a:spcBef>
                <a:spcPct val="50000"/>
              </a:spcBef>
              <a:tabLst>
                <a:tab pos="347663" algn="l"/>
              </a:tabLst>
            </a:pPr>
            <a:endParaRPr lang="en-US" sz="1100" dirty="0">
              <a:solidFill>
                <a:srgbClr val="000000"/>
              </a:solidFill>
            </a:endParaRPr>
          </a:p>
        </p:txBody>
      </p:sp>
      <p:pic>
        <p:nvPicPr>
          <p:cNvPr id="11" name="Picture 10" descr="Time icon"/>
          <p:cNvPicPr>
            <a:picLocks noChangeAspect="1" noChangeArrowheads="1"/>
          </p:cNvPicPr>
          <p:nvPr/>
        </p:nvPicPr>
        <p:blipFill>
          <a:blip r:embed="rId3" cstate="print"/>
          <a:srcRect/>
          <a:stretch>
            <a:fillRect/>
          </a:stretch>
        </p:blipFill>
        <p:spPr bwMode="auto">
          <a:xfrm>
            <a:off x="5004636" y="2887578"/>
            <a:ext cx="209550" cy="228600"/>
          </a:xfrm>
          <a:prstGeom prst="rect">
            <a:avLst/>
          </a:prstGeom>
          <a:noFill/>
          <a:ln w="9525">
            <a:noFill/>
            <a:miter lim="800000"/>
            <a:headEnd/>
            <a:tailEnd/>
          </a:ln>
        </p:spPr>
      </p:pic>
      <p:sp>
        <p:nvSpPr>
          <p:cNvPr id="12" name="Rectangle 11"/>
          <p:cNvSpPr/>
          <p:nvPr/>
        </p:nvSpPr>
        <p:spPr>
          <a:xfrm>
            <a:off x="5286375"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3" name="Picture 26"/>
          <p:cNvPicPr>
            <a:picLocks noChangeAspect="1" noChangeArrowheads="1"/>
          </p:cNvPicPr>
          <p:nvPr/>
        </p:nvPicPr>
        <p:blipFill>
          <a:blip r:embed="rId4" cstate="print"/>
          <a:srcRect/>
          <a:stretch>
            <a:fillRect/>
          </a:stretch>
        </p:blipFill>
        <p:spPr bwMode="auto">
          <a:xfrm>
            <a:off x="5062538" y="4808538"/>
            <a:ext cx="304800" cy="247650"/>
          </a:xfrm>
          <a:prstGeom prst="rect">
            <a:avLst/>
          </a:prstGeom>
          <a:noFill/>
          <a:ln w="9525">
            <a:noFill/>
            <a:miter lim="800000"/>
            <a:headEnd/>
            <a:tailEnd/>
          </a:ln>
        </p:spPr>
      </p:pic>
      <p:sp>
        <p:nvSpPr>
          <p:cNvPr id="14" name="Rectangle 13"/>
          <p:cNvSpPr/>
          <p:nvPr/>
        </p:nvSpPr>
        <p:spPr>
          <a:xfrm>
            <a:off x="5338763" y="4724312"/>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:36 seconds</a:t>
            </a:r>
            <a:endParaRPr lang="en-US" sz="1200" dirty="0">
              <a:solidFill>
                <a:srgbClr val="333399"/>
              </a:solidFill>
            </a:endParaRPr>
          </a:p>
        </p:txBody>
      </p:sp>
      <p:pic>
        <p:nvPicPr>
          <p:cNvPr id="15" name="Picture 14" descr="Slide15.JPG">
            <a:hlinkClick r:id="rId5"/>
          </p:cNvPr>
          <p:cNvPicPr>
            <a:picLocks noChangeAspect="1"/>
          </p:cNvPicPr>
          <p:nvPr/>
        </p:nvPicPr>
        <p:blipFill>
          <a:blip r:embed="rId6" cstate="print"/>
          <a:stretch>
            <a:fillRect/>
          </a:stretch>
        </p:blipFill>
        <p:spPr>
          <a:xfrm>
            <a:off x="5105400" y="942975"/>
            <a:ext cx="1371600" cy="1028700"/>
          </a:xfrm>
          <a:prstGeom prst="rect">
            <a:avLst/>
          </a:prstGeom>
        </p:spPr>
      </p:pic>
      <p:pic>
        <p:nvPicPr>
          <p:cNvPr id="16" name="Picture 26"/>
          <p:cNvPicPr>
            <a:picLocks noChangeAspect="1" noChangeArrowheads="1"/>
          </p:cNvPicPr>
          <p:nvPr/>
        </p:nvPicPr>
        <p:blipFill>
          <a:blip r:embed="rId4" cstate="print"/>
          <a:srcRect/>
          <a:stretch>
            <a:fillRect/>
          </a:stretch>
        </p:blipFill>
        <p:spPr bwMode="auto">
          <a:xfrm>
            <a:off x="504825" y="4751388"/>
            <a:ext cx="304800" cy="247650"/>
          </a:xfrm>
          <a:prstGeom prst="rect">
            <a:avLst/>
          </a:prstGeom>
          <a:noFill/>
          <a:ln w="9525">
            <a:noFill/>
            <a:miter lim="800000"/>
            <a:headEnd/>
            <a:tailEnd/>
          </a:ln>
        </p:spPr>
      </p:pic>
      <p:pic>
        <p:nvPicPr>
          <p:cNvPr id="17" name="Picture 16"/>
          <p:cNvPicPr>
            <a:picLocks noChangeAspect="1" noChangeArrowheads="1"/>
          </p:cNvPicPr>
          <p:nvPr/>
        </p:nvPicPr>
        <p:blipFill>
          <a:blip r:embed="rId7" cstate="print"/>
          <a:srcRect/>
          <a:stretch>
            <a:fillRect/>
          </a:stretch>
        </p:blipFill>
        <p:spPr bwMode="auto">
          <a:xfrm>
            <a:off x="537560" y="5621789"/>
            <a:ext cx="284162" cy="295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020888" y="217491"/>
            <a:ext cx="4648200" cy="395287"/>
          </a:xfrm>
        </p:spPr>
        <p:txBody>
          <a:bodyPr/>
          <a:lstStyle/>
          <a:p>
            <a:pPr eaLnBrk="1" hangingPunct="1"/>
            <a:r>
              <a:rPr lang="en-US" smtClean="0"/>
              <a:t>Psychological Safety</a:t>
            </a:r>
          </a:p>
        </p:txBody>
      </p:sp>
      <p:sp>
        <p:nvSpPr>
          <p:cNvPr id="37891" name="Rectangle 3"/>
          <p:cNvSpPr>
            <a:spLocks noGrp="1" noChangeArrowheads="1"/>
          </p:cNvSpPr>
          <p:nvPr>
            <p:ph type="body" idx="4294967295"/>
          </p:nvPr>
        </p:nvSpPr>
        <p:spPr>
          <a:xfrm>
            <a:off x="2068513" y="895351"/>
            <a:ext cx="4648200" cy="4781551"/>
          </a:xfrm>
        </p:spPr>
        <p:txBody>
          <a:bodyPr/>
          <a:lstStyle/>
          <a:p>
            <a:pPr marL="0" indent="0" eaLnBrk="1" hangingPunct="1">
              <a:spcBef>
                <a:spcPct val="100000"/>
              </a:spcBef>
            </a:pPr>
            <a:r>
              <a:rPr lang="en-US" b="1" dirty="0" smtClean="0"/>
              <a:t>SAY:</a:t>
            </a:r>
          </a:p>
          <a:p>
            <a:pPr marL="0" indent="0" eaLnBrk="1" hangingPunct="1">
              <a:spcBef>
                <a:spcPct val="100000"/>
              </a:spcBef>
            </a:pPr>
            <a:r>
              <a:rPr lang="en-US" dirty="0" smtClean="0">
                <a:ea typeface="MS PGothic" pitchFamily="34" charset="-128"/>
              </a:rPr>
              <a:t>The team leader establishes psychological safety for the group; the INTERPRETER establishes this for the patient. This is the way we create an environment in which it is safe to speak up. </a:t>
            </a:r>
          </a:p>
          <a:p>
            <a:pPr marL="0" indent="0" eaLnBrk="1" hangingPunct="1">
              <a:spcBef>
                <a:spcPct val="100000"/>
              </a:spcBef>
            </a:pPr>
            <a:r>
              <a:rPr lang="en-US" dirty="0" smtClean="0">
                <a:ea typeface="MS PGothic" pitchFamily="34" charset="-128"/>
              </a:rPr>
              <a:t>Traditional hierarchy, status differences, and cultural differences can create real barriers to effective team communication. It is up to the leaders of a team to overcome these barriers through these strategies. </a:t>
            </a:r>
          </a:p>
          <a:p>
            <a:pPr marL="0" indent="0" eaLnBrk="1" hangingPunct="1">
              <a:spcBef>
                <a:spcPct val="100000"/>
              </a:spcBef>
            </a:pPr>
            <a:r>
              <a:rPr lang="en-US" dirty="0" smtClean="0">
                <a:ea typeface="MS PGothic" pitchFamily="34" charset="-128"/>
              </a:rPr>
              <a:t>Leaders invite comments by calling on team members by name and by role: “Gerardo, as the interpreter, do you see anything here that we’ve missed or that Mr. Ruiz may not understand?”  or “Jane, as Mrs. Ruiz’s nurse, do you have anything to add?”  </a:t>
            </a:r>
          </a:p>
          <a:p>
            <a:pPr marL="0" indent="0" eaLnBrk="1" hangingPunct="1">
              <a:spcBef>
                <a:spcPct val="100000"/>
              </a:spcBef>
            </a:pPr>
            <a:r>
              <a:rPr lang="en-US" dirty="0" smtClean="0">
                <a:ea typeface="MS PGothic" pitchFamily="34" charset="-128"/>
              </a:rPr>
              <a:t>Leaders also are perceived as more accessible and approachable if they validate the comments of the team. “Mr. Ruiz, it sounds like you are concerned about this.”   Leaders also recognize that all humans can make mistakes and they ask for mutual support to avoid error. You can do this in your own words; for example: “If you see anything that seems risky or that you don’t understand, please let me know,” or “F</a:t>
            </a:r>
            <a:r>
              <a:rPr lang="en-US" dirty="0" smtClean="0"/>
              <a:t>eel free to stop us at any time if anything is not clear, or if there is anything I should know about the patient's culture, beliefs, or concerns.”</a:t>
            </a:r>
          </a:p>
        </p:txBody>
      </p:sp>
      <p:sp>
        <p:nvSpPr>
          <p:cNvPr id="37892" name="Rectangle 4"/>
          <p:cNvSpPr>
            <a:spLocks noChangeArrowheads="1"/>
          </p:cNvSpPr>
          <p:nvPr/>
        </p:nvSpPr>
        <p:spPr bwMode="auto">
          <a:xfrm>
            <a:off x="2" y="36634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7895" name="Rectangle 3"/>
          <p:cNvSpPr txBox="1">
            <a:spLocks noChangeArrowheads="1"/>
          </p:cNvSpPr>
          <p:nvPr/>
        </p:nvSpPr>
        <p:spPr bwMode="auto">
          <a:xfrm>
            <a:off x="2562225" y="5943601"/>
            <a:ext cx="3540127" cy="346075"/>
          </a:xfrm>
          <a:prstGeom prst="rect">
            <a:avLst/>
          </a:prstGeom>
          <a:noFill/>
          <a:ln w="9525">
            <a:noFill/>
            <a:miter lim="800000"/>
            <a:headEnd/>
            <a:tailEnd/>
          </a:ln>
        </p:spPr>
        <p:txBody>
          <a:bodyPr lIns="91429" tIns="45714" rIns="91429" bIns="45714"/>
          <a:lstStyle/>
          <a:p>
            <a:pPr marL="228600" indent="-228600" eaLnBrk="0" hangingPunct="0">
              <a:spcBef>
                <a:spcPct val="50000"/>
              </a:spcBef>
            </a:pPr>
            <a:r>
              <a:rPr lang="en-US" sz="1200" b="1" dirty="0" smtClean="0">
                <a:solidFill>
                  <a:srgbClr val="000000"/>
                </a:solidFill>
              </a:rPr>
              <a:t>DO: Show </a:t>
            </a:r>
            <a:r>
              <a:rPr lang="en-US" sz="1200" b="1" dirty="0">
                <a:solidFill>
                  <a:srgbClr val="000000"/>
                </a:solidFill>
              </a:rPr>
              <a:t>the “Psychological Safety” video.</a:t>
            </a:r>
            <a:endParaRPr lang="en-US" sz="1200" dirty="0">
              <a:solidFill>
                <a:srgbClr val="000000"/>
              </a:solidFill>
            </a:endParaRPr>
          </a:p>
        </p:txBody>
      </p:sp>
      <p:sp>
        <p:nvSpPr>
          <p:cNvPr id="37896" name="Rectangle 3"/>
          <p:cNvSpPr txBox="1">
            <a:spLocks noChangeArrowheads="1"/>
          </p:cNvSpPr>
          <p:nvPr/>
        </p:nvSpPr>
        <p:spPr bwMode="auto">
          <a:xfrm>
            <a:off x="2068513" y="6289676"/>
            <a:ext cx="4648200" cy="450851"/>
          </a:xfrm>
          <a:prstGeom prst="rect">
            <a:avLst/>
          </a:prstGeom>
          <a:noFill/>
          <a:ln w="9525">
            <a:noFill/>
            <a:miter lim="800000"/>
            <a:headEnd/>
            <a:tailEnd/>
          </a:ln>
        </p:spPr>
        <p:txBody>
          <a:bodyPr lIns="91429" tIns="45714" rIns="91429" bIns="45714"/>
          <a:lstStyle/>
          <a:p>
            <a:pPr marL="342900" indent="-342900" eaLnBrk="0" hangingPunct="0">
              <a:spcBef>
                <a:spcPct val="50000"/>
              </a:spcBef>
              <a:tabLst>
                <a:tab pos="347663" algn="l"/>
              </a:tabLst>
            </a:pPr>
            <a:r>
              <a:rPr lang="en-US" sz="1200" dirty="0">
                <a:solidFill>
                  <a:srgbClr val="000000"/>
                </a:solidFill>
              </a:rPr>
              <a:t>Play the video by clicking the penguin director icon on the </a:t>
            </a:r>
            <a:r>
              <a:rPr lang="en-US" sz="1200" dirty="0" smtClean="0">
                <a:solidFill>
                  <a:srgbClr val="000000"/>
                </a:solidFill>
              </a:rPr>
              <a:t>slide.</a:t>
            </a:r>
            <a:endParaRPr lang="en-US" sz="1200" dirty="0">
              <a:solidFill>
                <a:srgbClr val="000000"/>
              </a:solidFill>
            </a:endParaRPr>
          </a:p>
        </p:txBody>
      </p:sp>
      <p:pic>
        <p:nvPicPr>
          <p:cNvPr id="9" name="Picture 26"/>
          <p:cNvPicPr>
            <a:picLocks noChangeAspect="1" noChangeArrowheads="1"/>
          </p:cNvPicPr>
          <p:nvPr/>
        </p:nvPicPr>
        <p:blipFill>
          <a:blip r:embed="rId3" cstate="print"/>
          <a:srcRect/>
          <a:stretch>
            <a:fillRect/>
          </a:stretch>
        </p:blipFill>
        <p:spPr bwMode="auto">
          <a:xfrm>
            <a:off x="2143125" y="5922963"/>
            <a:ext cx="304800" cy="247650"/>
          </a:xfrm>
          <a:prstGeom prst="rect">
            <a:avLst/>
          </a:prstGeom>
          <a:noFill/>
          <a:ln w="9525">
            <a:noFill/>
            <a:miter lim="800000"/>
            <a:headEnd/>
            <a:tailEnd/>
          </a:ln>
        </p:spPr>
      </p:pic>
      <p:pic>
        <p:nvPicPr>
          <p:cNvPr id="10" name="Picture 9" descr="Time icon"/>
          <p:cNvPicPr>
            <a:picLocks noChangeAspect="1" noChangeArrowheads="1"/>
          </p:cNvPicPr>
          <p:nvPr/>
        </p:nvPicPr>
        <p:blipFill>
          <a:blip r:embed="rId4" cstate="print"/>
          <a:srcRect/>
          <a:stretch>
            <a:fillRect/>
          </a:stretch>
        </p:blipFill>
        <p:spPr bwMode="auto">
          <a:xfrm>
            <a:off x="346911" y="2992353"/>
            <a:ext cx="209550" cy="228600"/>
          </a:xfrm>
          <a:prstGeom prst="rect">
            <a:avLst/>
          </a:prstGeom>
          <a:noFill/>
          <a:ln w="9525">
            <a:noFill/>
            <a:miter lim="800000"/>
            <a:headEnd/>
            <a:tailEnd/>
          </a:ln>
        </p:spPr>
      </p:pic>
      <p:sp>
        <p:nvSpPr>
          <p:cNvPr id="11" name="Rectangle 10"/>
          <p:cNvSpPr/>
          <p:nvPr/>
        </p:nvSpPr>
        <p:spPr>
          <a:xfrm>
            <a:off x="609600" y="294313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2" name="Picture 26"/>
          <p:cNvPicPr>
            <a:picLocks noChangeAspect="1" noChangeArrowheads="1"/>
          </p:cNvPicPr>
          <p:nvPr/>
        </p:nvPicPr>
        <p:blipFill>
          <a:blip r:embed="rId3" cstate="print"/>
          <a:srcRect/>
          <a:stretch>
            <a:fillRect/>
          </a:stretch>
        </p:blipFill>
        <p:spPr bwMode="auto">
          <a:xfrm>
            <a:off x="290512" y="5908676"/>
            <a:ext cx="304800" cy="247650"/>
          </a:xfrm>
          <a:prstGeom prst="rect">
            <a:avLst/>
          </a:prstGeom>
          <a:noFill/>
          <a:ln w="9525">
            <a:noFill/>
            <a:miter lim="800000"/>
            <a:headEnd/>
            <a:tailEnd/>
          </a:ln>
        </p:spPr>
      </p:pic>
      <p:sp>
        <p:nvSpPr>
          <p:cNvPr id="13" name="Rectangle 12"/>
          <p:cNvSpPr/>
          <p:nvPr/>
        </p:nvSpPr>
        <p:spPr>
          <a:xfrm>
            <a:off x="547687" y="5862550"/>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:40 seconds</a:t>
            </a:r>
            <a:endParaRPr lang="en-US" sz="1200" dirty="0">
              <a:solidFill>
                <a:srgbClr val="333399"/>
              </a:solidFill>
            </a:endParaRPr>
          </a:p>
        </p:txBody>
      </p:sp>
      <p:pic>
        <p:nvPicPr>
          <p:cNvPr id="14" name="Picture 13" descr="Slide16.JPG">
            <a:hlinkClick r:id="rId5"/>
          </p:cNvPr>
          <p:cNvPicPr>
            <a:picLocks noChangeAspect="1"/>
          </p:cNvPicPr>
          <p:nvPr/>
        </p:nvPicPr>
        <p:blipFill>
          <a:blip r:embed="rId6" cstate="print"/>
          <a:stretch>
            <a:fillRect/>
          </a:stretch>
        </p:blipFill>
        <p:spPr>
          <a:xfrm>
            <a:off x="371475" y="923925"/>
            <a:ext cx="1371600" cy="1028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41300" y="276225"/>
            <a:ext cx="4648200" cy="395288"/>
          </a:xfrm>
        </p:spPr>
        <p:txBody>
          <a:bodyPr/>
          <a:lstStyle/>
          <a:p>
            <a:r>
              <a:rPr lang="en-US" smtClean="0"/>
              <a:t>Optional Practice Exercise</a:t>
            </a:r>
          </a:p>
        </p:txBody>
      </p:sp>
      <p:sp>
        <p:nvSpPr>
          <p:cNvPr id="38915" name="Rectangle 4"/>
          <p:cNvSpPr>
            <a:spLocks noChangeArrowheads="1"/>
          </p:cNvSpPr>
          <p:nvPr/>
        </p:nvSpPr>
        <p:spPr bwMode="auto">
          <a:xfrm>
            <a:off x="2" y="37872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8916" name="Rectangle 7"/>
          <p:cNvSpPr>
            <a:spLocks noChangeArrowheads="1"/>
          </p:cNvSpPr>
          <p:nvPr/>
        </p:nvSpPr>
        <p:spPr bwMode="auto">
          <a:xfrm>
            <a:off x="2" y="3806308"/>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8917"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C73C2669-3DB4-4862-B71D-96BD3454A505}" type="slidenum">
              <a:rPr lang="en-US" sz="900">
                <a:solidFill>
                  <a:srgbClr val="663300"/>
                </a:solidFill>
                <a:latin typeface="Verdana" pitchFamily="34" charset="0"/>
              </a:rPr>
              <a:pPr algn="ctr"/>
              <a:t>17</a:t>
            </a:fld>
            <a:endParaRPr lang="en-US" sz="900">
              <a:solidFill>
                <a:srgbClr val="663300"/>
              </a:solidFill>
              <a:latin typeface="Verdana" pitchFamily="34" charset="0"/>
            </a:endParaRPr>
          </a:p>
        </p:txBody>
      </p:sp>
      <p:sp>
        <p:nvSpPr>
          <p:cNvPr id="38918" name="Rectangle 3"/>
          <p:cNvSpPr>
            <a:spLocks noChangeArrowheads="1"/>
          </p:cNvSpPr>
          <p:nvPr/>
        </p:nvSpPr>
        <p:spPr bwMode="auto">
          <a:xfrm>
            <a:off x="228601" y="962025"/>
            <a:ext cx="4762500" cy="36226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r>
              <a:rPr lang="en-US" sz="1200" b="1" dirty="0" smtClean="0">
                <a:solidFill>
                  <a:srgbClr val="000000"/>
                </a:solidFill>
              </a:rPr>
              <a:t>INSTRUCTOR NOTE:</a:t>
            </a:r>
          </a:p>
          <a:p>
            <a:pPr>
              <a:spcBef>
                <a:spcPct val="50000"/>
              </a:spcBef>
              <a:tabLst>
                <a:tab pos="347663" algn="l"/>
              </a:tabLst>
            </a:pPr>
            <a:r>
              <a:rPr lang="en-US" sz="1200" dirty="0" smtClean="0">
                <a:solidFill>
                  <a:srgbClr val="000000"/>
                </a:solidFill>
              </a:rPr>
              <a:t>This </a:t>
            </a:r>
            <a:r>
              <a:rPr lang="en-US" sz="1200" dirty="0">
                <a:solidFill>
                  <a:srgbClr val="000000"/>
                </a:solidFill>
              </a:rPr>
              <a:t>exercise is optional. It may be useful if you have more than an hour to teach the module, or if you are teaching the module in segments over several days’ time.</a:t>
            </a:r>
          </a:p>
          <a:p>
            <a:pPr>
              <a:spcBef>
                <a:spcPct val="50000"/>
              </a:spcBef>
              <a:tabLst>
                <a:tab pos="347663" algn="l"/>
              </a:tabLst>
            </a:pPr>
            <a:endParaRPr lang="en-US" sz="1200" b="1" dirty="0">
              <a:solidFill>
                <a:srgbClr val="000000"/>
              </a:solidFill>
            </a:endParaRPr>
          </a:p>
          <a:p>
            <a:pPr>
              <a:spcBef>
                <a:spcPct val="50000"/>
              </a:spcBef>
              <a:tabLst>
                <a:tab pos="347663" algn="l"/>
              </a:tabLst>
            </a:pPr>
            <a:r>
              <a:rPr lang="en-US" sz="1200" b="1" dirty="0">
                <a:solidFill>
                  <a:srgbClr val="000000"/>
                </a:solidFill>
              </a:rPr>
              <a:t>SAY:</a:t>
            </a:r>
            <a:r>
              <a:rPr lang="en-US" sz="1200" dirty="0">
                <a:solidFill>
                  <a:srgbClr val="000000"/>
                </a:solidFill>
              </a:rPr>
              <a:t> </a:t>
            </a:r>
          </a:p>
          <a:p>
            <a:pPr>
              <a:tabLst>
                <a:tab pos="347663" algn="l"/>
              </a:tabLst>
            </a:pPr>
            <a:r>
              <a:rPr lang="en-US" sz="1200" dirty="0">
                <a:solidFill>
                  <a:srgbClr val="000000"/>
                </a:solidFill>
              </a:rPr>
              <a:t>We’re going to practice briefing, including creating psychological safety, by having you read through a scenario where a patient is  being discharged from the hospital after </a:t>
            </a:r>
            <a:r>
              <a:rPr lang="en-US" sz="1200" dirty="0" smtClean="0">
                <a:solidFill>
                  <a:srgbClr val="000000"/>
                </a:solidFill>
              </a:rPr>
              <a:t>a </a:t>
            </a:r>
            <a:r>
              <a:rPr lang="en-US" sz="1200" dirty="0">
                <a:solidFill>
                  <a:srgbClr val="000000"/>
                </a:solidFill>
              </a:rPr>
              <a:t>myocardial infarction. I need someone to play the nurse, someone to play the </a:t>
            </a:r>
            <a:r>
              <a:rPr lang="en-US" sz="1200" dirty="0" smtClean="0">
                <a:solidFill>
                  <a:srgbClr val="000000"/>
                </a:solidFill>
              </a:rPr>
              <a:t>interpreter, </a:t>
            </a:r>
            <a:r>
              <a:rPr lang="en-US" sz="1200" dirty="0">
                <a:solidFill>
                  <a:srgbClr val="000000"/>
                </a:solidFill>
              </a:rPr>
              <a:t>and someone to play the patient.</a:t>
            </a:r>
          </a:p>
          <a:p>
            <a:pPr>
              <a:tabLst>
                <a:tab pos="347663" algn="l"/>
              </a:tabLst>
            </a:pPr>
            <a:endParaRPr lang="en-US" sz="1200" dirty="0">
              <a:solidFill>
                <a:srgbClr val="000000"/>
              </a:solidFill>
            </a:endParaRPr>
          </a:p>
          <a:p>
            <a:pPr>
              <a:tabLst>
                <a:tab pos="347663" algn="l"/>
              </a:tabLst>
            </a:pPr>
            <a:r>
              <a:rPr lang="en-US" sz="1200" b="1" dirty="0">
                <a:solidFill>
                  <a:srgbClr val="000000"/>
                </a:solidFill>
              </a:rPr>
              <a:t>DO: </a:t>
            </a:r>
            <a:r>
              <a:rPr lang="en-US" sz="1200" dirty="0">
                <a:solidFill>
                  <a:srgbClr val="000000"/>
                </a:solidFill>
              </a:rPr>
              <a:t>Hand out the briefing exercise. Ask for volunteers to be the nurse, </a:t>
            </a:r>
            <a:r>
              <a:rPr lang="en-US" sz="1200" dirty="0" smtClean="0">
                <a:solidFill>
                  <a:srgbClr val="000000"/>
                </a:solidFill>
              </a:rPr>
              <a:t>interpreter, </a:t>
            </a:r>
            <a:r>
              <a:rPr lang="en-US" sz="1200" dirty="0">
                <a:solidFill>
                  <a:srgbClr val="000000"/>
                </a:solidFill>
              </a:rPr>
              <a:t>and patient. Have them read the scenario. It is </a:t>
            </a:r>
            <a:r>
              <a:rPr lang="en-US" sz="1200" dirty="0" smtClean="0">
                <a:solidFill>
                  <a:srgbClr val="000000"/>
                </a:solidFill>
              </a:rPr>
              <a:t>o.k. for them to </a:t>
            </a:r>
            <a:r>
              <a:rPr lang="en-US" sz="1200" dirty="0">
                <a:solidFill>
                  <a:srgbClr val="000000"/>
                </a:solidFill>
              </a:rPr>
              <a:t>deviate from the script and do more of a </a:t>
            </a:r>
            <a:r>
              <a:rPr lang="en-US" sz="1200" dirty="0" smtClean="0">
                <a:solidFill>
                  <a:srgbClr val="000000"/>
                </a:solidFill>
              </a:rPr>
              <a:t>role play</a:t>
            </a:r>
            <a:r>
              <a:rPr lang="en-US" sz="1200" dirty="0">
                <a:solidFill>
                  <a:srgbClr val="000000"/>
                </a:solidFill>
              </a:rPr>
              <a:t>.</a:t>
            </a:r>
          </a:p>
        </p:txBody>
      </p:sp>
      <p:pic>
        <p:nvPicPr>
          <p:cNvPr id="9" name="Picture 8" descr="Time icon"/>
          <p:cNvPicPr>
            <a:picLocks noChangeAspect="1" noChangeArrowheads="1"/>
          </p:cNvPicPr>
          <p:nvPr/>
        </p:nvPicPr>
        <p:blipFill>
          <a:blip r:embed="rId3" cstate="print"/>
          <a:srcRect/>
          <a:stretch>
            <a:fillRect/>
          </a:stretch>
        </p:blipFill>
        <p:spPr bwMode="auto">
          <a:xfrm>
            <a:off x="5023686" y="5087853"/>
            <a:ext cx="209550" cy="228600"/>
          </a:xfrm>
          <a:prstGeom prst="rect">
            <a:avLst/>
          </a:prstGeom>
          <a:noFill/>
          <a:ln w="9525">
            <a:noFill/>
            <a:miter lim="800000"/>
            <a:headEnd/>
            <a:tailEnd/>
          </a:ln>
        </p:spPr>
      </p:pic>
      <p:sp>
        <p:nvSpPr>
          <p:cNvPr id="10" name="Rectangle 9"/>
          <p:cNvSpPr/>
          <p:nvPr/>
        </p:nvSpPr>
        <p:spPr>
          <a:xfrm>
            <a:off x="5334000" y="5010062"/>
            <a:ext cx="1200150" cy="830997"/>
          </a:xfrm>
          <a:prstGeom prst="rect">
            <a:avLst/>
          </a:prstGeom>
        </p:spPr>
        <p:txBody>
          <a:bodyPr wrap="square">
            <a:spAutoFit/>
          </a:bodyPr>
          <a:lstStyle/>
          <a:p>
            <a:r>
              <a:rPr lang="en-US" sz="1200" b="1" dirty="0" smtClean="0">
                <a:solidFill>
                  <a:srgbClr val="333399"/>
                </a:solidFill>
              </a:rPr>
              <a:t>OPTIONAL EXERCISE TIME:</a:t>
            </a:r>
          </a:p>
          <a:p>
            <a:r>
              <a:rPr lang="en-US" sz="1200" dirty="0" smtClean="0">
                <a:solidFill>
                  <a:srgbClr val="333399"/>
                </a:solidFill>
              </a:rPr>
              <a:t>5 minutes</a:t>
            </a:r>
            <a:endParaRPr lang="en-US" sz="1200" dirty="0">
              <a:solidFill>
                <a:srgbClr val="333399"/>
              </a:solidFill>
            </a:endParaRPr>
          </a:p>
        </p:txBody>
      </p:sp>
      <p:pic>
        <p:nvPicPr>
          <p:cNvPr id="11" name="Picture 25" descr="Materials icon"/>
          <p:cNvPicPr>
            <a:picLocks noChangeAspect="1" noChangeArrowheads="1"/>
          </p:cNvPicPr>
          <p:nvPr/>
        </p:nvPicPr>
        <p:blipFill>
          <a:blip r:embed="rId4" cstate="print"/>
          <a:srcRect/>
          <a:stretch>
            <a:fillRect/>
          </a:stretch>
        </p:blipFill>
        <p:spPr bwMode="auto">
          <a:xfrm>
            <a:off x="5069806" y="6047372"/>
            <a:ext cx="136525" cy="273050"/>
          </a:xfrm>
          <a:prstGeom prst="rect">
            <a:avLst/>
          </a:prstGeom>
          <a:noFill/>
          <a:ln w="9525">
            <a:noFill/>
            <a:miter lim="800000"/>
            <a:headEnd/>
            <a:tailEnd/>
          </a:ln>
        </p:spPr>
      </p:pic>
      <p:sp>
        <p:nvSpPr>
          <p:cNvPr id="12" name="Rectangle 11"/>
          <p:cNvSpPr/>
          <p:nvPr/>
        </p:nvSpPr>
        <p:spPr>
          <a:xfrm>
            <a:off x="5314950" y="605781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pic>
        <p:nvPicPr>
          <p:cNvPr id="13" name="Picture 9" descr="exercise"/>
          <p:cNvPicPr>
            <a:picLocks noChangeAspect="1" noChangeArrowheads="1"/>
          </p:cNvPicPr>
          <p:nvPr/>
        </p:nvPicPr>
        <p:blipFill>
          <a:blip r:embed="rId5" cstate="print"/>
          <a:srcRect/>
          <a:stretch>
            <a:fillRect/>
          </a:stretch>
        </p:blipFill>
        <p:spPr bwMode="auto">
          <a:xfrm>
            <a:off x="4999038" y="2122488"/>
            <a:ext cx="1624012" cy="2663825"/>
          </a:xfrm>
          <a:prstGeom prst="rect">
            <a:avLst/>
          </a:prstGeom>
          <a:noFill/>
        </p:spPr>
      </p:pic>
      <p:pic>
        <p:nvPicPr>
          <p:cNvPr id="14" name="Picture 13" descr="Slide17.JPG"/>
          <p:cNvPicPr>
            <a:picLocks noChangeAspect="1"/>
          </p:cNvPicPr>
          <p:nvPr/>
        </p:nvPicPr>
        <p:blipFill>
          <a:blip r:embed="rId6" cstate="print"/>
          <a:stretch>
            <a:fillRect/>
          </a:stretch>
        </p:blipFill>
        <p:spPr>
          <a:xfrm>
            <a:off x="5124450" y="876300"/>
            <a:ext cx="1371600" cy="1028700"/>
          </a:xfrm>
          <a:prstGeom prst="rect">
            <a:avLst/>
          </a:prstGeom>
        </p:spPr>
      </p:pic>
      <p:sp>
        <p:nvSpPr>
          <p:cNvPr id="15" name="TextBox 14"/>
          <p:cNvSpPr txBox="1"/>
          <p:nvPr/>
        </p:nvSpPr>
        <p:spPr>
          <a:xfrm>
            <a:off x="5019675" y="6344402"/>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Briefing exercise handout</a:t>
            </a:r>
            <a:endParaRPr lang="en-US" dirty="0"/>
          </a:p>
        </p:txBody>
      </p:sp>
      <p:pic>
        <p:nvPicPr>
          <p:cNvPr id="16" name="Picture 15"/>
          <p:cNvPicPr>
            <a:picLocks noChangeAspect="1"/>
          </p:cNvPicPr>
          <p:nvPr/>
        </p:nvPicPr>
        <p:blipFill>
          <a:blip r:embed="rId7" cstate="print"/>
          <a:srcRect r="84598" b="21956"/>
          <a:stretch>
            <a:fillRect/>
          </a:stretch>
        </p:blipFill>
        <p:spPr>
          <a:xfrm>
            <a:off x="327860" y="973514"/>
            <a:ext cx="308809" cy="2527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003425" y="247651"/>
            <a:ext cx="4648200" cy="395288"/>
          </a:xfrm>
        </p:spPr>
        <p:txBody>
          <a:bodyPr/>
          <a:lstStyle/>
          <a:p>
            <a:pPr eaLnBrk="1" hangingPunct="1"/>
            <a:r>
              <a:rPr lang="en-US" dirty="0" smtClean="0"/>
              <a:t>Check-Back Is…</a:t>
            </a:r>
          </a:p>
        </p:txBody>
      </p:sp>
      <p:sp>
        <p:nvSpPr>
          <p:cNvPr id="39939" name="Rectangle 3"/>
          <p:cNvSpPr>
            <a:spLocks noGrp="1" noChangeArrowheads="1"/>
          </p:cNvSpPr>
          <p:nvPr>
            <p:ph type="body" idx="4294967295"/>
          </p:nvPr>
        </p:nvSpPr>
        <p:spPr>
          <a:xfrm>
            <a:off x="2008188" y="782639"/>
            <a:ext cx="4648200" cy="7756525"/>
          </a:xfrm>
        </p:spPr>
        <p:txBody>
          <a:bodyPr/>
          <a:lstStyle/>
          <a:p>
            <a:pPr marL="0" indent="0" eaLnBrk="1" hangingPunct="1"/>
            <a:r>
              <a:rPr lang="en-US" b="1" dirty="0" smtClean="0"/>
              <a:t>SAY:</a:t>
            </a:r>
          </a:p>
          <a:p>
            <a:pPr marL="0" indent="0" eaLnBrk="1" hangingPunct="1"/>
            <a:r>
              <a:rPr lang="en-US" dirty="0" smtClean="0"/>
              <a:t>A check-back is a closed-loop communication strategy used to verify and validate information exchanged. The strategy involves the sender initiating a message, the receiver accepting the message and confirming what was communicated, and the sender verifying that the message was received. </a:t>
            </a:r>
          </a:p>
          <a:p>
            <a:pPr marL="0" indent="0" eaLnBrk="1" hangingPunct="1"/>
            <a:r>
              <a:rPr lang="en-US" dirty="0" smtClean="0"/>
              <a:t>A simple example of this is in the coffee shop when you order a tall nonfat soy latte, and the cashier says aloud, “Tall nonfat soy latte” and the person behind the counter repeats back, “Tall nonfat soy latte,” and you verify, “That’s correct.”</a:t>
            </a:r>
          </a:p>
          <a:p>
            <a:pPr marL="0" indent="0" eaLnBrk="1" hangingPunct="1"/>
            <a:r>
              <a:rPr lang="en-US" dirty="0" smtClean="0"/>
              <a:t>A clinical example would be an information call-out such as, “BP is falling, 80/48 down from 90/60.” The sender expects the information to be verified (repeated aloud) and validated and to receive a follow-on order that must be acknowledged with a check-back.</a:t>
            </a:r>
          </a:p>
          <a:p>
            <a:pPr marL="0" indent="0" eaLnBrk="1" hangingPunct="1"/>
            <a:r>
              <a:rPr lang="en-US" dirty="0" smtClean="0"/>
              <a:t>In the video, you will see a provider using check-back to confirm her understanding of what the patient was saying.</a:t>
            </a:r>
          </a:p>
          <a:p>
            <a:pPr marL="114300" lvl="1" indent="0" eaLnBrk="1" hangingPunct="1">
              <a:buFontTx/>
              <a:buNone/>
            </a:pPr>
            <a:endParaRPr lang="en-US" b="1" dirty="0" smtClean="0"/>
          </a:p>
          <a:p>
            <a:pPr marL="114300" lvl="1" indent="0" eaLnBrk="1" hangingPunct="1">
              <a:buFontTx/>
              <a:buNone/>
            </a:pPr>
            <a:r>
              <a:rPr lang="en-US" b="1" dirty="0" smtClean="0"/>
              <a:t>	  DO: Play the “Check-Back” video clip.</a:t>
            </a:r>
            <a:r>
              <a:rPr lang="en-US" dirty="0" smtClean="0"/>
              <a:t> </a:t>
            </a:r>
          </a:p>
          <a:p>
            <a:pPr marL="0" lvl="1" indent="0" eaLnBrk="1" hangingPunct="1">
              <a:buFontTx/>
              <a:buNone/>
            </a:pPr>
            <a:r>
              <a:rPr lang="en-US" dirty="0" smtClean="0"/>
              <a:t>Play the video by clicking the penguin director icon on the slide. </a:t>
            </a:r>
          </a:p>
        </p:txBody>
      </p:sp>
      <p:sp>
        <p:nvSpPr>
          <p:cNvPr id="39940" name="Rectangle 4"/>
          <p:cNvSpPr>
            <a:spLocks noChangeArrowheads="1"/>
          </p:cNvSpPr>
          <p:nvPr/>
        </p:nvSpPr>
        <p:spPr bwMode="auto">
          <a:xfrm>
            <a:off x="2" y="37777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pic>
        <p:nvPicPr>
          <p:cNvPr id="39941" name="Picture 11"/>
          <p:cNvPicPr>
            <a:picLocks noChangeAspect="1" noChangeArrowheads="1"/>
          </p:cNvPicPr>
          <p:nvPr/>
        </p:nvPicPr>
        <p:blipFill>
          <a:blip r:embed="rId3" cstate="print"/>
          <a:srcRect/>
          <a:stretch>
            <a:fillRect/>
          </a:stretch>
        </p:blipFill>
        <p:spPr bwMode="auto">
          <a:xfrm>
            <a:off x="2103438" y="4621213"/>
            <a:ext cx="336550" cy="254000"/>
          </a:xfrm>
          <a:prstGeom prst="rect">
            <a:avLst/>
          </a:prstGeom>
          <a:noFill/>
          <a:ln w="9525">
            <a:noFill/>
            <a:miter lim="800000"/>
            <a:headEnd/>
            <a:tailEnd/>
          </a:ln>
        </p:spPr>
      </p:pic>
      <p:pic>
        <p:nvPicPr>
          <p:cNvPr id="7" name="Picture 6" descr="Time icon"/>
          <p:cNvPicPr>
            <a:picLocks noChangeAspect="1" noChangeArrowheads="1"/>
          </p:cNvPicPr>
          <p:nvPr/>
        </p:nvPicPr>
        <p:blipFill>
          <a:blip r:embed="rId4" cstate="print"/>
          <a:srcRect/>
          <a:stretch>
            <a:fillRect/>
          </a:stretch>
        </p:blipFill>
        <p:spPr bwMode="auto">
          <a:xfrm>
            <a:off x="342149" y="3030453"/>
            <a:ext cx="209550" cy="228600"/>
          </a:xfrm>
          <a:prstGeom prst="rect">
            <a:avLst/>
          </a:prstGeom>
          <a:noFill/>
          <a:ln w="9525">
            <a:noFill/>
            <a:miter lim="800000"/>
            <a:headEnd/>
            <a:tailEnd/>
          </a:ln>
        </p:spPr>
      </p:pic>
      <p:sp>
        <p:nvSpPr>
          <p:cNvPr id="8" name="Rectangle 7"/>
          <p:cNvSpPr/>
          <p:nvPr/>
        </p:nvSpPr>
        <p:spPr>
          <a:xfrm>
            <a:off x="571500"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9" name="Picture 26"/>
          <p:cNvPicPr>
            <a:picLocks noChangeAspect="1" noChangeArrowheads="1"/>
          </p:cNvPicPr>
          <p:nvPr/>
        </p:nvPicPr>
        <p:blipFill>
          <a:blip r:embed="rId5" cstate="print"/>
          <a:srcRect/>
          <a:stretch>
            <a:fillRect/>
          </a:stretch>
        </p:blipFill>
        <p:spPr bwMode="auto">
          <a:xfrm>
            <a:off x="342900" y="4594225"/>
            <a:ext cx="304800" cy="247650"/>
          </a:xfrm>
          <a:prstGeom prst="rect">
            <a:avLst/>
          </a:prstGeom>
          <a:noFill/>
          <a:ln w="9525">
            <a:noFill/>
            <a:miter lim="800000"/>
            <a:headEnd/>
            <a:tailEnd/>
          </a:ln>
        </p:spPr>
      </p:pic>
      <p:sp>
        <p:nvSpPr>
          <p:cNvPr id="10" name="Rectangle 9"/>
          <p:cNvSpPr/>
          <p:nvPr/>
        </p:nvSpPr>
        <p:spPr>
          <a:xfrm>
            <a:off x="619125" y="4567149"/>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:57 seconds</a:t>
            </a:r>
            <a:endParaRPr lang="en-US" sz="1200" dirty="0">
              <a:solidFill>
                <a:srgbClr val="333399"/>
              </a:solidFill>
            </a:endParaRPr>
          </a:p>
        </p:txBody>
      </p:sp>
      <p:pic>
        <p:nvPicPr>
          <p:cNvPr id="11" name="Picture 10" descr="Slide18.JPG">
            <a:hlinkClick r:id="rId6"/>
          </p:cNvPr>
          <p:cNvPicPr>
            <a:picLocks noChangeAspect="1"/>
          </p:cNvPicPr>
          <p:nvPr/>
        </p:nvPicPr>
        <p:blipFill>
          <a:blip r:embed="rId7" cstate="print"/>
          <a:stretch>
            <a:fillRect/>
          </a:stretch>
        </p:blipFill>
        <p:spPr>
          <a:xfrm>
            <a:off x="371475" y="933450"/>
            <a:ext cx="1371600" cy="1028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7"/>
          <p:cNvSpPr>
            <a:spLocks noGrp="1" noChangeArrowheads="1"/>
          </p:cNvSpPr>
          <p:nvPr>
            <p:ph type="title" idx="4294967295"/>
          </p:nvPr>
        </p:nvSpPr>
        <p:spPr/>
        <p:txBody>
          <a:bodyPr/>
          <a:lstStyle/>
          <a:p>
            <a:pPr eaLnBrk="1" hangingPunct="1"/>
            <a:r>
              <a:rPr lang="en-US" dirty="0" smtClean="0"/>
              <a:t>Introduction</a:t>
            </a:r>
          </a:p>
        </p:txBody>
      </p:sp>
      <p:sp>
        <p:nvSpPr>
          <p:cNvPr id="22531" name="Rectangle 28"/>
          <p:cNvSpPr>
            <a:spLocks noGrp="1" noChangeArrowheads="1"/>
          </p:cNvSpPr>
          <p:nvPr>
            <p:ph idx="4294967295"/>
          </p:nvPr>
        </p:nvSpPr>
        <p:spPr>
          <a:xfrm>
            <a:off x="363538" y="4522871"/>
            <a:ext cx="4648200" cy="2784726"/>
          </a:xfrm>
        </p:spPr>
        <p:txBody>
          <a:bodyPr/>
          <a:lstStyle/>
          <a:p>
            <a:pPr marL="0" indent="0" eaLnBrk="1" hangingPunct="1"/>
            <a:r>
              <a:rPr lang="en-US" dirty="0" smtClean="0"/>
              <a:t>         </a:t>
            </a:r>
            <a:r>
              <a:rPr lang="en-US" b="1" dirty="0" smtClean="0"/>
              <a:t>INSTRUCTOR NOTE:</a:t>
            </a:r>
          </a:p>
          <a:p>
            <a:pPr marL="0" indent="0" eaLnBrk="1" hangingPunct="1"/>
            <a:r>
              <a:rPr lang="en-US" dirty="0" smtClean="0"/>
              <a:t>This module may be customized based on the group’s knowledge and experience with LEP and culturally diverse patients and </a:t>
            </a:r>
            <a:r>
              <a:rPr lang="en-US" dirty="0" err="1" smtClean="0"/>
              <a:t>TeamSTEPPS</a:t>
            </a:r>
            <a:r>
              <a:rPr lang="en-US" dirty="0" smtClean="0"/>
              <a:t>. For example, if the group is aware of medically significant miscommunication incidents that have occurred with  LEP patients in their hospital, it may be useful to replace one of the presentation’s case examples with the example that participants know. Groups familiar with </a:t>
            </a:r>
            <a:r>
              <a:rPr lang="en-US" dirty="0" err="1" smtClean="0"/>
              <a:t>TeamSTEPPS</a:t>
            </a:r>
            <a:r>
              <a:rPr lang="en-US" dirty="0" smtClean="0"/>
              <a:t> may not need as many slides about </a:t>
            </a:r>
            <a:r>
              <a:rPr lang="en-US" dirty="0" err="1" smtClean="0"/>
              <a:t>TeamSTEPPS</a:t>
            </a:r>
            <a:r>
              <a:rPr lang="en-US" dirty="0" smtClean="0"/>
              <a:t>, whereas some hospital teams may want to add more slides about </a:t>
            </a:r>
            <a:r>
              <a:rPr lang="en-US" dirty="0" err="1" smtClean="0"/>
              <a:t>TeamSTEPPS</a:t>
            </a:r>
            <a:r>
              <a:rPr lang="en-US" dirty="0" smtClean="0"/>
              <a:t> as part of a comprehensive implementation effort. Additional </a:t>
            </a:r>
            <a:r>
              <a:rPr lang="en-US" dirty="0" err="1" smtClean="0"/>
              <a:t>TeamSTEPPS</a:t>
            </a:r>
            <a:r>
              <a:rPr lang="en-US" dirty="0" smtClean="0"/>
              <a:t> resources are available at </a:t>
            </a:r>
            <a:r>
              <a:rPr lang="en-US" dirty="0" smtClean="0">
                <a:hlinkClick r:id="rId3"/>
              </a:rPr>
              <a:t>http://teamstepps.ahrq.gov/</a:t>
            </a:r>
            <a:r>
              <a:rPr lang="en-US" dirty="0" smtClean="0"/>
              <a:t>.</a:t>
            </a:r>
          </a:p>
          <a:p>
            <a:pPr marL="0" indent="0" eaLnBrk="1" hangingPunct="1"/>
            <a:endParaRPr lang="en-US" dirty="0" smtClean="0"/>
          </a:p>
          <a:p>
            <a:pPr marL="0" indent="0" eaLnBrk="1" hangingPunct="1"/>
            <a:endParaRPr lang="en-US" dirty="0" smtClean="0"/>
          </a:p>
        </p:txBody>
      </p:sp>
      <p:sp>
        <p:nvSpPr>
          <p:cNvPr id="18436" name="Slide Number Placeholder 3"/>
          <p:cNvSpPr>
            <a:spLocks noGrp="1"/>
          </p:cNvSpPr>
          <p:nvPr>
            <p:ph type="sldNum"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3A6E7B9-8447-48F2-A531-306E5E4C5048}" type="slidenum">
              <a:rPr lang="en-US" smtClean="0">
                <a:solidFill>
                  <a:srgbClr val="663300"/>
                </a:solidFill>
                <a:latin typeface="Verdana" pitchFamily="34" charset="0"/>
              </a:rPr>
              <a:pPr eaLnBrk="1" hangingPunct="1">
                <a:defRPr/>
              </a:pPr>
              <a:t>1</a:t>
            </a:fld>
            <a:endParaRPr lang="en-US" dirty="0" smtClean="0">
              <a:solidFill>
                <a:srgbClr val="663300"/>
              </a:solidFill>
              <a:latin typeface="Verdana" pitchFamily="34" charset="0"/>
            </a:endParaRPr>
          </a:p>
        </p:txBody>
      </p:sp>
      <p:sp>
        <p:nvSpPr>
          <p:cNvPr id="22535" name="Rectangle 28"/>
          <p:cNvSpPr txBox="1">
            <a:spLocks noChangeArrowheads="1"/>
          </p:cNvSpPr>
          <p:nvPr/>
        </p:nvSpPr>
        <p:spPr bwMode="auto">
          <a:xfrm>
            <a:off x="349250" y="841374"/>
            <a:ext cx="4648200" cy="761682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b="1" dirty="0"/>
              <a:t>SAY:</a:t>
            </a:r>
          </a:p>
          <a:p>
            <a:pPr>
              <a:spcBef>
                <a:spcPct val="50000"/>
              </a:spcBef>
              <a:tabLst>
                <a:tab pos="347663" algn="l"/>
              </a:tabLst>
            </a:pPr>
            <a:r>
              <a:rPr lang="en-US" sz="1200" dirty="0" smtClean="0"/>
              <a:t>In </a:t>
            </a:r>
            <a:r>
              <a:rPr lang="en-US" sz="1200" dirty="0"/>
              <a:t>recent years, the Agency for Healthcare Research and Quality and the Department of Defense have worked together to enhance patient safety through the </a:t>
            </a:r>
            <a:r>
              <a:rPr lang="en-US" sz="1200" dirty="0" err="1"/>
              <a:t>TeamSTEPPS</a:t>
            </a:r>
            <a:r>
              <a:rPr lang="en-US" sz="1200" dirty="0"/>
              <a:t> system. The </a:t>
            </a:r>
            <a:r>
              <a:rPr lang="en-US" sz="1200" dirty="0" err="1"/>
              <a:t>TeamSTEPPS</a:t>
            </a:r>
            <a:r>
              <a:rPr lang="en-US" sz="1200" dirty="0"/>
              <a:t> system is a powerful set of teachable and trainable skills, </a:t>
            </a:r>
            <a:r>
              <a:rPr lang="en-US" sz="1200" dirty="0" smtClean="0"/>
              <a:t>behaviors, </a:t>
            </a:r>
            <a:r>
              <a:rPr lang="en-US" sz="1200" dirty="0"/>
              <a:t>and tools that has been shown to reduce medical errors. In this module, we show how the </a:t>
            </a:r>
            <a:r>
              <a:rPr lang="en-US" sz="1200" dirty="0" err="1"/>
              <a:t>TeamSTEPPS</a:t>
            </a:r>
            <a:r>
              <a:rPr lang="en-US" sz="1200" dirty="0"/>
              <a:t> system can be used to enhance the safety of patients with </a:t>
            </a:r>
            <a:r>
              <a:rPr lang="en-US" sz="1200" dirty="0" smtClean="0"/>
              <a:t>limited </a:t>
            </a:r>
            <a:r>
              <a:rPr lang="en-US" sz="1200" dirty="0"/>
              <a:t>English </a:t>
            </a:r>
            <a:r>
              <a:rPr lang="en-US" sz="1200" dirty="0" smtClean="0"/>
              <a:t>proficiency </a:t>
            </a:r>
            <a:r>
              <a:rPr lang="en-US" sz="1200" dirty="0"/>
              <a:t>(LEP).</a:t>
            </a:r>
          </a:p>
          <a:p>
            <a:pPr>
              <a:spcBef>
                <a:spcPct val="50000"/>
              </a:spcBef>
              <a:tabLst>
                <a:tab pos="347663" algn="l"/>
              </a:tabLst>
            </a:pPr>
            <a:r>
              <a:rPr lang="en-US" sz="1200" dirty="0"/>
              <a:t>Before we start the module, I’d like you to complete some baseline surveys. The surveys are anonymous and will help us track our progress as a team. Everyone in this session should complete the Learning Outcomes Survey. In addition, everyone in the group </a:t>
            </a:r>
            <a:r>
              <a:rPr lang="en-US" sz="1200" i="1" dirty="0"/>
              <a:t>except for interpreters</a:t>
            </a:r>
            <a:r>
              <a:rPr lang="en-US" sz="1200" dirty="0"/>
              <a:t> should complete the baseline </a:t>
            </a:r>
            <a:r>
              <a:rPr lang="en-US" sz="1200" dirty="0" err="1" smtClean="0"/>
              <a:t>Pretraining</a:t>
            </a:r>
            <a:r>
              <a:rPr lang="en-US" sz="1200" dirty="0" smtClean="0"/>
              <a:t> </a:t>
            </a:r>
            <a:r>
              <a:rPr lang="en-US" sz="1200" dirty="0"/>
              <a:t>Behavior Survey. You will have 10 minutes to complete these surveys.</a:t>
            </a:r>
          </a:p>
          <a:p>
            <a:pPr>
              <a:spcBef>
                <a:spcPct val="50000"/>
              </a:spcBef>
              <a:tabLst>
                <a:tab pos="347663" algn="l"/>
              </a:tabLst>
            </a:pPr>
            <a:r>
              <a:rPr lang="en-US" sz="1200" b="1" dirty="0"/>
              <a:t>(Collect baseline surveys and thank participants.)</a:t>
            </a:r>
            <a:endParaRPr lang="en-US" sz="1200" dirty="0"/>
          </a:p>
          <a:p>
            <a:pPr>
              <a:spcBef>
                <a:spcPct val="50000"/>
              </a:spcBef>
              <a:tabLst>
                <a:tab pos="347663" algn="l"/>
              </a:tabLst>
            </a:pPr>
            <a:endParaRPr lang="en-US" sz="1200" dirty="0"/>
          </a:p>
        </p:txBody>
      </p:sp>
      <p:pic>
        <p:nvPicPr>
          <p:cNvPr id="11" name="Picture 11" descr="Time icon"/>
          <p:cNvPicPr>
            <a:picLocks noChangeAspect="1" noChangeArrowheads="1"/>
          </p:cNvPicPr>
          <p:nvPr/>
        </p:nvPicPr>
        <p:blipFill>
          <a:blip r:embed="rId4" cstate="print"/>
          <a:srcRect/>
          <a:stretch>
            <a:fillRect/>
          </a:stretch>
        </p:blipFill>
        <p:spPr bwMode="auto">
          <a:xfrm>
            <a:off x="5061786" y="2249403"/>
            <a:ext cx="209550" cy="228600"/>
          </a:xfrm>
          <a:prstGeom prst="rect">
            <a:avLst/>
          </a:prstGeom>
          <a:noFill/>
          <a:ln w="9525">
            <a:noFill/>
            <a:miter lim="800000"/>
            <a:headEnd/>
            <a:tailEnd/>
          </a:ln>
        </p:spPr>
      </p:pic>
      <p:sp>
        <p:nvSpPr>
          <p:cNvPr id="12" name="TextBox 11"/>
          <p:cNvSpPr txBox="1"/>
          <p:nvPr/>
        </p:nvSpPr>
        <p:spPr>
          <a:xfrm>
            <a:off x="5269832" y="2209800"/>
            <a:ext cx="1223210" cy="2492990"/>
          </a:xfrm>
          <a:prstGeom prst="rect">
            <a:avLst/>
          </a:prstGeom>
          <a:noFill/>
        </p:spPr>
        <p:txBody>
          <a:bodyPr wrap="square" rtlCol="0">
            <a:spAutoFit/>
          </a:bodyPr>
          <a:lstStyle/>
          <a:p>
            <a:r>
              <a:rPr lang="en-US" sz="1200" b="1" dirty="0" smtClean="0">
                <a:solidFill>
                  <a:srgbClr val="333399"/>
                </a:solidFill>
              </a:rPr>
              <a:t>MODULE TIME:</a:t>
            </a:r>
          </a:p>
          <a:p>
            <a:r>
              <a:rPr lang="en-US" sz="1200" dirty="0" smtClean="0">
                <a:solidFill>
                  <a:srgbClr val="333399"/>
                </a:solidFill>
              </a:rPr>
              <a:t>60 minutes + evaluation time (30 minutes)</a:t>
            </a:r>
          </a:p>
          <a:p>
            <a:endParaRPr lang="en-US" sz="1200" dirty="0" smtClean="0">
              <a:solidFill>
                <a:srgbClr val="333399"/>
              </a:solidFill>
            </a:endParaRPr>
          </a:p>
          <a:p>
            <a:r>
              <a:rPr lang="en-US" sz="1200" b="1" dirty="0" smtClean="0">
                <a:solidFill>
                  <a:srgbClr val="333399"/>
                </a:solidFill>
              </a:rPr>
              <a:t>PRE- TRAINING EVALUATION  TIME:</a:t>
            </a:r>
          </a:p>
          <a:p>
            <a:r>
              <a:rPr lang="en-US" sz="1200" dirty="0" smtClean="0">
                <a:solidFill>
                  <a:srgbClr val="333399"/>
                </a:solidFill>
              </a:rPr>
              <a:t>15 minutes</a:t>
            </a:r>
          </a:p>
          <a:p>
            <a:endParaRPr lang="en-US" sz="1200" dirty="0">
              <a:solidFill>
                <a:srgbClr val="333399"/>
              </a:solidFill>
            </a:endParaRPr>
          </a:p>
          <a:p>
            <a:r>
              <a:rPr lang="en-US" sz="1200" b="1" dirty="0" smtClean="0">
                <a:solidFill>
                  <a:srgbClr val="333399"/>
                </a:solidFill>
              </a:rPr>
              <a:t>MATERIALS:</a:t>
            </a:r>
            <a:endParaRPr lang="en-US" sz="1200" b="1" dirty="0">
              <a:solidFill>
                <a:srgbClr val="333399"/>
              </a:solidFill>
            </a:endParaRPr>
          </a:p>
        </p:txBody>
      </p:sp>
      <p:pic>
        <p:nvPicPr>
          <p:cNvPr id="13" name="Picture 11" descr="Time icon"/>
          <p:cNvPicPr>
            <a:picLocks noChangeAspect="1" noChangeArrowheads="1"/>
          </p:cNvPicPr>
          <p:nvPr/>
        </p:nvPicPr>
        <p:blipFill>
          <a:blip r:embed="rId4" cstate="print"/>
          <a:srcRect/>
          <a:stretch>
            <a:fillRect/>
          </a:stretch>
        </p:blipFill>
        <p:spPr bwMode="auto">
          <a:xfrm>
            <a:off x="5064793" y="3352799"/>
            <a:ext cx="209550" cy="228600"/>
          </a:xfrm>
          <a:prstGeom prst="rect">
            <a:avLst/>
          </a:prstGeom>
          <a:noFill/>
          <a:ln w="9525">
            <a:noFill/>
            <a:miter lim="800000"/>
            <a:headEnd/>
            <a:tailEnd/>
          </a:ln>
        </p:spPr>
      </p:pic>
      <p:pic>
        <p:nvPicPr>
          <p:cNvPr id="14" name="Picture 25" descr="Materials icon"/>
          <p:cNvPicPr>
            <a:picLocks noChangeAspect="1" noChangeArrowheads="1"/>
          </p:cNvPicPr>
          <p:nvPr/>
        </p:nvPicPr>
        <p:blipFill>
          <a:blip r:embed="rId5" cstate="print"/>
          <a:srcRect/>
          <a:stretch>
            <a:fillRect/>
          </a:stretch>
        </p:blipFill>
        <p:spPr bwMode="auto">
          <a:xfrm>
            <a:off x="5117431" y="4418597"/>
            <a:ext cx="136525" cy="273050"/>
          </a:xfrm>
          <a:prstGeom prst="rect">
            <a:avLst/>
          </a:prstGeom>
          <a:noFill/>
          <a:ln w="9525">
            <a:noFill/>
            <a:miter lim="800000"/>
            <a:headEnd/>
            <a:tailEnd/>
          </a:ln>
        </p:spPr>
      </p:pic>
      <p:sp>
        <p:nvSpPr>
          <p:cNvPr id="15" name="TextBox 14"/>
          <p:cNvSpPr txBox="1"/>
          <p:nvPr/>
        </p:nvSpPr>
        <p:spPr>
          <a:xfrm>
            <a:off x="5093369" y="4777539"/>
            <a:ext cx="1447800" cy="138499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Flash drive or CD with training materials </a:t>
            </a:r>
          </a:p>
          <a:p>
            <a:pPr marL="169863" lvl="1" indent="-168275">
              <a:spcBef>
                <a:spcPct val="50000"/>
              </a:spcBef>
              <a:buFontTx/>
              <a:buChar char="•"/>
              <a:tabLst>
                <a:tab pos="285750" algn="l"/>
              </a:tabLst>
            </a:pPr>
            <a:r>
              <a:rPr lang="en-US" sz="1200" dirty="0" smtClean="0">
                <a:solidFill>
                  <a:srgbClr val="333399"/>
                </a:solidFill>
              </a:rPr>
              <a:t>Pens</a:t>
            </a:r>
          </a:p>
          <a:p>
            <a:pPr marL="169863" lvl="1" indent="-168275">
              <a:spcBef>
                <a:spcPct val="50000"/>
              </a:spcBef>
              <a:buFontTx/>
              <a:buChar char="•"/>
              <a:tabLst>
                <a:tab pos="285750" algn="l"/>
              </a:tabLst>
            </a:pPr>
            <a:r>
              <a:rPr lang="en-US" sz="1200" dirty="0" smtClean="0">
                <a:solidFill>
                  <a:srgbClr val="333399"/>
                </a:solidFill>
              </a:rPr>
              <a:t>Staff training handouts</a:t>
            </a:r>
            <a:endParaRPr lang="en-US" dirty="0"/>
          </a:p>
        </p:txBody>
      </p:sp>
      <p:pic>
        <p:nvPicPr>
          <p:cNvPr id="16" name="Picture 15"/>
          <p:cNvPicPr>
            <a:picLocks noChangeAspect="1"/>
          </p:cNvPicPr>
          <p:nvPr/>
        </p:nvPicPr>
        <p:blipFill>
          <a:blip r:embed="rId6" cstate="print"/>
          <a:srcRect r="84598" b="21956"/>
          <a:stretch>
            <a:fillRect/>
          </a:stretch>
        </p:blipFill>
        <p:spPr>
          <a:xfrm>
            <a:off x="470735" y="4526339"/>
            <a:ext cx="308809" cy="252747"/>
          </a:xfrm>
          <a:prstGeom prst="rect">
            <a:avLst/>
          </a:prstGeom>
        </p:spPr>
      </p:pic>
      <p:pic>
        <p:nvPicPr>
          <p:cNvPr id="17" name="Picture 16" descr="Slide1.JPG"/>
          <p:cNvPicPr>
            <a:picLocks noChangeAspect="1"/>
          </p:cNvPicPr>
          <p:nvPr/>
        </p:nvPicPr>
        <p:blipFill>
          <a:blip r:embed="rId7" cstate="print"/>
          <a:stretch>
            <a:fillRect/>
          </a:stretch>
        </p:blipFill>
        <p:spPr>
          <a:xfrm>
            <a:off x="5114925" y="885825"/>
            <a:ext cx="1371600" cy="1028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47663" y="276225"/>
            <a:ext cx="4648200" cy="395288"/>
          </a:xfrm>
        </p:spPr>
        <p:txBody>
          <a:bodyPr/>
          <a:lstStyle/>
          <a:p>
            <a:r>
              <a:rPr lang="en-US" dirty="0" smtClean="0"/>
              <a:t>Teach-Back Is…</a:t>
            </a:r>
          </a:p>
        </p:txBody>
      </p:sp>
      <p:sp>
        <p:nvSpPr>
          <p:cNvPr id="40963" name="Rectangle 3"/>
          <p:cNvSpPr>
            <a:spLocks noGrp="1" noChangeArrowheads="1"/>
          </p:cNvSpPr>
          <p:nvPr>
            <p:ph type="body" idx="4294967295"/>
          </p:nvPr>
        </p:nvSpPr>
        <p:spPr>
          <a:xfrm>
            <a:off x="363538" y="793753"/>
            <a:ext cx="4648200" cy="7758113"/>
          </a:xfrm>
        </p:spPr>
        <p:txBody>
          <a:bodyPr/>
          <a:lstStyle/>
          <a:p>
            <a:pPr marL="0" indent="0" eaLnBrk="1" hangingPunct="1">
              <a:tabLst/>
            </a:pPr>
            <a:r>
              <a:rPr lang="en-US" b="1" dirty="0" smtClean="0"/>
              <a:t>SAY:</a:t>
            </a:r>
          </a:p>
          <a:p>
            <a:pPr marL="0" indent="0">
              <a:tabLst/>
            </a:pPr>
            <a:r>
              <a:rPr lang="en-US" dirty="0" smtClean="0"/>
              <a:t>While check-back simply verifies accuracy of a simple communication, teach-back is a method to confirm understanding of larger concepts or processes. In a teach-back, you ask people to tell you </a:t>
            </a:r>
            <a:r>
              <a:rPr lang="en-US" b="1" i="1" dirty="0" smtClean="0"/>
              <a:t>in their own words </a:t>
            </a:r>
            <a:r>
              <a:rPr lang="en-US" dirty="0" smtClean="0"/>
              <a:t>what they have learned or understood. </a:t>
            </a:r>
          </a:p>
          <a:p>
            <a:pPr marL="0" indent="0">
              <a:tabLst/>
            </a:pPr>
            <a:r>
              <a:rPr lang="en-US" dirty="0" smtClean="0"/>
              <a:t>This technique can be most useful for interpreters, who can use the teach-back to correct any misinformation or missed communication.</a:t>
            </a:r>
          </a:p>
          <a:p>
            <a:pPr marL="0" indent="0">
              <a:tabLst/>
            </a:pPr>
            <a:r>
              <a:rPr lang="en-US" dirty="0" smtClean="0"/>
              <a:t>Examples include asking patients to tell how they will take their medication when they get home or how they will explain their illness to their family.</a:t>
            </a:r>
          </a:p>
        </p:txBody>
      </p:sp>
      <p:sp>
        <p:nvSpPr>
          <p:cNvPr id="40964"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758F3708-171F-4D62-9324-CCE8D66C61C8}" type="slidenum">
              <a:rPr lang="en-US" sz="900">
                <a:solidFill>
                  <a:srgbClr val="663300"/>
                </a:solidFill>
                <a:latin typeface="Verdana" pitchFamily="34" charset="0"/>
              </a:rPr>
              <a:pPr algn="ctr"/>
              <a:t>19</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52261" y="2925678"/>
            <a:ext cx="209550" cy="228600"/>
          </a:xfrm>
          <a:prstGeom prst="rect">
            <a:avLst/>
          </a:prstGeom>
          <a:noFill/>
          <a:ln w="9525">
            <a:noFill/>
            <a:miter lim="800000"/>
            <a:headEnd/>
            <a:tailEnd/>
          </a:ln>
        </p:spPr>
      </p:pic>
      <p:sp>
        <p:nvSpPr>
          <p:cNvPr id="7" name="Rectangle 6"/>
          <p:cNvSpPr/>
          <p:nvPr/>
        </p:nvSpPr>
        <p:spPr>
          <a:xfrm>
            <a:off x="5324475" y="28955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8" name="Picture 7" descr="Slide19.JPG"/>
          <p:cNvPicPr>
            <a:picLocks noChangeAspect="1"/>
          </p:cNvPicPr>
          <p:nvPr/>
        </p:nvPicPr>
        <p:blipFill>
          <a:blip r:embed="rId3" cstate="print"/>
          <a:stretch>
            <a:fillRect/>
          </a:stretch>
        </p:blipFill>
        <p:spPr>
          <a:xfrm>
            <a:off x="5095875" y="923925"/>
            <a:ext cx="1371600" cy="1028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60FF74B2-C512-4BDB-9245-720A11FDCB2B}" type="slidenum">
              <a:rPr lang="en-US" sz="900">
                <a:solidFill>
                  <a:srgbClr val="663300"/>
                </a:solidFill>
                <a:latin typeface="Verdana" pitchFamily="34" charset="0"/>
              </a:rPr>
              <a:pPr algn="ctr"/>
              <a:t>20</a:t>
            </a:fld>
            <a:endParaRPr lang="en-US" sz="900">
              <a:solidFill>
                <a:srgbClr val="663300"/>
              </a:solidFill>
              <a:latin typeface="Verdana" pitchFamily="34" charset="0"/>
            </a:endParaRPr>
          </a:p>
        </p:txBody>
      </p:sp>
      <p:sp>
        <p:nvSpPr>
          <p:cNvPr id="41987" name="Rectangle 2"/>
          <p:cNvSpPr>
            <a:spLocks noGrp="1" noChangeArrowheads="1"/>
          </p:cNvSpPr>
          <p:nvPr>
            <p:ph type="title" idx="4294967295"/>
          </p:nvPr>
        </p:nvSpPr>
        <p:spPr>
          <a:xfrm>
            <a:off x="1984375" y="203200"/>
            <a:ext cx="4648200" cy="395288"/>
          </a:xfrm>
        </p:spPr>
        <p:txBody>
          <a:bodyPr/>
          <a:lstStyle/>
          <a:p>
            <a:pPr eaLnBrk="1" hangingPunct="1"/>
            <a:r>
              <a:rPr lang="en-US" smtClean="0"/>
              <a:t>Putting It All Together</a:t>
            </a:r>
          </a:p>
        </p:txBody>
      </p:sp>
      <p:sp>
        <p:nvSpPr>
          <p:cNvPr id="41988" name="Rectangle 4"/>
          <p:cNvSpPr>
            <a:spLocks noChangeArrowheads="1"/>
          </p:cNvSpPr>
          <p:nvPr/>
        </p:nvSpPr>
        <p:spPr bwMode="auto">
          <a:xfrm>
            <a:off x="2" y="38920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41992" name="Rectangle 3"/>
          <p:cNvSpPr txBox="1">
            <a:spLocks noChangeArrowheads="1"/>
          </p:cNvSpPr>
          <p:nvPr/>
        </p:nvSpPr>
        <p:spPr bwMode="auto">
          <a:xfrm>
            <a:off x="2066925" y="2124076"/>
            <a:ext cx="4352925" cy="2438400"/>
          </a:xfrm>
          <a:prstGeom prst="rect">
            <a:avLst/>
          </a:prstGeom>
          <a:noFill/>
          <a:ln w="9525">
            <a:noFill/>
            <a:miter lim="800000"/>
            <a:headEnd/>
            <a:tailEnd/>
          </a:ln>
        </p:spPr>
        <p:txBody>
          <a:bodyPr lIns="91429" tIns="45714" rIns="91429" bIns="45714"/>
          <a:lstStyle/>
          <a:p>
            <a:pPr>
              <a:spcBef>
                <a:spcPct val="50000"/>
              </a:spcBef>
              <a:spcAft>
                <a:spcPts val="600"/>
              </a:spcAft>
              <a:tabLst>
                <a:tab pos="347663" algn="l"/>
              </a:tabLst>
            </a:pPr>
            <a:r>
              <a:rPr lang="en-US" sz="1200" dirty="0" smtClean="0">
                <a:solidFill>
                  <a:srgbClr val="000000"/>
                </a:solidFill>
              </a:rPr>
              <a:t>        </a:t>
            </a:r>
            <a:r>
              <a:rPr lang="en-US" sz="1200" b="1" dirty="0" smtClean="0">
                <a:solidFill>
                  <a:srgbClr val="000000"/>
                </a:solidFill>
              </a:rPr>
              <a:t>DISCUSSION:</a:t>
            </a:r>
          </a:p>
          <a:p>
            <a:pPr marL="182880" indent="-182880">
              <a:spcBef>
                <a:spcPct val="50000"/>
              </a:spcBef>
              <a:buFont typeface="Arial" pitchFamily="34" charset="0"/>
              <a:buChar char="•"/>
              <a:tabLst>
                <a:tab pos="347663" algn="l"/>
              </a:tabLst>
            </a:pPr>
            <a:r>
              <a:rPr lang="en-US" sz="1200" dirty="0" smtClean="0">
                <a:solidFill>
                  <a:srgbClr val="000000"/>
                </a:solidFill>
              </a:rPr>
              <a:t>What </a:t>
            </a:r>
            <a:r>
              <a:rPr lang="en-US" sz="1200" dirty="0">
                <a:solidFill>
                  <a:srgbClr val="000000"/>
                </a:solidFill>
              </a:rPr>
              <a:t>tools were used in this version that were not used in the first version of this </a:t>
            </a:r>
            <a:r>
              <a:rPr lang="en-US" sz="1200" dirty="0" smtClean="0">
                <a:solidFill>
                  <a:srgbClr val="000000"/>
                </a:solidFill>
              </a:rPr>
              <a:t>scenario?</a:t>
            </a:r>
          </a:p>
          <a:p>
            <a:pPr marL="182880" indent="-182880">
              <a:spcBef>
                <a:spcPct val="50000"/>
              </a:spcBef>
              <a:buFont typeface="Arial" pitchFamily="34" charset="0"/>
              <a:buChar char="•"/>
              <a:tabLst>
                <a:tab pos="347663" algn="l"/>
              </a:tabLst>
            </a:pPr>
            <a:r>
              <a:rPr lang="en-US" sz="1200" dirty="0" smtClean="0">
                <a:solidFill>
                  <a:srgbClr val="000000"/>
                </a:solidFill>
              </a:rPr>
              <a:t>How </a:t>
            </a:r>
            <a:r>
              <a:rPr lang="en-US" sz="1200" dirty="0">
                <a:solidFill>
                  <a:srgbClr val="000000"/>
                </a:solidFill>
              </a:rPr>
              <a:t>did the use of those tools change the outcome?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What </a:t>
            </a:r>
            <a:r>
              <a:rPr lang="en-US" sz="1200" dirty="0">
                <a:solidFill>
                  <a:srgbClr val="000000"/>
                </a:solidFill>
              </a:rPr>
              <a:t>challenges might you have using these tools in your work?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How </a:t>
            </a:r>
            <a:r>
              <a:rPr lang="en-US" sz="1200" dirty="0">
                <a:solidFill>
                  <a:srgbClr val="000000"/>
                </a:solidFill>
              </a:rPr>
              <a:t>might you overcome these challenges?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Tell </a:t>
            </a:r>
            <a:r>
              <a:rPr lang="en-US" sz="1200" dirty="0">
                <a:solidFill>
                  <a:srgbClr val="000000"/>
                </a:solidFill>
              </a:rPr>
              <a:t>us about a time when these tools would have come in </a:t>
            </a:r>
            <a:r>
              <a:rPr lang="en-US" sz="1200" dirty="0" smtClean="0">
                <a:solidFill>
                  <a:srgbClr val="000000"/>
                </a:solidFill>
              </a:rPr>
              <a:t>handy.</a:t>
            </a:r>
            <a:endParaRPr lang="en-US" sz="1200" b="1" dirty="0">
              <a:solidFill>
                <a:srgbClr val="000000"/>
              </a:solidFill>
            </a:endParaRPr>
          </a:p>
        </p:txBody>
      </p:sp>
      <p:sp>
        <p:nvSpPr>
          <p:cNvPr id="41993" name="Rectangle 3"/>
          <p:cNvSpPr txBox="1">
            <a:spLocks noChangeArrowheads="1"/>
          </p:cNvSpPr>
          <p:nvPr/>
        </p:nvSpPr>
        <p:spPr bwMode="auto">
          <a:xfrm>
            <a:off x="2111375" y="1254125"/>
            <a:ext cx="4648200" cy="5492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p>
        </p:txBody>
      </p:sp>
      <p:pic>
        <p:nvPicPr>
          <p:cNvPr id="10" name="Picture 9" descr="Time icon"/>
          <p:cNvPicPr>
            <a:picLocks noChangeAspect="1" noChangeArrowheads="1"/>
          </p:cNvPicPr>
          <p:nvPr/>
        </p:nvPicPr>
        <p:blipFill>
          <a:blip r:embed="rId3" cstate="print"/>
          <a:srcRect/>
          <a:stretch>
            <a:fillRect/>
          </a:stretch>
        </p:blipFill>
        <p:spPr bwMode="auto">
          <a:xfrm>
            <a:off x="299286" y="3030453"/>
            <a:ext cx="209550" cy="228600"/>
          </a:xfrm>
          <a:prstGeom prst="rect">
            <a:avLst/>
          </a:prstGeom>
          <a:noFill/>
          <a:ln w="9525">
            <a:noFill/>
            <a:miter lim="800000"/>
            <a:headEnd/>
            <a:tailEnd/>
          </a:ln>
        </p:spPr>
      </p:pic>
      <p:sp>
        <p:nvSpPr>
          <p:cNvPr id="11" name="Rectangle 10"/>
          <p:cNvSpPr/>
          <p:nvPr/>
        </p:nvSpPr>
        <p:spPr>
          <a:xfrm>
            <a:off x="571500"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8 minutes</a:t>
            </a:r>
            <a:endParaRPr lang="en-US" sz="1200" dirty="0">
              <a:solidFill>
                <a:srgbClr val="333399"/>
              </a:solidFill>
            </a:endParaRPr>
          </a:p>
        </p:txBody>
      </p:sp>
      <p:pic>
        <p:nvPicPr>
          <p:cNvPr id="12" name="Picture 26"/>
          <p:cNvPicPr>
            <a:picLocks noChangeAspect="1" noChangeArrowheads="1"/>
          </p:cNvPicPr>
          <p:nvPr/>
        </p:nvPicPr>
        <p:blipFill>
          <a:blip r:embed="rId4" cstate="print"/>
          <a:srcRect/>
          <a:stretch>
            <a:fillRect/>
          </a:stretch>
        </p:blipFill>
        <p:spPr bwMode="auto">
          <a:xfrm>
            <a:off x="314325" y="3779838"/>
            <a:ext cx="304800" cy="247650"/>
          </a:xfrm>
          <a:prstGeom prst="rect">
            <a:avLst/>
          </a:prstGeom>
          <a:noFill/>
          <a:ln w="9525">
            <a:noFill/>
            <a:miter lim="800000"/>
            <a:headEnd/>
            <a:tailEnd/>
          </a:ln>
        </p:spPr>
      </p:pic>
      <p:sp>
        <p:nvSpPr>
          <p:cNvPr id="13" name="Rectangle 12"/>
          <p:cNvSpPr/>
          <p:nvPr/>
        </p:nvSpPr>
        <p:spPr>
          <a:xfrm>
            <a:off x="590550" y="3752762"/>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6:08 minutes</a:t>
            </a:r>
            <a:endParaRPr lang="en-US" sz="1200" dirty="0">
              <a:solidFill>
                <a:srgbClr val="333399"/>
              </a:solidFill>
            </a:endParaRPr>
          </a:p>
        </p:txBody>
      </p:sp>
      <p:pic>
        <p:nvPicPr>
          <p:cNvPr id="14" name="Picture 13" descr="Slide20.JPG">
            <a:hlinkClick r:id="rId5"/>
          </p:cNvPr>
          <p:cNvPicPr>
            <a:picLocks noChangeAspect="1"/>
          </p:cNvPicPr>
          <p:nvPr/>
        </p:nvPicPr>
        <p:blipFill>
          <a:blip r:embed="rId6" cstate="print"/>
          <a:stretch>
            <a:fillRect/>
          </a:stretch>
        </p:blipFill>
        <p:spPr>
          <a:xfrm>
            <a:off x="400050" y="923925"/>
            <a:ext cx="1371600" cy="1028700"/>
          </a:xfrm>
          <a:prstGeom prst="rect">
            <a:avLst/>
          </a:prstGeom>
        </p:spPr>
      </p:pic>
      <p:sp>
        <p:nvSpPr>
          <p:cNvPr id="15" name="Rectangle 14"/>
          <p:cNvSpPr/>
          <p:nvPr/>
        </p:nvSpPr>
        <p:spPr>
          <a:xfrm>
            <a:off x="2057399" y="1185386"/>
            <a:ext cx="4371975" cy="830997"/>
          </a:xfrm>
          <a:prstGeom prst="rect">
            <a:avLst/>
          </a:prstGeom>
        </p:spPr>
        <p:txBody>
          <a:bodyPr wrap="square">
            <a:spAutoFit/>
          </a:bodyPr>
          <a:lstStyle/>
          <a:p>
            <a:pPr marL="114300" lvl="1" indent="0" eaLnBrk="1" hangingPunct="1">
              <a:buFontTx/>
              <a:buNone/>
            </a:pPr>
            <a:r>
              <a:rPr lang="en-US" sz="1200" b="1" dirty="0" smtClean="0"/>
              <a:t>      DO: Play the “Success” video.</a:t>
            </a:r>
            <a:r>
              <a:rPr lang="en-US" sz="1200" dirty="0" smtClean="0"/>
              <a:t> </a:t>
            </a:r>
          </a:p>
          <a:p>
            <a:pPr marL="114300" lvl="1" indent="0" eaLnBrk="1" hangingPunct="1">
              <a:buFontTx/>
              <a:buNone/>
            </a:pPr>
            <a:endParaRPr lang="en-US" sz="1200" dirty="0" smtClean="0"/>
          </a:p>
          <a:p>
            <a:pPr marL="0" lvl="1" indent="0" eaLnBrk="1" hangingPunct="1">
              <a:buFontTx/>
              <a:buNone/>
            </a:pPr>
            <a:r>
              <a:rPr lang="en-US" sz="1200" dirty="0" smtClean="0"/>
              <a:t>Play the video by clicking the penguin director icon on the slide. </a:t>
            </a:r>
          </a:p>
        </p:txBody>
      </p:sp>
      <p:pic>
        <p:nvPicPr>
          <p:cNvPr id="16" name="Picture 26"/>
          <p:cNvPicPr>
            <a:picLocks noChangeAspect="1" noChangeArrowheads="1"/>
          </p:cNvPicPr>
          <p:nvPr/>
        </p:nvPicPr>
        <p:blipFill>
          <a:blip r:embed="rId4" cstate="print"/>
          <a:srcRect/>
          <a:stretch>
            <a:fillRect/>
          </a:stretch>
        </p:blipFill>
        <p:spPr bwMode="auto">
          <a:xfrm>
            <a:off x="2171700" y="1208088"/>
            <a:ext cx="304800" cy="247650"/>
          </a:xfrm>
          <a:prstGeom prst="rect">
            <a:avLst/>
          </a:prstGeom>
          <a:noFill/>
          <a:ln w="9525">
            <a:noFill/>
            <a:miter lim="800000"/>
            <a:headEnd/>
            <a:tailEnd/>
          </a:ln>
        </p:spPr>
      </p:pic>
      <p:pic>
        <p:nvPicPr>
          <p:cNvPr id="17" name="Picture 16"/>
          <p:cNvPicPr>
            <a:picLocks noChangeAspect="1" noChangeArrowheads="1"/>
          </p:cNvPicPr>
          <p:nvPr/>
        </p:nvPicPr>
        <p:blipFill>
          <a:blip r:embed="rId7" cstate="print"/>
          <a:srcRect/>
          <a:stretch>
            <a:fillRect/>
          </a:stretch>
        </p:blipFill>
        <p:spPr bwMode="auto">
          <a:xfrm>
            <a:off x="2128235" y="2126114"/>
            <a:ext cx="284162" cy="295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09575" y="242890"/>
            <a:ext cx="4648200" cy="395287"/>
          </a:xfrm>
        </p:spPr>
        <p:txBody>
          <a:bodyPr/>
          <a:lstStyle/>
          <a:p>
            <a:r>
              <a:rPr lang="en-US" dirty="0" smtClean="0"/>
              <a:t>Summary</a:t>
            </a:r>
          </a:p>
        </p:txBody>
      </p:sp>
      <p:sp>
        <p:nvSpPr>
          <p:cNvPr id="43011" name="Rectangle 3"/>
          <p:cNvSpPr>
            <a:spLocks noGrp="1" noChangeArrowheads="1"/>
          </p:cNvSpPr>
          <p:nvPr>
            <p:ph type="body" idx="4294967295"/>
          </p:nvPr>
        </p:nvSpPr>
        <p:spPr>
          <a:xfrm>
            <a:off x="430213" y="914402"/>
            <a:ext cx="4494212" cy="7758113"/>
          </a:xfrm>
        </p:spPr>
        <p:txBody>
          <a:bodyPr/>
          <a:lstStyle/>
          <a:p>
            <a:pPr marL="0" indent="0" eaLnBrk="1" hangingPunct="1">
              <a:tabLst/>
            </a:pPr>
            <a:r>
              <a:rPr lang="en-US" b="1" dirty="0" smtClean="0"/>
              <a:t>SAY:</a:t>
            </a:r>
          </a:p>
          <a:p>
            <a:pPr marL="0" indent="0">
              <a:tabLst/>
            </a:pPr>
            <a:r>
              <a:rPr lang="en-US" dirty="0" smtClean="0"/>
              <a:t>In summary, here are tools and strategies that can enhance the safety of your patients with LEP:</a:t>
            </a:r>
          </a:p>
          <a:p>
            <a:pPr marL="182880" indent="-182880">
              <a:buFont typeface="Arial" pitchFamily="34" charset="0"/>
              <a:buChar char="•"/>
              <a:tabLst/>
            </a:pPr>
            <a:r>
              <a:rPr lang="en-US" dirty="0" smtClean="0"/>
              <a:t>Process for including in-person and /or phone interpreters</a:t>
            </a:r>
          </a:p>
          <a:p>
            <a:pPr marL="182880" indent="-182880">
              <a:buFont typeface="Arial" pitchFamily="34" charset="0"/>
              <a:buChar char="•"/>
              <a:tabLst/>
            </a:pPr>
            <a:r>
              <a:rPr lang="en-US" dirty="0" smtClean="0"/>
              <a:t>Brief/psychological safety</a:t>
            </a:r>
          </a:p>
          <a:p>
            <a:pPr marL="182880" indent="-182880">
              <a:buFont typeface="Arial" pitchFamily="34" charset="0"/>
              <a:buChar char="•"/>
              <a:tabLst/>
            </a:pPr>
            <a:r>
              <a:rPr lang="en-US" dirty="0" smtClean="0"/>
              <a:t>Advocacy and assertion</a:t>
            </a:r>
          </a:p>
          <a:p>
            <a:pPr marL="182880" indent="-182880">
              <a:buFont typeface="Arial" pitchFamily="34" charset="0"/>
              <a:buChar char="•"/>
              <a:tabLst/>
            </a:pPr>
            <a:r>
              <a:rPr lang="en-US" dirty="0" smtClean="0"/>
              <a:t>CUS</a:t>
            </a:r>
          </a:p>
          <a:p>
            <a:pPr marL="182880" indent="-182880">
              <a:buFont typeface="Arial" pitchFamily="34" charset="0"/>
              <a:buChar char="•"/>
              <a:tabLst/>
            </a:pPr>
            <a:r>
              <a:rPr lang="en-US" dirty="0" smtClean="0"/>
              <a:t>Check-back</a:t>
            </a:r>
          </a:p>
          <a:p>
            <a:pPr marL="182880" indent="-182880">
              <a:buFont typeface="Arial" pitchFamily="34" charset="0"/>
              <a:buChar char="•"/>
              <a:tabLst/>
            </a:pPr>
            <a:r>
              <a:rPr lang="en-US" dirty="0" smtClean="0"/>
              <a:t>Teach-back</a:t>
            </a:r>
          </a:p>
          <a:p>
            <a:pPr marL="0" indent="0">
              <a:tabLst/>
            </a:pPr>
            <a:endParaRPr lang="en-US" dirty="0" smtClean="0"/>
          </a:p>
        </p:txBody>
      </p:sp>
      <p:sp>
        <p:nvSpPr>
          <p:cNvPr id="43012"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F074104A-762C-41AC-A30E-9C7AE7BCE1C4}" type="slidenum">
              <a:rPr lang="en-US" sz="900">
                <a:solidFill>
                  <a:srgbClr val="663300"/>
                </a:solidFill>
                <a:latin typeface="Verdana" pitchFamily="34" charset="0"/>
              </a:rPr>
              <a:pPr algn="ctr"/>
              <a:t>21</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33211" y="2773278"/>
            <a:ext cx="209550" cy="228600"/>
          </a:xfrm>
          <a:prstGeom prst="rect">
            <a:avLst/>
          </a:prstGeom>
          <a:noFill/>
          <a:ln w="9525">
            <a:noFill/>
            <a:miter lim="800000"/>
            <a:headEnd/>
            <a:tailEnd/>
          </a:ln>
        </p:spPr>
      </p:pic>
      <p:sp>
        <p:nvSpPr>
          <p:cNvPr id="7" name="Rectangle 6"/>
          <p:cNvSpPr/>
          <p:nvPr/>
        </p:nvSpPr>
        <p:spPr>
          <a:xfrm>
            <a:off x="5305425" y="27431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8" name="Picture 7" descr="Slide21.JPG"/>
          <p:cNvPicPr>
            <a:picLocks noChangeAspect="1"/>
          </p:cNvPicPr>
          <p:nvPr/>
        </p:nvPicPr>
        <p:blipFill>
          <a:blip r:embed="rId3" cstate="print"/>
          <a:stretch>
            <a:fillRect/>
          </a:stretch>
        </p:blipFill>
        <p:spPr>
          <a:xfrm>
            <a:off x="5133975" y="933450"/>
            <a:ext cx="1371600" cy="10287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5000" y="290515"/>
            <a:ext cx="4648200" cy="395287"/>
          </a:xfrm>
        </p:spPr>
        <p:txBody>
          <a:bodyPr/>
          <a:lstStyle/>
          <a:p>
            <a:r>
              <a:rPr lang="en-US" smtClean="0"/>
              <a:t>Training Evaluation</a:t>
            </a:r>
          </a:p>
        </p:txBody>
      </p:sp>
      <p:sp>
        <p:nvSpPr>
          <p:cNvPr id="44035" name="Content Placeholder 2"/>
          <p:cNvSpPr>
            <a:spLocks noGrp="1"/>
          </p:cNvSpPr>
          <p:nvPr>
            <p:ph idx="4294967295"/>
          </p:nvPr>
        </p:nvSpPr>
        <p:spPr>
          <a:xfrm>
            <a:off x="1838325" y="817563"/>
            <a:ext cx="4657725" cy="7758112"/>
          </a:xfrm>
        </p:spPr>
        <p:txBody>
          <a:bodyPr/>
          <a:lstStyle/>
          <a:p>
            <a:pPr marL="55563" indent="-1588">
              <a:tabLst/>
            </a:pPr>
            <a:r>
              <a:rPr lang="en-US" b="1" dirty="0" smtClean="0"/>
              <a:t>SAY:</a:t>
            </a:r>
          </a:p>
          <a:p>
            <a:pPr marL="55563" indent="-1588">
              <a:tabLst/>
            </a:pPr>
            <a:r>
              <a:rPr lang="en-US" dirty="0" smtClean="0"/>
              <a:t>Thank you very much for your participation today. Please take a few minutes to complete the training evaluations that are in your training packets. Then we will discuss this module. Everyone should complete two forms: the Training Participant Satisfaction Survey and the Learning Outcomes Survey. We anticipate this will take you no more than 15 minutes.</a:t>
            </a:r>
          </a:p>
          <a:p>
            <a:pPr marL="55563" indent="-1588">
              <a:tabLst/>
            </a:pPr>
            <a:r>
              <a:rPr lang="en-US" dirty="0" smtClean="0"/>
              <a:t>As a reminder, you do not have to put your names on any of the survey questionnaires. We are just using this information to get some feedback on how we did as trainers and to improve future trainings.</a:t>
            </a:r>
          </a:p>
        </p:txBody>
      </p:sp>
      <p:pic>
        <p:nvPicPr>
          <p:cNvPr id="6" name="Picture 5" descr="Time icon"/>
          <p:cNvPicPr>
            <a:picLocks noChangeAspect="1" noChangeArrowheads="1"/>
          </p:cNvPicPr>
          <p:nvPr/>
        </p:nvPicPr>
        <p:blipFill>
          <a:blip r:embed="rId2" cstate="print"/>
          <a:srcRect/>
          <a:stretch>
            <a:fillRect/>
          </a:stretch>
        </p:blipFill>
        <p:spPr bwMode="auto">
          <a:xfrm>
            <a:off x="356436" y="2563728"/>
            <a:ext cx="209550" cy="228600"/>
          </a:xfrm>
          <a:prstGeom prst="rect">
            <a:avLst/>
          </a:prstGeom>
          <a:noFill/>
          <a:ln w="9525">
            <a:noFill/>
            <a:miter lim="800000"/>
            <a:headEnd/>
            <a:tailEnd/>
          </a:ln>
        </p:spPr>
      </p:pic>
      <p:sp>
        <p:nvSpPr>
          <p:cNvPr id="7" name="Rectangle 6"/>
          <p:cNvSpPr/>
          <p:nvPr/>
        </p:nvSpPr>
        <p:spPr>
          <a:xfrm>
            <a:off x="552450" y="2514512"/>
            <a:ext cx="1200150" cy="1015663"/>
          </a:xfrm>
          <a:prstGeom prst="rect">
            <a:avLst/>
          </a:prstGeom>
        </p:spPr>
        <p:txBody>
          <a:bodyPr wrap="square">
            <a:spAutoFit/>
          </a:bodyPr>
          <a:lstStyle/>
          <a:p>
            <a:r>
              <a:rPr lang="en-US" sz="1200" b="1" dirty="0" smtClean="0">
                <a:solidFill>
                  <a:srgbClr val="333399"/>
                </a:solidFill>
              </a:rPr>
              <a:t>POST-TRAINING EVALUATIONTIME:</a:t>
            </a:r>
          </a:p>
          <a:p>
            <a:r>
              <a:rPr lang="en-US" sz="1200" dirty="0" smtClean="0">
                <a:solidFill>
                  <a:srgbClr val="333399"/>
                </a:solidFill>
              </a:rPr>
              <a:t>15 minutes</a:t>
            </a:r>
            <a:endParaRPr lang="en-US" sz="1200" dirty="0">
              <a:solidFill>
                <a:srgbClr val="333399"/>
              </a:solidFill>
            </a:endParaRPr>
          </a:p>
        </p:txBody>
      </p:sp>
      <p:pic>
        <p:nvPicPr>
          <p:cNvPr id="8" name="Picture 25" descr="Materials icon"/>
          <p:cNvPicPr>
            <a:picLocks noChangeAspect="1" noChangeArrowheads="1"/>
          </p:cNvPicPr>
          <p:nvPr/>
        </p:nvPicPr>
        <p:blipFill>
          <a:blip r:embed="rId3" cstate="print"/>
          <a:srcRect/>
          <a:stretch>
            <a:fillRect/>
          </a:stretch>
        </p:blipFill>
        <p:spPr bwMode="auto">
          <a:xfrm>
            <a:off x="402556" y="3589922"/>
            <a:ext cx="136525" cy="273050"/>
          </a:xfrm>
          <a:prstGeom prst="rect">
            <a:avLst/>
          </a:prstGeom>
          <a:noFill/>
          <a:ln w="9525">
            <a:noFill/>
            <a:miter lim="800000"/>
            <a:headEnd/>
            <a:tailEnd/>
          </a:ln>
        </p:spPr>
      </p:pic>
      <p:sp>
        <p:nvSpPr>
          <p:cNvPr id="9" name="Rectangle 8"/>
          <p:cNvSpPr/>
          <p:nvPr/>
        </p:nvSpPr>
        <p:spPr>
          <a:xfrm>
            <a:off x="533400" y="360036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0" name="TextBox 9"/>
          <p:cNvSpPr txBox="1"/>
          <p:nvPr/>
        </p:nvSpPr>
        <p:spPr>
          <a:xfrm>
            <a:off x="352425" y="3958389"/>
            <a:ext cx="1388144" cy="1754326"/>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Training Participant Satisfaction Survey</a:t>
            </a:r>
          </a:p>
          <a:p>
            <a:pPr marL="169863" lvl="1" indent="-168275">
              <a:spcBef>
                <a:spcPct val="50000"/>
              </a:spcBef>
              <a:buFontTx/>
              <a:buChar char="•"/>
              <a:tabLst>
                <a:tab pos="285750" algn="l"/>
              </a:tabLst>
            </a:pPr>
            <a:r>
              <a:rPr lang="en-US" sz="1200" dirty="0" smtClean="0">
                <a:solidFill>
                  <a:srgbClr val="333399"/>
                </a:solidFill>
              </a:rPr>
              <a:t>Learning Outcomes Survey</a:t>
            </a:r>
          </a:p>
          <a:p>
            <a:pPr marL="169863" lvl="1" indent="-168275">
              <a:spcBef>
                <a:spcPct val="50000"/>
              </a:spcBef>
              <a:buFontTx/>
              <a:buChar char="•"/>
              <a:tabLst>
                <a:tab pos="285750" algn="l"/>
              </a:tabLst>
            </a:pPr>
            <a:r>
              <a:rPr lang="en-US" sz="1200" dirty="0" smtClean="0">
                <a:solidFill>
                  <a:srgbClr val="333399"/>
                </a:solidFill>
              </a:rPr>
              <a:t>Pens</a:t>
            </a:r>
            <a:endParaRPr lang="en-US" dirty="0"/>
          </a:p>
        </p:txBody>
      </p:sp>
      <p:sp>
        <p:nvSpPr>
          <p:cNvPr id="11" name="TextBox 10"/>
          <p:cNvSpPr txBox="1"/>
          <p:nvPr/>
        </p:nvSpPr>
        <p:spPr>
          <a:xfrm>
            <a:off x="466725" y="1295400"/>
            <a:ext cx="1209675" cy="369332"/>
          </a:xfrm>
          <a:prstGeom prst="rect">
            <a:avLst/>
          </a:prstGeom>
          <a:noFill/>
        </p:spPr>
        <p:txBody>
          <a:bodyPr wrap="square" rtlCol="0">
            <a:spAutoFit/>
          </a:bodyPr>
          <a:lstStyle/>
          <a:p>
            <a:pPr algn="ctr"/>
            <a:r>
              <a:rPr lang="en-US" dirty="0" smtClean="0"/>
              <a:t>No Slide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r>
              <a:rPr lang="en-US" smtClean="0"/>
              <a:t>Overview/Objectives</a:t>
            </a:r>
          </a:p>
        </p:txBody>
      </p:sp>
      <p:sp>
        <p:nvSpPr>
          <p:cNvPr id="23555" name="Rectangle 6"/>
          <p:cNvSpPr>
            <a:spLocks noGrp="1"/>
          </p:cNvSpPr>
          <p:nvPr>
            <p:ph type="body" idx="4294967295"/>
          </p:nvPr>
        </p:nvSpPr>
        <p:spPr/>
        <p:txBody>
          <a:bodyPr/>
          <a:lstStyle/>
          <a:p>
            <a:pPr marL="0" indent="-274638">
              <a:tabLst>
                <a:tab pos="566738" algn="l"/>
              </a:tabLst>
            </a:pPr>
            <a:r>
              <a:rPr lang="en-US" b="1" dirty="0" smtClean="0"/>
              <a:t>SAY:</a:t>
            </a:r>
          </a:p>
          <a:p>
            <a:pPr marL="0" indent="-274638">
              <a:tabLst>
                <a:tab pos="566738" algn="l"/>
              </a:tabLst>
            </a:pPr>
            <a:r>
              <a:rPr lang="en-US" dirty="0" smtClean="0"/>
              <a:t>This module will help you to:</a:t>
            </a:r>
          </a:p>
          <a:p>
            <a:pPr marL="182880" indent="-182880">
              <a:buClr>
                <a:schemeClr val="bg2"/>
              </a:buClr>
              <a:buFont typeface="Arial" pitchFamily="34" charset="0"/>
              <a:buChar char="•"/>
              <a:tabLst>
                <a:tab pos="566738" algn="l"/>
              </a:tabLst>
            </a:pPr>
            <a:r>
              <a:rPr lang="en-US" dirty="0" smtClean="0"/>
              <a:t>Understand the safety risk to patients with limited English proficiency. </a:t>
            </a:r>
          </a:p>
          <a:p>
            <a:pPr marL="182880" indent="-182880">
              <a:buClr>
                <a:schemeClr val="bg2"/>
              </a:buClr>
              <a:buFont typeface="Arial" pitchFamily="34" charset="0"/>
              <a:buChar char="•"/>
              <a:tabLst>
                <a:tab pos="566738" algn="l"/>
              </a:tabLst>
            </a:pPr>
            <a:r>
              <a:rPr lang="en-US" dirty="0" smtClean="0"/>
              <a:t>Know the process to assemble the most appropriate and effective care team for LEP and culturally diverse patients.</a:t>
            </a:r>
          </a:p>
          <a:p>
            <a:pPr marL="182880" indent="-182880">
              <a:buClr>
                <a:schemeClr val="bg2"/>
              </a:buClr>
              <a:buFont typeface="Arial" pitchFamily="34" charset="0"/>
              <a:buChar char="•"/>
              <a:tabLst>
                <a:tab pos="566738" algn="l"/>
              </a:tabLst>
            </a:pPr>
            <a:r>
              <a:rPr lang="en-US" dirty="0" smtClean="0"/>
              <a:t>Identify and raise patient communication issues.</a:t>
            </a:r>
            <a:endParaRPr lang="en-US" b="1" dirty="0" smtClean="0"/>
          </a:p>
        </p:txBody>
      </p:sp>
      <p:sp>
        <p:nvSpPr>
          <p:cNvPr id="5" name="TextBox 4"/>
          <p:cNvSpPr txBox="1"/>
          <p:nvPr/>
        </p:nvSpPr>
        <p:spPr>
          <a:xfrm>
            <a:off x="488282" y="250507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1 minute</a:t>
            </a:r>
            <a:endParaRPr lang="en-US" sz="1200" b="1" dirty="0">
              <a:solidFill>
                <a:srgbClr val="333399"/>
              </a:solidFill>
            </a:endParaRPr>
          </a:p>
        </p:txBody>
      </p:sp>
      <p:pic>
        <p:nvPicPr>
          <p:cNvPr id="6" name="Picture 11" descr="Time icon"/>
          <p:cNvPicPr>
            <a:picLocks noChangeAspect="1" noChangeArrowheads="1"/>
          </p:cNvPicPr>
          <p:nvPr/>
        </p:nvPicPr>
        <p:blipFill>
          <a:blip r:embed="rId3" cstate="print"/>
          <a:srcRect/>
          <a:stretch>
            <a:fillRect/>
          </a:stretch>
        </p:blipFill>
        <p:spPr bwMode="auto">
          <a:xfrm>
            <a:off x="327861" y="2535153"/>
            <a:ext cx="209550" cy="228600"/>
          </a:xfrm>
          <a:prstGeom prst="rect">
            <a:avLst/>
          </a:prstGeom>
          <a:noFill/>
          <a:ln w="9525">
            <a:noFill/>
            <a:miter lim="800000"/>
            <a:headEnd/>
            <a:tailEnd/>
          </a:ln>
        </p:spPr>
      </p:pic>
      <p:pic>
        <p:nvPicPr>
          <p:cNvPr id="7" name="Picture 6" descr="Slide2.JPG"/>
          <p:cNvPicPr>
            <a:picLocks noChangeAspect="1"/>
          </p:cNvPicPr>
          <p:nvPr/>
        </p:nvPicPr>
        <p:blipFill>
          <a:blip r:embed="rId4" cstate="print"/>
          <a:stretch>
            <a:fillRect/>
          </a:stretch>
        </p:blipFill>
        <p:spPr>
          <a:xfrm>
            <a:off x="390525" y="923925"/>
            <a:ext cx="1371600" cy="1028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title" idx="4294967295"/>
          </p:nvPr>
        </p:nvSpPr>
        <p:spPr>
          <a:xfrm>
            <a:off x="333375" y="290515"/>
            <a:ext cx="4648200" cy="395287"/>
          </a:xfrm>
        </p:spPr>
        <p:txBody>
          <a:bodyPr/>
          <a:lstStyle/>
          <a:p>
            <a:pPr eaLnBrk="1" hangingPunct="1"/>
            <a:r>
              <a:rPr lang="en-US" dirty="0" smtClean="0">
                <a:cs typeface="Arial" charset="0"/>
              </a:rPr>
              <a:t>The Story of Willie Ramirez</a:t>
            </a:r>
          </a:p>
        </p:txBody>
      </p:sp>
      <p:sp>
        <p:nvSpPr>
          <p:cNvPr id="24579" name="Rectangle 21"/>
          <p:cNvSpPr>
            <a:spLocks noChangeArrowheads="1"/>
          </p:cNvSpPr>
          <p:nvPr/>
        </p:nvSpPr>
        <p:spPr bwMode="auto">
          <a:xfrm>
            <a:off x="2" y="35205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4580" name="Rectangle 17"/>
          <p:cNvSpPr>
            <a:spLocks noChangeArrowheads="1"/>
          </p:cNvSpPr>
          <p:nvPr/>
        </p:nvSpPr>
        <p:spPr bwMode="auto">
          <a:xfrm>
            <a:off x="373063" y="838200"/>
            <a:ext cx="4724400" cy="6654800"/>
          </a:xfrm>
          <a:prstGeom prst="rect">
            <a:avLst/>
          </a:prstGeom>
          <a:noFill/>
          <a:ln w="9525">
            <a:noFill/>
            <a:miter lim="800000"/>
            <a:headEnd/>
            <a:tailEnd/>
          </a:ln>
        </p:spPr>
        <p:txBody>
          <a:bodyPr lIns="91429" tIns="45714" rIns="91429" bIns="45714"/>
          <a:lstStyle/>
          <a:p>
            <a:pPr>
              <a:lnSpc>
                <a:spcPct val="90000"/>
              </a:lnSpc>
              <a:spcAft>
                <a:spcPts val="600"/>
              </a:spcAft>
              <a:tabLst>
                <a:tab pos="457200" algn="l"/>
              </a:tabLst>
            </a:pPr>
            <a:r>
              <a:rPr lang="en-US" sz="1200" b="1" dirty="0" smtClean="0">
                <a:solidFill>
                  <a:srgbClr val="000000"/>
                </a:solidFill>
              </a:rPr>
              <a:t>SAY:</a:t>
            </a:r>
            <a:endParaRPr lang="en-US" sz="1200" b="1" dirty="0">
              <a:solidFill>
                <a:srgbClr val="000000"/>
              </a:solidFill>
            </a:endParaRPr>
          </a:p>
          <a:p>
            <a:pPr>
              <a:lnSpc>
                <a:spcPct val="90000"/>
              </a:lnSpc>
              <a:tabLst>
                <a:tab pos="457200" algn="l"/>
              </a:tabLst>
            </a:pPr>
            <a:r>
              <a:rPr lang="en-US" sz="1200" dirty="0">
                <a:solidFill>
                  <a:srgbClr val="000000"/>
                </a:solidFill>
              </a:rPr>
              <a:t>To illustrate why LEP patients are at risk of patient safety events, I would like to share the story of Willie Ramirez. This case  is one of the most well-known examples in which limited English proficiency and cultural misunderstandings led to a tragic medical error.</a:t>
            </a:r>
          </a:p>
          <a:p>
            <a:pPr>
              <a:lnSpc>
                <a:spcPct val="90000"/>
              </a:lnSpc>
              <a:tabLst>
                <a:tab pos="457200" algn="l"/>
              </a:tabLst>
            </a:pPr>
            <a:endParaRPr lang="en-US" sz="1200" dirty="0">
              <a:solidFill>
                <a:srgbClr val="000000"/>
              </a:solidFill>
            </a:endParaRPr>
          </a:p>
          <a:p>
            <a:pPr>
              <a:lnSpc>
                <a:spcPct val="90000"/>
              </a:lnSpc>
              <a:buClr>
                <a:srgbClr val="99CC00"/>
              </a:buClr>
              <a:buSzPct val="90000"/>
              <a:tabLst>
                <a:tab pos="457200" algn="l"/>
              </a:tabLst>
            </a:pPr>
            <a:r>
              <a:rPr lang="en-US" sz="1200" dirty="0">
                <a:solidFill>
                  <a:srgbClr val="000000"/>
                </a:solidFill>
              </a:rPr>
              <a:t>In 1980, 18-year-old athlete Willie Ramirez was taken to the ER by ambulance in a coma, accompanied by his Mom, his sister, his girlfriend, and his girlfriend’s Mom. The ER physician, who did not speak Spanish, assumed Willie had a drug overdose because he had pinpoint pupils and because the girlfriend’s Mom said, in broken English, </a:t>
            </a:r>
            <a:r>
              <a:rPr lang="en-US" sz="1200" dirty="0" smtClean="0">
                <a:solidFill>
                  <a:srgbClr val="000000"/>
                </a:solidFill>
              </a:rPr>
              <a:t>“He </a:t>
            </a:r>
            <a:r>
              <a:rPr lang="en-US" sz="1200" dirty="0">
                <a:solidFill>
                  <a:srgbClr val="000000"/>
                </a:solidFill>
              </a:rPr>
              <a:t>is </a:t>
            </a:r>
            <a:r>
              <a:rPr lang="en-US" sz="1200" dirty="0" err="1" smtClean="0">
                <a:solidFill>
                  <a:srgbClr val="000000"/>
                </a:solidFill>
              </a:rPr>
              <a:t>intoxicado</a:t>
            </a:r>
            <a:r>
              <a:rPr lang="en-US" sz="1200" dirty="0" smtClean="0">
                <a:solidFill>
                  <a:srgbClr val="000000"/>
                </a:solidFill>
              </a:rPr>
              <a:t>.” </a:t>
            </a:r>
            <a:r>
              <a:rPr lang="en-US" sz="1200" dirty="0">
                <a:solidFill>
                  <a:srgbClr val="000000"/>
                </a:solidFill>
              </a:rPr>
              <a:t>In Cuban </a:t>
            </a:r>
            <a:r>
              <a:rPr lang="en-US" sz="1200" dirty="0" smtClean="0">
                <a:solidFill>
                  <a:srgbClr val="000000"/>
                </a:solidFill>
              </a:rPr>
              <a:t>Spanish, </a:t>
            </a:r>
            <a:r>
              <a:rPr lang="en-US" sz="1200" dirty="0">
                <a:solidFill>
                  <a:srgbClr val="000000"/>
                </a:solidFill>
              </a:rPr>
              <a:t>“</a:t>
            </a:r>
            <a:r>
              <a:rPr lang="en-US" sz="1200" dirty="0" err="1">
                <a:solidFill>
                  <a:srgbClr val="000000"/>
                </a:solidFill>
              </a:rPr>
              <a:t>intoxicado</a:t>
            </a:r>
            <a:r>
              <a:rPr lang="en-US" sz="1200" dirty="0">
                <a:solidFill>
                  <a:srgbClr val="000000"/>
                </a:solidFill>
              </a:rPr>
              <a:t>” means “</a:t>
            </a:r>
            <a:r>
              <a:rPr lang="en-US" sz="1200" dirty="0" smtClean="0">
                <a:solidFill>
                  <a:srgbClr val="000000"/>
                </a:solidFill>
              </a:rPr>
              <a:t>poisoned.” </a:t>
            </a:r>
            <a:r>
              <a:rPr lang="en-US" sz="1200" dirty="0">
                <a:solidFill>
                  <a:srgbClr val="000000"/>
                </a:solidFill>
              </a:rPr>
              <a:t>The family thought he had eaten a bad hamburger at a new fast food restaurant that day. </a:t>
            </a:r>
          </a:p>
          <a:p>
            <a:pPr>
              <a:lnSpc>
                <a:spcPct val="90000"/>
              </a:lnSpc>
              <a:buClr>
                <a:srgbClr val="99CC00"/>
              </a:buClr>
              <a:buSzPct val="90000"/>
              <a:tabLst>
                <a:tab pos="457200" algn="l"/>
              </a:tabLst>
            </a:pPr>
            <a:endParaRPr lang="en-US" sz="1200" dirty="0">
              <a:solidFill>
                <a:srgbClr val="000000"/>
              </a:solidFill>
            </a:endParaRPr>
          </a:p>
          <a:p>
            <a:pPr>
              <a:lnSpc>
                <a:spcPct val="90000"/>
              </a:lnSpc>
              <a:buClr>
                <a:srgbClr val="99CC00"/>
              </a:buClr>
              <a:buSzPct val="90000"/>
              <a:tabLst>
                <a:tab pos="457200" algn="l"/>
              </a:tabLst>
            </a:pPr>
            <a:r>
              <a:rPr lang="en-US" sz="1200" dirty="0">
                <a:solidFill>
                  <a:srgbClr val="000000"/>
                </a:solidFill>
              </a:rPr>
              <a:t>When the ER doctor told the family he would treat Willie for drug overdose, they said to one another, in Spanish, </a:t>
            </a:r>
            <a:r>
              <a:rPr lang="en-US" sz="1200" dirty="0" smtClean="0">
                <a:solidFill>
                  <a:srgbClr val="000000"/>
                </a:solidFill>
              </a:rPr>
              <a:t>“That’s </a:t>
            </a:r>
            <a:r>
              <a:rPr lang="en-US" sz="1200" dirty="0">
                <a:solidFill>
                  <a:srgbClr val="000000"/>
                </a:solidFill>
              </a:rPr>
              <a:t>impossible, he would never take drugs.” Willie was an all-star baseball player and was opposed to drugs and drinking. However, the doctor did not understand what the family was saying. Willie’s brain hemorrhage kept bleeding for more than </a:t>
            </a:r>
            <a:r>
              <a:rPr lang="en-US" sz="1200" dirty="0" smtClean="0">
                <a:solidFill>
                  <a:srgbClr val="000000"/>
                </a:solidFill>
              </a:rPr>
              <a:t>2 </a:t>
            </a:r>
            <a:r>
              <a:rPr lang="en-US" sz="1200" dirty="0">
                <a:solidFill>
                  <a:srgbClr val="000000"/>
                </a:solidFill>
              </a:rPr>
              <a:t>days before a </a:t>
            </a:r>
            <a:r>
              <a:rPr lang="en-US" sz="1200" dirty="0" smtClean="0">
                <a:solidFill>
                  <a:srgbClr val="000000"/>
                </a:solidFill>
              </a:rPr>
              <a:t>neurologic </a:t>
            </a:r>
            <a:r>
              <a:rPr lang="en-US" sz="1200" dirty="0">
                <a:solidFill>
                  <a:srgbClr val="000000"/>
                </a:solidFill>
              </a:rPr>
              <a:t>consult was scheduled. By then, Willie was quadriplegic. The family sued the hospital, resulting in a $71 million settlement.</a:t>
            </a:r>
          </a:p>
          <a:p>
            <a:pPr eaLnBrk="0" hangingPunct="0">
              <a:lnSpc>
                <a:spcPct val="90000"/>
              </a:lnSpc>
              <a:tabLst>
                <a:tab pos="457200" algn="l"/>
              </a:tabLst>
            </a:pPr>
            <a:endParaRPr lang="en-US" sz="1200" dirty="0">
              <a:solidFill>
                <a:srgbClr val="000000"/>
              </a:solidFill>
            </a:endParaRPr>
          </a:p>
          <a:p>
            <a:pPr eaLnBrk="0" hangingPunct="0">
              <a:lnSpc>
                <a:spcPct val="90000"/>
              </a:lnSpc>
              <a:tabLst>
                <a:tab pos="457200" algn="l"/>
              </a:tabLst>
            </a:pPr>
            <a:r>
              <a:rPr lang="en-US" sz="1200" dirty="0">
                <a:solidFill>
                  <a:srgbClr val="000000"/>
                </a:solidFill>
              </a:rPr>
              <a:t>Although the ER doctor didn’t understand </a:t>
            </a:r>
            <a:r>
              <a:rPr lang="en-US" sz="1200" dirty="0" smtClean="0">
                <a:solidFill>
                  <a:srgbClr val="000000"/>
                </a:solidFill>
              </a:rPr>
              <a:t> what </a:t>
            </a:r>
            <a:r>
              <a:rPr lang="en-US" sz="1200" dirty="0">
                <a:solidFill>
                  <a:srgbClr val="000000"/>
                </a:solidFill>
              </a:rPr>
              <a:t>was said at the time, in a later interview, the ER doctor said, “If I had a Mom who said, ‘My son would NEVER use drugs,’ I may have thought differently.” However, the family member who was interpreting did not share this information with the doctor, because cultural differences complicated the language issue. In some cultures, people never contradict an authority figure, </a:t>
            </a:r>
            <a:r>
              <a:rPr lang="en-US" sz="1200" dirty="0" smtClean="0">
                <a:solidFill>
                  <a:srgbClr val="000000"/>
                </a:solidFill>
              </a:rPr>
              <a:t>such as </a:t>
            </a:r>
            <a:r>
              <a:rPr lang="en-US" sz="1200" dirty="0">
                <a:solidFill>
                  <a:srgbClr val="000000"/>
                </a:solidFill>
              </a:rPr>
              <a:t>a doctor.</a:t>
            </a:r>
          </a:p>
          <a:p>
            <a:pPr eaLnBrk="0" hangingPunct="0">
              <a:lnSpc>
                <a:spcPct val="90000"/>
              </a:lnSpc>
              <a:tabLst>
                <a:tab pos="457200" algn="l"/>
              </a:tabLst>
            </a:pPr>
            <a:endParaRPr lang="en-US" sz="1200" dirty="0">
              <a:solidFill>
                <a:srgbClr val="000000"/>
              </a:solidFill>
            </a:endParaRPr>
          </a:p>
          <a:p>
            <a:pPr eaLnBrk="0" hangingPunct="0">
              <a:lnSpc>
                <a:spcPct val="90000"/>
              </a:lnSpc>
              <a:tabLst>
                <a:tab pos="457200" algn="l"/>
              </a:tabLst>
            </a:pPr>
            <a:r>
              <a:rPr lang="en-US" sz="1200" dirty="0">
                <a:solidFill>
                  <a:srgbClr val="000000"/>
                </a:solidFill>
              </a:rPr>
              <a:t>Neither the doctor nor the family asked for a professional medical interpreter because they thought they were communicating well. </a:t>
            </a:r>
            <a:r>
              <a:rPr lang="en-US" sz="1200" dirty="0" smtClean="0">
                <a:solidFill>
                  <a:srgbClr val="000000"/>
                </a:solidFill>
              </a:rPr>
              <a:t> A </a:t>
            </a:r>
            <a:r>
              <a:rPr lang="en-US" sz="1200" dirty="0">
                <a:solidFill>
                  <a:srgbClr val="000000"/>
                </a:solidFill>
              </a:rPr>
              <a:t>professional interpreter could have facilitated mutual understanding by interpreting the doctor’s and family’s words to one another, asking questions to make sure they understood correctly, and speaking up when the family expressed doubts about the doctor’s diagnosis.</a:t>
            </a:r>
          </a:p>
        </p:txBody>
      </p:sp>
      <p:sp>
        <p:nvSpPr>
          <p:cNvPr id="24581"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49003D5D-F187-4167-A730-5C5967C949E7}" type="slidenum">
              <a:rPr lang="en-US" sz="900">
                <a:solidFill>
                  <a:srgbClr val="663300"/>
                </a:solidFill>
                <a:latin typeface="Verdana" pitchFamily="34" charset="0"/>
              </a:rPr>
              <a:pPr algn="ctr"/>
              <a:t>3</a:t>
            </a:fld>
            <a:endParaRPr lang="en-US" sz="900">
              <a:solidFill>
                <a:srgbClr val="663300"/>
              </a:solidFill>
              <a:latin typeface="Verdana" pitchFamily="34" charset="0"/>
            </a:endParaRPr>
          </a:p>
        </p:txBody>
      </p:sp>
      <p:sp>
        <p:nvSpPr>
          <p:cNvPr id="24584" name="Rectangle 17"/>
          <p:cNvSpPr>
            <a:spLocks noChangeArrowheads="1"/>
          </p:cNvSpPr>
          <p:nvPr/>
        </p:nvSpPr>
        <p:spPr bwMode="auto">
          <a:xfrm>
            <a:off x="420688" y="7543800"/>
            <a:ext cx="4724400" cy="1158875"/>
          </a:xfrm>
          <a:prstGeom prst="rect">
            <a:avLst/>
          </a:prstGeom>
          <a:noFill/>
          <a:ln w="9525">
            <a:noFill/>
            <a:miter lim="800000"/>
            <a:headEnd/>
            <a:tailEnd/>
          </a:ln>
        </p:spPr>
        <p:txBody>
          <a:bodyPr lIns="91429" tIns="45714" rIns="91429" bIns="45714"/>
          <a:lstStyle/>
          <a:p>
            <a:pPr eaLnBrk="0" hangingPunct="0">
              <a:lnSpc>
                <a:spcPct val="90000"/>
              </a:lnSpc>
              <a:tabLst>
                <a:tab pos="457200" algn="l"/>
              </a:tabLst>
            </a:pPr>
            <a:r>
              <a:rPr lang="en-US" sz="1200" dirty="0" smtClean="0">
                <a:solidFill>
                  <a:srgbClr val="000000"/>
                </a:solidFill>
              </a:rPr>
              <a:t>         </a:t>
            </a:r>
            <a:r>
              <a:rPr lang="en-US" sz="1200" b="1" kern="0" dirty="0" smtClean="0"/>
              <a:t>INSTRUCTOR NOTE:</a:t>
            </a:r>
          </a:p>
          <a:p>
            <a:pPr eaLnBrk="0" hangingPunct="0">
              <a:lnSpc>
                <a:spcPct val="90000"/>
              </a:lnSpc>
              <a:tabLst>
                <a:tab pos="457200" algn="l"/>
              </a:tabLst>
            </a:pPr>
            <a:endParaRPr lang="en-US" sz="1200" b="1" dirty="0">
              <a:solidFill>
                <a:srgbClr val="333399"/>
              </a:solidFill>
            </a:endParaRPr>
          </a:p>
          <a:p>
            <a:pPr eaLnBrk="0" hangingPunct="0">
              <a:lnSpc>
                <a:spcPct val="90000"/>
              </a:lnSpc>
              <a:tabLst>
                <a:tab pos="457200" algn="l"/>
              </a:tabLst>
            </a:pPr>
            <a:r>
              <a:rPr lang="en-US" sz="1200" dirty="0" smtClean="0">
                <a:solidFill>
                  <a:srgbClr val="000000"/>
                </a:solidFill>
              </a:rPr>
              <a:t>You </a:t>
            </a:r>
            <a:r>
              <a:rPr lang="en-US" sz="1200" dirty="0">
                <a:solidFill>
                  <a:srgbClr val="000000"/>
                </a:solidFill>
              </a:rPr>
              <a:t>may read the full story here:</a:t>
            </a:r>
          </a:p>
          <a:p>
            <a:pPr eaLnBrk="0" hangingPunct="0">
              <a:lnSpc>
                <a:spcPct val="90000"/>
              </a:lnSpc>
              <a:tabLst>
                <a:tab pos="457200" algn="l"/>
              </a:tabLst>
            </a:pPr>
            <a:r>
              <a:rPr lang="en-US" sz="1200" dirty="0">
                <a:solidFill>
                  <a:srgbClr val="000000"/>
                </a:solidFill>
                <a:hlinkClick r:id="rId3"/>
              </a:rPr>
              <a:t>http://healthaffairs.org/blog/2008/11/19/language-culture-and-medical-tragedy-the-case-of-willie-ramirez/</a:t>
            </a:r>
            <a:r>
              <a:rPr lang="en-US" sz="1200" dirty="0">
                <a:solidFill>
                  <a:srgbClr val="000000"/>
                </a:solidFill>
              </a:rPr>
              <a:t> </a:t>
            </a:r>
          </a:p>
        </p:txBody>
      </p:sp>
      <p:pic>
        <p:nvPicPr>
          <p:cNvPr id="9" name="Picture 11" descr="Time icon"/>
          <p:cNvPicPr>
            <a:picLocks noChangeAspect="1" noChangeArrowheads="1"/>
          </p:cNvPicPr>
          <p:nvPr/>
        </p:nvPicPr>
        <p:blipFill>
          <a:blip r:embed="rId4" cstate="print"/>
          <a:srcRect/>
          <a:stretch>
            <a:fillRect/>
          </a:stretch>
        </p:blipFill>
        <p:spPr bwMode="auto">
          <a:xfrm>
            <a:off x="5061786" y="2649453"/>
            <a:ext cx="209550" cy="228600"/>
          </a:xfrm>
          <a:prstGeom prst="rect">
            <a:avLst/>
          </a:prstGeom>
          <a:noFill/>
          <a:ln w="9525">
            <a:noFill/>
            <a:miter lim="800000"/>
            <a:headEnd/>
            <a:tailEnd/>
          </a:ln>
        </p:spPr>
      </p:pic>
      <p:sp>
        <p:nvSpPr>
          <p:cNvPr id="10" name="TextBox 9"/>
          <p:cNvSpPr txBox="1"/>
          <p:nvPr/>
        </p:nvSpPr>
        <p:spPr>
          <a:xfrm>
            <a:off x="5269832" y="258127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5 minutes</a:t>
            </a:r>
            <a:endParaRPr lang="en-US" sz="1200" b="1" dirty="0">
              <a:solidFill>
                <a:srgbClr val="333399"/>
              </a:solidFill>
            </a:endParaRPr>
          </a:p>
        </p:txBody>
      </p:sp>
      <p:pic>
        <p:nvPicPr>
          <p:cNvPr id="11" name="Picture 10"/>
          <p:cNvPicPr>
            <a:picLocks noChangeAspect="1"/>
          </p:cNvPicPr>
          <p:nvPr/>
        </p:nvPicPr>
        <p:blipFill>
          <a:blip r:embed="rId5" cstate="print"/>
          <a:srcRect r="84598" b="21956"/>
          <a:stretch>
            <a:fillRect/>
          </a:stretch>
        </p:blipFill>
        <p:spPr>
          <a:xfrm>
            <a:off x="480260" y="7536239"/>
            <a:ext cx="308809" cy="252747"/>
          </a:xfrm>
          <a:prstGeom prst="rect">
            <a:avLst/>
          </a:prstGeom>
        </p:spPr>
      </p:pic>
      <p:pic>
        <p:nvPicPr>
          <p:cNvPr id="12" name="Picture 11" descr="Slide3.JPG"/>
          <p:cNvPicPr>
            <a:picLocks noChangeAspect="1"/>
          </p:cNvPicPr>
          <p:nvPr/>
        </p:nvPicPr>
        <p:blipFill>
          <a:blip r:embed="rId6" cstate="print"/>
          <a:stretch>
            <a:fillRect/>
          </a:stretch>
        </p:blipFill>
        <p:spPr>
          <a:xfrm>
            <a:off x="5105400" y="914400"/>
            <a:ext cx="1371600" cy="10287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8"/>
          <p:cNvSpPr>
            <a:spLocks noGrp="1" noChangeArrowheads="1"/>
          </p:cNvSpPr>
          <p:nvPr>
            <p:ph type="title" idx="4294967295"/>
          </p:nvPr>
        </p:nvSpPr>
        <p:spPr>
          <a:xfrm>
            <a:off x="1971674" y="290515"/>
            <a:ext cx="4581525" cy="395287"/>
          </a:xfrm>
        </p:spPr>
        <p:txBody>
          <a:bodyPr/>
          <a:lstStyle/>
          <a:p>
            <a:r>
              <a:rPr lang="en-US" dirty="0" smtClean="0"/>
              <a:t>High-Risk Settings and Scenarios</a:t>
            </a:r>
          </a:p>
        </p:txBody>
      </p:sp>
      <p:sp>
        <p:nvSpPr>
          <p:cNvPr id="25603" name="Rectangle 25"/>
          <p:cNvSpPr>
            <a:spLocks noChangeArrowheads="1"/>
          </p:cNvSpPr>
          <p:nvPr/>
        </p:nvSpPr>
        <p:spPr bwMode="auto">
          <a:xfrm>
            <a:off x="2" y="3615808"/>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5604" name="Rectangle 3"/>
          <p:cNvSpPr>
            <a:spLocks noChangeArrowheads="1"/>
          </p:cNvSpPr>
          <p:nvPr/>
        </p:nvSpPr>
        <p:spPr bwMode="auto">
          <a:xfrm>
            <a:off x="1733550" y="823913"/>
            <a:ext cx="4562475" cy="2322512"/>
          </a:xfrm>
          <a:prstGeom prst="rect">
            <a:avLst/>
          </a:prstGeom>
          <a:noFill/>
          <a:ln w="9525">
            <a:noFill/>
            <a:miter lim="800000"/>
            <a:headEnd/>
            <a:tailEnd/>
          </a:ln>
        </p:spPr>
        <p:txBody>
          <a:bodyPr lIns="91429" tIns="45714" rIns="91429" bIns="45714"/>
          <a:lstStyle/>
          <a:p>
            <a:pPr marL="228600" eaLnBrk="0" hangingPunct="0">
              <a:spcBef>
                <a:spcPct val="50000"/>
              </a:spcBef>
              <a:tabLst>
                <a:tab pos="685800" algn="l"/>
              </a:tabLst>
            </a:pPr>
            <a:r>
              <a:rPr lang="en-US" sz="1200" b="1" dirty="0">
                <a:solidFill>
                  <a:srgbClr val="000000"/>
                </a:solidFill>
              </a:rPr>
              <a:t>SAY:</a:t>
            </a:r>
            <a:endParaRPr lang="en-US" sz="1200" dirty="0">
              <a:solidFill>
                <a:srgbClr val="000000"/>
              </a:solidFill>
            </a:endParaRPr>
          </a:p>
          <a:p>
            <a:pPr marL="228600">
              <a:spcBef>
                <a:spcPct val="50000"/>
              </a:spcBef>
              <a:tabLst>
                <a:tab pos="685800" algn="l"/>
              </a:tabLst>
            </a:pPr>
            <a:r>
              <a:rPr lang="en-US" sz="1200" dirty="0">
                <a:solidFill>
                  <a:srgbClr val="000000"/>
                </a:solidFill>
                <a:cs typeface="Times New Roman" pitchFamily="18" charset="0"/>
              </a:rPr>
              <a:t>Research shows that patient safety events that affect LEP patients tend to be more severe and more frequently due to communication errors compared to English-speaking patients. </a:t>
            </a:r>
          </a:p>
          <a:p>
            <a:pPr marL="228600">
              <a:spcBef>
                <a:spcPct val="100000"/>
              </a:spcBef>
              <a:tabLst>
                <a:tab pos="685800" algn="l"/>
              </a:tabLst>
            </a:pPr>
            <a:r>
              <a:rPr lang="en-US" sz="1200" dirty="0">
                <a:solidFill>
                  <a:srgbClr val="000000"/>
                </a:solidFill>
              </a:rPr>
              <a:t>LEP patients may be particularly vulnerable in interactions with </a:t>
            </a:r>
            <a:r>
              <a:rPr lang="en-US" sz="1200" dirty="0" smtClean="0">
                <a:solidFill>
                  <a:srgbClr val="000000"/>
                </a:solidFill>
              </a:rPr>
              <a:t>staff in </a:t>
            </a:r>
            <a:r>
              <a:rPr lang="en-US" sz="1200" dirty="0">
                <a:solidFill>
                  <a:srgbClr val="000000"/>
                </a:solidFill>
              </a:rPr>
              <a:t>ED, </a:t>
            </a:r>
            <a:r>
              <a:rPr lang="en-US" sz="1200" dirty="0" smtClean="0">
                <a:solidFill>
                  <a:srgbClr val="000000"/>
                </a:solidFill>
              </a:rPr>
              <a:t>OB/GYN, </a:t>
            </a:r>
            <a:r>
              <a:rPr lang="en-US" sz="1200" dirty="0">
                <a:solidFill>
                  <a:srgbClr val="000000"/>
                </a:solidFill>
              </a:rPr>
              <a:t>or </a:t>
            </a:r>
            <a:r>
              <a:rPr lang="en-US" sz="1200" dirty="0" smtClean="0">
                <a:solidFill>
                  <a:srgbClr val="000000"/>
                </a:solidFill>
              </a:rPr>
              <a:t>surgical </a:t>
            </a:r>
            <a:r>
              <a:rPr lang="en-US" sz="1200" dirty="0">
                <a:solidFill>
                  <a:srgbClr val="000000"/>
                </a:solidFill>
              </a:rPr>
              <a:t>settings. </a:t>
            </a:r>
            <a:r>
              <a:rPr lang="en-US" sz="1200" dirty="0" smtClean="0">
                <a:solidFill>
                  <a:srgbClr val="000000"/>
                </a:solidFill>
              </a:rPr>
              <a:t>When </a:t>
            </a:r>
            <a:r>
              <a:rPr lang="en-US" sz="1200" dirty="0">
                <a:solidFill>
                  <a:srgbClr val="000000"/>
                </a:solidFill>
              </a:rPr>
              <a:t>care is </a:t>
            </a:r>
            <a:r>
              <a:rPr lang="en-US" sz="1200" dirty="0" smtClean="0">
                <a:solidFill>
                  <a:srgbClr val="000000"/>
                </a:solidFill>
              </a:rPr>
              <a:t>time sensitive </a:t>
            </a:r>
            <a:r>
              <a:rPr lang="en-US" sz="1200" dirty="0">
                <a:solidFill>
                  <a:srgbClr val="000000"/>
                </a:solidFill>
              </a:rPr>
              <a:t>and communication with the patient or </a:t>
            </a:r>
            <a:r>
              <a:rPr lang="en-US" sz="1200" dirty="0" smtClean="0">
                <a:solidFill>
                  <a:srgbClr val="000000"/>
                </a:solidFill>
              </a:rPr>
              <a:t>family </a:t>
            </a:r>
            <a:r>
              <a:rPr lang="en-US" sz="1200" dirty="0">
                <a:solidFill>
                  <a:srgbClr val="000000"/>
                </a:solidFill>
              </a:rPr>
              <a:t>is important, such as intake, transitions in care, discharge, and medication reconciliation, LEP patients may need additional </a:t>
            </a:r>
            <a:r>
              <a:rPr lang="en-US" sz="1200" dirty="0" smtClean="0">
                <a:solidFill>
                  <a:srgbClr val="000000"/>
                </a:solidFill>
              </a:rPr>
              <a:t>support </a:t>
            </a:r>
            <a:r>
              <a:rPr lang="en-US" sz="1200" dirty="0">
                <a:solidFill>
                  <a:srgbClr val="000000"/>
                </a:solidFill>
              </a:rPr>
              <a:t>to maintain safety.</a:t>
            </a:r>
            <a:endParaRPr lang="en-US" sz="1200" b="1" dirty="0">
              <a:solidFill>
                <a:srgbClr val="000000"/>
              </a:solidFill>
            </a:endParaRPr>
          </a:p>
        </p:txBody>
      </p:sp>
      <p:sp>
        <p:nvSpPr>
          <p:cNvPr id="25607" name="Rectangle 3"/>
          <p:cNvSpPr>
            <a:spLocks noChangeArrowheads="1"/>
          </p:cNvSpPr>
          <p:nvPr/>
        </p:nvSpPr>
        <p:spPr bwMode="auto">
          <a:xfrm>
            <a:off x="1771650" y="3362325"/>
            <a:ext cx="4648200" cy="2911475"/>
          </a:xfrm>
          <a:prstGeom prst="rect">
            <a:avLst/>
          </a:prstGeom>
          <a:noFill/>
          <a:ln w="9525">
            <a:noFill/>
            <a:miter lim="800000"/>
            <a:headEnd/>
            <a:tailEnd/>
          </a:ln>
        </p:spPr>
        <p:txBody>
          <a:bodyPr lIns="91429" tIns="45714" rIns="91429" bIns="45714"/>
          <a:lstStyle/>
          <a:p>
            <a:pPr marL="228600">
              <a:spcBef>
                <a:spcPct val="50000"/>
              </a:spcBef>
              <a:tabLst>
                <a:tab pos="685800" algn="l"/>
              </a:tabLst>
            </a:pPr>
            <a:r>
              <a:rPr lang="de-DE" sz="1200" dirty="0" smtClean="0">
                <a:solidFill>
                  <a:srgbClr val="000000"/>
                </a:solidFill>
                <a:cs typeface="Times New Roman" pitchFamily="18" charset="0"/>
              </a:rPr>
              <a:t>         </a:t>
            </a:r>
            <a:r>
              <a:rPr lang="de-DE" sz="1200" b="1" dirty="0" smtClean="0">
                <a:cs typeface="Times New Roman" pitchFamily="18" charset="0"/>
              </a:rPr>
              <a:t>INSTRUCTOR NOTE:</a:t>
            </a:r>
          </a:p>
          <a:p>
            <a:pPr marL="228600">
              <a:spcBef>
                <a:spcPct val="50000"/>
              </a:spcBef>
              <a:tabLst>
                <a:tab pos="685800" algn="l"/>
              </a:tabLst>
            </a:pPr>
            <a:r>
              <a:rPr lang="de-DE" sz="1200" dirty="0" smtClean="0">
                <a:solidFill>
                  <a:srgbClr val="000000"/>
                </a:solidFill>
                <a:cs typeface="Times New Roman" pitchFamily="18" charset="0"/>
              </a:rPr>
              <a:t>The </a:t>
            </a:r>
            <a:r>
              <a:rPr lang="de-DE" sz="1200" dirty="0">
                <a:solidFill>
                  <a:srgbClr val="000000"/>
                </a:solidFill>
                <a:cs typeface="Times New Roman" pitchFamily="18" charset="0"/>
              </a:rPr>
              <a:t>points made above are supported by preliminary research conducted to develop this training </a:t>
            </a:r>
            <a:r>
              <a:rPr lang="de-DE" sz="1200" dirty="0" smtClean="0">
                <a:solidFill>
                  <a:srgbClr val="000000"/>
                </a:solidFill>
                <a:cs typeface="Times New Roman" pitchFamily="18" charset="0"/>
              </a:rPr>
              <a:t>module </a:t>
            </a:r>
            <a:r>
              <a:rPr lang="de-DE" sz="1200" dirty="0">
                <a:solidFill>
                  <a:srgbClr val="000000"/>
                </a:solidFill>
                <a:cs typeface="Times New Roman" pitchFamily="18" charset="0"/>
              </a:rPr>
              <a:t>and by these references:</a:t>
            </a:r>
          </a:p>
          <a:p>
            <a:pPr marL="228600">
              <a:tabLst>
                <a:tab pos="685800" algn="l"/>
              </a:tabLst>
            </a:pPr>
            <a:endParaRPr lang="de-DE" sz="1200" dirty="0" smtClean="0">
              <a:solidFill>
                <a:srgbClr val="000000"/>
              </a:solidFill>
              <a:cs typeface="Times New Roman" pitchFamily="18" charset="0"/>
            </a:endParaRPr>
          </a:p>
          <a:p>
            <a:pPr marL="228600">
              <a:tabLst>
                <a:tab pos="685800" algn="l"/>
              </a:tabLst>
            </a:pPr>
            <a:r>
              <a:rPr lang="de-DE" sz="1200" dirty="0" smtClean="0">
                <a:solidFill>
                  <a:srgbClr val="000000"/>
                </a:solidFill>
                <a:cs typeface="Times New Roman" pitchFamily="18" charset="0"/>
              </a:rPr>
              <a:t>Divi </a:t>
            </a:r>
            <a:r>
              <a:rPr lang="de-DE" sz="1200" dirty="0">
                <a:solidFill>
                  <a:srgbClr val="000000"/>
                </a:solidFill>
                <a:cs typeface="Times New Roman" pitchFamily="18" charset="0"/>
              </a:rPr>
              <a:t>C, Koss RG, Schmaltz SP, </a:t>
            </a:r>
            <a:r>
              <a:rPr lang="de-DE" sz="1200" dirty="0" smtClean="0">
                <a:solidFill>
                  <a:srgbClr val="000000"/>
                </a:solidFill>
                <a:cs typeface="Times New Roman" pitchFamily="18" charset="0"/>
              </a:rPr>
              <a:t>et al. </a:t>
            </a:r>
            <a:r>
              <a:rPr lang="en-US" sz="1200" dirty="0">
                <a:solidFill>
                  <a:srgbClr val="000000"/>
                </a:solidFill>
                <a:cs typeface="Times New Roman" pitchFamily="18" charset="0"/>
              </a:rPr>
              <a:t>Language proficiency and adverse events in </a:t>
            </a:r>
            <a:r>
              <a:rPr lang="en-US" sz="1200" dirty="0" smtClean="0">
                <a:solidFill>
                  <a:srgbClr val="000000"/>
                </a:solidFill>
                <a:cs typeface="Times New Roman" pitchFamily="18" charset="0"/>
              </a:rPr>
              <a:t>U.S. </a:t>
            </a:r>
            <a:r>
              <a:rPr lang="en-US" sz="1200" dirty="0">
                <a:solidFill>
                  <a:srgbClr val="000000"/>
                </a:solidFill>
                <a:cs typeface="Times New Roman" pitchFamily="18" charset="0"/>
              </a:rPr>
              <a:t>hospitals:  a pilot study. Intl J </a:t>
            </a:r>
            <a:r>
              <a:rPr lang="en-US" sz="1200" dirty="0" err="1">
                <a:solidFill>
                  <a:srgbClr val="000000"/>
                </a:solidFill>
                <a:cs typeface="Times New Roman" pitchFamily="18" charset="0"/>
              </a:rPr>
              <a:t>Qual</a:t>
            </a:r>
            <a:r>
              <a:rPr lang="en-US" sz="1200" dirty="0">
                <a:solidFill>
                  <a:srgbClr val="000000"/>
                </a:solidFill>
                <a:cs typeface="Times New Roman" pitchFamily="18" charset="0"/>
              </a:rPr>
              <a:t> Health Care </a:t>
            </a:r>
            <a:r>
              <a:rPr lang="en-US" sz="1200" dirty="0" smtClean="0"/>
              <a:t>2007;19(2):60-67. </a:t>
            </a:r>
            <a:r>
              <a:rPr lang="en-US" sz="1200" dirty="0" err="1" smtClean="0"/>
              <a:t>Epub</a:t>
            </a:r>
            <a:r>
              <a:rPr lang="en-US" sz="1200" dirty="0" smtClean="0"/>
              <a:t> 2007 Feb 2</a:t>
            </a:r>
            <a:r>
              <a:rPr lang="en-US" sz="1200" dirty="0" smtClean="0">
                <a:solidFill>
                  <a:srgbClr val="000000"/>
                </a:solidFill>
                <a:cs typeface="Times New Roman" pitchFamily="18" charset="0"/>
              </a:rPr>
              <a:t>.</a:t>
            </a:r>
            <a:endParaRPr lang="en-US" sz="1200" dirty="0">
              <a:solidFill>
                <a:srgbClr val="000000"/>
              </a:solidFill>
              <a:cs typeface="Times New Roman" pitchFamily="18" charset="0"/>
            </a:endParaRPr>
          </a:p>
          <a:p>
            <a:pPr marL="228600">
              <a:tabLst>
                <a:tab pos="685800" algn="l"/>
              </a:tabLst>
            </a:pPr>
            <a:endParaRPr lang="en-US" sz="1200" dirty="0">
              <a:solidFill>
                <a:srgbClr val="000000"/>
              </a:solidFill>
              <a:cs typeface="Times New Roman" pitchFamily="18" charset="0"/>
            </a:endParaRPr>
          </a:p>
          <a:p>
            <a:pPr marL="228600">
              <a:tabLst>
                <a:tab pos="685800" algn="l"/>
              </a:tabLst>
            </a:pPr>
            <a:r>
              <a:rPr lang="en-US" sz="1200" dirty="0">
                <a:solidFill>
                  <a:srgbClr val="000000"/>
                </a:solidFill>
                <a:cs typeface="Times New Roman" pitchFamily="18" charset="0"/>
              </a:rPr>
              <a:t>Flores G, Laws MB, Mayo SJ, </a:t>
            </a:r>
            <a:r>
              <a:rPr lang="en-US" sz="1200" dirty="0" smtClean="0">
                <a:solidFill>
                  <a:srgbClr val="000000"/>
                </a:solidFill>
                <a:cs typeface="Times New Roman" pitchFamily="18" charset="0"/>
              </a:rPr>
              <a:t>et al. </a:t>
            </a:r>
            <a:r>
              <a:rPr lang="en-US" sz="1200" dirty="0">
                <a:solidFill>
                  <a:srgbClr val="000000"/>
                </a:solidFill>
                <a:cs typeface="Times New Roman" pitchFamily="18" charset="0"/>
              </a:rPr>
              <a:t>Errors in medical interpretation and their potential clinical consequences in pediatric encounters. </a:t>
            </a:r>
            <a:r>
              <a:rPr lang="en-US" sz="1200" i="1" dirty="0">
                <a:solidFill>
                  <a:srgbClr val="000000"/>
                </a:solidFill>
                <a:cs typeface="Times New Roman" pitchFamily="18" charset="0"/>
              </a:rPr>
              <a:t>Pediatrics</a:t>
            </a:r>
            <a:r>
              <a:rPr lang="en-US" sz="1200" dirty="0">
                <a:solidFill>
                  <a:srgbClr val="000000"/>
                </a:solidFill>
                <a:cs typeface="Times New Roman" pitchFamily="18" charset="0"/>
              </a:rPr>
              <a:t> </a:t>
            </a:r>
            <a:r>
              <a:rPr lang="en-US" sz="1200" dirty="0" smtClean="0">
                <a:solidFill>
                  <a:srgbClr val="000000"/>
                </a:solidFill>
                <a:cs typeface="Times New Roman" pitchFamily="18" charset="0"/>
              </a:rPr>
              <a:t>2003;111(1):6-14</a:t>
            </a:r>
            <a:r>
              <a:rPr lang="en-US" sz="1200" dirty="0">
                <a:solidFill>
                  <a:srgbClr val="000000"/>
                </a:solidFill>
                <a:cs typeface="Times New Roman" pitchFamily="18" charset="0"/>
              </a:rPr>
              <a:t>. </a:t>
            </a:r>
            <a:endParaRPr lang="en-US" sz="1200" dirty="0">
              <a:solidFill>
                <a:srgbClr val="000000"/>
              </a:solidFill>
            </a:endParaRPr>
          </a:p>
        </p:txBody>
      </p:sp>
      <p:pic>
        <p:nvPicPr>
          <p:cNvPr id="8" name="Picture 7"/>
          <p:cNvPicPr>
            <a:picLocks noChangeAspect="1"/>
          </p:cNvPicPr>
          <p:nvPr/>
        </p:nvPicPr>
        <p:blipFill>
          <a:blip r:embed="rId3" cstate="print"/>
          <a:srcRect r="84598" b="21956"/>
          <a:stretch>
            <a:fillRect/>
          </a:stretch>
        </p:blipFill>
        <p:spPr>
          <a:xfrm>
            <a:off x="2080460" y="3373814"/>
            <a:ext cx="308809" cy="252747"/>
          </a:xfrm>
          <a:prstGeom prst="rect">
            <a:avLst/>
          </a:prstGeom>
        </p:spPr>
      </p:pic>
      <p:pic>
        <p:nvPicPr>
          <p:cNvPr id="9" name="Picture 8" descr="Slide4.JPG"/>
          <p:cNvPicPr>
            <a:picLocks noChangeAspect="1"/>
          </p:cNvPicPr>
          <p:nvPr/>
        </p:nvPicPr>
        <p:blipFill>
          <a:blip r:embed="rId4" cstate="print"/>
          <a:stretch>
            <a:fillRect/>
          </a:stretch>
        </p:blipFill>
        <p:spPr>
          <a:xfrm>
            <a:off x="371475" y="904875"/>
            <a:ext cx="1371600" cy="1028700"/>
          </a:xfrm>
          <a:prstGeom prst="rect">
            <a:avLst/>
          </a:prstGeom>
        </p:spPr>
      </p:pic>
      <p:sp>
        <p:nvSpPr>
          <p:cNvPr id="10" name="TextBox 9"/>
          <p:cNvSpPr txBox="1"/>
          <p:nvPr/>
        </p:nvSpPr>
        <p:spPr>
          <a:xfrm>
            <a:off x="450182" y="256222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1 minute</a:t>
            </a:r>
            <a:endParaRPr lang="en-US" sz="1200" b="1" dirty="0">
              <a:solidFill>
                <a:srgbClr val="333399"/>
              </a:solidFill>
            </a:endParaRPr>
          </a:p>
        </p:txBody>
      </p:sp>
      <p:pic>
        <p:nvPicPr>
          <p:cNvPr id="11" name="Picture 11" descr="Time icon"/>
          <p:cNvPicPr>
            <a:picLocks noChangeAspect="1" noChangeArrowheads="1"/>
          </p:cNvPicPr>
          <p:nvPr/>
        </p:nvPicPr>
        <p:blipFill>
          <a:blip r:embed="rId5" cstate="print"/>
          <a:srcRect/>
          <a:stretch>
            <a:fillRect/>
          </a:stretch>
        </p:blipFill>
        <p:spPr bwMode="auto">
          <a:xfrm>
            <a:off x="299286" y="2620878"/>
            <a:ext cx="20955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0D20BA5E-26C2-4A33-AC56-BFCBF8E9FDD9}" type="slidenum">
              <a:rPr lang="en-US" smtClean="0"/>
              <a:pPr/>
              <a:t>5</a:t>
            </a:fld>
            <a:endParaRPr lang="en-US" smtClean="0"/>
          </a:p>
        </p:txBody>
      </p:sp>
      <p:sp>
        <p:nvSpPr>
          <p:cNvPr id="26627" name="Rectangle 2"/>
          <p:cNvSpPr>
            <a:spLocks noGrp="1" noChangeArrowheads="1"/>
          </p:cNvSpPr>
          <p:nvPr>
            <p:ph type="title" idx="4294967295"/>
          </p:nvPr>
        </p:nvSpPr>
        <p:spPr>
          <a:xfrm>
            <a:off x="333375" y="290515"/>
            <a:ext cx="4648200" cy="395287"/>
          </a:xfrm>
        </p:spPr>
        <p:txBody>
          <a:bodyPr/>
          <a:lstStyle/>
          <a:p>
            <a:r>
              <a:rPr lang="en-US" dirty="0" smtClean="0"/>
              <a:t>Added Risk for LEP Patients</a:t>
            </a:r>
          </a:p>
        </p:txBody>
      </p:sp>
      <p:sp>
        <p:nvSpPr>
          <p:cNvPr id="16388" name="Rectangle 3"/>
          <p:cNvSpPr>
            <a:spLocks noGrp="1" noChangeArrowheads="1"/>
          </p:cNvSpPr>
          <p:nvPr>
            <p:ph type="body" idx="4294967295"/>
          </p:nvPr>
        </p:nvSpPr>
        <p:spPr>
          <a:xfrm>
            <a:off x="319088" y="852488"/>
            <a:ext cx="4648200" cy="4913312"/>
          </a:xfrm>
        </p:spPr>
        <p:txBody>
          <a:bodyPr/>
          <a:lstStyle/>
          <a:p>
            <a:pPr>
              <a:defRPr/>
            </a:pPr>
            <a:r>
              <a:rPr lang="en-US" b="1" dirty="0" smtClean="0"/>
              <a:t>SAY</a:t>
            </a:r>
            <a:r>
              <a:rPr lang="en-US" b="1" dirty="0"/>
              <a:t>:</a:t>
            </a:r>
            <a:endParaRPr lang="en-US" dirty="0"/>
          </a:p>
          <a:p>
            <a:pPr marL="0" indent="4763">
              <a:tabLst/>
              <a:defRPr/>
            </a:pPr>
            <a:r>
              <a:rPr lang="en-US" dirty="0"/>
              <a:t>Research also indicates that without a professional interpreter, medical interpretation errors are more common and significantly more likely to have potential clinical </a:t>
            </a:r>
            <a:r>
              <a:rPr lang="en-US" dirty="0" smtClean="0"/>
              <a:t>consequences. LEP </a:t>
            </a:r>
            <a:r>
              <a:rPr lang="en-US" dirty="0"/>
              <a:t>patients </a:t>
            </a:r>
            <a:r>
              <a:rPr lang="en-US" dirty="0" smtClean="0"/>
              <a:t>also have </a:t>
            </a:r>
            <a:r>
              <a:rPr lang="en-US" dirty="0"/>
              <a:t>higher lengths of stay and readmission </a:t>
            </a:r>
            <a:r>
              <a:rPr lang="en-US" dirty="0" smtClean="0"/>
              <a:t>rates. </a:t>
            </a:r>
            <a:endParaRPr lang="en-US" dirty="0"/>
          </a:p>
          <a:p>
            <a:pPr marL="0" indent="4763">
              <a:defRPr/>
            </a:pPr>
            <a:r>
              <a:rPr lang="en-US" dirty="0"/>
              <a:t>When the care team asks family members or housekeeping staff to interpret, or when they rely on their own limited foreign language skills or the patient’s limited English, they place LEP patients at risk for physical </a:t>
            </a:r>
            <a:r>
              <a:rPr lang="en-US" dirty="0" smtClean="0"/>
              <a:t>harm. </a:t>
            </a:r>
            <a:endParaRPr lang="en-US" dirty="0"/>
          </a:p>
          <a:p>
            <a:pPr marL="0" indent="4763">
              <a:defRPr/>
            </a:pPr>
            <a:r>
              <a:rPr lang="en-US" dirty="0"/>
              <a:t>In addition, they place the ad hoc interpreter at risk for  psychological </a:t>
            </a:r>
            <a:r>
              <a:rPr lang="en-US" dirty="0" smtClean="0"/>
              <a:t>harm. Imagine </a:t>
            </a:r>
            <a:r>
              <a:rPr lang="en-US" dirty="0"/>
              <a:t>how you would feel if you made an error in interpretation that caused your family member to become quadriplegic.</a:t>
            </a:r>
          </a:p>
          <a:p>
            <a:pPr marL="0" indent="4763">
              <a:defRPr/>
            </a:pPr>
            <a:r>
              <a:rPr lang="en-US" dirty="0"/>
              <a:t>Another risky situation is when the interpreter arrives after the encounter has already </a:t>
            </a:r>
            <a:r>
              <a:rPr lang="en-US" dirty="0" smtClean="0"/>
              <a:t>begun </a:t>
            </a:r>
            <a:r>
              <a:rPr lang="en-US" dirty="0"/>
              <a:t>or is called away before the encounter </a:t>
            </a:r>
            <a:r>
              <a:rPr lang="en-US" dirty="0" smtClean="0"/>
              <a:t>ends. Ideally</a:t>
            </a:r>
            <a:r>
              <a:rPr lang="en-US" dirty="0"/>
              <a:t>, the interpreter should be present for the whole </a:t>
            </a:r>
            <a:r>
              <a:rPr lang="en-US" dirty="0" smtClean="0"/>
              <a:t>encounter. If </a:t>
            </a:r>
            <a:r>
              <a:rPr lang="en-US" dirty="0"/>
              <a:t>this is not possible, the interpreter should be briefed when </a:t>
            </a:r>
            <a:r>
              <a:rPr lang="en-US" dirty="0" smtClean="0"/>
              <a:t>he or she arrives </a:t>
            </a:r>
            <a:r>
              <a:rPr lang="en-US" dirty="0"/>
              <a:t>and </a:t>
            </a:r>
            <a:r>
              <a:rPr lang="en-US" dirty="0" smtClean="0"/>
              <a:t>a backup </a:t>
            </a:r>
            <a:r>
              <a:rPr lang="en-US" dirty="0"/>
              <a:t>plan </a:t>
            </a:r>
            <a:r>
              <a:rPr lang="en-US" dirty="0" smtClean="0"/>
              <a:t>should be in place in </a:t>
            </a:r>
            <a:r>
              <a:rPr lang="en-US" dirty="0"/>
              <a:t>case </a:t>
            </a:r>
            <a:r>
              <a:rPr lang="en-US" dirty="0" smtClean="0"/>
              <a:t>the interpreter has </a:t>
            </a:r>
            <a:r>
              <a:rPr lang="en-US" dirty="0"/>
              <a:t>to leave.</a:t>
            </a:r>
          </a:p>
          <a:p>
            <a:pPr marL="0" indent="4763">
              <a:defRPr/>
            </a:pPr>
            <a:r>
              <a:rPr lang="en-US" dirty="0"/>
              <a:t>As of this writing, there is no evidence that in-person interpreters are any safer than phone or video </a:t>
            </a:r>
            <a:r>
              <a:rPr lang="en-US" dirty="0" smtClean="0"/>
              <a:t>interpreters. The </a:t>
            </a:r>
            <a:r>
              <a:rPr lang="en-US" dirty="0"/>
              <a:t>key is to use a professional medical interpreter</a:t>
            </a:r>
            <a:r>
              <a:rPr lang="en-US" dirty="0" smtClean="0"/>
              <a:t>.</a:t>
            </a:r>
          </a:p>
        </p:txBody>
      </p:sp>
      <p:sp>
        <p:nvSpPr>
          <p:cNvPr id="12294" name="Rectangle 3"/>
          <p:cNvSpPr txBox="1">
            <a:spLocks noChangeArrowheads="1"/>
          </p:cNvSpPr>
          <p:nvPr/>
        </p:nvSpPr>
        <p:spPr bwMode="auto">
          <a:xfrm>
            <a:off x="347663" y="5729287"/>
            <a:ext cx="4648200" cy="1184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lstStyle>
            <a:lvl1pPr indent="4763" eaLnBrk="0" hangingPunct="0">
              <a:tabLst>
                <a:tab pos="347663" algn="l"/>
              </a:tabLst>
              <a:defRPr>
                <a:solidFill>
                  <a:schemeClr val="tx1"/>
                </a:solidFill>
                <a:latin typeface="Arial" charset="0"/>
              </a:defRPr>
            </a:lvl1pPr>
            <a:lvl2pPr marL="742950" indent="-285750" eaLnBrk="0" hangingPunct="0">
              <a:tabLst>
                <a:tab pos="347663" algn="l"/>
              </a:tabLst>
              <a:defRPr>
                <a:solidFill>
                  <a:schemeClr val="tx1"/>
                </a:solidFill>
                <a:latin typeface="Arial" charset="0"/>
              </a:defRPr>
            </a:lvl2pPr>
            <a:lvl3pPr marL="1143000" indent="-228600" eaLnBrk="0" hangingPunct="0">
              <a:tabLst>
                <a:tab pos="347663" algn="l"/>
              </a:tabLst>
              <a:defRPr>
                <a:solidFill>
                  <a:schemeClr val="tx1"/>
                </a:solidFill>
                <a:latin typeface="Arial" charset="0"/>
              </a:defRPr>
            </a:lvl3pPr>
            <a:lvl4pPr marL="1600200" indent="-228600" eaLnBrk="0" hangingPunct="0">
              <a:tabLst>
                <a:tab pos="347663" algn="l"/>
              </a:tabLst>
              <a:defRPr>
                <a:solidFill>
                  <a:schemeClr val="tx1"/>
                </a:solidFill>
                <a:latin typeface="Arial" charset="0"/>
              </a:defRPr>
            </a:lvl4pPr>
            <a:lvl5pPr marL="2057400" indent="-228600" eaLnBrk="0" hangingPunct="0">
              <a:tabLst>
                <a:tab pos="347663" algn="l"/>
              </a:tabLst>
              <a:defRPr>
                <a:solidFill>
                  <a:schemeClr val="tx1"/>
                </a:solidFill>
                <a:latin typeface="Arial" charset="0"/>
              </a:defRPr>
            </a:lvl5pPr>
            <a:lvl6pPr marL="2514600" indent="-228600" eaLnBrk="0" fontAlgn="base" hangingPunct="0">
              <a:spcBef>
                <a:spcPct val="0"/>
              </a:spcBef>
              <a:spcAft>
                <a:spcPct val="0"/>
              </a:spcAft>
              <a:tabLst>
                <a:tab pos="347663" algn="l"/>
              </a:tabLst>
              <a:defRPr>
                <a:solidFill>
                  <a:schemeClr val="tx1"/>
                </a:solidFill>
                <a:latin typeface="Arial" charset="0"/>
              </a:defRPr>
            </a:lvl6pPr>
            <a:lvl7pPr marL="2971800" indent="-228600" eaLnBrk="0" fontAlgn="base" hangingPunct="0">
              <a:spcBef>
                <a:spcPct val="0"/>
              </a:spcBef>
              <a:spcAft>
                <a:spcPct val="0"/>
              </a:spcAft>
              <a:tabLst>
                <a:tab pos="347663" algn="l"/>
              </a:tabLst>
              <a:defRPr>
                <a:solidFill>
                  <a:schemeClr val="tx1"/>
                </a:solidFill>
                <a:latin typeface="Arial" charset="0"/>
              </a:defRPr>
            </a:lvl7pPr>
            <a:lvl8pPr marL="3429000" indent="-228600" eaLnBrk="0" fontAlgn="base" hangingPunct="0">
              <a:spcBef>
                <a:spcPct val="0"/>
              </a:spcBef>
              <a:spcAft>
                <a:spcPct val="0"/>
              </a:spcAft>
              <a:tabLst>
                <a:tab pos="347663" algn="l"/>
              </a:tabLst>
              <a:defRPr>
                <a:solidFill>
                  <a:schemeClr val="tx1"/>
                </a:solidFill>
                <a:latin typeface="Arial" charset="0"/>
              </a:defRPr>
            </a:lvl8pPr>
            <a:lvl9pPr marL="3886200" indent="-228600" eaLnBrk="0" fontAlgn="base" hangingPunct="0">
              <a:spcBef>
                <a:spcPct val="0"/>
              </a:spcBef>
              <a:spcAft>
                <a:spcPct val="0"/>
              </a:spcAft>
              <a:tabLst>
                <a:tab pos="347663" algn="l"/>
              </a:tabLst>
              <a:defRPr>
                <a:solidFill>
                  <a:schemeClr val="tx1"/>
                </a:solidFill>
                <a:latin typeface="Arial" charset="0"/>
              </a:defRPr>
            </a:lvl9pPr>
          </a:lstStyle>
          <a:p>
            <a:pPr>
              <a:spcBef>
                <a:spcPct val="50000"/>
              </a:spcBef>
              <a:defRPr/>
            </a:pPr>
            <a:r>
              <a:rPr lang="de-DE" sz="1200" dirty="0" smtClean="0">
                <a:solidFill>
                  <a:srgbClr val="000000"/>
                </a:solidFill>
                <a:cs typeface="+mn-cs"/>
              </a:rPr>
              <a:t>         </a:t>
            </a:r>
            <a:r>
              <a:rPr lang="de-DE" sz="1200" b="1" kern="0" dirty="0" smtClean="0">
                <a:solidFill>
                  <a:srgbClr val="000000"/>
                </a:solidFill>
                <a:cs typeface="+mn-cs"/>
              </a:rPr>
              <a:t>INSTRUCTOR NOTE:</a:t>
            </a:r>
          </a:p>
          <a:p>
            <a:pPr>
              <a:spcBef>
                <a:spcPct val="50000"/>
              </a:spcBef>
              <a:defRPr/>
            </a:pPr>
            <a:r>
              <a:rPr lang="de-DE" sz="1200" dirty="0" smtClean="0">
                <a:solidFill>
                  <a:srgbClr val="000000"/>
                </a:solidFill>
                <a:cs typeface="+mn-cs"/>
              </a:rPr>
              <a:t>The points made above are supported by preliminary research conducted to develop this training module, and by the references in the Evidence Summary handout.</a:t>
            </a:r>
            <a:endParaRPr lang="en-US" sz="1200" dirty="0" smtClean="0">
              <a:solidFill>
                <a:srgbClr val="000000"/>
              </a:solidFill>
              <a:cs typeface="+mn-cs"/>
            </a:endParaRPr>
          </a:p>
        </p:txBody>
      </p:sp>
      <p:sp>
        <p:nvSpPr>
          <p:cNvPr id="8" name="Rectangle 7"/>
          <p:cNvSpPr/>
          <p:nvPr/>
        </p:nvSpPr>
        <p:spPr>
          <a:xfrm>
            <a:off x="5248275" y="2724062"/>
            <a:ext cx="13525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p>
        </p:txBody>
      </p:sp>
      <p:sp>
        <p:nvSpPr>
          <p:cNvPr id="9" name="TextBox 8"/>
          <p:cNvSpPr txBox="1"/>
          <p:nvPr/>
        </p:nvSpPr>
        <p:spPr>
          <a:xfrm>
            <a:off x="5105400" y="6053889"/>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Evidence summary sheet</a:t>
            </a:r>
            <a:endParaRPr lang="en-US" dirty="0"/>
          </a:p>
        </p:txBody>
      </p:sp>
      <p:pic>
        <p:nvPicPr>
          <p:cNvPr id="10" name="Picture 25" descr="Materials icon"/>
          <p:cNvPicPr>
            <a:picLocks noChangeAspect="1" noChangeArrowheads="1"/>
          </p:cNvPicPr>
          <p:nvPr/>
        </p:nvPicPr>
        <p:blipFill>
          <a:blip r:embed="rId2" cstate="print"/>
          <a:srcRect/>
          <a:stretch>
            <a:fillRect/>
          </a:stretch>
        </p:blipFill>
        <p:spPr bwMode="auto">
          <a:xfrm>
            <a:off x="5150768" y="5671135"/>
            <a:ext cx="136525" cy="273050"/>
          </a:xfrm>
          <a:prstGeom prst="rect">
            <a:avLst/>
          </a:prstGeom>
          <a:noFill/>
          <a:ln w="9525">
            <a:noFill/>
            <a:miter lim="800000"/>
            <a:headEnd/>
            <a:tailEnd/>
          </a:ln>
        </p:spPr>
      </p:pic>
      <p:pic>
        <p:nvPicPr>
          <p:cNvPr id="11" name="Picture 11" descr="Time icon"/>
          <p:cNvPicPr>
            <a:picLocks noChangeAspect="1" noChangeArrowheads="1"/>
          </p:cNvPicPr>
          <p:nvPr/>
        </p:nvPicPr>
        <p:blipFill>
          <a:blip r:embed="rId3" cstate="print"/>
          <a:srcRect/>
          <a:stretch>
            <a:fillRect/>
          </a:stretch>
        </p:blipFill>
        <p:spPr bwMode="auto">
          <a:xfrm>
            <a:off x="5042736" y="2773278"/>
            <a:ext cx="209550" cy="228600"/>
          </a:xfrm>
          <a:prstGeom prst="rect">
            <a:avLst/>
          </a:prstGeom>
          <a:noFill/>
          <a:ln w="9525">
            <a:noFill/>
            <a:miter lim="800000"/>
            <a:headEnd/>
            <a:tailEnd/>
          </a:ln>
        </p:spPr>
      </p:pic>
      <p:pic>
        <p:nvPicPr>
          <p:cNvPr id="12" name="Picture 11" descr="Slide5.JPG"/>
          <p:cNvPicPr>
            <a:picLocks noChangeAspect="1"/>
          </p:cNvPicPr>
          <p:nvPr/>
        </p:nvPicPr>
        <p:blipFill>
          <a:blip r:embed="rId4" cstate="print"/>
          <a:stretch>
            <a:fillRect/>
          </a:stretch>
        </p:blipFill>
        <p:spPr>
          <a:xfrm>
            <a:off x="5133975" y="923925"/>
            <a:ext cx="1371600" cy="1028700"/>
          </a:xfrm>
          <a:prstGeom prst="rect">
            <a:avLst/>
          </a:prstGeom>
        </p:spPr>
      </p:pic>
      <p:pic>
        <p:nvPicPr>
          <p:cNvPr id="13" name="Picture 12"/>
          <p:cNvPicPr>
            <a:picLocks noChangeAspect="1"/>
          </p:cNvPicPr>
          <p:nvPr/>
        </p:nvPicPr>
        <p:blipFill>
          <a:blip r:embed="rId5" cstate="print"/>
          <a:srcRect r="84598" b="21956"/>
          <a:stretch>
            <a:fillRect/>
          </a:stretch>
        </p:blipFill>
        <p:spPr>
          <a:xfrm>
            <a:off x="413585" y="5716964"/>
            <a:ext cx="308809" cy="252747"/>
          </a:xfrm>
          <a:prstGeom prst="rect">
            <a:avLst/>
          </a:prstGeom>
        </p:spPr>
      </p:pic>
      <p:sp>
        <p:nvSpPr>
          <p:cNvPr id="14" name="TextBox 13"/>
          <p:cNvSpPr txBox="1"/>
          <p:nvPr/>
        </p:nvSpPr>
        <p:spPr>
          <a:xfrm>
            <a:off x="5300663" y="5700713"/>
            <a:ext cx="1185862" cy="553998"/>
          </a:xfrm>
          <a:prstGeom prst="rect">
            <a:avLst/>
          </a:prstGeom>
          <a:noFill/>
        </p:spPr>
        <p:txBody>
          <a:bodyPr wrap="square" rtlCol="0">
            <a:spAutoFit/>
          </a:bodyPr>
          <a:lstStyle/>
          <a:p>
            <a:r>
              <a:rPr lang="en-US" sz="1200" b="1" dirty="0" smtClean="0">
                <a:solidFill>
                  <a:srgbClr val="333399"/>
                </a:solidFill>
              </a:rPr>
              <a:t>MATERIALS:</a:t>
            </a:r>
            <a:endParaRPr lang="en-US" sz="1200" dirty="0" smtClean="0">
              <a:solidFill>
                <a:srgbClr val="333399"/>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dirty="0" smtClean="0"/>
              <a:t>LEP Patients in Your Clinical Area</a:t>
            </a:r>
          </a:p>
        </p:txBody>
      </p:sp>
      <p:sp>
        <p:nvSpPr>
          <p:cNvPr id="27651" name="Rectangle 26"/>
          <p:cNvSpPr>
            <a:spLocks noChangeArrowheads="1"/>
          </p:cNvSpPr>
          <p:nvPr/>
        </p:nvSpPr>
        <p:spPr bwMode="auto">
          <a:xfrm>
            <a:off x="1905000" y="852488"/>
            <a:ext cx="4648200" cy="7758112"/>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400" b="1" dirty="0">
                <a:solidFill>
                  <a:srgbClr val="000000"/>
                </a:solidFill>
              </a:rPr>
              <a:t> </a:t>
            </a:r>
            <a:r>
              <a:rPr lang="en-US" sz="1200" dirty="0">
                <a:solidFill>
                  <a:srgbClr val="000000"/>
                </a:solidFill>
              </a:rPr>
              <a:t> </a:t>
            </a:r>
            <a:r>
              <a:rPr lang="en-US" sz="1200" dirty="0" smtClean="0">
                <a:solidFill>
                  <a:srgbClr val="000000"/>
                </a:solidFill>
              </a:rPr>
              <a:t>       </a:t>
            </a:r>
            <a:r>
              <a:rPr lang="en-US" sz="1200" b="1" dirty="0" smtClean="0">
                <a:solidFill>
                  <a:srgbClr val="000000"/>
                </a:solidFill>
              </a:rPr>
              <a:t>INSTRUCTOR NOTE:</a:t>
            </a:r>
          </a:p>
          <a:p>
            <a:pPr>
              <a:spcBef>
                <a:spcPct val="50000"/>
              </a:spcBef>
              <a:tabLst>
                <a:tab pos="347663" algn="l"/>
              </a:tabLst>
            </a:pPr>
            <a:r>
              <a:rPr lang="en-US" sz="1200" dirty="0" smtClean="0">
                <a:solidFill>
                  <a:srgbClr val="000000"/>
                </a:solidFill>
              </a:rPr>
              <a:t>The bullet points </a:t>
            </a:r>
            <a:r>
              <a:rPr lang="en-US" sz="1200" dirty="0">
                <a:solidFill>
                  <a:srgbClr val="000000"/>
                </a:solidFill>
              </a:rPr>
              <a:t>in this slide should be replaced with information about LEP patients in the clinical area where you </a:t>
            </a:r>
            <a:r>
              <a:rPr lang="en-US" sz="1200" dirty="0" smtClean="0">
                <a:solidFill>
                  <a:srgbClr val="000000"/>
                </a:solidFill>
              </a:rPr>
              <a:t>conduct </a:t>
            </a:r>
            <a:r>
              <a:rPr lang="en-US" sz="1200" dirty="0">
                <a:solidFill>
                  <a:srgbClr val="000000"/>
                </a:solidFill>
              </a:rPr>
              <a:t>the training.</a:t>
            </a:r>
          </a:p>
          <a:p>
            <a:pPr>
              <a:spcBef>
                <a:spcPct val="50000"/>
              </a:spcBef>
              <a:tabLst>
                <a:tab pos="347663" algn="l"/>
              </a:tabLst>
            </a:pPr>
            <a:endParaRPr lang="en-US" sz="1200" dirty="0">
              <a:solidFill>
                <a:srgbClr val="000000"/>
              </a:solidFill>
            </a:endParaRPr>
          </a:p>
          <a:p>
            <a:pPr>
              <a:spcBef>
                <a:spcPct val="50000"/>
              </a:spcBef>
              <a:tabLst>
                <a:tab pos="347663" algn="l"/>
              </a:tabLst>
            </a:pPr>
            <a:r>
              <a:rPr lang="en-US" sz="1200" dirty="0">
                <a:solidFill>
                  <a:srgbClr val="000000"/>
                </a:solidFill>
              </a:rPr>
              <a:t>About the penguins: Graphic design used throughout </a:t>
            </a:r>
            <a:r>
              <a:rPr lang="en-US" sz="1200" dirty="0" err="1">
                <a:solidFill>
                  <a:srgbClr val="000000"/>
                </a:solidFill>
              </a:rPr>
              <a:t>TeamSTEPPS</a:t>
            </a:r>
            <a:r>
              <a:rPr lang="en-US" sz="1200" dirty="0">
                <a:solidFill>
                  <a:srgbClr val="000000"/>
                </a:solidFill>
              </a:rPr>
              <a:t>, including the cartoon penguins, is inspired by the 2006 book by John </a:t>
            </a:r>
            <a:r>
              <a:rPr lang="en-US" sz="1200" dirty="0" err="1">
                <a:solidFill>
                  <a:srgbClr val="000000"/>
                </a:solidFill>
              </a:rPr>
              <a:t>Kotter</a:t>
            </a:r>
            <a:r>
              <a:rPr lang="en-US" sz="1200" dirty="0">
                <a:solidFill>
                  <a:srgbClr val="000000"/>
                </a:solidFill>
              </a:rPr>
              <a:t>, </a:t>
            </a:r>
            <a:r>
              <a:rPr lang="en-US" sz="1200" i="1" dirty="0" smtClean="0">
                <a:solidFill>
                  <a:srgbClr val="000000"/>
                </a:solidFill>
              </a:rPr>
              <a:t>Our </a:t>
            </a:r>
            <a:r>
              <a:rPr lang="en-US" sz="1200" i="1" dirty="0">
                <a:solidFill>
                  <a:srgbClr val="000000"/>
                </a:solidFill>
              </a:rPr>
              <a:t>Iceberg </a:t>
            </a:r>
            <a:r>
              <a:rPr lang="en-US" sz="1200" i="1" dirty="0" smtClean="0">
                <a:solidFill>
                  <a:srgbClr val="000000"/>
                </a:solidFill>
              </a:rPr>
              <a:t>Is Melting</a:t>
            </a:r>
            <a:r>
              <a:rPr lang="en-US" sz="1200" i="1" dirty="0">
                <a:solidFill>
                  <a:srgbClr val="000000"/>
                </a:solidFill>
              </a:rPr>
              <a:t>: Changing and Succeeding Under Adverse </a:t>
            </a:r>
            <a:r>
              <a:rPr lang="en-US" sz="1200" i="1" dirty="0" smtClean="0">
                <a:solidFill>
                  <a:srgbClr val="000000"/>
                </a:solidFill>
              </a:rPr>
              <a:t>Conditions</a:t>
            </a:r>
            <a:r>
              <a:rPr lang="en-US" sz="1200" dirty="0" smtClean="0">
                <a:solidFill>
                  <a:srgbClr val="000000"/>
                </a:solidFill>
              </a:rPr>
              <a:t>. </a:t>
            </a:r>
            <a:r>
              <a:rPr lang="en-US" sz="1200" dirty="0">
                <a:solidFill>
                  <a:srgbClr val="000000"/>
                </a:solidFill>
              </a:rPr>
              <a:t>The book illustrates </a:t>
            </a:r>
            <a:r>
              <a:rPr lang="en-US" sz="1200" dirty="0" err="1">
                <a:solidFill>
                  <a:srgbClr val="000000"/>
                </a:solidFill>
              </a:rPr>
              <a:t>Kotter’s</a:t>
            </a:r>
            <a:r>
              <a:rPr lang="en-US" sz="1200" dirty="0">
                <a:solidFill>
                  <a:srgbClr val="000000"/>
                </a:solidFill>
              </a:rPr>
              <a:t> Eight Stages of Change, a proposed set of steps to initiate and sustain change in an organization, through the story of a penguin colony faced with a melting iceberg. </a:t>
            </a:r>
          </a:p>
          <a:p>
            <a:pPr>
              <a:spcBef>
                <a:spcPct val="50000"/>
              </a:spcBef>
              <a:tabLst>
                <a:tab pos="347663" algn="l"/>
              </a:tabLst>
            </a:pPr>
            <a:endParaRPr lang="en-US" sz="1200" dirty="0">
              <a:solidFill>
                <a:srgbClr val="000000"/>
              </a:solidFill>
            </a:endParaRPr>
          </a:p>
          <a:p>
            <a:pPr>
              <a:spcBef>
                <a:spcPct val="50000"/>
              </a:spcBef>
              <a:tabLst>
                <a:tab pos="347663" algn="l"/>
              </a:tabLst>
            </a:pPr>
            <a:r>
              <a:rPr lang="en-US" sz="1200" dirty="0">
                <a:solidFill>
                  <a:srgbClr val="000000"/>
                </a:solidFill>
              </a:rPr>
              <a:t>Reference:</a:t>
            </a:r>
          </a:p>
          <a:p>
            <a:pPr>
              <a:spcBef>
                <a:spcPct val="50000"/>
              </a:spcBef>
              <a:tabLst>
                <a:tab pos="347663" algn="l"/>
              </a:tabLst>
            </a:pPr>
            <a:r>
              <a:rPr lang="en-US" sz="1200" dirty="0" err="1" smtClean="0">
                <a:solidFill>
                  <a:srgbClr val="000000"/>
                </a:solidFill>
              </a:rPr>
              <a:t>Kotter</a:t>
            </a:r>
            <a:r>
              <a:rPr lang="en-US" sz="1200" dirty="0" smtClean="0">
                <a:solidFill>
                  <a:srgbClr val="000000"/>
                </a:solidFill>
              </a:rPr>
              <a:t> </a:t>
            </a:r>
            <a:r>
              <a:rPr lang="en-US" sz="1200" dirty="0">
                <a:solidFill>
                  <a:srgbClr val="000000"/>
                </a:solidFill>
              </a:rPr>
              <a:t>J, </a:t>
            </a:r>
            <a:r>
              <a:rPr lang="en-US" sz="1200" dirty="0" err="1">
                <a:solidFill>
                  <a:srgbClr val="000000"/>
                </a:solidFill>
              </a:rPr>
              <a:t>Rathgeber</a:t>
            </a:r>
            <a:r>
              <a:rPr lang="en-US" sz="1200" dirty="0">
                <a:solidFill>
                  <a:srgbClr val="000000"/>
                </a:solidFill>
              </a:rPr>
              <a:t> </a:t>
            </a:r>
            <a:r>
              <a:rPr lang="en-US" sz="1200" dirty="0" smtClean="0">
                <a:solidFill>
                  <a:srgbClr val="000000"/>
                </a:solidFill>
              </a:rPr>
              <a:t>H, </a:t>
            </a:r>
            <a:r>
              <a:rPr lang="en-US" sz="1200" dirty="0">
                <a:solidFill>
                  <a:srgbClr val="000000"/>
                </a:solidFill>
              </a:rPr>
              <a:t>Mueller P. </a:t>
            </a:r>
            <a:r>
              <a:rPr lang="en-US" sz="1200" dirty="0" smtClean="0">
                <a:solidFill>
                  <a:srgbClr val="000000"/>
                </a:solidFill>
              </a:rPr>
              <a:t>Our iceberg is melting: changing and succeeding under adverse conditions. New York, NY: St </a:t>
            </a:r>
            <a:r>
              <a:rPr lang="en-US" sz="1200" dirty="0">
                <a:solidFill>
                  <a:srgbClr val="000000"/>
                </a:solidFill>
              </a:rPr>
              <a:t>Martin’s </a:t>
            </a:r>
            <a:r>
              <a:rPr lang="en-US" sz="1200" dirty="0" smtClean="0">
                <a:solidFill>
                  <a:srgbClr val="000000"/>
                </a:solidFill>
              </a:rPr>
              <a:t>Press; 2006. </a:t>
            </a:r>
            <a:endParaRPr lang="en-US" sz="1200" dirty="0">
              <a:solidFill>
                <a:srgbClr val="000000"/>
              </a:solidFill>
            </a:endParaRPr>
          </a:p>
        </p:txBody>
      </p:sp>
      <p:pic>
        <p:nvPicPr>
          <p:cNvPr id="6" name="Picture 5"/>
          <p:cNvPicPr>
            <a:picLocks noChangeAspect="1"/>
          </p:cNvPicPr>
          <p:nvPr/>
        </p:nvPicPr>
        <p:blipFill>
          <a:blip r:embed="rId3" cstate="print"/>
          <a:srcRect r="84598" b="21956"/>
          <a:stretch>
            <a:fillRect/>
          </a:stretch>
        </p:blipFill>
        <p:spPr>
          <a:xfrm>
            <a:off x="2004260" y="859214"/>
            <a:ext cx="308809" cy="252747"/>
          </a:xfrm>
          <a:prstGeom prst="rect">
            <a:avLst/>
          </a:prstGeom>
        </p:spPr>
      </p:pic>
      <p:pic>
        <p:nvPicPr>
          <p:cNvPr id="53250" name="Picture 2" descr="Customizable Content"/>
          <p:cNvPicPr>
            <a:picLocks noChangeAspect="1" noChangeArrowheads="1"/>
          </p:cNvPicPr>
          <p:nvPr/>
        </p:nvPicPr>
        <p:blipFill>
          <a:blip r:embed="rId4" cstate="print"/>
          <a:srcRect/>
          <a:stretch>
            <a:fillRect/>
          </a:stretch>
        </p:blipFill>
        <p:spPr bwMode="auto">
          <a:xfrm>
            <a:off x="155575" y="-136525"/>
            <a:ext cx="228600" cy="285750"/>
          </a:xfrm>
          <a:prstGeom prst="rect">
            <a:avLst/>
          </a:prstGeom>
          <a:noFill/>
        </p:spPr>
      </p:pic>
      <p:grpSp>
        <p:nvGrpSpPr>
          <p:cNvPr id="8" name="Group 7"/>
          <p:cNvGrpSpPr/>
          <p:nvPr/>
        </p:nvGrpSpPr>
        <p:grpSpPr>
          <a:xfrm>
            <a:off x="308505" y="3340709"/>
            <a:ext cx="1548872" cy="381000"/>
            <a:chOff x="3432401" y="1461603"/>
            <a:chExt cx="1423054" cy="381000"/>
          </a:xfrm>
        </p:grpSpPr>
        <p:sp>
          <p:nvSpPr>
            <p:cNvPr id="9" name="Rectangle 5"/>
            <p:cNvSpPr>
              <a:spLocks noChangeArrowheads="1"/>
            </p:cNvSpPr>
            <p:nvPr/>
          </p:nvSpPr>
          <p:spPr bwMode="auto">
            <a:xfrm>
              <a:off x="3636255" y="1461603"/>
              <a:ext cx="1219200" cy="381000"/>
            </a:xfrm>
            <a:prstGeom prst="rect">
              <a:avLst/>
            </a:prstGeom>
            <a:noFill/>
            <a:ln w="9525" algn="ctr">
              <a:noFill/>
              <a:miter lim="800000"/>
              <a:headEnd/>
              <a:tailEnd/>
            </a:ln>
          </p:spPr>
          <p:txBody>
            <a:bodyPr rIns="0" anchor="ctr"/>
            <a:lstStyle/>
            <a:p>
              <a:pPr>
                <a:tabLst>
                  <a:tab pos="285750" algn="l"/>
                </a:tabLst>
              </a:pPr>
              <a:r>
                <a:rPr lang="en-US" sz="1200" b="1" dirty="0">
                  <a:solidFill>
                    <a:srgbClr val="333399"/>
                  </a:solidFill>
                </a:rPr>
                <a:t>CUSTOMIZABLE CONTENT</a:t>
              </a:r>
            </a:p>
          </p:txBody>
        </p:sp>
        <p:pic>
          <p:nvPicPr>
            <p:cNvPr id="10" name="Picture 7"/>
            <p:cNvPicPr>
              <a:picLocks noChangeAspect="1" noChangeArrowheads="1"/>
            </p:cNvPicPr>
            <p:nvPr/>
          </p:nvPicPr>
          <p:blipFill>
            <a:blip r:embed="rId5" cstate="print"/>
            <a:srcRect/>
            <a:stretch>
              <a:fillRect/>
            </a:stretch>
          </p:blipFill>
          <p:spPr bwMode="auto">
            <a:xfrm>
              <a:off x="3432401" y="1510815"/>
              <a:ext cx="212725" cy="304800"/>
            </a:xfrm>
            <a:prstGeom prst="rect">
              <a:avLst/>
            </a:prstGeom>
            <a:noFill/>
            <a:ln w="9525">
              <a:noFill/>
              <a:miter lim="800000"/>
              <a:headEnd/>
              <a:tailEnd/>
            </a:ln>
          </p:spPr>
        </p:pic>
      </p:grpSp>
      <p:pic>
        <p:nvPicPr>
          <p:cNvPr id="11" name="Picture 11" descr="Time icon"/>
          <p:cNvPicPr>
            <a:picLocks noChangeAspect="1" noChangeArrowheads="1"/>
          </p:cNvPicPr>
          <p:nvPr/>
        </p:nvPicPr>
        <p:blipFill>
          <a:blip r:embed="rId6" cstate="print"/>
          <a:srcRect/>
          <a:stretch>
            <a:fillRect/>
          </a:stretch>
        </p:blipFill>
        <p:spPr bwMode="auto">
          <a:xfrm>
            <a:off x="280236" y="2801853"/>
            <a:ext cx="209550" cy="228600"/>
          </a:xfrm>
          <a:prstGeom prst="rect">
            <a:avLst/>
          </a:prstGeom>
          <a:noFill/>
          <a:ln w="9525">
            <a:noFill/>
            <a:miter lim="800000"/>
            <a:headEnd/>
            <a:tailEnd/>
          </a:ln>
        </p:spPr>
      </p:pic>
      <p:sp>
        <p:nvSpPr>
          <p:cNvPr id="12" name="Rectangle 11"/>
          <p:cNvSpPr/>
          <p:nvPr/>
        </p:nvSpPr>
        <p:spPr>
          <a:xfrm>
            <a:off x="523875" y="2733587"/>
            <a:ext cx="13525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13" name="Picture 12" descr="Slide6.JPG"/>
          <p:cNvPicPr>
            <a:picLocks noChangeAspect="1"/>
          </p:cNvPicPr>
          <p:nvPr/>
        </p:nvPicPr>
        <p:blipFill>
          <a:blip r:embed="rId7" cstate="print"/>
          <a:stretch>
            <a:fillRect/>
          </a:stretch>
        </p:blipFill>
        <p:spPr>
          <a:xfrm>
            <a:off x="390525" y="914400"/>
            <a:ext cx="1371600" cy="1028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ACF24A0E-B21F-4975-B1B1-7BE8805C8E74}" type="slidenum">
              <a:rPr lang="en-US" sz="900">
                <a:solidFill>
                  <a:srgbClr val="663300"/>
                </a:solidFill>
                <a:latin typeface="Verdana" pitchFamily="34" charset="0"/>
              </a:rPr>
              <a:pPr algn="ctr"/>
              <a:t>7</a:t>
            </a:fld>
            <a:endParaRPr lang="en-US" sz="900">
              <a:solidFill>
                <a:srgbClr val="663300"/>
              </a:solidFill>
              <a:latin typeface="Verdana" pitchFamily="34" charset="0"/>
            </a:endParaRPr>
          </a:p>
        </p:txBody>
      </p:sp>
      <p:sp>
        <p:nvSpPr>
          <p:cNvPr id="28675" name="Rectangle 2"/>
          <p:cNvSpPr>
            <a:spLocks noGrp="1" noChangeArrowheads="1"/>
          </p:cNvSpPr>
          <p:nvPr>
            <p:ph type="title" idx="4294967295"/>
          </p:nvPr>
        </p:nvSpPr>
        <p:spPr>
          <a:xfrm>
            <a:off x="363538" y="290515"/>
            <a:ext cx="4648200" cy="395287"/>
          </a:xfrm>
        </p:spPr>
        <p:txBody>
          <a:bodyPr/>
          <a:lstStyle/>
          <a:p>
            <a:pPr eaLnBrk="1" hangingPunct="1"/>
            <a:r>
              <a:rPr lang="en-US" smtClean="0"/>
              <a:t>Close Call: An Interpreter’s Story</a:t>
            </a:r>
          </a:p>
        </p:txBody>
      </p:sp>
      <p:sp>
        <p:nvSpPr>
          <p:cNvPr id="28676" name="Rectangle 19"/>
          <p:cNvSpPr>
            <a:spLocks noChangeArrowheads="1"/>
          </p:cNvSpPr>
          <p:nvPr/>
        </p:nvSpPr>
        <p:spPr bwMode="auto">
          <a:xfrm>
            <a:off x="2" y="37491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8677" name="Rectangle 17"/>
          <p:cNvSpPr>
            <a:spLocks noChangeArrowheads="1"/>
          </p:cNvSpPr>
          <p:nvPr/>
        </p:nvSpPr>
        <p:spPr bwMode="auto">
          <a:xfrm>
            <a:off x="371475" y="914400"/>
            <a:ext cx="4595813" cy="2743200"/>
          </a:xfrm>
          <a:prstGeom prst="rect">
            <a:avLst/>
          </a:prstGeom>
          <a:noFill/>
          <a:ln w="9525">
            <a:noFill/>
            <a:miter lim="800000"/>
            <a:headEnd/>
            <a:tailEnd/>
          </a:ln>
        </p:spPr>
        <p:txBody>
          <a:bodyPr lIns="91429" tIns="45714" rIns="91429" bIns="45714"/>
          <a:lstStyle/>
          <a:p>
            <a:pPr>
              <a:spcBef>
                <a:spcPct val="50000"/>
              </a:spcBef>
              <a:tabLst>
                <a:tab pos="566738" algn="l"/>
              </a:tabLst>
            </a:pPr>
            <a:r>
              <a:rPr lang="en-US" sz="1300" b="1" dirty="0">
                <a:solidFill>
                  <a:srgbClr val="000000"/>
                </a:solidFill>
              </a:rPr>
              <a:t>SAY</a:t>
            </a:r>
            <a:r>
              <a:rPr lang="en-US" sz="1100" b="1" dirty="0">
                <a:solidFill>
                  <a:srgbClr val="000000"/>
                </a:solidFill>
              </a:rPr>
              <a:t>:</a:t>
            </a:r>
          </a:p>
          <a:p>
            <a:pPr>
              <a:spcBef>
                <a:spcPct val="50000"/>
              </a:spcBef>
              <a:tabLst>
                <a:tab pos="566738" algn="l"/>
              </a:tabLst>
            </a:pPr>
            <a:r>
              <a:rPr lang="en-US" sz="1100" dirty="0">
                <a:solidFill>
                  <a:srgbClr val="000000"/>
                </a:solidFill>
              </a:rPr>
              <a:t>Here is an example of a close call that we experienced here. This story comes from (specify source, </a:t>
            </a:r>
            <a:r>
              <a:rPr lang="en-US" sz="1100" dirty="0" smtClean="0">
                <a:solidFill>
                  <a:srgbClr val="000000"/>
                </a:solidFill>
              </a:rPr>
              <a:t>such as </a:t>
            </a:r>
            <a:r>
              <a:rPr lang="en-US" sz="1100" dirty="0">
                <a:solidFill>
                  <a:srgbClr val="000000"/>
                </a:solidFill>
              </a:rPr>
              <a:t>interpreter services, nursing, or patient </a:t>
            </a:r>
            <a:r>
              <a:rPr lang="en-US" sz="1100" dirty="0" smtClean="0">
                <a:solidFill>
                  <a:srgbClr val="000000"/>
                </a:solidFill>
              </a:rPr>
              <a:t>safety).</a:t>
            </a:r>
            <a:endParaRPr lang="en-US" sz="1100" dirty="0">
              <a:solidFill>
                <a:srgbClr val="000000"/>
              </a:solidFill>
            </a:endParaRPr>
          </a:p>
          <a:p>
            <a:pPr>
              <a:spcBef>
                <a:spcPct val="50000"/>
              </a:spcBef>
              <a:tabLst>
                <a:tab pos="566738" algn="l"/>
              </a:tabLst>
            </a:pPr>
            <a:r>
              <a:rPr lang="en-US" sz="1100" dirty="0">
                <a:solidFill>
                  <a:srgbClr val="000000"/>
                </a:solidFill>
              </a:rPr>
              <a:t>“The patient came to the surgery, and it was assumed that the patient spoke English. After the whole assessment was done, the patient answered inappropriately, and that made the nurse doubt. She called interpreters, and I arrived. And the nurse </a:t>
            </a:r>
            <a:r>
              <a:rPr lang="en-US" sz="1100" dirty="0" smtClean="0">
                <a:solidFill>
                  <a:srgbClr val="000000"/>
                </a:solidFill>
              </a:rPr>
              <a:t>said, ‘You </a:t>
            </a:r>
            <a:r>
              <a:rPr lang="en-US" sz="1100" dirty="0">
                <a:solidFill>
                  <a:srgbClr val="000000"/>
                </a:solidFill>
              </a:rPr>
              <a:t>said you’re not allergic to medicine….drug or latex.’ And when I interpreted, [the patient] said, ‘I am allergic to latex’. …And the nurse kept saying, ‘Are you sure?’ and she said, ‘Yeah…’ ‘And what happens to you</a:t>
            </a:r>
            <a:r>
              <a:rPr lang="en-US" sz="1100" dirty="0" smtClean="0">
                <a:solidFill>
                  <a:srgbClr val="000000"/>
                </a:solidFill>
              </a:rPr>
              <a:t>?’ ‘Well, </a:t>
            </a:r>
            <a:r>
              <a:rPr lang="en-US" sz="1100" dirty="0">
                <a:solidFill>
                  <a:srgbClr val="000000"/>
                </a:solidFill>
              </a:rPr>
              <a:t>they put the latex band…it was itchy, it was red, and it was swollen.’ So she had to stop, run, call the OR, put on the latex sensitivity. They had to move everything from the OR.”</a:t>
            </a:r>
          </a:p>
        </p:txBody>
      </p:sp>
      <p:sp>
        <p:nvSpPr>
          <p:cNvPr id="28680" name="Rectangle 17"/>
          <p:cNvSpPr>
            <a:spLocks noChangeArrowheads="1"/>
          </p:cNvSpPr>
          <p:nvPr/>
        </p:nvSpPr>
        <p:spPr bwMode="auto">
          <a:xfrm>
            <a:off x="419100" y="3829050"/>
            <a:ext cx="4548188" cy="2940052"/>
          </a:xfrm>
          <a:prstGeom prst="rect">
            <a:avLst/>
          </a:prstGeom>
          <a:noFill/>
          <a:ln w="9525">
            <a:noFill/>
            <a:miter lim="800000"/>
            <a:headEnd/>
            <a:tailEnd/>
          </a:ln>
        </p:spPr>
        <p:txBody>
          <a:bodyPr lIns="91429" tIns="45714" rIns="91429" bIns="45714"/>
          <a:lstStyle/>
          <a:p>
            <a:pPr>
              <a:spcBef>
                <a:spcPct val="50000"/>
              </a:spcBef>
              <a:tabLst>
                <a:tab pos="566738" algn="l"/>
              </a:tabLst>
            </a:pPr>
            <a:r>
              <a:rPr lang="en-US" sz="1100" dirty="0" smtClean="0">
                <a:solidFill>
                  <a:srgbClr val="000000"/>
                </a:solidFill>
              </a:rPr>
              <a:t>          </a:t>
            </a:r>
            <a:r>
              <a:rPr lang="en-US" sz="1100" b="1" dirty="0" smtClean="0">
                <a:solidFill>
                  <a:srgbClr val="000000"/>
                </a:solidFill>
              </a:rPr>
              <a:t>INSTRUCTOR NOTE:</a:t>
            </a:r>
          </a:p>
          <a:p>
            <a:pPr>
              <a:spcBef>
                <a:spcPct val="50000"/>
              </a:spcBef>
              <a:tabLst>
                <a:tab pos="566738" algn="l"/>
              </a:tabLst>
            </a:pPr>
            <a:r>
              <a:rPr lang="en-US" sz="1100" dirty="0" smtClean="0">
                <a:solidFill>
                  <a:srgbClr val="000000"/>
                </a:solidFill>
              </a:rPr>
              <a:t>Replace </a:t>
            </a:r>
            <a:r>
              <a:rPr lang="en-US" sz="1100" dirty="0">
                <a:solidFill>
                  <a:srgbClr val="000000"/>
                </a:solidFill>
              </a:rPr>
              <a:t>this story with a local story from one of your clinical settings, in which an LEP patient was at risk or was harmed due to problems with cultural differences or missed communication. You will likely discover stories of close calls or risky situations if you speak to frontline staff members or leaders in nursing, interpreter services, or patient safety.</a:t>
            </a:r>
          </a:p>
          <a:p>
            <a:pPr>
              <a:spcBef>
                <a:spcPct val="50000"/>
              </a:spcBef>
              <a:tabLst>
                <a:tab pos="566738" algn="l"/>
              </a:tabLst>
            </a:pPr>
            <a:r>
              <a:rPr lang="en-US" sz="1100" dirty="0">
                <a:solidFill>
                  <a:srgbClr val="000000"/>
                </a:solidFill>
              </a:rPr>
              <a:t>If you do not have a local story to share, you may use the example above and say: </a:t>
            </a:r>
          </a:p>
          <a:p>
            <a:pPr>
              <a:spcBef>
                <a:spcPct val="50000"/>
              </a:spcBef>
              <a:tabLst>
                <a:tab pos="566738" algn="l"/>
              </a:tabLst>
            </a:pPr>
            <a:r>
              <a:rPr lang="en-US" sz="1100" dirty="0">
                <a:solidFill>
                  <a:srgbClr val="000000"/>
                </a:solidFill>
              </a:rPr>
              <a:t>“As part of the preliminary research that was done for this </a:t>
            </a:r>
            <a:r>
              <a:rPr lang="en-US" sz="1100" dirty="0" smtClean="0">
                <a:solidFill>
                  <a:srgbClr val="000000"/>
                </a:solidFill>
              </a:rPr>
              <a:t>training module</a:t>
            </a:r>
            <a:r>
              <a:rPr lang="en-US" sz="1100" dirty="0">
                <a:solidFill>
                  <a:srgbClr val="000000"/>
                </a:solidFill>
              </a:rPr>
              <a:t>, 18 </a:t>
            </a:r>
            <a:r>
              <a:rPr lang="en-US" sz="1100" dirty="0" smtClean="0">
                <a:solidFill>
                  <a:srgbClr val="000000"/>
                </a:solidFill>
              </a:rPr>
              <a:t>people </a:t>
            </a:r>
            <a:r>
              <a:rPr lang="en-US" sz="1100" dirty="0">
                <a:solidFill>
                  <a:srgbClr val="000000"/>
                </a:solidFill>
              </a:rPr>
              <a:t>were interviewed in 3 hospitals among frontline staff and leaders in interpreter services, </a:t>
            </a:r>
            <a:r>
              <a:rPr lang="en-US" sz="1100" dirty="0" smtClean="0">
                <a:solidFill>
                  <a:srgbClr val="000000"/>
                </a:solidFill>
              </a:rPr>
              <a:t>nursing, </a:t>
            </a:r>
            <a:r>
              <a:rPr lang="en-US" sz="1100" dirty="0">
                <a:solidFill>
                  <a:srgbClr val="000000"/>
                </a:solidFill>
              </a:rPr>
              <a:t>and patient safety. All 18 </a:t>
            </a:r>
            <a:r>
              <a:rPr lang="en-US" sz="1100" dirty="0" smtClean="0">
                <a:solidFill>
                  <a:srgbClr val="000000"/>
                </a:solidFill>
              </a:rPr>
              <a:t>reported </a:t>
            </a:r>
            <a:r>
              <a:rPr lang="en-US" sz="1100" dirty="0">
                <a:solidFill>
                  <a:srgbClr val="000000"/>
                </a:solidFill>
              </a:rPr>
              <a:t>situations where an interpreter was needed but was not present. In several cases, this led to ‘close calls’ like the one described on this </a:t>
            </a:r>
            <a:r>
              <a:rPr lang="en-US" sz="1100" dirty="0" smtClean="0">
                <a:solidFill>
                  <a:srgbClr val="000000"/>
                </a:solidFill>
              </a:rPr>
              <a:t>slide.”</a:t>
            </a:r>
            <a:endParaRPr lang="en-US" sz="1100" dirty="0">
              <a:solidFill>
                <a:srgbClr val="000000"/>
              </a:solidFill>
            </a:endParaRPr>
          </a:p>
        </p:txBody>
      </p:sp>
      <p:pic>
        <p:nvPicPr>
          <p:cNvPr id="9" name="Picture 8"/>
          <p:cNvPicPr>
            <a:picLocks noChangeAspect="1"/>
          </p:cNvPicPr>
          <p:nvPr/>
        </p:nvPicPr>
        <p:blipFill>
          <a:blip r:embed="rId3" cstate="print"/>
          <a:srcRect r="84598" b="21956"/>
          <a:stretch>
            <a:fillRect/>
          </a:stretch>
        </p:blipFill>
        <p:spPr>
          <a:xfrm>
            <a:off x="470735" y="3802439"/>
            <a:ext cx="308809" cy="252747"/>
          </a:xfrm>
          <a:prstGeom prst="rect">
            <a:avLst/>
          </a:prstGeom>
        </p:spPr>
      </p:pic>
      <p:pic>
        <p:nvPicPr>
          <p:cNvPr id="10" name="Picture 9" descr="Slide7.JPG"/>
          <p:cNvPicPr>
            <a:picLocks noChangeAspect="1"/>
          </p:cNvPicPr>
          <p:nvPr/>
        </p:nvPicPr>
        <p:blipFill>
          <a:blip r:embed="rId4" cstate="print"/>
          <a:stretch>
            <a:fillRect/>
          </a:stretch>
        </p:blipFill>
        <p:spPr>
          <a:xfrm>
            <a:off x="5095875" y="933450"/>
            <a:ext cx="1371600" cy="1028700"/>
          </a:xfrm>
          <a:prstGeom prst="rect">
            <a:avLst/>
          </a:prstGeom>
        </p:spPr>
      </p:pic>
      <p:pic>
        <p:nvPicPr>
          <p:cNvPr id="11" name="Picture 11" descr="Time icon"/>
          <p:cNvPicPr>
            <a:picLocks noChangeAspect="1" noChangeArrowheads="1"/>
          </p:cNvPicPr>
          <p:nvPr/>
        </p:nvPicPr>
        <p:blipFill>
          <a:blip r:embed="rId5" cstate="print"/>
          <a:srcRect/>
          <a:stretch>
            <a:fillRect/>
          </a:stretch>
        </p:blipFill>
        <p:spPr bwMode="auto">
          <a:xfrm>
            <a:off x="5071311" y="2820903"/>
            <a:ext cx="209550" cy="228600"/>
          </a:xfrm>
          <a:prstGeom prst="rect">
            <a:avLst/>
          </a:prstGeom>
          <a:noFill/>
          <a:ln w="9525">
            <a:noFill/>
            <a:miter lim="800000"/>
            <a:headEnd/>
            <a:tailEnd/>
          </a:ln>
        </p:spPr>
      </p:pic>
      <p:sp>
        <p:nvSpPr>
          <p:cNvPr id="12" name="Rectangle 11"/>
          <p:cNvSpPr/>
          <p:nvPr/>
        </p:nvSpPr>
        <p:spPr>
          <a:xfrm>
            <a:off x="5314950" y="27621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952624" y="290515"/>
            <a:ext cx="4600575" cy="395287"/>
          </a:xfrm>
        </p:spPr>
        <p:txBody>
          <a:bodyPr/>
          <a:lstStyle/>
          <a:p>
            <a:r>
              <a:rPr lang="en-US" dirty="0" smtClean="0"/>
              <a:t>Scenario</a:t>
            </a:r>
          </a:p>
        </p:txBody>
      </p:sp>
      <p:sp>
        <p:nvSpPr>
          <p:cNvPr id="29699" name="Rectangle 7"/>
          <p:cNvSpPr>
            <a:spLocks noChangeArrowheads="1"/>
          </p:cNvSpPr>
          <p:nvPr/>
        </p:nvSpPr>
        <p:spPr bwMode="auto">
          <a:xfrm>
            <a:off x="2" y="-18466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9700" name="Rectangle 9"/>
          <p:cNvSpPr>
            <a:spLocks noChangeArrowheads="1"/>
          </p:cNvSpPr>
          <p:nvPr/>
        </p:nvSpPr>
        <p:spPr bwMode="auto">
          <a:xfrm>
            <a:off x="2" y="391584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9701" name="Rectangle 3"/>
          <p:cNvSpPr>
            <a:spLocks noChangeArrowheads="1"/>
          </p:cNvSpPr>
          <p:nvPr/>
        </p:nvSpPr>
        <p:spPr bwMode="auto">
          <a:xfrm>
            <a:off x="1966913" y="762002"/>
            <a:ext cx="4648200" cy="7747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b="1" dirty="0">
                <a:solidFill>
                  <a:srgbClr val="000000"/>
                </a:solidFill>
              </a:rPr>
              <a:t>SAY:</a:t>
            </a:r>
          </a:p>
          <a:p>
            <a:pPr eaLnBrk="0" hangingPunct="0">
              <a:spcBef>
                <a:spcPct val="50000"/>
              </a:spcBef>
              <a:tabLst>
                <a:tab pos="347663" algn="l"/>
              </a:tabLst>
            </a:pPr>
            <a:r>
              <a:rPr lang="en-US" sz="1200" dirty="0">
                <a:solidFill>
                  <a:srgbClr val="000000"/>
                </a:solidFill>
              </a:rPr>
              <a:t>This video gives us an example situation in which a patient with limited English proficiency is at risk.</a:t>
            </a:r>
          </a:p>
        </p:txBody>
      </p:sp>
      <p:sp>
        <p:nvSpPr>
          <p:cNvPr id="29704" name="Rectangle 3"/>
          <p:cNvSpPr>
            <a:spLocks noChangeArrowheads="1"/>
          </p:cNvSpPr>
          <p:nvPr/>
        </p:nvSpPr>
        <p:spPr bwMode="auto">
          <a:xfrm>
            <a:off x="2381250" y="2036763"/>
            <a:ext cx="3003550" cy="3048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b="1" dirty="0" smtClean="0">
                <a:solidFill>
                  <a:srgbClr val="000000"/>
                </a:solidFill>
              </a:rPr>
              <a:t>DO: Show </a:t>
            </a:r>
            <a:r>
              <a:rPr lang="en-US" sz="1200" b="1" dirty="0">
                <a:solidFill>
                  <a:srgbClr val="000000"/>
                </a:solidFill>
              </a:rPr>
              <a:t>the “Opportunity” video.</a:t>
            </a:r>
          </a:p>
        </p:txBody>
      </p:sp>
      <p:sp>
        <p:nvSpPr>
          <p:cNvPr id="29705" name="Rectangle 3"/>
          <p:cNvSpPr>
            <a:spLocks noChangeArrowheads="1"/>
          </p:cNvSpPr>
          <p:nvPr/>
        </p:nvSpPr>
        <p:spPr bwMode="auto">
          <a:xfrm>
            <a:off x="1966913" y="2971800"/>
            <a:ext cx="4648200" cy="45720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dirty="0">
                <a:solidFill>
                  <a:srgbClr val="000000"/>
                </a:solidFill>
              </a:rPr>
              <a:t>Ask participants:  What are the risks in this situation?  What was handled well?  What was handled poorly?   What important information was missed?  What could be done differently?  Allow them the opportunity to discuss and respond. If they do not respond, prompt them with suggestions:</a:t>
            </a:r>
          </a:p>
          <a:p>
            <a:pPr eaLnBrk="0" hangingPunct="0">
              <a:spcBef>
                <a:spcPct val="50000"/>
              </a:spcBef>
              <a:tabLst>
                <a:tab pos="347663" algn="l"/>
              </a:tabLst>
            </a:pPr>
            <a:r>
              <a:rPr lang="en-US" sz="1200" dirty="0">
                <a:solidFill>
                  <a:srgbClr val="000000"/>
                </a:solidFill>
              </a:rPr>
              <a:t>What might the triage nurse have known about words that sound familiar in foreign languages?</a:t>
            </a:r>
          </a:p>
          <a:p>
            <a:pPr marL="296863" lvl="1" eaLnBrk="0" hangingPunct="0">
              <a:spcBef>
                <a:spcPct val="50000"/>
              </a:spcBef>
              <a:tabLst>
                <a:tab pos="347663" algn="l"/>
              </a:tabLst>
            </a:pPr>
            <a:r>
              <a:rPr lang="en-US" sz="1200" i="1" dirty="0">
                <a:solidFill>
                  <a:srgbClr val="000000"/>
                </a:solidFill>
              </a:rPr>
              <a:t>Words that sound the same can mean different </a:t>
            </a:r>
            <a:r>
              <a:rPr lang="en-US" sz="1200" i="1" dirty="0" smtClean="0">
                <a:solidFill>
                  <a:srgbClr val="000000"/>
                </a:solidFill>
              </a:rPr>
              <a:t>things.</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At what point should a professional interpreter have been called </a:t>
            </a:r>
            <a:r>
              <a:rPr lang="en-US" sz="1200" dirty="0" smtClean="0">
                <a:solidFill>
                  <a:srgbClr val="000000"/>
                </a:solidFill>
              </a:rPr>
              <a:t>?</a:t>
            </a:r>
            <a:endParaRPr lang="en-US" sz="1200" dirty="0">
              <a:solidFill>
                <a:srgbClr val="000000"/>
              </a:solidFill>
            </a:endParaRPr>
          </a:p>
          <a:p>
            <a:pPr marL="296863" lvl="1" eaLnBrk="0" hangingPunct="0">
              <a:spcBef>
                <a:spcPct val="50000"/>
              </a:spcBef>
              <a:tabLst>
                <a:tab pos="347663" algn="l"/>
              </a:tabLst>
            </a:pPr>
            <a:r>
              <a:rPr lang="en-US" sz="1200" i="1" dirty="0" smtClean="0">
                <a:solidFill>
                  <a:srgbClr val="000000"/>
                </a:solidFill>
              </a:rPr>
              <a:t>The </a:t>
            </a:r>
            <a:r>
              <a:rPr lang="en-US" sz="1200" i="1" dirty="0">
                <a:solidFill>
                  <a:srgbClr val="000000"/>
                </a:solidFill>
              </a:rPr>
              <a:t>triage nurse, Rachel Lansky, could have identified the need and called the interpreter </a:t>
            </a:r>
            <a:r>
              <a:rPr lang="en-US" sz="1200" i="1" dirty="0" smtClean="0">
                <a:solidFill>
                  <a:srgbClr val="000000"/>
                </a:solidFill>
              </a:rPr>
              <a:t>sooner.</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At what other points were there missed opportunities to call an interpreter?</a:t>
            </a:r>
          </a:p>
          <a:p>
            <a:pPr marL="296863" lvl="1" eaLnBrk="0" hangingPunct="0">
              <a:spcBef>
                <a:spcPct val="50000"/>
              </a:spcBef>
              <a:tabLst>
                <a:tab pos="347663" algn="l"/>
              </a:tabLst>
            </a:pPr>
            <a:r>
              <a:rPr lang="en-US" sz="1200" i="1" dirty="0" smtClean="0">
                <a:solidFill>
                  <a:srgbClr val="000000"/>
                </a:solidFill>
              </a:rPr>
              <a:t>At </a:t>
            </a:r>
            <a:r>
              <a:rPr lang="en-US" sz="1200" i="1" dirty="0">
                <a:solidFill>
                  <a:srgbClr val="000000"/>
                </a:solidFill>
              </a:rPr>
              <a:t>the front desk (before the triage nurse), and earlier in the conversation with Dr. Desai </a:t>
            </a:r>
            <a:r>
              <a:rPr lang="en-US" sz="1200" i="1" dirty="0" smtClean="0">
                <a:solidFill>
                  <a:srgbClr val="000000"/>
                </a:solidFill>
              </a:rPr>
              <a:t>.</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What else could the care team have done to better communicate with the patient and his wife?</a:t>
            </a:r>
          </a:p>
          <a:p>
            <a:pPr marL="296863" lvl="1" eaLnBrk="0" hangingPunct="0">
              <a:spcBef>
                <a:spcPct val="50000"/>
              </a:spcBef>
              <a:tabLst>
                <a:tab pos="347663" algn="l"/>
              </a:tabLst>
            </a:pPr>
            <a:r>
              <a:rPr lang="en-US" sz="1200" i="1" dirty="0" smtClean="0">
                <a:solidFill>
                  <a:srgbClr val="000000"/>
                </a:solidFill>
              </a:rPr>
              <a:t>We’ll </a:t>
            </a:r>
            <a:r>
              <a:rPr lang="en-US" sz="1200" i="1" dirty="0">
                <a:solidFill>
                  <a:srgbClr val="000000"/>
                </a:solidFill>
              </a:rPr>
              <a:t>review some of the things the care team could have done in the rest of the </a:t>
            </a:r>
            <a:r>
              <a:rPr lang="en-US" sz="1200" i="1" dirty="0" smtClean="0">
                <a:solidFill>
                  <a:srgbClr val="000000"/>
                </a:solidFill>
              </a:rPr>
              <a:t>training.</a:t>
            </a:r>
            <a:endParaRPr lang="en-US" sz="1200" dirty="0">
              <a:solidFill>
                <a:srgbClr val="000000"/>
              </a:solidFill>
            </a:endParaRPr>
          </a:p>
        </p:txBody>
      </p:sp>
      <p:sp>
        <p:nvSpPr>
          <p:cNvPr id="29706" name="Rectangle 12"/>
          <p:cNvSpPr>
            <a:spLocks noChangeArrowheads="1"/>
          </p:cNvSpPr>
          <p:nvPr/>
        </p:nvSpPr>
        <p:spPr bwMode="auto">
          <a:xfrm>
            <a:off x="1979613" y="2324102"/>
            <a:ext cx="4648200" cy="5969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dirty="0">
                <a:solidFill>
                  <a:srgbClr val="000000"/>
                </a:solidFill>
              </a:rPr>
              <a:t>Play the video by clicking the penguin director icon on the slide.</a:t>
            </a:r>
            <a:br>
              <a:rPr lang="en-US" sz="1200" dirty="0">
                <a:solidFill>
                  <a:srgbClr val="000000"/>
                </a:solidFill>
              </a:rPr>
            </a:br>
            <a:r>
              <a:rPr lang="en-US" sz="1200" b="1" dirty="0">
                <a:solidFill>
                  <a:srgbClr val="000000"/>
                </a:solidFill>
              </a:rPr>
              <a:t>You must be in slide show mode for the video to play.</a:t>
            </a:r>
            <a:endParaRPr lang="en-US" sz="1200" dirty="0">
              <a:solidFill>
                <a:srgbClr val="000000"/>
              </a:solidFill>
            </a:endParaRPr>
          </a:p>
        </p:txBody>
      </p:sp>
      <p:pic>
        <p:nvPicPr>
          <p:cNvPr id="11" name="Picture 10" descr="Slide8.JPG">
            <a:hlinkClick r:id="rId3"/>
          </p:cNvPr>
          <p:cNvPicPr>
            <a:picLocks noChangeAspect="1"/>
          </p:cNvPicPr>
          <p:nvPr/>
        </p:nvPicPr>
        <p:blipFill>
          <a:blip r:embed="rId4" cstate="print"/>
          <a:stretch>
            <a:fillRect/>
          </a:stretch>
        </p:blipFill>
        <p:spPr>
          <a:xfrm>
            <a:off x="381000" y="926757"/>
            <a:ext cx="1371600" cy="1028700"/>
          </a:xfrm>
          <a:prstGeom prst="rect">
            <a:avLst/>
          </a:prstGeom>
        </p:spPr>
      </p:pic>
      <p:pic>
        <p:nvPicPr>
          <p:cNvPr id="12" name="Picture 11" descr="Time icon"/>
          <p:cNvPicPr>
            <a:picLocks noChangeAspect="1" noChangeArrowheads="1"/>
          </p:cNvPicPr>
          <p:nvPr/>
        </p:nvPicPr>
        <p:blipFill>
          <a:blip r:embed="rId5" cstate="print"/>
          <a:srcRect/>
          <a:stretch>
            <a:fillRect/>
          </a:stretch>
        </p:blipFill>
        <p:spPr bwMode="auto">
          <a:xfrm>
            <a:off x="365961" y="2801853"/>
            <a:ext cx="209550" cy="228600"/>
          </a:xfrm>
          <a:prstGeom prst="rect">
            <a:avLst/>
          </a:prstGeom>
          <a:noFill/>
          <a:ln w="9525">
            <a:noFill/>
            <a:miter lim="800000"/>
            <a:headEnd/>
            <a:tailEnd/>
          </a:ln>
        </p:spPr>
      </p:pic>
      <p:sp>
        <p:nvSpPr>
          <p:cNvPr id="13" name="Rectangle 12"/>
          <p:cNvSpPr/>
          <p:nvPr/>
        </p:nvSpPr>
        <p:spPr>
          <a:xfrm>
            <a:off x="619125" y="27240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14" name="Picture 26"/>
          <p:cNvPicPr>
            <a:picLocks noChangeAspect="1" noChangeArrowheads="1"/>
          </p:cNvPicPr>
          <p:nvPr/>
        </p:nvPicPr>
        <p:blipFill>
          <a:blip r:embed="rId6" cstate="print"/>
          <a:srcRect/>
          <a:stretch>
            <a:fillRect/>
          </a:stretch>
        </p:blipFill>
        <p:spPr bwMode="auto">
          <a:xfrm>
            <a:off x="295275" y="3455988"/>
            <a:ext cx="304800" cy="247650"/>
          </a:xfrm>
          <a:prstGeom prst="rect">
            <a:avLst/>
          </a:prstGeom>
          <a:noFill/>
          <a:ln w="9525">
            <a:noFill/>
            <a:miter lim="800000"/>
            <a:headEnd/>
            <a:tailEnd/>
          </a:ln>
        </p:spPr>
      </p:pic>
      <p:sp>
        <p:nvSpPr>
          <p:cNvPr id="15" name="Rectangle 14"/>
          <p:cNvSpPr/>
          <p:nvPr/>
        </p:nvSpPr>
        <p:spPr>
          <a:xfrm>
            <a:off x="609600" y="3438437"/>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4:34 minutes</a:t>
            </a:r>
            <a:endParaRPr lang="en-US" sz="1200" dirty="0">
              <a:solidFill>
                <a:srgbClr val="333399"/>
              </a:solidFill>
            </a:endParaRPr>
          </a:p>
        </p:txBody>
      </p:sp>
      <p:pic>
        <p:nvPicPr>
          <p:cNvPr id="16" name="Picture 26"/>
          <p:cNvPicPr>
            <a:picLocks noChangeAspect="1" noChangeArrowheads="1"/>
          </p:cNvPicPr>
          <p:nvPr/>
        </p:nvPicPr>
        <p:blipFill>
          <a:blip r:embed="rId6" cstate="print"/>
          <a:srcRect/>
          <a:stretch>
            <a:fillRect/>
          </a:stretch>
        </p:blipFill>
        <p:spPr bwMode="auto">
          <a:xfrm>
            <a:off x="2057400" y="2036763"/>
            <a:ext cx="30480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rain the Trainer Guide-3 17 11">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Train the Trainer Guide-3 17 11</Template>
  <TotalTime>11886</TotalTime>
  <Words>4879</Words>
  <Application>Microsoft Office PowerPoint</Application>
  <PresentationFormat>Letter Paper (8.5x11 in)</PresentationFormat>
  <Paragraphs>339</Paragraphs>
  <Slides>23</Slides>
  <Notes>18</Notes>
  <HiddenSlides>0</HiddenSlides>
  <MMClips>0</MMClips>
  <ScaleCrop>false</ScaleCrop>
  <HeadingPairs>
    <vt:vector size="4" baseType="variant">
      <vt:variant>
        <vt:lpstr>Theme</vt:lpstr>
      </vt:variant>
      <vt:variant>
        <vt:i4>10</vt:i4>
      </vt:variant>
      <vt:variant>
        <vt:lpstr>Slide Titles</vt:lpstr>
      </vt:variant>
      <vt:variant>
        <vt:i4>23</vt:i4>
      </vt:variant>
    </vt:vector>
  </HeadingPairs>
  <TitlesOfParts>
    <vt:vector size="33" baseType="lpstr">
      <vt:lpstr>Default Design</vt:lpstr>
      <vt:lpstr>Custom Design</vt:lpstr>
      <vt:lpstr>2_Default Design</vt:lpstr>
      <vt:lpstr>3_Default Design</vt:lpstr>
      <vt:lpstr>4_Default Design</vt:lpstr>
      <vt:lpstr>1_Train the Trainer Guide-3 17 11</vt:lpstr>
      <vt:lpstr>1_Default Design</vt:lpstr>
      <vt:lpstr>5_Default Design</vt:lpstr>
      <vt:lpstr>6_Default Design</vt:lpstr>
      <vt:lpstr>7_Default Design</vt:lpstr>
      <vt:lpstr>Enhancing Safety for Patients With  Limited English Proficiency Train-the-Trainer Instructor Guide</vt:lpstr>
      <vt:lpstr>Introduction</vt:lpstr>
      <vt:lpstr>Overview/Objectives</vt:lpstr>
      <vt:lpstr>The Story of Willie Ramirez</vt:lpstr>
      <vt:lpstr>High-Risk Settings and Scenarios</vt:lpstr>
      <vt:lpstr>Added Risk for LEP Patients</vt:lpstr>
      <vt:lpstr>LEP Patients in Your Clinical Area</vt:lpstr>
      <vt:lpstr>Close Call: An Interpreter’s Story</vt:lpstr>
      <vt:lpstr>Scenario</vt:lpstr>
      <vt:lpstr>Benefits of Including Interpreter on the Care Team</vt:lpstr>
      <vt:lpstr>Implementation</vt:lpstr>
      <vt:lpstr>Assertion, Advocacy, and Conflict Resolution</vt:lpstr>
      <vt:lpstr>Advocacy and Assertion</vt:lpstr>
      <vt:lpstr>Stop the Line:  CUS</vt:lpstr>
      <vt:lpstr>When Initial Assertion Is Ignored…</vt:lpstr>
      <vt:lpstr>Briefs</vt:lpstr>
      <vt:lpstr>Psychological Safety</vt:lpstr>
      <vt:lpstr>Optional Practice Exercise</vt:lpstr>
      <vt:lpstr>Check-Back Is…</vt:lpstr>
      <vt:lpstr>Teach-Back Is…</vt:lpstr>
      <vt:lpstr>Putting It All Together</vt:lpstr>
      <vt:lpstr>Summary</vt:lpstr>
      <vt:lpstr>Training Evaluation</vt:lpstr>
    </vt:vector>
  </TitlesOfParts>
  <Company>Abt Associates,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Safety for Patients with  Limited English Proficiency Train-the-Trainer Instructor Guide</dc:title>
  <dc:creator>BookerC</dc:creator>
  <cp:lastModifiedBy>DHHS</cp:lastModifiedBy>
  <cp:revision>447</cp:revision>
  <cp:lastPrinted>2012-06-15T04:51:00Z</cp:lastPrinted>
  <dcterms:created xsi:type="dcterms:W3CDTF">2011-03-24T19:45:14Z</dcterms:created>
  <dcterms:modified xsi:type="dcterms:W3CDTF">2012-10-15T18:52:08Z</dcterms:modified>
</cp:coreProperties>
</file>