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theme/theme15.xml" ContentType="application/vnd.openxmlformats-officedocument.theme+xml"/>
  <Override PartName="/ppt/slideLayouts/slideLayout36.xml" ContentType="application/vnd.openxmlformats-officedocument.presentationml.slideLayout+xml"/>
  <Override PartName="/ppt/theme/theme16.xml" ContentType="application/vnd.openxmlformats-officedocument.theme+xml"/>
  <Override PartName="/ppt/slideLayouts/slideLayout37.xml" ContentType="application/vnd.openxmlformats-officedocument.presentationml.slideLayout+xml"/>
  <Override PartName="/ppt/theme/theme17.xml" ContentType="application/vnd.openxmlformats-officedocument.theme+xml"/>
  <Override PartName="/ppt/slideLayouts/slideLayout3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698" r:id="rId4"/>
    <p:sldMasterId id="2147483700" r:id="rId5"/>
    <p:sldMasterId id="2147483702" r:id="rId6"/>
    <p:sldMasterId id="2147483704" r:id="rId7"/>
    <p:sldMasterId id="2147483706" r:id="rId8"/>
    <p:sldMasterId id="2147483708" r:id="rId9"/>
    <p:sldMasterId id="2147483710" r:id="rId10"/>
    <p:sldMasterId id="2147483712" r:id="rId11"/>
    <p:sldMasterId id="2147483714" r:id="rId12"/>
    <p:sldMasterId id="2147483716" r:id="rId13"/>
    <p:sldMasterId id="2147483718" r:id="rId14"/>
    <p:sldMasterId id="2147483720" r:id="rId15"/>
    <p:sldMasterId id="2147483722" r:id="rId16"/>
    <p:sldMasterId id="2147483724" r:id="rId17"/>
    <p:sldMasterId id="2147483726" r:id="rId18"/>
  </p:sldMasterIdLst>
  <p:notesMasterIdLst>
    <p:notesMasterId r:id="rId47"/>
  </p:notesMasterIdLst>
  <p:handoutMasterIdLst>
    <p:handoutMasterId r:id="rId48"/>
  </p:handoutMasterIdLst>
  <p:sldIdLst>
    <p:sldId id="256" r:id="rId19"/>
    <p:sldId id="272" r:id="rId20"/>
    <p:sldId id="336" r:id="rId21"/>
    <p:sldId id="334" r:id="rId22"/>
    <p:sldId id="344" r:id="rId23"/>
    <p:sldId id="337" r:id="rId24"/>
    <p:sldId id="339" r:id="rId25"/>
    <p:sldId id="340" r:id="rId26"/>
    <p:sldId id="341" r:id="rId27"/>
    <p:sldId id="342" r:id="rId28"/>
    <p:sldId id="343" r:id="rId29"/>
    <p:sldId id="338"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58437" autoAdjust="0"/>
  </p:normalViewPr>
  <p:slideViewPr>
    <p:cSldViewPr>
      <p:cViewPr>
        <p:scale>
          <a:sx n="43" d="100"/>
          <a:sy n="43" d="100"/>
        </p:scale>
        <p:origin x="-2530"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auser\Documents\Diane's%20Documents\MedlinePlus%20Use%20Graphi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011468627779563E-2"/>
          <c:y val="4.1364016165991682E-2"/>
          <c:w val="0.90441167912476272"/>
          <c:h val="0.69418799791826769"/>
        </c:manualLayout>
      </c:layout>
      <c:barChart>
        <c:barDir val="col"/>
        <c:grouping val="clustered"/>
        <c:varyColors val="0"/>
        <c:ser>
          <c:idx val="0"/>
          <c:order val="0"/>
          <c:spPr>
            <a:solidFill>
              <a:srgbClr val="0070C0"/>
            </a:solidFill>
          </c:spPr>
          <c:invertIfNegative val="0"/>
          <c:cat>
            <c:strRef>
              <c:f>Sheet1!$A$4:$A$15</c:f>
              <c:strCache>
                <c:ptCount val="12"/>
                <c:pt idx="0">
                  <c:v>ROUTINE MEDICAL EXAM</c:v>
                </c:pt>
                <c:pt idx="1">
                  <c:v>OBESITY</c:v>
                </c:pt>
                <c:pt idx="2">
                  <c:v>BIRTH CONTROL</c:v>
                </c:pt>
                <c:pt idx="3">
                  <c:v>HIGH CHOLESTEROL</c:v>
                </c:pt>
                <c:pt idx="4">
                  <c:v>HIGH BLOOD PRESSURE</c:v>
                </c:pt>
                <c:pt idx="5">
                  <c:v>ANXIETY</c:v>
                </c:pt>
                <c:pt idx="6">
                  <c:v>MOOD PROBLEM</c:v>
                </c:pt>
                <c:pt idx="7">
                  <c:v>TOBACCO USE</c:v>
                </c:pt>
                <c:pt idx="8">
                  <c:v>MENTAL HEALTH PROBLEM</c:v>
                </c:pt>
                <c:pt idx="9">
                  <c:v>ABNORMAL PAP SMEAR</c:v>
                </c:pt>
                <c:pt idx="10">
                  <c:v>CHILD PHYSICAL</c:v>
                </c:pt>
                <c:pt idx="11">
                  <c:v>PRENATAL CARE</c:v>
                </c:pt>
              </c:strCache>
            </c:strRef>
          </c:cat>
          <c:val>
            <c:numRef>
              <c:f>Sheet1!$B$4:$B$15</c:f>
              <c:numCache>
                <c:formatCode>General</c:formatCode>
                <c:ptCount val="12"/>
                <c:pt idx="0">
                  <c:v>2186</c:v>
                </c:pt>
                <c:pt idx="1">
                  <c:v>467</c:v>
                </c:pt>
                <c:pt idx="2">
                  <c:v>341</c:v>
                </c:pt>
                <c:pt idx="3">
                  <c:v>328</c:v>
                </c:pt>
                <c:pt idx="4">
                  <c:v>253</c:v>
                </c:pt>
                <c:pt idx="5">
                  <c:v>181</c:v>
                </c:pt>
                <c:pt idx="6">
                  <c:v>170</c:v>
                </c:pt>
                <c:pt idx="7">
                  <c:v>149</c:v>
                </c:pt>
                <c:pt idx="8">
                  <c:v>143</c:v>
                </c:pt>
                <c:pt idx="9">
                  <c:v>111</c:v>
                </c:pt>
                <c:pt idx="10">
                  <c:v>95</c:v>
                </c:pt>
                <c:pt idx="11">
                  <c:v>90</c:v>
                </c:pt>
              </c:numCache>
            </c:numRef>
          </c:val>
        </c:ser>
        <c:dLbls>
          <c:showLegendKey val="0"/>
          <c:showVal val="0"/>
          <c:showCatName val="0"/>
          <c:showSerName val="0"/>
          <c:showPercent val="0"/>
          <c:showBubbleSize val="0"/>
        </c:dLbls>
        <c:gapWidth val="150"/>
        <c:axId val="253523456"/>
        <c:axId val="101214464"/>
      </c:barChart>
      <c:catAx>
        <c:axId val="253523456"/>
        <c:scaling>
          <c:orientation val="minMax"/>
        </c:scaling>
        <c:delete val="0"/>
        <c:axPos val="b"/>
        <c:majorTickMark val="out"/>
        <c:minorTickMark val="none"/>
        <c:tickLblPos val="nextTo"/>
        <c:crossAx val="101214464"/>
        <c:crosses val="autoZero"/>
        <c:auto val="1"/>
        <c:lblAlgn val="ctr"/>
        <c:lblOffset val="100"/>
        <c:noMultiLvlLbl val="0"/>
      </c:catAx>
      <c:valAx>
        <c:axId val="101214464"/>
        <c:scaling>
          <c:orientation val="minMax"/>
        </c:scaling>
        <c:delete val="0"/>
        <c:axPos val="l"/>
        <c:majorGridlines/>
        <c:numFmt formatCode="General" sourceLinked="1"/>
        <c:majorTickMark val="out"/>
        <c:minorTickMark val="none"/>
        <c:tickLblPos val="nextTo"/>
        <c:crossAx val="25352345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020EA83-CA80-44AD-9103-B16C7D82B64E}" type="datetimeFigureOut">
              <a:rPr lang="en-US" smtClean="0"/>
              <a:t>10/9/2012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CDED4C-D3DA-43C9-8CC4-D56FF91A59F9}" type="slidenum">
              <a:rPr lang="en-US" smtClean="0"/>
              <a:t>‹#›</a:t>
            </a:fld>
            <a:endParaRPr lang="en-US"/>
          </a:p>
        </p:txBody>
      </p:sp>
    </p:spTree>
    <p:extLst>
      <p:ext uri="{BB962C8B-B14F-4D97-AF65-F5344CB8AC3E}">
        <p14:creationId xmlns:p14="http://schemas.microsoft.com/office/powerpoint/2010/main" val="766817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721BC7E-D872-4ED9-B733-6B59FD7B5756}" type="datetimeFigureOut">
              <a:rPr lang="en-US" smtClean="0"/>
              <a:t>10/9/2012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3E564B-3E3B-42F3-955C-2F643FE835C3}" type="slidenum">
              <a:rPr lang="en-US" smtClean="0"/>
              <a:t>‹#›</a:t>
            </a:fld>
            <a:endParaRPr lang="en-US"/>
          </a:p>
        </p:txBody>
      </p:sp>
    </p:spTree>
    <p:extLst>
      <p:ext uri="{BB962C8B-B14F-4D97-AF65-F5344CB8AC3E}">
        <p14:creationId xmlns:p14="http://schemas.microsoft.com/office/powerpoint/2010/main" val="354452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ashp.org/" TargetMode="External"/><Relationship Id="rId3" Type="http://schemas.openxmlformats.org/officeDocument/2006/relationships/hyperlink" Target="http://www.cms.gov/ICD9ProviderDiagnosticCodes/01_overview.asp" TargetMode="External"/><Relationship Id="rId7" Type="http://schemas.openxmlformats.org/officeDocument/2006/relationships/hyperlink" Target="http://www.accessdata.fda.gov/scripts/cder/ndc/default.cf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lm.nih.gov/research/umls/rxnorm/" TargetMode="External"/><Relationship Id="rId5" Type="http://schemas.openxmlformats.org/officeDocument/2006/relationships/hyperlink" Target="http://www.nlm.nih.gov/research/umls/Snomed/core_subset.html" TargetMode="External"/><Relationship Id="rId4" Type="http://schemas.openxmlformats.org/officeDocument/2006/relationships/hyperlink" Target="http://www.nlm.nih.gov/research/umls/Snomed/snomed_main.html" TargetMode="External"/><Relationship Id="rId9" Type="http://schemas.openxmlformats.org/officeDocument/2006/relationships/hyperlink" Target="http://loinc.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and thank-you for joining us today.  A special thank-you to Diane Hauser, from the institute for family health in new </a:t>
            </a:r>
            <a:r>
              <a:rPr lang="en-US" baseline="0" dirty="0" err="1" smtClean="0"/>
              <a:t>york</a:t>
            </a:r>
            <a:r>
              <a:rPr lang="en-US" baseline="0" dirty="0" smtClean="0"/>
              <a:t> city who will be providing a demo of M+C from within a patient portal as well as discussing the usability studies conducted at the institute for family health.  Before I turn it over to Diane, I just want to spend a few minutes bringing everyone up to speed on M+C and how it may be used to satisfy one of the core objectives for achievement of meaningful use.  </a:t>
            </a:r>
          </a:p>
          <a:p>
            <a:endParaRPr lang="en-US" baseline="0" dirty="0" smtClean="0"/>
          </a:p>
          <a:p>
            <a:r>
              <a:rPr lang="en-US" baseline="0" dirty="0" smtClean="0"/>
              <a:t>I also want to give credit to Stephanie Dennis from the National Library of Medicine.  Stephanie is involved in the development of M+C and much of the information on these slides has been taken or adapted from a March update that Stephanie provided for the regional medical libraries.</a:t>
            </a:r>
          </a:p>
        </p:txBody>
      </p:sp>
      <p:sp>
        <p:nvSpPr>
          <p:cNvPr id="4" name="Slide Number Placeholder 3"/>
          <p:cNvSpPr>
            <a:spLocks noGrp="1"/>
          </p:cNvSpPr>
          <p:nvPr>
            <p:ph type="sldNum" sz="quarter" idx="10"/>
          </p:nvPr>
        </p:nvSpPr>
        <p:spPr/>
        <p:txBody>
          <a:bodyPr/>
          <a:lstStyle/>
          <a:p>
            <a:fld id="{423E564B-3E3B-42F3-955C-2F643FE835C3}" type="slidenum">
              <a:rPr lang="en-US" smtClean="0"/>
              <a:t>1</a:t>
            </a:fld>
            <a:endParaRPr lang="en-US"/>
          </a:p>
        </p:txBody>
      </p:sp>
    </p:spTree>
    <p:extLst>
      <p:ext uri="{BB962C8B-B14F-4D97-AF65-F5344CB8AC3E}">
        <p14:creationId xmlns:p14="http://schemas.microsoft.com/office/powerpoint/2010/main" val="258596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rgbClr val="FF0000"/>
                </a:solidFill>
              </a:rPr>
              <a:t>The</a:t>
            </a:r>
            <a:r>
              <a:rPr lang="en-US" b="0" u="none" baseline="0" dirty="0" smtClean="0">
                <a:solidFill>
                  <a:srgbClr val="FF0000"/>
                </a:solidFill>
              </a:rPr>
              <a:t> core objective for patient-specific education resources further states that </a:t>
            </a:r>
            <a:r>
              <a:rPr lang="en-US" dirty="0" smtClean="0"/>
              <a:t>Electronic links to materials are considered an acceptable method of providing patient-specific education resources</a:t>
            </a:r>
          </a:p>
          <a:p>
            <a:r>
              <a:rPr lang="en-US" b="0" u="none" baseline="0" dirty="0" smtClean="0">
                <a:solidFill>
                  <a:srgbClr val="FF0000"/>
                </a:solidFill>
              </a:rPr>
              <a:t> </a:t>
            </a:r>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10</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rgbClr val="FF0000"/>
                </a:solidFill>
              </a:rPr>
              <a:t>And finally, the measures for</a:t>
            </a:r>
            <a:r>
              <a:rPr lang="en-US" b="0" u="none" baseline="0" dirty="0" smtClean="0">
                <a:solidFill>
                  <a:srgbClr val="FF0000"/>
                </a:solidFill>
              </a:rPr>
              <a:t> providing patient- specific education resources indicate this must be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solidFill>
                  <a:srgbClr val="FF0000"/>
                </a:solidFill>
              </a:rPr>
              <a:t>&gt;10% of the time for all eligible professional (EP) office visits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rgbClr val="FF0000"/>
                </a:solidFill>
              </a:rPr>
              <a:t>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u="none"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rgbClr val="FF0000"/>
                </a:solidFill>
              </a:rPr>
              <a:t>&gt;10% of the time for all unique patients admitted to inpatient</a:t>
            </a:r>
            <a:r>
              <a:rPr lang="en-US" b="0" u="none" baseline="0" dirty="0" smtClean="0">
                <a:solidFill>
                  <a:srgbClr val="FF0000"/>
                </a:solidFill>
              </a:rPr>
              <a:t> or emergency departments</a:t>
            </a:r>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11</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err="1" smtClean="0">
                <a:solidFill>
                  <a:srgbClr val="FF0000"/>
                </a:solidFill>
              </a:rPr>
              <a:t>MedlinePlus</a:t>
            </a:r>
            <a:r>
              <a:rPr lang="en-US" b="0" u="none" dirty="0" smtClean="0">
                <a:solidFill>
                  <a:srgbClr val="FF0000"/>
                </a:solidFill>
              </a:rPr>
              <a:t> Connect has been identified by the 8</a:t>
            </a:r>
            <a:r>
              <a:rPr lang="en-US" b="0" u="none" baseline="0" dirty="0" smtClean="0">
                <a:solidFill>
                  <a:srgbClr val="FF0000"/>
                </a:solidFill>
              </a:rPr>
              <a:t> regional medical libraries and the national network office as a national outreach initiative.</a:t>
            </a:r>
          </a:p>
          <a:p>
            <a:endParaRPr lang="en-US" b="0" u="none" baseline="0" dirty="0" smtClean="0">
              <a:solidFill>
                <a:srgbClr val="FF0000"/>
              </a:solidFill>
            </a:endParaRPr>
          </a:p>
          <a:p>
            <a:r>
              <a:rPr lang="en-US" b="0" u="none" baseline="0" dirty="0" smtClean="0">
                <a:solidFill>
                  <a:srgbClr val="FF0000"/>
                </a:solidFill>
              </a:rPr>
              <a:t>This means the 8 regional medical libraries are working together on a task force to educate and promote M+C.  </a:t>
            </a:r>
          </a:p>
          <a:p>
            <a:endParaRPr lang="en-US" b="0" u="none" baseline="0" dirty="0" smtClean="0">
              <a:solidFill>
                <a:srgbClr val="FF0000"/>
              </a:solidFill>
            </a:endParaRPr>
          </a:p>
          <a:p>
            <a:r>
              <a:rPr lang="en-US" b="0" u="none" baseline="0" dirty="0" smtClean="0">
                <a:solidFill>
                  <a:srgbClr val="FF0000"/>
                </a:solidFill>
              </a:rPr>
              <a:t>The task force was just formed in early 2012.  So far, we have identified 4 audiences to target for outreach:</a:t>
            </a:r>
          </a:p>
          <a:p>
            <a:r>
              <a:rPr lang="en-US" b="0" u="none" baseline="0" dirty="0" smtClean="0">
                <a:solidFill>
                  <a:srgbClr val="FF0000"/>
                </a:solidFill>
              </a:rPr>
              <a:t>HIT workforce/HIT schools</a:t>
            </a:r>
          </a:p>
          <a:p>
            <a:r>
              <a:rPr lang="en-US" b="0" u="none" baseline="0" dirty="0" smtClean="0">
                <a:solidFill>
                  <a:srgbClr val="FF0000"/>
                </a:solidFill>
              </a:rPr>
              <a:t>Medical Librarians</a:t>
            </a:r>
          </a:p>
          <a:p>
            <a:r>
              <a:rPr lang="en-US" b="0" u="none" baseline="0" dirty="0" smtClean="0">
                <a:solidFill>
                  <a:srgbClr val="FF0000"/>
                </a:solidFill>
              </a:rPr>
              <a:t>RECs (regional extension centers)</a:t>
            </a:r>
          </a:p>
          <a:p>
            <a:r>
              <a:rPr lang="en-US" b="0" u="none" baseline="0" dirty="0" smtClean="0">
                <a:solidFill>
                  <a:srgbClr val="FF0000"/>
                </a:solidFill>
              </a:rPr>
              <a:t>FQHCs (federally qualified health centers)</a:t>
            </a:r>
          </a:p>
          <a:p>
            <a:endParaRPr lang="en-US" b="0" u="none" baseline="0" dirty="0" smtClean="0">
              <a:solidFill>
                <a:srgbClr val="FF0000"/>
              </a:solidFill>
            </a:endParaRPr>
          </a:p>
          <a:p>
            <a:r>
              <a:rPr lang="en-US" b="0" u="none" baseline="0" dirty="0" smtClean="0">
                <a:solidFill>
                  <a:srgbClr val="FF0000"/>
                </a:solidFill>
              </a:rPr>
              <a:t>Currently the task force is proceeding with interviewing representatives from each of these populations in order to learn about each and help determine effective strategies for outreach.</a:t>
            </a:r>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12</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5925" y="534988"/>
            <a:ext cx="3929063" cy="29464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E77FFC-33E9-437E-9A67-338C284995FA}" type="slidenum">
              <a:rPr lang="en-US" smtClean="0">
                <a:solidFill>
                  <a:srgbClr val="000000"/>
                </a:solidFill>
              </a:rPr>
              <a:pPr>
                <a:defRPr/>
              </a:pPr>
              <a:t>13</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80CC740D-6237-431B-ACAE-54F9348761CD}" type="slidenum">
              <a:rPr lang="en-US" smtClean="0">
                <a:solidFill>
                  <a:srgbClr val="000000"/>
                </a:solidFill>
              </a:rPr>
              <a:pPr>
                <a:defRPr/>
              </a:pPr>
              <a:t>14</a:t>
            </a:fld>
            <a:endParaRPr lang="en-US" dirty="0" smtClean="0">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7B76449B-A0B8-490C-BBD7-ACB617E9FB59}" type="slidenum">
              <a:rPr lang="en-US" smtClean="0">
                <a:solidFill>
                  <a:srgbClr val="000000"/>
                </a:solidFill>
              </a:rPr>
              <a:pPr>
                <a:defRPr/>
              </a:pPr>
              <a:t>15</a:t>
            </a:fld>
            <a:endParaRPr lang="en-US" dirty="0" smtClean="0">
              <a:solidFill>
                <a:srgbClr val="000000"/>
              </a:solidFill>
            </a:endParaRPr>
          </a:p>
        </p:txBody>
      </p:sp>
      <p:sp>
        <p:nvSpPr>
          <p:cNvPr id="48131" name="Rectangle 2"/>
          <p:cNvSpPr>
            <a:spLocks noGrp="1" noRot="1" noChangeAspect="1" noChangeArrowheads="1" noTextEdit="1"/>
          </p:cNvSpPr>
          <p:nvPr>
            <p:ph type="sldImg"/>
          </p:nvPr>
        </p:nvSpPr>
        <p:spPr>
          <a:xfrm>
            <a:off x="1685925" y="534988"/>
            <a:ext cx="3929063" cy="2946400"/>
          </a:xfrm>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E77FFC-33E9-437E-9A67-338C284995FA}" type="slidenum">
              <a:rPr lang="en-US" smtClean="0">
                <a:solidFill>
                  <a:srgbClr val="000000"/>
                </a:solidFill>
              </a:rPr>
              <a:pPr>
                <a:defRPr/>
              </a:pPr>
              <a:t>18</a:t>
            </a:fld>
            <a:endParaRPr lang="en-US"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E77FFC-33E9-437E-9A67-338C284995FA}" type="slidenum">
              <a:rPr lang="en-US" smtClean="0">
                <a:solidFill>
                  <a:srgbClr val="000000"/>
                </a:solidFill>
              </a:rPr>
              <a:pPr>
                <a:defRPr/>
              </a:pPr>
              <a:t>19</a:t>
            </a:fld>
            <a:endParaRPr lang="en-US"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5E77FFC-33E9-437E-9A67-338C284995FA}" type="slidenum">
              <a:rPr lang="en-US" smtClean="0">
                <a:solidFill>
                  <a:srgbClr val="000000"/>
                </a:solidFill>
              </a:rPr>
              <a:pPr>
                <a:defRPr/>
              </a:pPr>
              <a:t>22</a:t>
            </a:fld>
            <a:endParaRPr 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MedlinePlus</a:t>
            </a:r>
            <a:r>
              <a:rPr lang="en-US" sz="1200" b="0" i="0" u="none" strike="noStrike" kern="1200" baseline="0" dirty="0" smtClean="0">
                <a:solidFill>
                  <a:schemeClr val="tx1"/>
                </a:solidFill>
                <a:latin typeface="+mn-lt"/>
                <a:ea typeface="+mn-ea"/>
                <a:cs typeface="+mn-cs"/>
              </a:rPr>
              <a:t> Connect works by linking health IT systems, patient portals and electronic health record (EHR) systems to relevant, authoritative patient health information from MedlinePlus.gov.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you know Medlineplus.gov contains: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Easy-to-Read </a:t>
            </a:r>
            <a:r>
              <a:rPr lang="en-US" sz="1200" b="0" i="0" u="none" strike="noStrike" kern="1200" baseline="0" dirty="0" smtClean="0">
                <a:solidFill>
                  <a:schemeClr val="tx1"/>
                </a:solidFill>
                <a:latin typeface="+mn-lt"/>
                <a:ea typeface="+mn-ea"/>
                <a:cs typeface="+mn-cs"/>
              </a:rPr>
              <a:t>materials on over 900 health topics - reviewed twice a year with new links added daily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A.D.A.M. Medical Encyclopedia - </a:t>
            </a:r>
            <a:r>
              <a:rPr lang="en-US" sz="1200" b="0" i="0" u="none" strike="noStrike" kern="1200" baseline="0" dirty="0" smtClean="0">
                <a:solidFill>
                  <a:schemeClr val="tx1"/>
                </a:solidFill>
                <a:latin typeface="+mn-lt"/>
                <a:ea typeface="+mn-ea"/>
                <a:cs typeface="+mn-cs"/>
              </a:rPr>
              <a:t>updated quarterly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Interactive Tutorials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Anatomy and surgery Videos – updated annu</a:t>
            </a:r>
            <a:r>
              <a:rPr lang="en-US" sz="1200" b="0" i="0" u="none" strike="noStrike" kern="1200" baseline="0" dirty="0" smtClean="0">
                <a:solidFill>
                  <a:schemeClr val="tx1"/>
                </a:solidFill>
                <a:latin typeface="+mn-lt"/>
                <a:ea typeface="+mn-ea"/>
                <a:cs typeface="+mn-cs"/>
              </a:rPr>
              <a:t>ally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2</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MedlinePlus</a:t>
            </a:r>
            <a:r>
              <a:rPr lang="en-US" dirty="0" smtClean="0"/>
              <a:t> Connect accepts requests for information on diagnoses (problem codes), medications, and lab tests, and returns related </a:t>
            </a:r>
            <a:r>
              <a:rPr lang="en-US" dirty="0" err="1" smtClean="0"/>
              <a:t>MedlinePlus</a:t>
            </a:r>
            <a:r>
              <a:rPr lang="en-US" dirty="0" smtClean="0"/>
              <a:t> information. </a:t>
            </a:r>
          </a:p>
          <a:p>
            <a:endParaRPr lang="en-US" dirty="0" smtClean="0"/>
          </a:p>
          <a:p>
            <a:r>
              <a:rPr lang="en-US" dirty="0" smtClean="0"/>
              <a:t>It is available as a Web application or a Web service. </a:t>
            </a:r>
          </a:p>
          <a:p>
            <a:endParaRPr lang="en-US" dirty="0" smtClean="0"/>
          </a:p>
          <a:p>
            <a:r>
              <a:rPr lang="en-US" dirty="0" smtClean="0"/>
              <a:t>For problem code requests, </a:t>
            </a:r>
            <a:r>
              <a:rPr lang="en-US" dirty="0" err="1" smtClean="0"/>
              <a:t>MedlinePlus</a:t>
            </a:r>
            <a:r>
              <a:rPr lang="en-US" dirty="0" smtClean="0"/>
              <a:t> Connect supports: </a:t>
            </a:r>
          </a:p>
          <a:p>
            <a:r>
              <a:rPr lang="en-US" dirty="0" smtClean="0">
                <a:hlinkClick r:id="rId3"/>
              </a:rPr>
              <a:t>ICD-9-CM</a:t>
            </a:r>
            <a:r>
              <a:rPr lang="en-US" dirty="0" smtClean="0"/>
              <a:t> (International Classification of Diseases, 9th edition, Clinical Modification) </a:t>
            </a:r>
          </a:p>
          <a:p>
            <a:r>
              <a:rPr lang="en-US" dirty="0" smtClean="0">
                <a:hlinkClick r:id="rId4"/>
              </a:rPr>
              <a:t>SNOMED CT</a:t>
            </a:r>
            <a:r>
              <a:rPr lang="en-US" baseline="30000" dirty="0" smtClean="0">
                <a:hlinkClick r:id="rId4"/>
              </a:rPr>
              <a:t>®</a:t>
            </a:r>
            <a:r>
              <a:rPr lang="en-US" dirty="0" smtClean="0"/>
              <a:t> (Systematized Nomenclature of Medicine, Clinical Terms). Note: </a:t>
            </a:r>
            <a:r>
              <a:rPr lang="en-US" dirty="0" err="1" smtClean="0"/>
              <a:t>MedlinePlus</a:t>
            </a:r>
            <a:r>
              <a:rPr lang="en-US" dirty="0" smtClean="0"/>
              <a:t> Connect coverage of SNOMED CT focuses on </a:t>
            </a:r>
            <a:r>
              <a:rPr lang="en-US" dirty="0" smtClean="0">
                <a:hlinkClick r:id="rId5"/>
              </a:rPr>
              <a:t>CORE Problem List Subset</a:t>
            </a:r>
            <a:r>
              <a:rPr lang="en-US" dirty="0" smtClean="0"/>
              <a:t> codes (Clinical Observations Recording and Encoding) and their descendants. </a:t>
            </a:r>
          </a:p>
          <a:p>
            <a:endParaRPr lang="en-US" dirty="0" smtClean="0"/>
          </a:p>
          <a:p>
            <a:r>
              <a:rPr lang="en-US" dirty="0" err="1" smtClean="0"/>
              <a:t>MedlinePlus</a:t>
            </a:r>
            <a:r>
              <a:rPr lang="en-US" dirty="0" smtClean="0"/>
              <a:t> Connect will support ICD-10-CM when it becomes the U.S. standard. </a:t>
            </a:r>
          </a:p>
          <a:p>
            <a:endParaRPr lang="en-US" dirty="0" smtClean="0"/>
          </a:p>
          <a:p>
            <a:r>
              <a:rPr lang="en-US" dirty="0" smtClean="0"/>
              <a:t>For medication information, </a:t>
            </a:r>
            <a:r>
              <a:rPr lang="en-US" dirty="0" err="1" smtClean="0"/>
              <a:t>MedlinePlus</a:t>
            </a:r>
            <a:r>
              <a:rPr lang="en-US" dirty="0" smtClean="0"/>
              <a:t> Connect supports:</a:t>
            </a:r>
          </a:p>
          <a:p>
            <a:r>
              <a:rPr lang="en-US" dirty="0" smtClean="0">
                <a:hlinkClick r:id="rId6"/>
              </a:rPr>
              <a:t>RXCUI</a:t>
            </a:r>
            <a:r>
              <a:rPr lang="en-US" dirty="0" smtClean="0"/>
              <a:t> (</a:t>
            </a:r>
            <a:r>
              <a:rPr lang="en-US" dirty="0" err="1" smtClean="0"/>
              <a:t>RxNorm</a:t>
            </a:r>
            <a:r>
              <a:rPr lang="en-US" dirty="0" smtClean="0"/>
              <a:t> Concept Unique Identifier)</a:t>
            </a:r>
          </a:p>
          <a:p>
            <a:r>
              <a:rPr lang="en-US" dirty="0" smtClean="0">
                <a:hlinkClick r:id="rId7"/>
              </a:rPr>
              <a:t>NDC</a:t>
            </a:r>
            <a:r>
              <a:rPr lang="en-US" dirty="0" smtClean="0"/>
              <a:t> (National Drug Code)</a:t>
            </a:r>
          </a:p>
          <a:p>
            <a:endParaRPr lang="en-US" dirty="0" smtClean="0"/>
          </a:p>
          <a:p>
            <a:r>
              <a:rPr lang="en-US" dirty="0" smtClean="0"/>
              <a:t>The drug info in</a:t>
            </a:r>
            <a:r>
              <a:rPr lang="en-US" baseline="0" dirty="0" smtClean="0"/>
              <a:t> </a:t>
            </a:r>
            <a:r>
              <a:rPr lang="en-US" baseline="0" dirty="0" err="1" smtClean="0"/>
              <a:t>medline</a:t>
            </a:r>
            <a:r>
              <a:rPr lang="en-US" baseline="0" dirty="0" smtClean="0"/>
              <a:t> plus comes from t</a:t>
            </a:r>
            <a:r>
              <a:rPr lang="en-US" dirty="0" smtClean="0"/>
              <a:t>he </a:t>
            </a:r>
            <a:r>
              <a:rPr lang="en-US" i="1" dirty="0" smtClean="0"/>
              <a:t>AHFS­ Consumer Medication Information</a:t>
            </a:r>
            <a:r>
              <a:rPr lang="en-US" dirty="0" smtClean="0"/>
              <a:t> and is licensed for use on </a:t>
            </a:r>
            <a:r>
              <a:rPr lang="en-US" dirty="0" err="1" smtClean="0"/>
              <a:t>MedlinePlus</a:t>
            </a:r>
            <a:r>
              <a:rPr lang="en-US" dirty="0" smtClean="0"/>
              <a:t> from the </a:t>
            </a:r>
            <a:r>
              <a:rPr lang="en-US" dirty="0" smtClean="0">
                <a:hlinkClick r:id="rId8"/>
              </a:rPr>
              <a:t>American Society of Health-System Pharmacists, ASHP, Inc.</a:t>
            </a:r>
            <a:r>
              <a:rPr lang="en-US" dirty="0" smtClean="0"/>
              <a:t> </a:t>
            </a:r>
          </a:p>
          <a:p>
            <a:endParaRPr lang="en-US" dirty="0" smtClean="0"/>
          </a:p>
          <a:p>
            <a:r>
              <a:rPr lang="en-US" i="1" dirty="0" smtClean="0"/>
              <a:t>AHFS</a:t>
            </a:r>
            <a:r>
              <a:rPr lang="en-US" dirty="0" smtClean="0"/>
              <a:t>™ was first published in 1959 as an adaptation from the </a:t>
            </a:r>
            <a:r>
              <a:rPr lang="en-US" i="1" dirty="0" smtClean="0"/>
              <a:t>Hospital Formulary of Selected Drugs</a:t>
            </a:r>
          </a:p>
          <a:p>
            <a:endParaRPr lang="en-US" dirty="0" smtClean="0"/>
          </a:p>
          <a:p>
            <a:r>
              <a:rPr lang="en-US" dirty="0" smtClean="0"/>
              <a:t>For lab tests, </a:t>
            </a:r>
            <a:r>
              <a:rPr lang="en-US" dirty="0" err="1" smtClean="0"/>
              <a:t>MedlinePlus</a:t>
            </a:r>
            <a:r>
              <a:rPr lang="en-US" dirty="0" smtClean="0"/>
              <a:t> Connect </a:t>
            </a:r>
            <a:r>
              <a:rPr lang="en-US" dirty="0" err="1" smtClean="0"/>
              <a:t>MedlinePlus</a:t>
            </a:r>
            <a:r>
              <a:rPr lang="en-US" dirty="0" smtClean="0"/>
              <a:t> Connect supports: </a:t>
            </a:r>
          </a:p>
          <a:p>
            <a:r>
              <a:rPr lang="en-US" dirty="0" smtClean="0">
                <a:hlinkClick r:id="rId9"/>
              </a:rPr>
              <a:t>LOINC</a:t>
            </a:r>
            <a:r>
              <a:rPr lang="en-US" baseline="30000" dirty="0" smtClean="0">
                <a:hlinkClick r:id="rId9"/>
              </a:rPr>
              <a:t>®</a:t>
            </a:r>
            <a:r>
              <a:rPr lang="en-US" dirty="0" smtClean="0"/>
              <a:t> (Logical Observation Identifiers Names and Codes)</a:t>
            </a:r>
          </a:p>
          <a:p>
            <a:endParaRPr lang="en-US" dirty="0" smtClean="0"/>
          </a:p>
          <a:p>
            <a:r>
              <a:rPr lang="en-US" dirty="0" smtClean="0"/>
              <a:t>And returns</a:t>
            </a:r>
            <a:r>
              <a:rPr lang="en-US" baseline="0" dirty="0" smtClean="0"/>
              <a:t> applicable information from the licensed </a:t>
            </a:r>
            <a:r>
              <a:rPr lang="en-US" dirty="0" smtClean="0"/>
              <a:t>A.D.A.M. encyclopedia, which is in </a:t>
            </a:r>
            <a:r>
              <a:rPr lang="en-US" dirty="0" err="1" smtClean="0"/>
              <a:t>MedlinePlus</a:t>
            </a:r>
            <a:r>
              <a:rPr lang="en-US" dirty="0" smtClean="0"/>
              <a:t>. </a:t>
            </a:r>
          </a:p>
          <a:p>
            <a:endParaRPr lang="en-US" dirty="0" smtClean="0"/>
          </a:p>
          <a:p>
            <a:r>
              <a:rPr lang="en-US" dirty="0" err="1" smtClean="0"/>
              <a:t>MedlinePlus</a:t>
            </a:r>
            <a:r>
              <a:rPr lang="en-US" dirty="0" smtClean="0"/>
              <a:t> Connect supports the HL7 Context-Aware Knowledge Retrieval (</a:t>
            </a:r>
            <a:r>
              <a:rPr lang="en-US" dirty="0" err="1" smtClean="0"/>
              <a:t>Infobutton</a:t>
            </a:r>
            <a:r>
              <a:rPr lang="en-US" dirty="0" smtClean="0"/>
              <a:t>) standard.</a:t>
            </a:r>
          </a:p>
          <a:p>
            <a:endParaRPr lang="en-US" dirty="0" smtClean="0"/>
          </a:p>
          <a:p>
            <a:r>
              <a:rPr lang="en-US" dirty="0" smtClean="0"/>
              <a:t>EXTRA INFO:</a:t>
            </a:r>
          </a:p>
          <a:p>
            <a:r>
              <a:rPr lang="en-US" dirty="0" smtClean="0"/>
              <a:t>information on diagnoses and lab tests in English or Spanish</a:t>
            </a:r>
          </a:p>
          <a:p>
            <a:r>
              <a:rPr lang="en-US" dirty="0" smtClean="0"/>
              <a:t>drug information in English only.</a:t>
            </a:r>
          </a:p>
          <a:p>
            <a:endParaRPr lang="en-US" dirty="0" smtClean="0"/>
          </a:p>
          <a:p>
            <a:r>
              <a:rPr lang="en-US" dirty="0" smtClean="0"/>
              <a:t>M+C is available</a:t>
            </a:r>
            <a:r>
              <a:rPr lang="en-US" baseline="0" dirty="0" smtClean="0"/>
              <a:t> as a web service or web application</a:t>
            </a:r>
            <a:endParaRPr lang="en-US" dirty="0" smtClean="0"/>
          </a:p>
          <a:p>
            <a:endParaRPr lang="en-US" b="0" u="none" dirty="0" smtClean="0">
              <a:solidFill>
                <a:srgbClr val="FF0000"/>
              </a:solidFill>
            </a:endParaRPr>
          </a:p>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3</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Schematic compliments of NLM’s </a:t>
            </a:r>
            <a:r>
              <a:rPr lang="en-US" dirty="0" err="1" smtClean="0"/>
              <a:t>MedlinePlus</a:t>
            </a:r>
            <a:r>
              <a:rPr lang="en-US" baseline="0" dirty="0" smtClean="0"/>
              <a:t> connect team</a:t>
            </a:r>
            <a:endParaRPr lang="en-US" dirty="0"/>
          </a:p>
        </p:txBody>
      </p:sp>
      <p:sp>
        <p:nvSpPr>
          <p:cNvPr id="4" name="Slide Number Placeholder 3"/>
          <p:cNvSpPr>
            <a:spLocks noGrp="1"/>
          </p:cNvSpPr>
          <p:nvPr>
            <p:ph type="sldNum" sz="quarter" idx="10"/>
          </p:nvPr>
        </p:nvSpPr>
        <p:spPr/>
        <p:txBody>
          <a:bodyPr/>
          <a:lstStyle/>
          <a:p>
            <a:fld id="{6B59A587-659C-428F-9A22-F7E238FFDD1F}"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smtClean="0">
              <a:solidFill>
                <a:srgbClr val="FF0000"/>
              </a:solidFill>
            </a:endParaRPr>
          </a:p>
          <a:p>
            <a:r>
              <a:rPr lang="en-US" b="0" u="none" dirty="0" smtClean="0">
                <a:solidFill>
                  <a:srgbClr val="FF0000"/>
                </a:solidFill>
              </a:rPr>
              <a:t>Now,</a:t>
            </a:r>
            <a:r>
              <a:rPr lang="en-US" b="0" u="none" baseline="0" dirty="0" smtClean="0">
                <a:solidFill>
                  <a:srgbClr val="FF0000"/>
                </a:solidFill>
              </a:rPr>
              <a:t> these standards:  </a:t>
            </a:r>
            <a:r>
              <a:rPr lang="en-US" b="0" u="none" baseline="0" dirty="0" err="1" smtClean="0">
                <a:solidFill>
                  <a:srgbClr val="FF0000"/>
                </a:solidFill>
              </a:rPr>
              <a:t>RxNorm</a:t>
            </a:r>
            <a:r>
              <a:rPr lang="en-US" b="0" u="none" baseline="0" dirty="0" smtClean="0">
                <a:solidFill>
                  <a:srgbClr val="FF0000"/>
                </a:solidFill>
              </a:rPr>
              <a:t>, SNOMED CT, LOINC , and the </a:t>
            </a:r>
            <a:r>
              <a:rPr lang="en-US" b="0" u="none" baseline="0" dirty="0" err="1" smtClean="0">
                <a:solidFill>
                  <a:srgbClr val="FF0000"/>
                </a:solidFill>
              </a:rPr>
              <a:t>infobutton</a:t>
            </a:r>
            <a:r>
              <a:rPr lang="en-US" b="0" u="none" baseline="0" dirty="0" smtClean="0">
                <a:solidFill>
                  <a:srgbClr val="FF0000"/>
                </a:solidFill>
              </a:rPr>
              <a:t> standard that I just listed on the previous slide as being supported in </a:t>
            </a:r>
            <a:r>
              <a:rPr lang="en-US" b="0" u="none" baseline="0" dirty="0" err="1" smtClean="0">
                <a:solidFill>
                  <a:srgbClr val="FF0000"/>
                </a:solidFill>
              </a:rPr>
              <a:t>MedlinePlus</a:t>
            </a:r>
            <a:r>
              <a:rPr lang="en-US" b="0" u="none" baseline="0" dirty="0" smtClean="0">
                <a:solidFill>
                  <a:srgbClr val="FF0000"/>
                </a:solidFill>
              </a:rPr>
              <a:t> Connect have also been recently released, on Aug 23, in the final rule from the Office of the National Coordinator as designated standards and implementation specifications that certified EHR technologies need to include in order to support the achievement of meaningful use under the Centers for Medicare Medicaid Services (CMS) EHR incentive programs.</a:t>
            </a:r>
          </a:p>
          <a:p>
            <a:endParaRPr lang="en-US" b="0" u="none" baseline="0" dirty="0" smtClean="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5</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solidFill>
                  <a:srgbClr val="FF0000"/>
                </a:solidFill>
              </a:rPr>
              <a:t>Additionally, On August</a:t>
            </a:r>
            <a:r>
              <a:rPr lang="en-US" b="0" u="none" baseline="0" dirty="0" smtClean="0">
                <a:solidFill>
                  <a:srgbClr val="FF0000"/>
                </a:solidFill>
              </a:rPr>
              <a:t> 23, the centers for </a:t>
            </a:r>
            <a:r>
              <a:rPr lang="en-US" b="0" u="none" baseline="0" dirty="0" err="1" smtClean="0">
                <a:solidFill>
                  <a:srgbClr val="FF0000"/>
                </a:solidFill>
              </a:rPr>
              <a:t>medicare</a:t>
            </a:r>
            <a:r>
              <a:rPr lang="en-US" b="0" u="none" baseline="0" dirty="0" smtClean="0">
                <a:solidFill>
                  <a:srgbClr val="FF0000"/>
                </a:solidFill>
              </a:rPr>
              <a:t> and </a:t>
            </a:r>
            <a:r>
              <a:rPr lang="en-US" b="0" u="none" baseline="0" dirty="0" err="1" smtClean="0">
                <a:solidFill>
                  <a:srgbClr val="FF0000"/>
                </a:solidFill>
              </a:rPr>
              <a:t>medicaid</a:t>
            </a:r>
            <a:r>
              <a:rPr lang="en-US" b="0" u="none" baseline="0" dirty="0" smtClean="0">
                <a:solidFill>
                  <a:srgbClr val="FF0000"/>
                </a:solidFill>
              </a:rPr>
              <a:t> services (CMS) published a final rule that specifies the Stage 2 criteria that eligible professionals (EPs), eligible hospitals, and critical access hospitals (CAHs) must meet in order to continue to participate in the Medicare and Medicaid Electronic Health Record (EHR) Incentive Programs.</a:t>
            </a:r>
          </a:p>
          <a:p>
            <a:endParaRPr lang="en-US" b="0" u="none"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u="none" baseline="0" dirty="0" smtClean="0">
                <a:solidFill>
                  <a:srgbClr val="FF0000"/>
                </a:solidFill>
              </a:rPr>
              <a:t>It also specifies </a:t>
            </a:r>
            <a:r>
              <a:rPr lang="en-US" dirty="0" smtClean="0"/>
              <a:t>Medicare “payment adjustments” for Eligible Professionals</a:t>
            </a:r>
            <a:r>
              <a:rPr lang="en-US" baseline="0" dirty="0" smtClean="0"/>
              <a:t> (EPs) </a:t>
            </a:r>
            <a:r>
              <a:rPr lang="en-US" dirty="0" smtClean="0"/>
              <a:t>&amp; hospitals that </a:t>
            </a:r>
            <a:r>
              <a:rPr lang="en-US" u="sng" dirty="0" smtClean="0"/>
              <a:t>fail</a:t>
            </a:r>
            <a:r>
              <a:rPr lang="en-US" dirty="0" smtClean="0"/>
              <a:t> to demonstrate Meaningful</a:t>
            </a:r>
            <a:r>
              <a:rPr lang="en-US" baseline="0" dirty="0" smtClean="0"/>
              <a:t> Use </a:t>
            </a:r>
            <a:r>
              <a:rPr lang="en-US" dirty="0" smtClean="0"/>
              <a:t>of certified EHR technology.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The earliest that the Stage 2 criteria will be effective is in fiscal year 2014 for eligible hospitals and CAHs or calendar year 2014 for EPs.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(MY NOTES:  In the Stage 1 meaningful use regulations, CMS had established a timeline that required providers to progress to Stage 2 criteria after two program years under the Stage 1 criteria. This original timeline would have required Medicare providers who first demonstrated meaningful use in 2011 to meet the Stage 2 criteria in 2013. </a:t>
            </a:r>
          </a:p>
          <a:p>
            <a:r>
              <a:rPr lang="en-US" sz="1200" b="0" i="0" u="none" strike="noStrike" kern="1200" baseline="0" dirty="0" smtClean="0">
                <a:solidFill>
                  <a:schemeClr val="tx1"/>
                </a:solidFill>
                <a:latin typeface="+mn-lt"/>
                <a:ea typeface="+mn-ea"/>
                <a:cs typeface="+mn-cs"/>
              </a:rPr>
              <a:t>However, we have delayed the onset of Stage 2 criteria. )</a:t>
            </a:r>
            <a:endParaRPr lang="en-US" dirty="0" smtClean="0"/>
          </a:p>
          <a:p>
            <a:endParaRPr lang="en-US" b="0" u="none" baseline="0" dirty="0" smtClean="0">
              <a:solidFill>
                <a:srgbClr val="FF0000"/>
              </a:solidFill>
            </a:endParaRPr>
          </a:p>
          <a:p>
            <a:endParaRPr lang="en-US" b="0" u="none" baseline="0" dirty="0" smtClean="0">
              <a:solidFill>
                <a:srgbClr val="FF0000"/>
              </a:solidFill>
            </a:endParaRPr>
          </a:p>
          <a:p>
            <a:endParaRPr lang="en-US" b="0" u="none" dirty="0" smtClean="0">
              <a:solidFill>
                <a:srgbClr val="FF0000"/>
              </a:solidFill>
            </a:endParaRPr>
          </a:p>
          <a:p>
            <a:r>
              <a:rPr lang="en-US" b="0" u="none" dirty="0" smtClean="0">
                <a:solidFill>
                  <a:srgbClr val="FF0000"/>
                </a:solidFill>
              </a:rPr>
              <a:t>Stage 2 overview </a:t>
            </a:r>
            <a:r>
              <a:rPr lang="en-US" b="0" u="none" dirty="0" err="1" smtClean="0">
                <a:solidFill>
                  <a:srgbClr val="FF0000"/>
                </a:solidFill>
              </a:rPr>
              <a:t>tipsheet</a:t>
            </a:r>
            <a:r>
              <a:rPr lang="en-US" b="0" u="none" dirty="0" smtClean="0">
                <a:solidFill>
                  <a:srgbClr val="FF0000"/>
                </a:solidFill>
              </a:rPr>
              <a:t>:</a:t>
            </a:r>
          </a:p>
          <a:p>
            <a:r>
              <a:rPr lang="en-US" b="0" u="none" dirty="0" smtClean="0">
                <a:solidFill>
                  <a:srgbClr val="FF0000"/>
                </a:solidFill>
              </a:rPr>
              <a:t>http://www.cms.gov/Regulations-and-Guidance/Legislation/EHRIncentivePrograms/Downloads/Stage2Overview_Tipsheet.pdf</a:t>
            </a:r>
          </a:p>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6</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solidFill>
                  <a:srgbClr val="FF0000"/>
                </a:solidFill>
              </a:rPr>
              <a:t>To demonstrate meaningful use under Stage 2 criteria—</a:t>
            </a:r>
          </a:p>
          <a:p>
            <a:r>
              <a:rPr lang="en-US" b="0" u="none" dirty="0" smtClean="0">
                <a:solidFill>
                  <a:srgbClr val="FF0000"/>
                </a:solidFill>
              </a:rPr>
              <a:t> </a:t>
            </a:r>
          </a:p>
          <a:p>
            <a:r>
              <a:rPr lang="en-US" b="0" u="none" dirty="0" smtClean="0">
                <a:solidFill>
                  <a:srgbClr val="FF0000"/>
                </a:solidFill>
              </a:rPr>
              <a:t>Eligible Professionals (</a:t>
            </a:r>
            <a:r>
              <a:rPr lang="en-US" b="0" u="none" dirty="0" err="1" smtClean="0">
                <a:solidFill>
                  <a:srgbClr val="FF0000"/>
                </a:solidFill>
              </a:rPr>
              <a:t>Eps</a:t>
            </a:r>
            <a:r>
              <a:rPr lang="en-US" b="0" u="none" dirty="0" smtClean="0">
                <a:solidFill>
                  <a:srgbClr val="FF0000"/>
                </a:solidFill>
              </a:rPr>
              <a:t>) must meet 17 core objectives and 3 menu objectives that they select from a total list of 6, or a total of 20 core objectives. </a:t>
            </a:r>
          </a:p>
          <a:p>
            <a:endParaRPr lang="en-US" b="0" u="none" dirty="0" smtClean="0">
              <a:solidFill>
                <a:srgbClr val="FF0000"/>
              </a:solidFill>
            </a:endParaRPr>
          </a:p>
          <a:p>
            <a:r>
              <a:rPr lang="en-US" b="0" u="none" dirty="0" smtClean="0">
                <a:solidFill>
                  <a:srgbClr val="FF0000"/>
                </a:solidFill>
              </a:rPr>
              <a:t>Eligible hospitals and CAHs must meet 16 core objectives and 3 menu objectives that they select from a total list of 6, or a total of 19 core objectives. </a:t>
            </a:r>
          </a:p>
          <a:p>
            <a:endParaRPr lang="en-US" b="0" u="none" dirty="0" smtClean="0">
              <a:solidFill>
                <a:srgbClr val="FF0000"/>
              </a:solidFill>
            </a:endParaRPr>
          </a:p>
          <a:p>
            <a:r>
              <a:rPr lang="en-US" b="0" u="none" dirty="0" smtClean="0">
                <a:solidFill>
                  <a:srgbClr val="FF0000"/>
                </a:solidFill>
              </a:rPr>
              <a:t>The “Use of certified EHR technology to identify patient-specific education resources” is a core objective</a:t>
            </a:r>
            <a:r>
              <a:rPr lang="en-US" b="0" u="none" baseline="0" dirty="0" smtClean="0">
                <a:solidFill>
                  <a:srgbClr val="FF0000"/>
                </a:solidFill>
              </a:rPr>
              <a:t> </a:t>
            </a:r>
            <a:r>
              <a:rPr lang="en-US" b="0" u="none" dirty="0" smtClean="0">
                <a:solidFill>
                  <a:srgbClr val="FF0000"/>
                </a:solidFill>
              </a:rPr>
              <a:t> </a:t>
            </a:r>
          </a:p>
          <a:p>
            <a:endParaRPr lang="en-US" b="0" u="none" dirty="0" smtClean="0">
              <a:solidFill>
                <a:srgbClr val="FF0000"/>
              </a:solidFill>
            </a:endParaRPr>
          </a:p>
          <a:p>
            <a:r>
              <a:rPr lang="en-US" b="0" u="none" dirty="0" smtClean="0">
                <a:solidFill>
                  <a:srgbClr val="FF0000"/>
                </a:solidFill>
              </a:rPr>
              <a:t>Stage 2 overview </a:t>
            </a:r>
            <a:r>
              <a:rPr lang="en-US" b="0" u="none" dirty="0" err="1" smtClean="0">
                <a:solidFill>
                  <a:srgbClr val="FF0000"/>
                </a:solidFill>
              </a:rPr>
              <a:t>tipsheet</a:t>
            </a:r>
            <a:r>
              <a:rPr lang="en-US" b="0" u="none" dirty="0" smtClean="0">
                <a:solidFill>
                  <a:srgbClr val="FF0000"/>
                </a:solidFill>
              </a:rPr>
              <a:t>:</a:t>
            </a:r>
          </a:p>
          <a:p>
            <a:r>
              <a:rPr lang="en-US" b="0" u="none" dirty="0" smtClean="0">
                <a:solidFill>
                  <a:srgbClr val="FF0000"/>
                </a:solidFill>
              </a:rPr>
              <a:t>http://www.cms.gov/Regulations-and-Guidance/Legislation/EHRIncentivePrograms/Downloads/Stage2Overview_Tipsheet.pdf</a:t>
            </a:r>
          </a:p>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7</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smtClean="0">
                <a:solidFill>
                  <a:srgbClr val="FF0000"/>
                </a:solidFill>
              </a:rPr>
              <a:t>The core objective for patient-specific</a:t>
            </a:r>
            <a:r>
              <a:rPr lang="en-US" b="0" u="none" baseline="0" dirty="0" smtClean="0">
                <a:solidFill>
                  <a:srgbClr val="FF0000"/>
                </a:solidFill>
              </a:rPr>
              <a:t> education resources states, “</a:t>
            </a:r>
            <a:r>
              <a:rPr lang="en-US" i="1" dirty="0" smtClean="0">
                <a:effectLst/>
              </a:rPr>
              <a:t>“Use clinically relevant information from Certified EHR Technology to identify patient-specific education resources and provide those resources to the patient.”</a:t>
            </a:r>
          </a:p>
          <a:p>
            <a:endParaRPr lang="en-US" b="0" u="none" dirty="0" smtClean="0">
              <a:solidFill>
                <a:srgbClr val="FF0000"/>
              </a:solidFill>
            </a:endParaRPr>
          </a:p>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8</a:t>
            </a:fld>
            <a:endParaRPr lang="en-US"/>
          </a:p>
        </p:txBody>
      </p:sp>
    </p:spTree>
    <p:extLst>
      <p:ext uri="{BB962C8B-B14F-4D97-AF65-F5344CB8AC3E}">
        <p14:creationId xmlns:p14="http://schemas.microsoft.com/office/powerpoint/2010/main" val="97564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i="0" dirty="0" smtClean="0"/>
              <a:t>National</a:t>
            </a:r>
            <a:r>
              <a:rPr lang="en-US" sz="1200" i="0" baseline="0" dirty="0" smtClean="0"/>
              <a:t> Library of Medicine resources are specifically mentioned:</a:t>
            </a:r>
          </a:p>
          <a:p>
            <a:pPr marL="0" indent="0">
              <a:buNone/>
            </a:pPr>
            <a:endParaRPr lang="en-US" sz="1200" i="0" baseline="0" dirty="0" smtClean="0"/>
          </a:p>
          <a:p>
            <a:pPr marL="0" indent="0">
              <a:buNone/>
            </a:pPr>
            <a:r>
              <a:rPr lang="en-US" sz="1200" i="1" dirty="0" smtClean="0"/>
              <a:t>“…these resources or materials do not have to be stored within or generated by the Certified EHR Technology. We are aware that there are many electronic resources available for patient education materials, such as through the </a:t>
            </a:r>
            <a:r>
              <a:rPr lang="en-US" sz="1200" b="1" i="1" dirty="0" smtClean="0">
                <a:solidFill>
                  <a:srgbClr val="FFFF00"/>
                </a:solidFill>
              </a:rPr>
              <a:t>National Library of Medicine</a:t>
            </a:r>
            <a:r>
              <a:rPr lang="en-US" sz="1200" i="1" dirty="0" smtClean="0"/>
              <a:t>, that can be queried via Certified EHR Technology (that is, specific patient characteristics are linked to specific consumer health content).”</a:t>
            </a:r>
          </a:p>
          <a:p>
            <a:endParaRPr lang="en-US" b="0" u="none" dirty="0" smtClean="0">
              <a:solidFill>
                <a:srgbClr val="FF0000"/>
              </a:solidFill>
            </a:endParaRPr>
          </a:p>
          <a:p>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423E564B-3E3B-42F3-955C-2F643FE835C3}" type="slidenum">
              <a:rPr lang="en-US" smtClean="0"/>
              <a:t>9</a:t>
            </a:fld>
            <a:endParaRPr lang="en-US"/>
          </a:p>
        </p:txBody>
      </p:sp>
    </p:spTree>
    <p:extLst>
      <p:ext uri="{BB962C8B-B14F-4D97-AF65-F5344CB8AC3E}">
        <p14:creationId xmlns:p14="http://schemas.microsoft.com/office/powerpoint/2010/main" val="97564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CC35A7-291D-4910-A508-90774CEAC248}"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B27D-2BA2-45EF-A282-E90DBDAA475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C35A7-291D-4910-A508-90774CEAC248}"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C35A7-291D-4910-A508-90774CEAC248}"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71954698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Slide Number Placeholder 5"/>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B56D8FB5-F4FE-4093-B0F8-9BA55313E7FC}"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106023438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Slide Number Placeholder 5"/>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6B62D7DD-AA78-4F14-BCFF-9662E1EE0147}"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283930667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7" name="Slide Number Placeholder 6"/>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18428F18-736A-4DED-BD5F-AEC04CEB51BC}"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204387723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9" name="Slide Number Placeholder 8"/>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90554724-83B6-4FCB-B02A-A93E0F86B680}"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243321315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5" name="Slide Number Placeholder 4"/>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B6FB9A71-DD31-491F-A5C5-6FCA4B6B4A33}"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315827626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4" name="Slide Number Placeholder 3"/>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8120D5E9-3C6B-4F86-A312-318709F60CDC}"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227187042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7" name="Slide Number Placeholder 6"/>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9F082969-51B3-4268-B151-05E2E98112C9}"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8754927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C35A7-291D-4910-A508-90774CEAC248}"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7" name="Slide Number Placeholder 6"/>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C1BBEB75-B943-46AD-AAFA-4871DD11A276}"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43439229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Slide Number Placeholder 5"/>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3D6933E0-C1E4-48AD-8C5F-CC0B4362ADDE}"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200455321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sz="2400" dirty="0">
              <a:solidFill>
                <a:srgbClr val="FFFFFF"/>
              </a:solidFill>
              <a:latin typeface="Arial" charset="0"/>
            </a:endParaRPr>
          </a:p>
        </p:txBody>
      </p:sp>
      <p:sp>
        <p:nvSpPr>
          <p:cNvPr id="6" name="Slide Number Placeholder 5"/>
          <p:cNvSpPr>
            <a:spLocks noGrp="1"/>
          </p:cNvSpPr>
          <p:nvPr>
            <p:ph type="sldNum" sz="quarter" idx="12"/>
          </p:nvPr>
        </p:nvSpPr>
        <p:spPr>
          <a:xfrm>
            <a:off x="6962274" y="5776595"/>
            <a:ext cx="2133600" cy="365125"/>
          </a:xfrm>
          <a:prstGeom prst="rect">
            <a:avLst/>
          </a:prstGeom>
        </p:spPr>
        <p:txBody>
          <a:bodyPr/>
          <a:lstStyle/>
          <a:p>
            <a:pPr fontAlgn="base">
              <a:spcBef>
                <a:spcPct val="0"/>
              </a:spcBef>
              <a:spcAft>
                <a:spcPct val="0"/>
              </a:spcAft>
            </a:pPr>
            <a:fld id="{673A9FE5-319A-48C9-8517-6B7455709BC1}" type="slidenum">
              <a:rPr lang="en-US" sz="2400" smtClean="0">
                <a:solidFill>
                  <a:srgbClr val="FFFFFF"/>
                </a:solidFill>
                <a:latin typeface="Arial" charset="0"/>
              </a:rPr>
              <a:pPr fontAlgn="base">
                <a:spcBef>
                  <a:spcPct val="0"/>
                </a:spcBef>
                <a:spcAft>
                  <a:spcPct val="0"/>
                </a:spcAft>
              </a:pPr>
              <a:t>‹#›</a:t>
            </a:fld>
            <a:endParaRPr lang="en-US" sz="2400" dirty="0">
              <a:solidFill>
                <a:srgbClr val="FFFFFF"/>
              </a:solidFill>
              <a:latin typeface="Arial" charset="0"/>
            </a:endParaRPr>
          </a:p>
        </p:txBody>
      </p:sp>
    </p:spTree>
    <p:extLst>
      <p:ext uri="{BB962C8B-B14F-4D97-AF65-F5344CB8AC3E}">
        <p14:creationId xmlns:p14="http://schemas.microsoft.com/office/powerpoint/2010/main" val="260196140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B075E0-C4C4-4356-BF22-405352C13E0F}"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B075E0-C4C4-4356-BF22-405352C13E0F}"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CC35A7-291D-4910-A508-90774CEAC248}" type="datetimeFigureOut">
              <a:rPr lang="en-US" smtClean="0"/>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8B27D-2BA2-45EF-A282-E90DBDAA475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54B075E0-C4C4-4356-BF22-405352C13E0F}"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E7D6AE-0371-45D6-9666-F75AA337B39B}" type="datetimeFigureOut">
              <a:rPr lang="en-US" smtClean="0">
                <a:solidFill>
                  <a:prstClr val="black">
                    <a:tint val="75000"/>
                  </a:prstClr>
                </a:solidFill>
              </a:rPr>
              <a:pPr/>
              <a:t>10/9/2012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C35A7-291D-4910-A508-90774CEAC248}"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CC35A7-291D-4910-A508-90774CEAC248}" type="datetimeFigureOut">
              <a:rPr lang="en-US" smtClean="0"/>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8B27D-2BA2-45EF-A282-E90DBDAA475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CC35A7-291D-4910-A508-90774CEAC248}" type="datetimeFigureOut">
              <a:rPr lang="en-US" smtClean="0"/>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C35A7-291D-4910-A508-90774CEAC248}" type="datetimeFigureOut">
              <a:rPr lang="en-US" smtClean="0"/>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C35A7-291D-4910-A508-90774CEAC248}"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8B27D-2BA2-45EF-A282-E90DBDAA475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CC35A7-291D-4910-A508-90774CEAC248}" type="datetimeFigureOut">
              <a:rPr lang="en-US" smtClean="0"/>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8B27D-2BA2-45EF-A282-E90DBDAA47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gi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gi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5CC35A7-291D-4910-A508-90774CEAC248}" type="datetimeFigureOut">
              <a:rPr lang="en-US" smtClean="0"/>
              <a:t>10/9/2012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58B27D-2BA2-45EF-A282-E90DBDAA47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1A48">
            <a:alpha val="9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7" name="Group 6"/>
          <p:cNvGrpSpPr/>
          <p:nvPr/>
        </p:nvGrpSpPr>
        <p:grpSpPr>
          <a:xfrm>
            <a:off x="-40105" y="6320589"/>
            <a:ext cx="9235440" cy="537411"/>
            <a:chOff x="-40105" y="6320589"/>
            <a:chExt cx="9235440" cy="537411"/>
          </a:xfrm>
        </p:grpSpPr>
        <p:sp>
          <p:nvSpPr>
            <p:cNvPr id="9" name="Rectangle 8"/>
            <p:cNvSpPr/>
            <p:nvPr userDrawn="1"/>
          </p:nvSpPr>
          <p:spPr>
            <a:xfrm>
              <a:off x="0" y="6340642"/>
              <a:ext cx="9144000" cy="517358"/>
            </a:xfrm>
            <a:prstGeom prst="rect">
              <a:avLst/>
            </a:prstGeom>
            <a:solidFill>
              <a:schemeClr val="tx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000000"/>
                </a:solidFill>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90907" y="6408019"/>
              <a:ext cx="362495" cy="365760"/>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44840" y="6408019"/>
              <a:ext cx="365760" cy="365760"/>
            </a:xfrm>
            <a:prstGeom prst="rect">
              <a:avLst/>
            </a:prstGeom>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702040" y="6408019"/>
              <a:ext cx="365760" cy="365760"/>
            </a:xfrm>
            <a:prstGeom prst="rect">
              <a:avLst/>
            </a:prstGeom>
          </p:spPr>
        </p:pic>
        <p:pic>
          <p:nvPicPr>
            <p:cNvPr id="13" name="Picture 12"/>
            <p:cNvPicPr>
              <a:picLocks noChangeAspect="1"/>
            </p:cNvPicPr>
            <p:nvPr userDrawn="1"/>
          </p:nvPicPr>
          <p:blipFill rotWithShape="1">
            <a:blip r:embed="rId16">
              <a:extLst>
                <a:ext uri="{28A0092B-C50C-407E-A947-70E740481C1C}">
                  <a14:useLocalDpi xmlns:a14="http://schemas.microsoft.com/office/drawing/2010/main" val="0"/>
                </a:ext>
              </a:extLst>
            </a:blip>
            <a:srcRect r="45717" b="10401"/>
            <a:stretch/>
          </p:blipFill>
          <p:spPr>
            <a:xfrm>
              <a:off x="16043" y="6356684"/>
              <a:ext cx="2400587" cy="457200"/>
            </a:xfrm>
            <a:prstGeom prst="rect">
              <a:avLst/>
            </a:prstGeom>
          </p:spPr>
        </p:pic>
        <p:cxnSp>
          <p:nvCxnSpPr>
            <p:cNvPr id="14" name="Straight Connector 13"/>
            <p:cNvCxnSpPr/>
            <p:nvPr userDrawn="1"/>
          </p:nvCxnSpPr>
          <p:spPr>
            <a:xfrm>
              <a:off x="-40105" y="6849979"/>
              <a:ext cx="9235440" cy="0"/>
            </a:xfrm>
            <a:prstGeom prst="line">
              <a:avLst/>
            </a:prstGeom>
            <a:ln w="53975">
              <a:solidFill>
                <a:srgbClr val="39B44A"/>
              </a:solidFill>
            </a:ln>
            <a:effectLst>
              <a:softEdge rad="12700"/>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0105" y="6320589"/>
              <a:ext cx="9235440" cy="0"/>
            </a:xfrm>
            <a:prstGeom prst="line">
              <a:avLst/>
            </a:prstGeom>
            <a:ln w="53975">
              <a:solidFill>
                <a:srgbClr val="39B44A"/>
              </a:solidFill>
            </a:ln>
            <a:effectLst>
              <a:softEdge rad="12700"/>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422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effectLst>
            <a:outerShdw blurRad="50800" dist="38100" dir="5400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3EE7D6AE-0371-45D6-9666-F75AA337B39B}" type="datetimeFigureOut">
              <a:rPr lang="en-US" b="1" smtClean="0">
                <a:solidFill>
                  <a:prstClr val="black">
                    <a:tint val="75000"/>
                  </a:prstClr>
                </a:solidFill>
                <a:latin typeface="Arial" pitchFamily="34" charset="0"/>
                <a:cs typeface="Arial" pitchFamily="34" charset="0"/>
              </a:rPr>
              <a:pPr fontAlgn="base">
                <a:spcBef>
                  <a:spcPct val="0"/>
                </a:spcBef>
                <a:spcAft>
                  <a:spcPct val="0"/>
                </a:spcAft>
              </a:pPr>
              <a:t>10/9/2012</a:t>
            </a:fld>
            <a:endParaRPr lang="en-US" b="1">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b="1">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39F80E7-A6D8-46E5-92B7-88D036C13816}" type="slidenum">
              <a:rPr lang="en-US" b="1" smtClean="0">
                <a:solidFill>
                  <a:prstClr val="black">
                    <a:tint val="75000"/>
                  </a:prstClr>
                </a:solidFill>
                <a:latin typeface="Arial" pitchFamily="34" charset="0"/>
                <a:cs typeface="Arial" pitchFamily="34" charset="0"/>
              </a:rPr>
              <a:pPr fontAlgn="base">
                <a:spcBef>
                  <a:spcPct val="0"/>
                </a:spcBef>
                <a:spcAft>
                  <a:spcPct val="0"/>
                </a:spcAft>
                <a:defRPr/>
              </a:pPr>
              <a:t>‹#›</a:t>
            </a:fld>
            <a:endParaRPr lang="en-US" b="1" dirty="0">
              <a:solidFill>
                <a:prstClr val="black">
                  <a:tint val="75000"/>
                </a:prstClr>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dhauser@institute2000.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8.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err="1" smtClean="0"/>
              <a:t>MedlinePlus</a:t>
            </a:r>
            <a:r>
              <a:rPr lang="en-US" cap="none" dirty="0" smtClean="0"/>
              <a:t> Connect </a:t>
            </a:r>
            <a:endParaRPr lang="en-US" cap="non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
        <p:nvSpPr>
          <p:cNvPr id="6" name="Subtitle 5"/>
          <p:cNvSpPr>
            <a:spLocks noGrp="1"/>
          </p:cNvSpPr>
          <p:nvPr>
            <p:ph type="subTitle" idx="1"/>
          </p:nvPr>
        </p:nvSpPr>
        <p:spPr/>
        <p:txBody>
          <a:bodyPr/>
          <a:lstStyle/>
          <a:p>
            <a:r>
              <a:rPr lang="en-US" dirty="0" smtClean="0"/>
              <a:t>Boost Box</a:t>
            </a:r>
          </a:p>
          <a:p>
            <a:r>
              <a:rPr lang="en-US" dirty="0" smtClean="0"/>
              <a:t>October 9, 2012</a:t>
            </a:r>
            <a:endParaRPr lang="en-US" dirty="0"/>
          </a:p>
        </p:txBody>
      </p:sp>
    </p:spTree>
    <p:extLst>
      <p:ext uri="{BB962C8B-B14F-4D97-AF65-F5344CB8AC3E}">
        <p14:creationId xmlns:p14="http://schemas.microsoft.com/office/powerpoint/2010/main" val="3142947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Method of Providing Patient-Specific Education Resources</a:t>
            </a:r>
            <a:endParaRPr lang="en-US" dirty="0"/>
          </a:p>
        </p:txBody>
      </p:sp>
      <p:sp>
        <p:nvSpPr>
          <p:cNvPr id="2" name="Content Placeholder 1"/>
          <p:cNvSpPr>
            <a:spLocks noGrp="1"/>
          </p:cNvSpPr>
          <p:nvPr>
            <p:ph idx="1"/>
          </p:nvPr>
        </p:nvSpPr>
        <p:spPr>
          <a:xfrm>
            <a:off x="251940" y="1657350"/>
            <a:ext cx="8663460" cy="4819650"/>
          </a:xfrm>
        </p:spPr>
        <p:txBody>
          <a:bodyPr/>
          <a:lstStyle/>
          <a:p>
            <a:pPr marL="0" indent="0">
              <a:buNone/>
            </a:pPr>
            <a:endParaRPr lang="en-US" sz="2800" dirty="0" smtClean="0">
              <a:solidFill>
                <a:srgbClr val="FF0000"/>
              </a:solidFill>
            </a:endParaRPr>
          </a:p>
          <a:p>
            <a:pPr marL="0" indent="0">
              <a:buNone/>
            </a:pPr>
            <a:r>
              <a:rPr lang="en-US" sz="2800" i="1" dirty="0"/>
              <a:t>“…The EP or hospital can then provide these educational resources to patients in a useful format for the patient (such as, electronic copy, printed copy, </a:t>
            </a:r>
            <a:r>
              <a:rPr lang="en-US" sz="2800" b="1" i="1" dirty="0">
                <a:solidFill>
                  <a:srgbClr val="FF0000"/>
                </a:solidFill>
              </a:rPr>
              <a:t>electronic link to source materials</a:t>
            </a:r>
            <a:r>
              <a:rPr lang="en-US" sz="2800" i="1" dirty="0"/>
              <a:t>, through a patient portal or PHR).”</a:t>
            </a:r>
          </a:p>
          <a:p>
            <a:pPr marL="0" indent="0">
              <a:buNone/>
            </a:pPr>
            <a:endParaRPr lang="en-US" sz="2800" dirty="0"/>
          </a:p>
          <a:p>
            <a:pPr marL="0" indent="0">
              <a:buNone/>
            </a:pPr>
            <a:endParaRPr lang="en-US" sz="2800" dirty="0">
              <a:solidFill>
                <a:srgbClr val="FF0000"/>
              </a:solidFill>
            </a:endParaRPr>
          </a:p>
          <a:p>
            <a:endParaRPr lang="en-US" sz="2800" dirty="0" smtClean="0"/>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997287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Measures for Providing Patient-Specific Education Resources</a:t>
            </a:r>
            <a:endParaRPr lang="en-US" dirty="0"/>
          </a:p>
        </p:txBody>
      </p:sp>
      <p:sp>
        <p:nvSpPr>
          <p:cNvPr id="2" name="Content Placeholder 1"/>
          <p:cNvSpPr>
            <a:spLocks noGrp="1"/>
          </p:cNvSpPr>
          <p:nvPr>
            <p:ph idx="1"/>
          </p:nvPr>
        </p:nvSpPr>
        <p:spPr>
          <a:xfrm>
            <a:off x="251940" y="1657350"/>
            <a:ext cx="8663460" cy="4819650"/>
          </a:xfrm>
        </p:spPr>
        <p:txBody>
          <a:bodyPr/>
          <a:lstStyle/>
          <a:p>
            <a:r>
              <a:rPr lang="en-US" sz="2800" dirty="0"/>
              <a:t>EPs: Provide educational resources to patients for &gt;10% of all office visits. </a:t>
            </a:r>
          </a:p>
          <a:p>
            <a:r>
              <a:rPr lang="en-US" sz="2800" dirty="0"/>
              <a:t>Hospitals: Provide educational resources to &gt;10% of all unique patients admitted to inpatient or emergency departments</a:t>
            </a:r>
          </a:p>
          <a:p>
            <a:endParaRPr lang="en-US" sz="2800" dirty="0"/>
          </a:p>
          <a:p>
            <a:pPr marL="0" indent="0">
              <a:buNone/>
            </a:pPr>
            <a:endParaRPr lang="en-US" sz="2800" dirty="0">
              <a:solidFill>
                <a:srgbClr val="FF0000"/>
              </a:solidFill>
            </a:endParaRPr>
          </a:p>
          <a:p>
            <a:pPr marL="0" indent="0">
              <a:buNone/>
            </a:pPr>
            <a:endParaRPr lang="en-US" sz="2800" dirty="0" smtClean="0"/>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2104634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p>
        </p:txBody>
      </p:sp>
      <p:sp>
        <p:nvSpPr>
          <p:cNvPr id="2" name="Content Placeholder 1"/>
          <p:cNvSpPr>
            <a:spLocks noGrp="1"/>
          </p:cNvSpPr>
          <p:nvPr>
            <p:ph idx="1"/>
          </p:nvPr>
        </p:nvSpPr>
        <p:spPr>
          <a:xfrm>
            <a:off x="251940" y="1657350"/>
            <a:ext cx="8663460" cy="4819650"/>
          </a:xfrm>
        </p:spPr>
        <p:txBody>
          <a:bodyPr/>
          <a:lstStyle/>
          <a:p>
            <a:r>
              <a:rPr lang="en-US" sz="2800" dirty="0" smtClean="0"/>
              <a:t>National Outreach Initiative</a:t>
            </a:r>
          </a:p>
          <a:p>
            <a:pPr lvl="1"/>
            <a:r>
              <a:rPr lang="en-US" dirty="0" smtClean="0"/>
              <a:t>HIT workforce/HIT schools</a:t>
            </a:r>
          </a:p>
          <a:p>
            <a:pPr lvl="1"/>
            <a:r>
              <a:rPr lang="en-US" dirty="0" smtClean="0"/>
              <a:t>Medical librarians</a:t>
            </a:r>
          </a:p>
          <a:p>
            <a:pPr lvl="1"/>
            <a:r>
              <a:rPr lang="en-US" dirty="0" smtClean="0"/>
              <a:t>RECs</a:t>
            </a:r>
          </a:p>
          <a:p>
            <a:pPr lvl="1"/>
            <a:r>
              <a:rPr lang="en-US" dirty="0" smtClean="0"/>
              <a:t>FQHCs</a:t>
            </a:r>
          </a:p>
          <a:p>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51816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586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0" y="976630"/>
            <a:ext cx="9144000" cy="3536950"/>
          </a:xfrm>
          <a:ln w="57150"/>
        </p:spPr>
        <p:txBody>
          <a:bodyPr>
            <a:normAutofit/>
          </a:bodyPr>
          <a:lstStyle/>
          <a:p>
            <a:pPr>
              <a:defRPr/>
            </a:pP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t/>
            </a:r>
            <a:br>
              <a:rPr lang="en-US" dirty="0" smtClean="0"/>
            </a:br>
            <a:r>
              <a:rPr lang="en-US" dirty="0" smtClean="0"/>
              <a:t/>
            </a:r>
            <a:br>
              <a:rPr lang="en-US" dirty="0" smtClean="0"/>
            </a:br>
            <a:endParaRPr lang="en-US" dirty="0" smtClean="0">
              <a:solidFill>
                <a:schemeClr val="tx1"/>
              </a:solidFill>
            </a:endParaRPr>
          </a:p>
        </p:txBody>
      </p:sp>
      <p:sp>
        <p:nvSpPr>
          <p:cNvPr id="6" name="Slide Number Placeholder 5"/>
          <p:cNvSpPr>
            <a:spLocks noGrp="1"/>
          </p:cNvSpPr>
          <p:nvPr>
            <p:ph type="sldNum" sz="quarter" idx="12"/>
          </p:nvPr>
        </p:nvSpPr>
        <p:spPr/>
        <p:txBody>
          <a:bodyPr/>
          <a:lstStyle/>
          <a:p>
            <a:pPr>
              <a:defRPr/>
            </a:pPr>
            <a:fld id="{54B075E0-C4C4-4356-BF22-405352C13E0F}" type="slidenum">
              <a:rPr lang="en-US" smtClean="0">
                <a:solidFill>
                  <a:prstClr val="black">
                    <a:tint val="75000"/>
                  </a:prstClr>
                </a:solidFill>
              </a:rPr>
              <a:pPr>
                <a:defRPr/>
              </a:pPr>
              <a:t>13</a:t>
            </a:fld>
            <a:endParaRPr lang="en-US" dirty="0">
              <a:solidFill>
                <a:prstClr val="black">
                  <a:tint val="75000"/>
                </a:prstClr>
              </a:solidFill>
            </a:endParaRPr>
          </a:p>
        </p:txBody>
      </p:sp>
      <p:sp>
        <p:nvSpPr>
          <p:cNvPr id="4" name="Rectangle 3"/>
          <p:cNvSpPr/>
          <p:nvPr/>
        </p:nvSpPr>
        <p:spPr>
          <a:xfrm>
            <a:off x="552988" y="889706"/>
            <a:ext cx="7924800" cy="3477875"/>
          </a:xfrm>
          <a:prstGeom prst="rect">
            <a:avLst/>
          </a:prstGeom>
          <a:noFill/>
          <a:ln w="38100">
            <a:noFill/>
          </a:ln>
        </p:spPr>
        <p:txBody>
          <a:bodyPr wrap="square">
            <a:spAutoFit/>
          </a:bodyPr>
          <a:lstStyle/>
          <a:p>
            <a:pPr algn="ctr" fontAlgn="base">
              <a:spcBef>
                <a:spcPct val="0"/>
              </a:spcBef>
              <a:spcAft>
                <a:spcPct val="0"/>
              </a:spcAft>
              <a:defRPr/>
            </a:pPr>
            <a:endParaRPr lang="en-US" sz="2800" b="1" dirty="0" smtClean="0">
              <a:solidFill>
                <a:prstClr val="black"/>
              </a:solidFill>
              <a:latin typeface="Arial" pitchFamily="34" charset="0"/>
              <a:cs typeface="Arial" pitchFamily="34" charset="0"/>
            </a:endParaRPr>
          </a:p>
          <a:p>
            <a:pPr algn="ctr" fontAlgn="base">
              <a:spcBef>
                <a:spcPct val="0"/>
              </a:spcBef>
              <a:spcAft>
                <a:spcPct val="0"/>
              </a:spcAft>
              <a:defRPr/>
            </a:pPr>
            <a:endParaRPr lang="en-US" sz="2800" b="1" dirty="0" smtClean="0">
              <a:solidFill>
                <a:prstClr val="black"/>
              </a:solidFill>
              <a:latin typeface="Arial" pitchFamily="34" charset="0"/>
              <a:cs typeface="Arial" pitchFamily="34" charset="0"/>
            </a:endParaRPr>
          </a:p>
          <a:p>
            <a:pPr algn="ctr" fontAlgn="base">
              <a:spcBef>
                <a:spcPct val="0"/>
              </a:spcBef>
              <a:spcAft>
                <a:spcPct val="0"/>
              </a:spcAft>
              <a:defRPr/>
            </a:pPr>
            <a:r>
              <a:rPr lang="en-US" sz="4000" b="1" dirty="0" smtClean="0">
                <a:solidFill>
                  <a:srgbClr val="1CBA6F"/>
                </a:solidFill>
                <a:latin typeface="Arial" pitchFamily="34" charset="0"/>
                <a:cs typeface="Arial" pitchFamily="34" charset="0"/>
              </a:rPr>
              <a:t>Engaging Patients through </a:t>
            </a:r>
          </a:p>
          <a:p>
            <a:pPr algn="ctr" fontAlgn="base">
              <a:spcBef>
                <a:spcPct val="0"/>
              </a:spcBef>
              <a:spcAft>
                <a:spcPct val="0"/>
              </a:spcAft>
              <a:defRPr/>
            </a:pPr>
            <a:r>
              <a:rPr lang="en-US" sz="4000" b="1" dirty="0" err="1" smtClean="0">
                <a:solidFill>
                  <a:srgbClr val="1CBA6F"/>
                </a:solidFill>
                <a:latin typeface="Arial" pitchFamily="34" charset="0"/>
                <a:cs typeface="Arial" pitchFamily="34" charset="0"/>
              </a:rPr>
              <a:t>MedlinePlus</a:t>
            </a:r>
            <a:r>
              <a:rPr lang="en-US" sz="4000" b="1" dirty="0" smtClean="0">
                <a:solidFill>
                  <a:srgbClr val="1CBA6F"/>
                </a:solidFill>
                <a:latin typeface="Arial" pitchFamily="34" charset="0"/>
                <a:cs typeface="Arial" pitchFamily="34" charset="0"/>
              </a:rPr>
              <a:t> Connect </a:t>
            </a:r>
          </a:p>
          <a:p>
            <a:pPr algn="ctr" fontAlgn="base">
              <a:spcBef>
                <a:spcPct val="0"/>
              </a:spcBef>
              <a:spcAft>
                <a:spcPct val="0"/>
              </a:spcAft>
              <a:defRPr/>
            </a:pPr>
            <a:endParaRPr lang="en-US" sz="2800" b="1" dirty="0" smtClean="0">
              <a:solidFill>
                <a:prstClr val="black"/>
              </a:solidFill>
              <a:latin typeface="Arial" pitchFamily="34" charset="0"/>
              <a:cs typeface="Arial" pitchFamily="34" charset="0"/>
            </a:endParaRPr>
          </a:p>
          <a:p>
            <a:pPr algn="ctr" fontAlgn="base">
              <a:spcBef>
                <a:spcPct val="0"/>
              </a:spcBef>
              <a:spcAft>
                <a:spcPct val="0"/>
              </a:spcAft>
              <a:defRPr/>
            </a:pPr>
            <a:endParaRPr lang="en-US" sz="2800" b="1" dirty="0" smtClean="0">
              <a:solidFill>
                <a:prstClr val="black"/>
              </a:solidFill>
              <a:latin typeface="Arial" pitchFamily="34" charset="0"/>
              <a:cs typeface="Arial" pitchFamily="34" charset="0"/>
            </a:endParaRPr>
          </a:p>
          <a:p>
            <a:pPr algn="ctr" fontAlgn="base">
              <a:spcBef>
                <a:spcPct val="0"/>
              </a:spcBef>
              <a:spcAft>
                <a:spcPct val="0"/>
              </a:spcAft>
              <a:defRPr/>
            </a:pPr>
            <a:endParaRPr lang="en-US" sz="2800" b="1" dirty="0" smtClean="0">
              <a:solidFill>
                <a:prstClr val="black"/>
              </a:solidFill>
              <a:latin typeface="Arial" pitchFamily="34" charset="0"/>
              <a:cs typeface="Arial" pitchFamily="34" charset="0"/>
            </a:endParaRPr>
          </a:p>
        </p:txBody>
      </p:sp>
      <p:sp>
        <p:nvSpPr>
          <p:cNvPr id="5" name="TextBox 4"/>
          <p:cNvSpPr txBox="1"/>
          <p:nvPr/>
        </p:nvSpPr>
        <p:spPr>
          <a:xfrm>
            <a:off x="0" y="4611231"/>
            <a:ext cx="9144000" cy="3293209"/>
          </a:xfrm>
          <a:prstGeom prst="rect">
            <a:avLst/>
          </a:prstGeom>
          <a:noFill/>
        </p:spPr>
        <p:txBody>
          <a:bodyPr wrap="square" rtlCol="0">
            <a:spAutoFit/>
          </a:bodyPr>
          <a:lstStyle/>
          <a:p>
            <a:pPr algn="ctr" fontAlgn="base">
              <a:spcBef>
                <a:spcPct val="0"/>
              </a:spcBef>
              <a:spcAft>
                <a:spcPct val="0"/>
              </a:spcAft>
            </a:pPr>
            <a:r>
              <a:rPr lang="en-US" sz="2400" b="1" dirty="0" smtClean="0">
                <a:solidFill>
                  <a:prstClr val="black"/>
                </a:solidFill>
                <a:latin typeface="Arial" pitchFamily="34" charset="0"/>
                <a:cs typeface="Arial" pitchFamily="34" charset="0"/>
              </a:rPr>
              <a:t>Diane Hauser</a:t>
            </a:r>
          </a:p>
          <a:p>
            <a:pPr algn="ctr" fontAlgn="base">
              <a:spcBef>
                <a:spcPct val="0"/>
              </a:spcBef>
              <a:spcAft>
                <a:spcPct val="0"/>
              </a:spcAft>
            </a:pPr>
            <a:r>
              <a:rPr lang="en-US" sz="2400" b="1" dirty="0" smtClean="0">
                <a:solidFill>
                  <a:prstClr val="black"/>
                </a:solidFill>
                <a:latin typeface="Arial" pitchFamily="34" charset="0"/>
                <a:cs typeface="Arial" pitchFamily="34" charset="0"/>
              </a:rPr>
              <a:t>The Institute for Family Health</a:t>
            </a:r>
          </a:p>
          <a:p>
            <a:pPr algn="ctr" fontAlgn="base">
              <a:spcBef>
                <a:spcPct val="0"/>
              </a:spcBef>
              <a:spcAft>
                <a:spcPct val="0"/>
              </a:spcAft>
            </a:pPr>
            <a:r>
              <a:rPr lang="en-US" sz="2400" b="1" dirty="0" smtClean="0">
                <a:solidFill>
                  <a:prstClr val="black"/>
                </a:solidFill>
                <a:latin typeface="Arial" pitchFamily="34" charset="0"/>
                <a:cs typeface="Arial" pitchFamily="34" charset="0"/>
                <a:hlinkClick r:id="rId4"/>
              </a:rPr>
              <a:t>dhauser@institute2000.org</a:t>
            </a:r>
            <a:endParaRPr lang="en-US" sz="2400" b="1" dirty="0" smtClean="0">
              <a:solidFill>
                <a:prstClr val="black"/>
              </a:solidFill>
              <a:latin typeface="Arial" pitchFamily="34" charset="0"/>
              <a:cs typeface="Arial" pitchFamily="34" charset="0"/>
            </a:endParaRPr>
          </a:p>
          <a:p>
            <a:pPr algn="ctr" fontAlgn="base">
              <a:spcBef>
                <a:spcPct val="0"/>
              </a:spcBef>
              <a:spcAft>
                <a:spcPct val="0"/>
              </a:spcAft>
            </a:pPr>
            <a:endParaRPr lang="en-US" sz="2400" b="1" dirty="0" smtClean="0">
              <a:solidFill>
                <a:prstClr val="black"/>
              </a:solidFill>
              <a:latin typeface="Arial" pitchFamily="34" charset="0"/>
              <a:cs typeface="Arial" pitchFamily="34" charset="0"/>
            </a:endParaRPr>
          </a:p>
          <a:p>
            <a:pPr algn="ctr" fontAlgn="base">
              <a:spcBef>
                <a:spcPct val="0"/>
              </a:spcBef>
              <a:spcAft>
                <a:spcPct val="0"/>
              </a:spcAft>
            </a:pPr>
            <a:r>
              <a:rPr lang="en-US" sz="1000" dirty="0" smtClean="0">
                <a:solidFill>
                  <a:prstClr val="black"/>
                </a:solidFill>
                <a:cs typeface="Arial" pitchFamily="34" charset="0"/>
              </a:rPr>
              <a:t>This </a:t>
            </a:r>
            <a:r>
              <a:rPr lang="en-US" sz="1000" dirty="0">
                <a:solidFill>
                  <a:prstClr val="black"/>
                </a:solidFill>
                <a:cs typeface="Arial" pitchFamily="34" charset="0"/>
              </a:rPr>
              <a:t>project </a:t>
            </a:r>
            <a:r>
              <a:rPr lang="en-US" sz="1000" dirty="0" smtClean="0">
                <a:solidFill>
                  <a:prstClr val="black"/>
                </a:solidFill>
                <a:cs typeface="Arial" pitchFamily="34" charset="0"/>
              </a:rPr>
              <a:t>has </a:t>
            </a:r>
            <a:r>
              <a:rPr lang="en-US" sz="1000" dirty="0">
                <a:solidFill>
                  <a:prstClr val="black"/>
                </a:solidFill>
                <a:cs typeface="Arial" pitchFamily="34" charset="0"/>
              </a:rPr>
              <a:t>been funded in whole or in part with Federal funds from the National Library of Medicine, National Institutes of Health, </a:t>
            </a:r>
            <a:endParaRPr lang="en-US" sz="1000" dirty="0" smtClean="0">
              <a:solidFill>
                <a:prstClr val="black"/>
              </a:solidFill>
              <a:cs typeface="Arial" pitchFamily="34" charset="0"/>
            </a:endParaRPr>
          </a:p>
          <a:p>
            <a:pPr algn="ctr" fontAlgn="base">
              <a:spcBef>
                <a:spcPct val="0"/>
              </a:spcBef>
              <a:spcAft>
                <a:spcPct val="0"/>
              </a:spcAft>
            </a:pPr>
            <a:r>
              <a:rPr lang="en-US" sz="1000" dirty="0" smtClean="0">
                <a:solidFill>
                  <a:prstClr val="black"/>
                </a:solidFill>
                <a:cs typeface="Arial" pitchFamily="34" charset="0"/>
              </a:rPr>
              <a:t>Department </a:t>
            </a:r>
            <a:r>
              <a:rPr lang="en-US" sz="1000" dirty="0">
                <a:solidFill>
                  <a:prstClr val="black"/>
                </a:solidFill>
                <a:cs typeface="Arial" pitchFamily="34" charset="0"/>
              </a:rPr>
              <a:t>of </a:t>
            </a:r>
            <a:r>
              <a:rPr lang="en-US" sz="1000" dirty="0" smtClean="0">
                <a:solidFill>
                  <a:prstClr val="black"/>
                </a:solidFill>
                <a:cs typeface="Arial" pitchFamily="34" charset="0"/>
              </a:rPr>
              <a:t>Health </a:t>
            </a:r>
            <a:r>
              <a:rPr lang="en-US" sz="1000" dirty="0">
                <a:solidFill>
                  <a:prstClr val="black"/>
                </a:solidFill>
                <a:cs typeface="Arial" pitchFamily="34" charset="0"/>
              </a:rPr>
              <a:t>and Human Services, under Contract No. HHS-N-276-2011-00003-C with the University of Pittsburgh-Health Sciences Library System.</a:t>
            </a:r>
          </a:p>
          <a:p>
            <a:pPr algn="ctr" fontAlgn="base">
              <a:spcBef>
                <a:spcPct val="0"/>
              </a:spcBef>
              <a:spcAft>
                <a:spcPct val="0"/>
              </a:spcAft>
            </a:pPr>
            <a:endParaRPr lang="en-US" sz="2400" b="1" dirty="0" smtClean="0">
              <a:solidFill>
                <a:prstClr val="black"/>
              </a:solidFill>
              <a:latin typeface="Arial" pitchFamily="34" charset="0"/>
              <a:cs typeface="Arial" pitchFamily="34" charset="0"/>
            </a:endParaRPr>
          </a:p>
          <a:p>
            <a:pPr algn="ctr" fontAlgn="base">
              <a:spcBef>
                <a:spcPct val="0"/>
              </a:spcBef>
              <a:spcAft>
                <a:spcPct val="0"/>
              </a:spcAft>
            </a:pPr>
            <a:endParaRPr lang="en-US" sz="2400" b="1" dirty="0" smtClean="0">
              <a:solidFill>
                <a:prstClr val="black"/>
              </a:solidFill>
              <a:latin typeface="Arial" pitchFamily="34" charset="0"/>
              <a:cs typeface="Arial" pitchFamily="34" charset="0"/>
            </a:endParaRPr>
          </a:p>
          <a:p>
            <a:pPr fontAlgn="base">
              <a:spcBef>
                <a:spcPct val="0"/>
              </a:spcBef>
              <a:spcAft>
                <a:spcPct val="0"/>
              </a:spcAft>
            </a:pPr>
            <a:r>
              <a:rPr lang="en-US" sz="2400" b="1" dirty="0" smtClean="0">
                <a:solidFill>
                  <a:prstClr val="black"/>
                </a:solidFill>
                <a:latin typeface="Arial" pitchFamily="34" charset="0"/>
                <a:cs typeface="Arial" pitchFamily="34" charset="0"/>
              </a:rPr>
              <a:t>       </a:t>
            </a:r>
          </a:p>
          <a:p>
            <a:pPr algn="ctr" fontAlgn="base">
              <a:spcBef>
                <a:spcPct val="0"/>
              </a:spcBef>
              <a:spcAft>
                <a:spcPct val="0"/>
              </a:spcAft>
            </a:pPr>
            <a:endParaRPr lang="en-US" sz="2000" b="1" dirty="0">
              <a:solidFill>
                <a:prstClr val="black"/>
              </a:solidFill>
              <a:latin typeface="Arial" pitchFamily="34" charset="0"/>
              <a:cs typeface="Arial" pitchFamily="34" charset="0"/>
            </a:endParaRPr>
          </a:p>
        </p:txBody>
      </p:sp>
      <p:pic>
        <p:nvPicPr>
          <p:cNvPr id="7" name="Picture 6" descr="IFH_LOGO_266_TNY"/>
          <p:cNvPicPr/>
          <p:nvPr/>
        </p:nvPicPr>
        <p:blipFill>
          <a:blip r:embed="rId5" cstate="print"/>
          <a:srcRect/>
          <a:stretch>
            <a:fillRect/>
          </a:stretch>
        </p:blipFill>
        <p:spPr bwMode="auto">
          <a:xfrm>
            <a:off x="172279" y="198781"/>
            <a:ext cx="1005510" cy="949807"/>
          </a:xfrm>
          <a:prstGeom prst="rect">
            <a:avLst/>
          </a:prstGeom>
          <a:noFill/>
          <a:ln w="9525">
            <a:noFill/>
            <a:miter lim="800000"/>
            <a:headEnd/>
            <a:tailEnd/>
          </a:ln>
        </p:spPr>
      </p:pic>
      <p:pic>
        <p:nvPicPr>
          <p:cNvPr id="12" name="Picture 11" descr="m_logo_primary.png"/>
          <p:cNvPicPr>
            <a:picLocks noChangeAspect="1"/>
          </p:cNvPicPr>
          <p:nvPr/>
        </p:nvPicPr>
        <p:blipFill>
          <a:blip r:embed="rId6" cstate="print"/>
          <a:stretch>
            <a:fillRect/>
          </a:stretch>
        </p:blipFill>
        <p:spPr>
          <a:xfrm>
            <a:off x="4808482" y="3430997"/>
            <a:ext cx="3114675" cy="747522"/>
          </a:xfrm>
          <a:prstGeom prst="rect">
            <a:avLst/>
          </a:prstGeom>
        </p:spPr>
      </p:pic>
      <p:graphicFrame>
        <p:nvGraphicFramePr>
          <p:cNvPr id="9" name="Object 2"/>
          <p:cNvGraphicFramePr>
            <a:graphicFrameLocks noChangeAspect="1"/>
          </p:cNvGraphicFramePr>
          <p:nvPr/>
        </p:nvGraphicFramePr>
        <p:xfrm>
          <a:off x="750906" y="3085407"/>
          <a:ext cx="2992438" cy="1527175"/>
        </p:xfrm>
        <a:graphic>
          <a:graphicData uri="http://schemas.openxmlformats.org/presentationml/2006/ole">
            <mc:AlternateContent xmlns:mc="http://schemas.openxmlformats.org/markup-compatibility/2006">
              <mc:Choice xmlns:v="urn:schemas-microsoft-com:vml" Requires="v">
                <p:oleObj spid="_x0000_s1026" name="Image" r:id="rId7" imgW="1866667" imgH="952045" progId="">
                  <p:embed/>
                </p:oleObj>
              </mc:Choice>
              <mc:Fallback>
                <p:oleObj name="Image" r:id="rId7" imgW="1866667" imgH="95204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06" y="3085407"/>
                        <a:ext cx="2992438"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44726" y="0"/>
            <a:ext cx="7772400" cy="1143000"/>
          </a:xfrm>
        </p:spPr>
        <p:txBody>
          <a:bodyPr/>
          <a:lstStyle/>
          <a:p>
            <a:pPr eaLnBrk="1" hangingPunct="1"/>
            <a:r>
              <a:rPr lang="en-US" sz="3600" dirty="0" smtClean="0">
                <a:solidFill>
                  <a:srgbClr val="00B050"/>
                </a:solidFill>
                <a:latin typeface="Arial" pitchFamily="34" charset="0"/>
                <a:cs typeface="Arial" pitchFamily="34" charset="0"/>
              </a:rPr>
              <a:t>The Institute for Family Health</a:t>
            </a:r>
          </a:p>
        </p:txBody>
      </p:sp>
      <p:sp>
        <p:nvSpPr>
          <p:cNvPr id="14339" name="Rectangle 3"/>
          <p:cNvSpPr>
            <a:spLocks noGrp="1" noChangeArrowheads="1"/>
          </p:cNvSpPr>
          <p:nvPr>
            <p:ph idx="1"/>
          </p:nvPr>
        </p:nvSpPr>
        <p:spPr>
          <a:xfrm>
            <a:off x="288925" y="1219200"/>
            <a:ext cx="7712075" cy="5638800"/>
          </a:xfrm>
        </p:spPr>
        <p:txBody>
          <a:bodyPr>
            <a:normAutofit lnSpcReduction="10000"/>
          </a:bodyPr>
          <a:lstStyle/>
          <a:p>
            <a:pPr marL="609600" indent="-609600" eaLnBrk="1" hangingPunct="1"/>
            <a:r>
              <a:rPr lang="en-US" sz="2400" dirty="0" smtClean="0">
                <a:latin typeface="Arial" pitchFamily="34" charset="0"/>
                <a:cs typeface="Arial" pitchFamily="34" charset="0"/>
              </a:rPr>
              <a:t>18 full-time Federally Qualified Health Centers (FQHC)</a:t>
            </a:r>
          </a:p>
          <a:p>
            <a:pPr marL="609600" indent="-609600"/>
            <a:r>
              <a:rPr lang="en-US" sz="2400" dirty="0" smtClean="0">
                <a:latin typeface="Arial" pitchFamily="34" charset="0"/>
                <a:cs typeface="Arial" pitchFamily="34" charset="0"/>
              </a:rPr>
              <a:t>2 School based health programs</a:t>
            </a:r>
          </a:p>
          <a:p>
            <a:pPr marL="609600" indent="-609600"/>
            <a:r>
              <a:rPr lang="en-US" sz="2400" dirty="0" smtClean="0">
                <a:latin typeface="Arial" pitchFamily="34" charset="0"/>
                <a:cs typeface="Arial" pitchFamily="34" charset="0"/>
              </a:rPr>
              <a:t>4 Dental centers</a:t>
            </a:r>
          </a:p>
          <a:p>
            <a:pPr marL="609600" indent="-609600"/>
            <a:r>
              <a:rPr lang="en-US" sz="2400" dirty="0" smtClean="0">
                <a:latin typeface="Arial" pitchFamily="34" charset="0"/>
                <a:cs typeface="Arial" pitchFamily="34" charset="0"/>
              </a:rPr>
              <a:t>2 Mental health centers</a:t>
            </a:r>
          </a:p>
          <a:p>
            <a:pPr marL="609600" indent="-609600"/>
            <a:r>
              <a:rPr lang="en-US" sz="2400" dirty="0" smtClean="0">
                <a:latin typeface="Arial" pitchFamily="34" charset="0"/>
                <a:cs typeface="Arial" pitchFamily="34" charset="0"/>
              </a:rPr>
              <a:t>2 Free clinics</a:t>
            </a:r>
          </a:p>
          <a:p>
            <a:pPr marL="609600" indent="-609600" eaLnBrk="1" hangingPunct="1">
              <a:buNone/>
            </a:pPr>
            <a:endParaRPr lang="en-US" sz="2400" dirty="0" smtClean="0">
              <a:latin typeface="Arial" pitchFamily="34" charset="0"/>
              <a:cs typeface="Arial" pitchFamily="34" charset="0"/>
            </a:endParaRPr>
          </a:p>
          <a:p>
            <a:pPr marL="609600" indent="-609600" eaLnBrk="1" hangingPunct="1"/>
            <a:r>
              <a:rPr lang="en-US" sz="2400" dirty="0" smtClean="0">
                <a:latin typeface="Arial" pitchFamily="34" charset="0"/>
                <a:cs typeface="Arial" pitchFamily="34" charset="0"/>
              </a:rPr>
              <a:t>8 Homeless healthcare sites </a:t>
            </a:r>
          </a:p>
          <a:p>
            <a:pPr marL="609600" indent="-609600" eaLnBrk="1" hangingPunct="1"/>
            <a:r>
              <a:rPr lang="en-US" sz="2400" dirty="0" smtClean="0">
                <a:latin typeface="Arial" pitchFamily="34" charset="0"/>
                <a:cs typeface="Arial" pitchFamily="34" charset="0"/>
              </a:rPr>
              <a:t>3 Family Medicine Residency Programs</a:t>
            </a:r>
          </a:p>
          <a:p>
            <a:pPr marL="609600" indent="-609600" eaLnBrk="1" hangingPunct="1">
              <a:buNone/>
            </a:pPr>
            <a:endParaRPr lang="en-US" sz="2400" dirty="0" smtClean="0">
              <a:latin typeface="Arial" pitchFamily="34" charset="0"/>
              <a:cs typeface="Arial" pitchFamily="34" charset="0"/>
            </a:endParaRPr>
          </a:p>
          <a:p>
            <a:pPr marL="609600" indent="-609600" eaLnBrk="1" hangingPunct="1"/>
            <a:r>
              <a:rPr lang="en-US" sz="2400" dirty="0" smtClean="0">
                <a:latin typeface="Arial" pitchFamily="34" charset="0"/>
                <a:cs typeface="Arial" pitchFamily="34" charset="0"/>
              </a:rPr>
              <a:t>&gt;400,000 patient visits</a:t>
            </a:r>
          </a:p>
          <a:p>
            <a:pPr marL="609600" indent="-609600" eaLnBrk="1" hangingPunct="1"/>
            <a:r>
              <a:rPr lang="en-US" sz="2400" dirty="0" smtClean="0">
                <a:latin typeface="Arial" pitchFamily="34" charset="0"/>
                <a:cs typeface="Arial" pitchFamily="34" charset="0"/>
              </a:rPr>
              <a:t>90,000 unique patients</a:t>
            </a:r>
          </a:p>
          <a:p>
            <a:pPr marL="609600" indent="-609600" eaLnBrk="1" hangingPunct="1"/>
            <a:r>
              <a:rPr lang="en-US" sz="2400" dirty="0" smtClean="0">
                <a:latin typeface="Arial" pitchFamily="34" charset="0"/>
                <a:cs typeface="Arial" pitchFamily="34" charset="0"/>
              </a:rPr>
              <a:t>14% uninsured, 44% publicly insured</a:t>
            </a:r>
          </a:p>
          <a:p>
            <a:pPr marL="609600" indent="-609600" eaLnBrk="1" hangingPunct="1">
              <a:buNone/>
            </a:pPr>
            <a:endParaRPr lang="en-US" sz="2400" dirty="0" smtClean="0"/>
          </a:p>
          <a:p>
            <a:pPr marL="609600" indent="-609600" eaLnBrk="1" hangingPunct="1">
              <a:buFontTx/>
              <a:buNone/>
            </a:pPr>
            <a:endParaRPr lang="en-US" sz="2400" dirty="0" smtClean="0"/>
          </a:p>
        </p:txBody>
      </p:sp>
      <p:sp>
        <p:nvSpPr>
          <p:cNvPr id="9" name="Slide Number Placeholder 8"/>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14</a:t>
            </a:fld>
            <a:endParaRPr lang="en-US" dirty="0">
              <a:solidFill>
                <a:prstClr val="black">
                  <a:tint val="75000"/>
                </a:prstClr>
              </a:solidFill>
            </a:endParaRPr>
          </a:p>
        </p:txBody>
      </p:sp>
      <p:pic>
        <p:nvPicPr>
          <p:cNvPr id="10" name="Picture 6" descr="walton_72"/>
          <p:cNvPicPr>
            <a:picLocks noChangeAspect="1" noChangeArrowheads="1"/>
          </p:cNvPicPr>
          <p:nvPr/>
        </p:nvPicPr>
        <p:blipFill>
          <a:blip r:embed="rId3" cstate="print"/>
          <a:srcRect l="3334" r="5000" b="16455"/>
          <a:stretch>
            <a:fillRect/>
          </a:stretch>
        </p:blipFill>
        <p:spPr bwMode="auto">
          <a:xfrm>
            <a:off x="5269423" y="2303950"/>
            <a:ext cx="2805193" cy="1683689"/>
          </a:xfrm>
          <a:prstGeom prst="rect">
            <a:avLst/>
          </a:prstGeom>
          <a:noFill/>
        </p:spPr>
      </p:pic>
      <p:pic>
        <p:nvPicPr>
          <p:cNvPr id="11" name="Picture 7" descr="gayle_pk"/>
          <p:cNvPicPr>
            <a:picLocks noChangeAspect="1" noChangeArrowheads="1"/>
          </p:cNvPicPr>
          <p:nvPr/>
        </p:nvPicPr>
        <p:blipFill>
          <a:blip r:embed="rId4" cstate="print"/>
          <a:srcRect/>
          <a:stretch>
            <a:fillRect/>
          </a:stretch>
        </p:blipFill>
        <p:spPr bwMode="auto">
          <a:xfrm>
            <a:off x="6555782" y="3474350"/>
            <a:ext cx="2169763" cy="2972945"/>
          </a:xfrm>
          <a:prstGeom prst="rect">
            <a:avLst/>
          </a:prstGeom>
          <a:noFill/>
        </p:spPr>
      </p:pic>
      <p:pic>
        <p:nvPicPr>
          <p:cNvPr id="7" name="Picture 6" descr="IFH_LOGO_266_TNY"/>
          <p:cNvPicPr/>
          <p:nvPr/>
        </p:nvPicPr>
        <p:blipFill>
          <a:blip r:embed="rId5" cstate="print"/>
          <a:srcRect/>
          <a:stretch>
            <a:fillRect/>
          </a:stretch>
        </p:blipFill>
        <p:spPr bwMode="auto">
          <a:xfrm>
            <a:off x="172279" y="198781"/>
            <a:ext cx="1005510" cy="9498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539858" y="678826"/>
            <a:ext cx="8307093" cy="2134891"/>
          </a:xfrm>
        </p:spPr>
        <p:txBody>
          <a:bodyPr>
            <a:normAutofit/>
          </a:bodyPr>
          <a:lstStyle/>
          <a:p>
            <a:pPr eaLnBrk="1" hangingPunct="1">
              <a:lnSpc>
                <a:spcPct val="80000"/>
              </a:lnSpc>
            </a:pPr>
            <a:endParaRPr lang="en-US" sz="2400" dirty="0" smtClean="0"/>
          </a:p>
          <a:p>
            <a:pPr marL="0" indent="0" algn="ctr" eaLnBrk="1" hangingPunct="1">
              <a:buFontTx/>
              <a:buNone/>
            </a:pPr>
            <a:r>
              <a:rPr lang="en-US" sz="3500" dirty="0" smtClean="0">
                <a:solidFill>
                  <a:srgbClr val="00B050"/>
                </a:solidFill>
                <a:latin typeface="Arial" pitchFamily="34" charset="0"/>
                <a:cs typeface="Arial" pitchFamily="34" charset="0"/>
              </a:rPr>
              <a:t>Implemented Epic in September 2002</a:t>
            </a:r>
          </a:p>
          <a:p>
            <a:pPr algn="ctr" eaLnBrk="1" hangingPunct="1">
              <a:lnSpc>
                <a:spcPct val="80000"/>
              </a:lnSpc>
              <a:buFontTx/>
              <a:buNone/>
            </a:pPr>
            <a:r>
              <a:rPr lang="en-US" dirty="0" smtClean="0"/>
              <a:t>	</a:t>
            </a:r>
          </a:p>
          <a:p>
            <a:pPr algn="ctr" eaLnBrk="1" hangingPunct="1">
              <a:lnSpc>
                <a:spcPct val="80000"/>
              </a:lnSpc>
              <a:buFontTx/>
              <a:buNone/>
            </a:pPr>
            <a:endParaRPr lang="en-US" dirty="0" smtClean="0"/>
          </a:p>
          <a:p>
            <a:pPr eaLnBrk="1" hangingPunct="1">
              <a:lnSpc>
                <a:spcPct val="80000"/>
              </a:lnSpc>
              <a:buFontTx/>
              <a:buNone/>
            </a:pPr>
            <a:endParaRPr lang="en-US" dirty="0" smtClean="0"/>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15</a:t>
            </a:fld>
            <a:endParaRPr lang="en-US" dirty="0">
              <a:solidFill>
                <a:prstClr val="black">
                  <a:tint val="75000"/>
                </a:prstClr>
              </a:solidFill>
            </a:endParaRPr>
          </a:p>
        </p:txBody>
      </p:sp>
      <p:pic>
        <p:nvPicPr>
          <p:cNvPr id="5" name="Picture 3"/>
          <p:cNvPicPr>
            <a:picLocks noChangeAspect="1" noChangeArrowheads="1"/>
          </p:cNvPicPr>
          <p:nvPr/>
        </p:nvPicPr>
        <p:blipFill>
          <a:blip r:embed="rId3" cstate="print"/>
          <a:srcRect/>
          <a:stretch>
            <a:fillRect/>
          </a:stretch>
        </p:blipFill>
        <p:spPr bwMode="auto">
          <a:xfrm>
            <a:off x="1706880" y="2065420"/>
            <a:ext cx="5773511" cy="4350280"/>
          </a:xfrm>
          <a:prstGeom prst="rect">
            <a:avLst/>
          </a:prstGeom>
          <a:noFill/>
          <a:ln w="9525">
            <a:noFill/>
            <a:miter lim="800000"/>
            <a:headEnd/>
            <a:tailEnd/>
          </a:ln>
          <a:effectLst/>
        </p:spPr>
      </p:pic>
      <p:pic>
        <p:nvPicPr>
          <p:cNvPr id="6" name="Picture 5" descr="IFH_LOGO_266_TNY"/>
          <p:cNvPicPr/>
          <p:nvPr/>
        </p:nvPicPr>
        <p:blipFill>
          <a:blip r:embed="rId4" cstate="print"/>
          <a:srcRect/>
          <a:stretch>
            <a:fillRect/>
          </a:stretch>
        </p:blipFill>
        <p:spPr bwMode="auto">
          <a:xfrm>
            <a:off x="172279" y="198781"/>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865" y="0"/>
            <a:ext cx="7772400" cy="1551518"/>
          </a:xfrm>
        </p:spPr>
        <p:txBody>
          <a:bodyPr/>
          <a:lstStyle/>
          <a:p>
            <a:r>
              <a:rPr lang="en-US" dirty="0" smtClean="0">
                <a:solidFill>
                  <a:srgbClr val="1CBA6F"/>
                </a:solidFill>
              </a:rPr>
              <a:t>Focus Group Findings</a:t>
            </a:r>
            <a:endParaRPr lang="en-US" dirty="0">
              <a:solidFill>
                <a:srgbClr val="1CBA6F"/>
              </a:solidFill>
            </a:endParaRPr>
          </a:p>
        </p:txBody>
      </p:sp>
      <p:sp>
        <p:nvSpPr>
          <p:cNvPr id="3" name="Subtitle 2"/>
          <p:cNvSpPr>
            <a:spLocks noGrp="1"/>
          </p:cNvSpPr>
          <p:nvPr>
            <p:ph type="subTitle" idx="1"/>
          </p:nvPr>
        </p:nvSpPr>
        <p:spPr>
          <a:xfrm>
            <a:off x="660398" y="1380065"/>
            <a:ext cx="7924800" cy="4529667"/>
          </a:xfrm>
        </p:spPr>
        <p:txBody>
          <a:bodyPr>
            <a:noAutofit/>
          </a:bodyPr>
          <a:lstStyle/>
          <a:p>
            <a:pPr marL="119063" indent="-119063" algn="l">
              <a:lnSpc>
                <a:spcPct val="90000"/>
              </a:lnSpc>
              <a:buFont typeface="Arial" pitchFamily="34" charset="0"/>
              <a:buChar char="•"/>
            </a:pPr>
            <a:r>
              <a:rPr lang="en-US" sz="2400" dirty="0" smtClean="0"/>
              <a:t> </a:t>
            </a:r>
            <a:r>
              <a:rPr lang="en-US" sz="2600" dirty="0" smtClean="0">
                <a:solidFill>
                  <a:schemeClr val="tx1"/>
                </a:solidFill>
              </a:rPr>
              <a:t>Excited about </a:t>
            </a:r>
            <a:r>
              <a:rPr lang="en-US" sz="2600" dirty="0" err="1" smtClean="0">
                <a:solidFill>
                  <a:schemeClr val="tx1"/>
                </a:solidFill>
              </a:rPr>
              <a:t>MyChart’s</a:t>
            </a:r>
            <a:r>
              <a:rPr lang="en-US" sz="2600" dirty="0" smtClean="0">
                <a:solidFill>
                  <a:schemeClr val="tx1"/>
                </a:solidFill>
              </a:rPr>
              <a:t> convenience </a:t>
            </a:r>
          </a:p>
          <a:p>
            <a:pPr marL="119063" indent="-119063" algn="l">
              <a:lnSpc>
                <a:spcPct val="90000"/>
              </a:lnSpc>
              <a:buFont typeface="Arial" pitchFamily="34" charset="0"/>
              <a:buChar char="•"/>
            </a:pPr>
            <a:r>
              <a:rPr lang="en-US" sz="2600" dirty="0" smtClean="0">
                <a:solidFill>
                  <a:schemeClr val="tx1"/>
                </a:solidFill>
              </a:rPr>
              <a:t> Concerns about self-efficacy</a:t>
            </a:r>
          </a:p>
          <a:p>
            <a:pPr marL="119063" indent="-119063" algn="l">
              <a:lnSpc>
                <a:spcPct val="90000"/>
              </a:lnSpc>
              <a:buFont typeface="Arial" pitchFamily="34" charset="0"/>
              <a:buChar char="•"/>
            </a:pPr>
            <a:r>
              <a:rPr lang="en-US" sz="2600" dirty="0" smtClean="0">
                <a:solidFill>
                  <a:schemeClr val="tx1"/>
                </a:solidFill>
              </a:rPr>
              <a:t> Don’t want </a:t>
            </a:r>
            <a:r>
              <a:rPr lang="en-US" sz="2600" dirty="0" err="1" smtClean="0">
                <a:solidFill>
                  <a:schemeClr val="tx1"/>
                </a:solidFill>
              </a:rPr>
              <a:t>MyChart</a:t>
            </a:r>
            <a:r>
              <a:rPr lang="en-US" sz="2600" dirty="0" smtClean="0">
                <a:solidFill>
                  <a:schemeClr val="tx1"/>
                </a:solidFill>
              </a:rPr>
              <a:t> to be a communication barrier</a:t>
            </a:r>
          </a:p>
          <a:p>
            <a:pPr marL="119063" indent="-119063" algn="l">
              <a:lnSpc>
                <a:spcPct val="90000"/>
              </a:lnSpc>
              <a:buFont typeface="Arial" pitchFamily="34" charset="0"/>
              <a:buChar char="•"/>
            </a:pPr>
            <a:r>
              <a:rPr lang="en-US" sz="2600" dirty="0" smtClean="0">
                <a:solidFill>
                  <a:schemeClr val="tx1"/>
                </a:solidFill>
              </a:rPr>
              <a:t> Less than expected concerns about privacy and   confidentiality</a:t>
            </a:r>
          </a:p>
          <a:p>
            <a:pPr marL="119063" indent="-119063" algn="l">
              <a:lnSpc>
                <a:spcPct val="90000"/>
              </a:lnSpc>
              <a:buFont typeface="Arial" pitchFamily="34" charset="0"/>
              <a:buChar char="•"/>
            </a:pPr>
            <a:r>
              <a:rPr lang="en-US" sz="2600" dirty="0" smtClean="0">
                <a:solidFill>
                  <a:schemeClr val="tx1"/>
                </a:solidFill>
              </a:rPr>
              <a:t> Concern if test results released w/o discussion</a:t>
            </a:r>
          </a:p>
          <a:p>
            <a:pPr marL="119063" indent="-119063" algn="l">
              <a:lnSpc>
                <a:spcPct val="90000"/>
              </a:lnSpc>
              <a:buFont typeface="Arial" pitchFamily="34" charset="0"/>
              <a:buChar char="•"/>
            </a:pPr>
            <a:r>
              <a:rPr lang="en-US" sz="2600" dirty="0" smtClean="0">
                <a:solidFill>
                  <a:schemeClr val="tx1"/>
                </a:solidFill>
              </a:rPr>
              <a:t> Current Internet users for health information -  but:</a:t>
            </a:r>
          </a:p>
          <a:p>
            <a:pPr marL="119063" lvl="1" indent="-119063" algn="l">
              <a:lnSpc>
                <a:spcPct val="90000"/>
              </a:lnSpc>
            </a:pPr>
            <a:r>
              <a:rPr lang="en-US" sz="2600" dirty="0" smtClean="0">
                <a:solidFill>
                  <a:schemeClr val="tx1"/>
                </a:solidFill>
              </a:rPr>
              <a:t>     -Overwhelmed by amount available</a:t>
            </a:r>
          </a:p>
          <a:p>
            <a:pPr marL="119063" lvl="1" indent="-119063" algn="l">
              <a:lnSpc>
                <a:spcPct val="90000"/>
              </a:lnSpc>
            </a:pPr>
            <a:r>
              <a:rPr lang="en-US" sz="2600" dirty="0" smtClean="0">
                <a:solidFill>
                  <a:schemeClr val="tx1"/>
                </a:solidFill>
              </a:rPr>
              <a:t>     -Want information approved by </a:t>
            </a:r>
          </a:p>
          <a:p>
            <a:pPr marL="119063" lvl="1" indent="-119063" algn="l">
              <a:lnSpc>
                <a:spcPct val="90000"/>
              </a:lnSpc>
            </a:pPr>
            <a:r>
              <a:rPr lang="en-US" sz="2600" dirty="0" smtClean="0">
                <a:solidFill>
                  <a:schemeClr val="tx1"/>
                </a:solidFill>
              </a:rPr>
              <a:t>	     their doctor</a:t>
            </a:r>
          </a:p>
        </p:txBody>
      </p:sp>
      <p:sp>
        <p:nvSpPr>
          <p:cNvPr id="4" name="Slide Number Placeholder 3"/>
          <p:cNvSpPr>
            <a:spLocks noGrp="1"/>
          </p:cNvSpPr>
          <p:nvPr>
            <p:ph type="sldNum" sz="quarter" idx="12"/>
          </p:nvPr>
        </p:nvSpPr>
        <p:spPr/>
        <p:txBody>
          <a:bodyPr/>
          <a:lstStyle/>
          <a:p>
            <a:pPr>
              <a:defRPr/>
            </a:pPr>
            <a:fld id="{54B075E0-C4C4-4356-BF22-405352C13E0F}" type="slidenum">
              <a:rPr lang="en-US" smtClean="0">
                <a:solidFill>
                  <a:prstClr val="black">
                    <a:tint val="75000"/>
                  </a:prstClr>
                </a:solidFill>
              </a:rPr>
              <a:pPr>
                <a:defRPr/>
              </a:pPr>
              <a:t>16</a:t>
            </a:fld>
            <a:endParaRPr lang="en-US" dirty="0">
              <a:solidFill>
                <a:prstClr val="black">
                  <a:tint val="75000"/>
                </a:prstClr>
              </a:solidFill>
            </a:endParaRPr>
          </a:p>
        </p:txBody>
      </p:sp>
      <p:pic>
        <p:nvPicPr>
          <p:cNvPr id="5" name="Picture 4" descr="computer-too-much-informati.jpg"/>
          <p:cNvPicPr>
            <a:picLocks noChangeAspect="1"/>
          </p:cNvPicPr>
          <p:nvPr/>
        </p:nvPicPr>
        <p:blipFill>
          <a:blip r:embed="rId2" cstate="print"/>
          <a:stretch>
            <a:fillRect/>
          </a:stretch>
        </p:blipFill>
        <p:spPr>
          <a:xfrm>
            <a:off x="6027464" y="4365932"/>
            <a:ext cx="2405337" cy="2255003"/>
          </a:xfrm>
          <a:prstGeom prst="rect">
            <a:avLst/>
          </a:prstGeom>
        </p:spPr>
      </p:pic>
      <p:pic>
        <p:nvPicPr>
          <p:cNvPr id="6" name="Picture 5" descr="IFH_LOGO_266_TNY"/>
          <p:cNvPicPr/>
          <p:nvPr/>
        </p:nvPicPr>
        <p:blipFill>
          <a:blip r:embed="rId3" cstate="print"/>
          <a:srcRect/>
          <a:stretch>
            <a:fillRect/>
          </a:stretch>
        </p:blipFill>
        <p:spPr bwMode="auto">
          <a:xfrm>
            <a:off x="172279" y="198781"/>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9579"/>
            <a:ext cx="8229600" cy="1143000"/>
          </a:xfrm>
        </p:spPr>
        <p:txBody>
          <a:bodyPr>
            <a:normAutofit fontScale="90000"/>
          </a:bodyPr>
          <a:lstStyle/>
          <a:p>
            <a:r>
              <a:rPr lang="en-US" dirty="0" smtClean="0">
                <a:solidFill>
                  <a:srgbClr val="1CBA6F"/>
                </a:solidFill>
              </a:rPr>
              <a:t>Patient Survey –</a:t>
            </a:r>
            <a:br>
              <a:rPr lang="en-US" dirty="0" smtClean="0">
                <a:solidFill>
                  <a:srgbClr val="1CBA6F"/>
                </a:solidFill>
              </a:rPr>
            </a:br>
            <a:r>
              <a:rPr lang="en-US" dirty="0" smtClean="0">
                <a:solidFill>
                  <a:srgbClr val="1CBA6F"/>
                </a:solidFill>
              </a:rPr>
              <a:t>Readiness for Health Information Technology (HIT)</a:t>
            </a:r>
            <a:br>
              <a:rPr lang="en-US" dirty="0" smtClean="0">
                <a:solidFill>
                  <a:srgbClr val="1CBA6F"/>
                </a:solidFill>
              </a:rPr>
            </a:br>
            <a:endParaRPr lang="en-US" dirty="0">
              <a:solidFill>
                <a:srgbClr val="1CBA6F"/>
              </a:solidFill>
            </a:endParaRPr>
          </a:p>
        </p:txBody>
      </p:sp>
      <p:sp>
        <p:nvSpPr>
          <p:cNvPr id="3" name="Content Placeholder 2"/>
          <p:cNvSpPr>
            <a:spLocks noGrp="1"/>
          </p:cNvSpPr>
          <p:nvPr>
            <p:ph idx="1"/>
          </p:nvPr>
        </p:nvSpPr>
        <p:spPr>
          <a:xfrm>
            <a:off x="457200" y="1964558"/>
            <a:ext cx="8229600" cy="4525963"/>
          </a:xfrm>
        </p:spPr>
        <p:txBody>
          <a:bodyPr>
            <a:normAutofit fontScale="85000" lnSpcReduction="20000"/>
          </a:bodyPr>
          <a:lstStyle/>
          <a:p>
            <a:pPr>
              <a:lnSpc>
                <a:spcPct val="90000"/>
              </a:lnSpc>
              <a:buNone/>
            </a:pPr>
            <a:r>
              <a:rPr lang="en-US" dirty="0" smtClean="0"/>
              <a:t> 466 survey respondents, English and Spanish</a:t>
            </a:r>
          </a:p>
          <a:p>
            <a:pPr>
              <a:lnSpc>
                <a:spcPct val="90000"/>
              </a:lnSpc>
              <a:buNone/>
            </a:pPr>
            <a:endParaRPr lang="en-US" dirty="0" smtClean="0"/>
          </a:p>
          <a:p>
            <a:pPr>
              <a:lnSpc>
                <a:spcPct val="90000"/>
              </a:lnSpc>
            </a:pPr>
            <a:r>
              <a:rPr lang="en-US" dirty="0" smtClean="0"/>
              <a:t>74% use the Internet</a:t>
            </a:r>
          </a:p>
          <a:p>
            <a:pPr>
              <a:lnSpc>
                <a:spcPct val="90000"/>
              </a:lnSpc>
            </a:pPr>
            <a:r>
              <a:rPr lang="en-US" dirty="0" smtClean="0"/>
              <a:t>Main reason for those who do not: No computer</a:t>
            </a:r>
          </a:p>
          <a:p>
            <a:pPr>
              <a:lnSpc>
                <a:spcPct val="90000"/>
              </a:lnSpc>
            </a:pPr>
            <a:r>
              <a:rPr lang="en-US" dirty="0" smtClean="0"/>
              <a:t>40% very likely to use Internet to look up health issues</a:t>
            </a:r>
          </a:p>
          <a:p>
            <a:pPr>
              <a:lnSpc>
                <a:spcPct val="90000"/>
              </a:lnSpc>
            </a:pPr>
            <a:r>
              <a:rPr lang="en-US" dirty="0" smtClean="0"/>
              <a:t>71% have an email address</a:t>
            </a:r>
          </a:p>
          <a:p>
            <a:pPr>
              <a:lnSpc>
                <a:spcPct val="90000"/>
              </a:lnSpc>
            </a:pPr>
            <a:r>
              <a:rPr lang="en-US" dirty="0" smtClean="0"/>
              <a:t>72% do not have need for computer training</a:t>
            </a:r>
          </a:p>
          <a:p>
            <a:pPr>
              <a:lnSpc>
                <a:spcPct val="90000"/>
              </a:lnSpc>
            </a:pPr>
            <a:r>
              <a:rPr lang="en-US" dirty="0" smtClean="0"/>
              <a:t>20% very likely to participate in computer training</a:t>
            </a:r>
          </a:p>
          <a:p>
            <a:pPr>
              <a:lnSpc>
                <a:spcPct val="90000"/>
              </a:lnSpc>
            </a:pPr>
            <a:r>
              <a:rPr lang="en-US" dirty="0" smtClean="0"/>
              <a:t>30% very likely to use a computer at health center</a:t>
            </a:r>
          </a:p>
          <a:p>
            <a:pPr>
              <a:lnSpc>
                <a:spcPct val="90000"/>
              </a:lnSpc>
              <a:buNone/>
            </a:pPr>
            <a:endParaRPr lang="en-US" dirty="0" smtClean="0"/>
          </a:p>
          <a:p>
            <a:pPr>
              <a:lnSpc>
                <a:spcPct val="90000"/>
              </a:lnSpc>
              <a:buNone/>
            </a:pPr>
            <a:r>
              <a:rPr lang="en-US" dirty="0" smtClean="0"/>
              <a:t>Caveats: Mostly English speaking patients, Mid-Hudson Valley majority</a:t>
            </a:r>
          </a:p>
          <a:p>
            <a:endParaRPr lang="en-US" dirty="0"/>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17</a:t>
            </a:fld>
            <a:endParaRPr lang="en-US" dirty="0">
              <a:solidFill>
                <a:prstClr val="black">
                  <a:tint val="75000"/>
                </a:prstClr>
              </a:solidFill>
            </a:endParaRPr>
          </a:p>
        </p:txBody>
      </p:sp>
      <p:pic>
        <p:nvPicPr>
          <p:cNvPr id="5" name="Picture 4" descr="IFH_LOGO_266_TNY"/>
          <p:cNvPicPr/>
          <p:nvPr/>
        </p:nvPicPr>
        <p:blipFill>
          <a:blip r:embed="rId2" cstate="print"/>
          <a:srcRect/>
          <a:stretch>
            <a:fillRect/>
          </a:stretch>
        </p:blipFill>
        <p:spPr bwMode="auto">
          <a:xfrm>
            <a:off x="172279" y="198781"/>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CBA6F"/>
                </a:solidFill>
              </a:rPr>
              <a:t>Usability Testing</a:t>
            </a:r>
            <a:endParaRPr lang="en-US" dirty="0">
              <a:solidFill>
                <a:srgbClr val="1CBA6F"/>
              </a:solidFill>
            </a:endParaRPr>
          </a:p>
        </p:txBody>
      </p:sp>
      <p:sp>
        <p:nvSpPr>
          <p:cNvPr id="3" name="Content Placeholder 2"/>
          <p:cNvSpPr>
            <a:spLocks noGrp="1"/>
          </p:cNvSpPr>
          <p:nvPr>
            <p:ph idx="1"/>
          </p:nvPr>
        </p:nvSpPr>
        <p:spPr>
          <a:xfrm>
            <a:off x="394137" y="1284890"/>
            <a:ext cx="8229600" cy="4525963"/>
          </a:xfrm>
        </p:spPr>
        <p:txBody>
          <a:bodyPr/>
          <a:lstStyle/>
          <a:p>
            <a:r>
              <a:rPr lang="en-US" dirty="0" smtClean="0"/>
              <a:t>Patients are confused by test results</a:t>
            </a:r>
            <a:endParaRPr lang="en-US" dirty="0"/>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18</a:t>
            </a:fld>
            <a:endParaRPr lang="en-US" dirty="0">
              <a:solidFill>
                <a:prstClr val="black">
                  <a:tint val="75000"/>
                </a:prstClr>
              </a:solidFill>
            </a:endParaRPr>
          </a:p>
        </p:txBody>
      </p:sp>
      <p:pic>
        <p:nvPicPr>
          <p:cNvPr id="7" name="Picture 6" descr="IFH_LOGO_266_TNY"/>
          <p:cNvPicPr/>
          <p:nvPr/>
        </p:nvPicPr>
        <p:blipFill>
          <a:blip r:embed="rId3" cstate="print"/>
          <a:srcRect/>
          <a:stretch>
            <a:fillRect/>
          </a:stretch>
        </p:blipFill>
        <p:spPr bwMode="auto">
          <a:xfrm>
            <a:off x="172279" y="198781"/>
            <a:ext cx="1005510" cy="949807"/>
          </a:xfrm>
          <a:prstGeom prst="rect">
            <a:avLst/>
          </a:prstGeom>
          <a:noFill/>
          <a:ln w="9525">
            <a:noFill/>
            <a:miter lim="800000"/>
            <a:headEnd/>
            <a:tailEnd/>
          </a:ln>
        </p:spPr>
      </p:pic>
      <p:pic>
        <p:nvPicPr>
          <p:cNvPr id="8" name="Picture 1"/>
          <p:cNvPicPr>
            <a:picLocks noChangeAspect="1" noChangeArrowheads="1"/>
          </p:cNvPicPr>
          <p:nvPr/>
        </p:nvPicPr>
        <p:blipFill>
          <a:blip r:embed="rId4" cstate="print"/>
          <a:srcRect l="33334" t="23480" r="20733" b="23041"/>
          <a:stretch>
            <a:fillRect/>
          </a:stretch>
        </p:blipFill>
        <p:spPr bwMode="auto">
          <a:xfrm>
            <a:off x="1475313" y="2081046"/>
            <a:ext cx="5871420" cy="4272455"/>
          </a:xfrm>
          <a:prstGeom prst="rect">
            <a:avLst/>
          </a:prstGeom>
          <a:noFill/>
          <a:ln w="9525">
            <a:noFill/>
            <a:miter lim="800000"/>
            <a:headEnd/>
            <a:tailEnd/>
          </a:ln>
        </p:spPr>
      </p:pic>
      <p:sp>
        <p:nvSpPr>
          <p:cNvPr id="9" name="AutoShape 7"/>
          <p:cNvSpPr>
            <a:spLocks noChangeArrowheads="1"/>
          </p:cNvSpPr>
          <p:nvPr/>
        </p:nvSpPr>
        <p:spPr bwMode="auto">
          <a:xfrm>
            <a:off x="5908948" y="4177862"/>
            <a:ext cx="1879217" cy="872030"/>
          </a:xfrm>
          <a:prstGeom prst="wedgeRectCallout">
            <a:avLst>
              <a:gd name="adj1" fmla="val -116856"/>
              <a:gd name="adj2" fmla="val 148764"/>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n-US" sz="2400" b="1" dirty="0">
                <a:solidFill>
                  <a:srgbClr val="FF0000"/>
                </a:solidFill>
                <a:latin typeface="Arial" charset="0"/>
                <a:cs typeface="Arial" pitchFamily="34" charset="0"/>
              </a:rPr>
              <a:t>Do I have </a:t>
            </a:r>
            <a:r>
              <a:rPr lang="en-US" sz="2400" b="1" dirty="0" smtClean="0">
                <a:solidFill>
                  <a:srgbClr val="FF0000"/>
                </a:solidFill>
                <a:latin typeface="Arial" charset="0"/>
                <a:cs typeface="Arial" pitchFamily="34" charset="0"/>
              </a:rPr>
              <a:t>Measles?</a:t>
            </a:r>
            <a:endParaRPr lang="en-US" sz="2400" b="1" dirty="0">
              <a:solidFill>
                <a:srgbClr val="EEECE1"/>
              </a:solidFill>
              <a:latin typeface="Arial"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0762"/>
            <a:ext cx="8229600" cy="1143000"/>
          </a:xfrm>
        </p:spPr>
        <p:txBody>
          <a:bodyPr>
            <a:normAutofit/>
          </a:bodyPr>
          <a:lstStyle/>
          <a:p>
            <a:r>
              <a:rPr lang="en-US" dirty="0" smtClean="0">
                <a:solidFill>
                  <a:srgbClr val="1CBA6F"/>
                </a:solidFill>
              </a:rPr>
              <a:t>Patients want to understand</a:t>
            </a:r>
            <a:endParaRPr lang="en-US" dirty="0">
              <a:solidFill>
                <a:srgbClr val="1CBA6F"/>
              </a:solidFill>
            </a:endParaRPr>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19</a:t>
            </a:fld>
            <a:endParaRPr lang="en-US" dirty="0">
              <a:solidFill>
                <a:prstClr val="black">
                  <a:tint val="75000"/>
                </a:prstClr>
              </a:solidFill>
            </a:endParaRPr>
          </a:p>
        </p:txBody>
      </p:sp>
      <p:pic>
        <p:nvPicPr>
          <p:cNvPr id="29698" name="Picture 2"/>
          <p:cNvPicPr>
            <a:picLocks noGrp="1" noChangeAspect="1" noChangeArrowheads="1"/>
          </p:cNvPicPr>
          <p:nvPr>
            <p:ph idx="1"/>
          </p:nvPr>
        </p:nvPicPr>
        <p:blipFill>
          <a:blip r:embed="rId3" cstate="print"/>
          <a:srcRect l="19303" t="16894" r="20827" b="12045"/>
          <a:stretch>
            <a:fillRect/>
          </a:stretch>
        </p:blipFill>
        <p:spPr bwMode="auto">
          <a:xfrm>
            <a:off x="977462" y="1439021"/>
            <a:ext cx="6794938" cy="5040607"/>
          </a:xfrm>
          <a:prstGeom prst="rect">
            <a:avLst/>
          </a:prstGeom>
          <a:noFill/>
          <a:ln w="9525">
            <a:noFill/>
            <a:miter lim="800000"/>
            <a:headEnd/>
            <a:tailEnd/>
          </a:ln>
        </p:spPr>
      </p:pic>
      <p:pic>
        <p:nvPicPr>
          <p:cNvPr id="6" name="Picture 5" descr="IFH_LOGO_266_TNY"/>
          <p:cNvPicPr/>
          <p:nvPr/>
        </p:nvPicPr>
        <p:blipFill>
          <a:blip r:embed="rId4" cstate="print"/>
          <a:srcRect/>
          <a:stretch>
            <a:fillRect/>
          </a:stretch>
        </p:blipFill>
        <p:spPr bwMode="auto">
          <a:xfrm>
            <a:off x="172279" y="198781"/>
            <a:ext cx="1005510" cy="949807"/>
          </a:xfrm>
          <a:prstGeom prst="rect">
            <a:avLst/>
          </a:prstGeom>
          <a:noFill/>
          <a:ln w="9525">
            <a:noFill/>
            <a:miter lim="800000"/>
            <a:headEnd/>
            <a:tailEnd/>
          </a:ln>
        </p:spPr>
      </p:pic>
      <p:sp>
        <p:nvSpPr>
          <p:cNvPr id="7" name="AutoShape 7"/>
          <p:cNvSpPr>
            <a:spLocks noChangeArrowheads="1"/>
          </p:cNvSpPr>
          <p:nvPr/>
        </p:nvSpPr>
        <p:spPr bwMode="auto">
          <a:xfrm>
            <a:off x="6413445" y="2601310"/>
            <a:ext cx="2383714" cy="1250403"/>
          </a:xfrm>
          <a:prstGeom prst="wedgeRectCallout">
            <a:avLst>
              <a:gd name="adj1" fmla="val -116856"/>
              <a:gd name="adj2" fmla="val 148764"/>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n-US" sz="2400" b="1" dirty="0" smtClean="0">
                <a:solidFill>
                  <a:srgbClr val="FF0000"/>
                </a:solidFill>
                <a:latin typeface="Arial" charset="0"/>
                <a:cs typeface="Arial" pitchFamily="34" charset="0"/>
              </a:rPr>
              <a:t>Why am I taking this medication?</a:t>
            </a:r>
            <a:endParaRPr lang="en-US" sz="2400" b="1" dirty="0">
              <a:solidFill>
                <a:srgbClr val="EEECE1"/>
              </a:solidFill>
              <a:latin typeface="Arial"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23442"/>
            <a:ext cx="9104313"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err="1" smtClean="0"/>
              <a:t>MedlinePlus</a:t>
            </a:r>
            <a:r>
              <a:rPr lang="en-US" dirty="0" smtClean="0"/>
              <a:t> Connect </a:t>
            </a:r>
            <a:r>
              <a:rPr lang="en-US" b="1" dirty="0" smtClean="0">
                <a:solidFill>
                  <a:srgbClr val="FF0000"/>
                </a:solidFill>
                <a:sym typeface="Wingdings" pitchFamily="2" charset="2"/>
              </a:rPr>
              <a:t></a:t>
            </a:r>
            <a:r>
              <a:rPr lang="en-US" dirty="0" smtClean="0">
                <a:sym typeface="Wingdings" pitchFamily="2" charset="2"/>
              </a:rPr>
              <a:t> </a:t>
            </a:r>
            <a:r>
              <a:rPr lang="en-US" dirty="0" err="1" smtClean="0">
                <a:sym typeface="Wingdings" pitchFamily="2" charset="2"/>
              </a:rPr>
              <a:t>MedlinePlus</a:t>
            </a:r>
            <a:endParaRPr lang="en-US" dirty="0"/>
          </a:p>
        </p:txBody>
      </p:sp>
    </p:spTree>
    <p:extLst>
      <p:ext uri="{BB962C8B-B14F-4D97-AF65-F5344CB8AC3E}">
        <p14:creationId xmlns:p14="http://schemas.microsoft.com/office/powerpoint/2010/main" val="2850960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6" y="258792"/>
            <a:ext cx="8220974" cy="1158846"/>
          </a:xfrm>
        </p:spPr>
        <p:txBody>
          <a:bodyPr/>
          <a:lstStyle/>
          <a:p>
            <a:r>
              <a:rPr lang="en-US" dirty="0" smtClean="0">
                <a:solidFill>
                  <a:srgbClr val="1CBA6F"/>
                </a:solidFill>
              </a:rPr>
              <a:t>Original link for </a:t>
            </a:r>
            <a:r>
              <a:rPr lang="en-US" dirty="0" err="1" smtClean="0">
                <a:solidFill>
                  <a:srgbClr val="1CBA6F"/>
                </a:solidFill>
              </a:rPr>
              <a:t>Metformin</a:t>
            </a:r>
            <a:endParaRPr lang="en-US" dirty="0">
              <a:solidFill>
                <a:srgbClr val="1CBA6F"/>
              </a:solidFill>
            </a:endParaRPr>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20</a:t>
            </a:fld>
            <a:endParaRPr lang="en-US" dirty="0">
              <a:solidFill>
                <a:prstClr val="black">
                  <a:tint val="75000"/>
                </a:prstClr>
              </a:solidFill>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1380226" y="1177065"/>
            <a:ext cx="6349042" cy="5464431"/>
          </a:xfrm>
          <a:prstGeom prst="rect">
            <a:avLst/>
          </a:prstGeom>
          <a:noFill/>
          <a:ln w="41275" algn="ctr">
            <a:noFill/>
            <a:miter lim="800000"/>
            <a:headEnd/>
            <a:tailEnd type="none" w="lg" len="lg"/>
          </a:ln>
        </p:spPr>
      </p:pic>
      <p:pic>
        <p:nvPicPr>
          <p:cNvPr id="10" name="Picture 9" descr="IFH_LOGO_266_TNY"/>
          <p:cNvPicPr/>
          <p:nvPr/>
        </p:nvPicPr>
        <p:blipFill>
          <a:blip r:embed="rId3" cstate="print"/>
          <a:srcRect/>
          <a:stretch>
            <a:fillRect/>
          </a:stretch>
        </p:blipFill>
        <p:spPr bwMode="auto">
          <a:xfrm>
            <a:off x="172279" y="198781"/>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43" y="513177"/>
            <a:ext cx="8229600" cy="1143000"/>
          </a:xfrm>
        </p:spPr>
        <p:txBody>
          <a:bodyPr/>
          <a:lstStyle/>
          <a:p>
            <a:r>
              <a:rPr lang="en-US" dirty="0" smtClean="0">
                <a:solidFill>
                  <a:srgbClr val="1CBA6F"/>
                </a:solidFill>
              </a:rPr>
              <a:t>Why </a:t>
            </a:r>
            <a:r>
              <a:rPr lang="en-US" dirty="0" err="1" smtClean="0">
                <a:solidFill>
                  <a:srgbClr val="1CBA6F"/>
                </a:solidFill>
              </a:rPr>
              <a:t>MedlinePlus</a:t>
            </a:r>
            <a:r>
              <a:rPr lang="en-US" dirty="0" smtClean="0">
                <a:solidFill>
                  <a:srgbClr val="1CBA6F"/>
                </a:solidFill>
              </a:rPr>
              <a:t>?</a:t>
            </a:r>
            <a:endParaRPr lang="en-US" dirty="0">
              <a:solidFill>
                <a:srgbClr val="1CBA6F"/>
              </a:solidFill>
            </a:endParaRPr>
          </a:p>
        </p:txBody>
      </p:sp>
      <p:sp>
        <p:nvSpPr>
          <p:cNvPr id="3" name="Content Placeholder 2"/>
          <p:cNvSpPr>
            <a:spLocks noGrp="1"/>
          </p:cNvSpPr>
          <p:nvPr>
            <p:ph idx="1"/>
          </p:nvPr>
        </p:nvSpPr>
        <p:spPr>
          <a:xfrm>
            <a:off x="216977" y="1801398"/>
            <a:ext cx="8663552" cy="4669322"/>
          </a:xfrm>
        </p:spPr>
        <p:txBody>
          <a:bodyPr>
            <a:normAutofit fontScale="92500" lnSpcReduction="10000"/>
          </a:bodyPr>
          <a:lstStyle/>
          <a:p>
            <a:pPr>
              <a:spcBef>
                <a:spcPts val="0"/>
              </a:spcBef>
            </a:pPr>
            <a:r>
              <a:rPr lang="en-US" sz="3000" dirty="0" smtClean="0"/>
              <a:t>Commercial electronic health education libraries</a:t>
            </a:r>
          </a:p>
          <a:p>
            <a:pPr>
              <a:spcBef>
                <a:spcPts val="0"/>
              </a:spcBef>
              <a:buNone/>
            </a:pPr>
            <a:r>
              <a:rPr lang="en-US" sz="2800" dirty="0" smtClean="0"/>
              <a:t>	-too expensive</a:t>
            </a:r>
          </a:p>
          <a:p>
            <a:pPr>
              <a:spcBef>
                <a:spcPts val="0"/>
              </a:spcBef>
              <a:buNone/>
            </a:pPr>
            <a:r>
              <a:rPr lang="en-US" sz="2800" dirty="0" smtClean="0"/>
              <a:t>	-limited language options for diverse population</a:t>
            </a:r>
          </a:p>
          <a:p>
            <a:pPr>
              <a:spcBef>
                <a:spcPts val="0"/>
              </a:spcBef>
              <a:buNone/>
            </a:pPr>
            <a:endParaRPr lang="en-US" sz="3000" dirty="0" smtClean="0"/>
          </a:p>
          <a:p>
            <a:pPr>
              <a:spcBef>
                <a:spcPts val="0"/>
              </a:spcBef>
            </a:pPr>
            <a:r>
              <a:rPr lang="en-US" sz="3000" dirty="0" smtClean="0"/>
              <a:t>National Library of Medicine (NLM) continuously updates information and links</a:t>
            </a:r>
          </a:p>
          <a:p>
            <a:pPr>
              <a:spcBef>
                <a:spcPts val="0"/>
              </a:spcBef>
              <a:buNone/>
            </a:pPr>
            <a:r>
              <a:rPr lang="en-US" sz="3000" dirty="0" smtClean="0"/>
              <a:t>	-</a:t>
            </a:r>
            <a:r>
              <a:rPr lang="en-US" sz="2800" dirty="0" smtClean="0"/>
              <a:t>over 800 diseases and conditions</a:t>
            </a:r>
          </a:p>
          <a:p>
            <a:pPr>
              <a:spcBef>
                <a:spcPts val="0"/>
              </a:spcBef>
              <a:buNone/>
            </a:pPr>
            <a:r>
              <a:rPr lang="en-US" sz="2800" dirty="0" smtClean="0"/>
              <a:t>	-prescription and non-prescription drugs</a:t>
            </a:r>
          </a:p>
          <a:p>
            <a:pPr>
              <a:spcBef>
                <a:spcPts val="0"/>
              </a:spcBef>
              <a:buNone/>
            </a:pPr>
            <a:r>
              <a:rPr lang="en-US" sz="2800" dirty="0" smtClean="0"/>
              <a:t>	-written at 5</a:t>
            </a:r>
            <a:r>
              <a:rPr lang="en-US" sz="2800" baseline="30000" dirty="0" smtClean="0"/>
              <a:t>th</a:t>
            </a:r>
            <a:r>
              <a:rPr lang="en-US" sz="2800" dirty="0" smtClean="0"/>
              <a:t> – 8</a:t>
            </a:r>
            <a:r>
              <a:rPr lang="en-US" sz="2800" baseline="30000" dirty="0" smtClean="0"/>
              <a:t>th</a:t>
            </a:r>
            <a:r>
              <a:rPr lang="en-US" sz="2800" dirty="0" smtClean="0"/>
              <a:t> grade level</a:t>
            </a:r>
          </a:p>
          <a:p>
            <a:pPr>
              <a:spcBef>
                <a:spcPts val="0"/>
              </a:spcBef>
              <a:buNone/>
            </a:pPr>
            <a:r>
              <a:rPr lang="en-US" sz="2800" dirty="0" smtClean="0"/>
              <a:t>	-available in Spanish and up to 33 other languages</a:t>
            </a:r>
          </a:p>
          <a:p>
            <a:pPr>
              <a:spcBef>
                <a:spcPts val="0"/>
              </a:spcBef>
              <a:buNone/>
            </a:pPr>
            <a:r>
              <a:rPr lang="en-US" sz="2800" dirty="0" smtClean="0"/>
              <a:t>	-easy-to-understand tutorials</a:t>
            </a:r>
          </a:p>
          <a:p>
            <a:pPr>
              <a:spcBef>
                <a:spcPts val="0"/>
              </a:spcBef>
              <a:buNone/>
            </a:pPr>
            <a:r>
              <a:rPr lang="en-US" sz="2800" dirty="0" smtClean="0"/>
              <a:t>	</a:t>
            </a:r>
            <a:endParaRPr lang="en-US" dirty="0" smtClean="0"/>
          </a:p>
          <a:p>
            <a:pPr>
              <a:spcBef>
                <a:spcPts val="0"/>
              </a:spcBef>
            </a:pPr>
            <a:endParaRPr lang="en-US" dirty="0"/>
          </a:p>
          <a:p>
            <a:pPr>
              <a:spcBef>
                <a:spcPts val="0"/>
              </a:spcBef>
              <a:buNone/>
            </a:pPr>
            <a:endParaRPr lang="en-US" dirty="0" smtClean="0"/>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21</a:t>
            </a:fld>
            <a:endParaRPr lang="en-US" dirty="0">
              <a:solidFill>
                <a:prstClr val="black">
                  <a:tint val="75000"/>
                </a:prstClr>
              </a:solidFill>
            </a:endParaRPr>
          </a:p>
        </p:txBody>
      </p:sp>
      <p:pic>
        <p:nvPicPr>
          <p:cNvPr id="5" name="Picture 4" descr="IFH_LOGO_266_TNY"/>
          <p:cNvPicPr/>
          <p:nvPr/>
        </p:nvPicPr>
        <p:blipFill>
          <a:blip r:embed="rId2" cstate="print"/>
          <a:srcRect/>
          <a:stretch>
            <a:fillRect/>
          </a:stretch>
        </p:blipFill>
        <p:spPr bwMode="auto">
          <a:xfrm>
            <a:off x="172279" y="198781"/>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22</a:t>
            </a:fld>
            <a:endParaRPr lang="en-US" dirty="0">
              <a:solidFill>
                <a:prstClr val="black">
                  <a:tint val="75000"/>
                </a:prstClr>
              </a:solidFill>
            </a:endParaRPr>
          </a:p>
        </p:txBody>
      </p:sp>
      <p:pic>
        <p:nvPicPr>
          <p:cNvPr id="29698" name="Picture 2"/>
          <p:cNvPicPr>
            <a:picLocks noGrp="1" noChangeAspect="1" noChangeArrowheads="1"/>
          </p:cNvPicPr>
          <p:nvPr>
            <p:ph idx="1"/>
          </p:nvPr>
        </p:nvPicPr>
        <p:blipFill>
          <a:blip r:embed="rId3" cstate="print"/>
          <a:srcRect l="19134" t="17397" r="20537" b="11891"/>
          <a:stretch>
            <a:fillRect/>
          </a:stretch>
        </p:blipFill>
        <p:spPr bwMode="auto">
          <a:xfrm>
            <a:off x="366084" y="220134"/>
            <a:ext cx="8527678" cy="6247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68" y="499363"/>
            <a:ext cx="8229600" cy="1143000"/>
          </a:xfrm>
        </p:spPr>
        <p:txBody>
          <a:bodyPr>
            <a:normAutofit/>
          </a:bodyPr>
          <a:lstStyle/>
          <a:p>
            <a:r>
              <a:rPr lang="en-US" sz="3200" dirty="0" smtClean="0">
                <a:solidFill>
                  <a:srgbClr val="1CBA6F"/>
                </a:solidFill>
              </a:rPr>
              <a:t>Frequent </a:t>
            </a:r>
            <a:r>
              <a:rPr lang="en-US" sz="3200" dirty="0" err="1" smtClean="0">
                <a:solidFill>
                  <a:srgbClr val="1CBA6F"/>
                </a:solidFill>
              </a:rPr>
              <a:t>MedlinePlus</a:t>
            </a:r>
            <a:r>
              <a:rPr lang="en-US" sz="3200" dirty="0" smtClean="0">
                <a:solidFill>
                  <a:srgbClr val="1CBA6F"/>
                </a:solidFill>
              </a:rPr>
              <a:t> Connect Searches</a:t>
            </a:r>
            <a:endParaRPr lang="en-US" sz="3200" dirty="0">
              <a:solidFill>
                <a:srgbClr val="1CBA6F"/>
              </a:solidFill>
            </a:endParaRPr>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23</a:t>
            </a:fld>
            <a:endParaRPr lang="en-US" dirty="0">
              <a:solidFill>
                <a:prstClr val="black">
                  <a:tint val="75000"/>
                </a:prstClr>
              </a:solidFill>
            </a:endParaRPr>
          </a:p>
        </p:txBody>
      </p:sp>
      <p:graphicFrame>
        <p:nvGraphicFramePr>
          <p:cNvPr id="5" name="Content Placeholder 4"/>
          <p:cNvGraphicFramePr>
            <a:graphicFrameLocks noGrp="1"/>
          </p:cNvGraphicFramePr>
          <p:nvPr>
            <p:ph idx="1"/>
          </p:nvPr>
        </p:nvGraphicFramePr>
        <p:xfrm>
          <a:off x="147233" y="1526583"/>
          <a:ext cx="8849533" cy="4943959"/>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IFH_LOGO_266_TNY"/>
          <p:cNvPicPr/>
          <p:nvPr/>
        </p:nvPicPr>
        <p:blipFill>
          <a:blip r:embed="rId3" cstate="print"/>
          <a:srcRect/>
          <a:stretch>
            <a:fillRect/>
          </a:stretch>
        </p:blipFill>
        <p:spPr bwMode="auto">
          <a:xfrm>
            <a:off x="0" y="0"/>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1CBA6F"/>
                </a:solidFill>
              </a:rPr>
              <a:t/>
            </a:r>
            <a:br>
              <a:rPr lang="en-US" sz="3600" dirty="0" smtClean="0">
                <a:solidFill>
                  <a:srgbClr val="1CBA6F"/>
                </a:solidFill>
              </a:rPr>
            </a:br>
            <a:r>
              <a:rPr lang="en-US" sz="3600" dirty="0" smtClean="0">
                <a:solidFill>
                  <a:srgbClr val="1CBA6F"/>
                </a:solidFill>
              </a:rPr>
              <a:t>Demographics of Portal and </a:t>
            </a:r>
            <a:br>
              <a:rPr lang="en-US" sz="3600" dirty="0" smtClean="0">
                <a:solidFill>
                  <a:srgbClr val="1CBA6F"/>
                </a:solidFill>
              </a:rPr>
            </a:br>
            <a:r>
              <a:rPr lang="en-US" sz="3600" dirty="0" err="1" smtClean="0">
                <a:solidFill>
                  <a:srgbClr val="1CBA6F"/>
                </a:solidFill>
              </a:rPr>
              <a:t>MedlinePlus</a:t>
            </a:r>
            <a:r>
              <a:rPr lang="en-US" sz="3600" dirty="0" smtClean="0">
                <a:solidFill>
                  <a:srgbClr val="1CBA6F"/>
                </a:solidFill>
              </a:rPr>
              <a:t> Connect Users</a:t>
            </a:r>
            <a:r>
              <a:rPr lang="en-US" dirty="0" smtClean="0"/>
              <a:t/>
            </a:r>
            <a:br>
              <a:rPr lang="en-US" dirty="0" smtClean="0"/>
            </a:br>
            <a:endParaRPr lang="en-US" dirty="0"/>
          </a:p>
        </p:txBody>
      </p:sp>
      <p:graphicFrame>
        <p:nvGraphicFramePr>
          <p:cNvPr id="5" name="Content Placeholder 4"/>
          <p:cNvGraphicFramePr>
            <a:graphicFrameLocks noGrp="1"/>
          </p:cNvGraphicFramePr>
          <p:nvPr>
            <p:ph idx="1"/>
          </p:nvPr>
        </p:nvGraphicFramePr>
        <p:xfrm>
          <a:off x="302216" y="1405750"/>
          <a:ext cx="8438825" cy="4810666"/>
        </p:xfrm>
        <a:graphic>
          <a:graphicData uri="http://schemas.openxmlformats.org/drawingml/2006/table">
            <a:tbl>
              <a:tblPr firstRow="1" bandRow="1">
                <a:tableStyleId>{5C22544A-7EE6-4342-B048-85BDC9FD1C3A}</a:tableStyleId>
              </a:tblPr>
              <a:tblGrid>
                <a:gridCol w="1687765"/>
                <a:gridCol w="1687765"/>
                <a:gridCol w="1687765"/>
                <a:gridCol w="1687765"/>
                <a:gridCol w="1687765"/>
              </a:tblGrid>
              <a:tr h="400530">
                <a:tc>
                  <a:txBody>
                    <a:bodyPr/>
                    <a:lstStyle/>
                    <a:p>
                      <a:pPr marL="0" marR="0">
                        <a:lnSpc>
                          <a:spcPct val="115000"/>
                        </a:lnSpc>
                        <a:spcBef>
                          <a:spcPts val="0"/>
                        </a:spcBef>
                        <a:spcAft>
                          <a:spcPts val="0"/>
                        </a:spcAft>
                      </a:pPr>
                      <a:r>
                        <a:rPr lang="en-US" sz="1200" b="1" dirty="0">
                          <a:latin typeface="Calibri"/>
                          <a:ea typeface="Times New Roman"/>
                          <a:cs typeface="Times New Roman"/>
                        </a:rPr>
                        <a:t>Characteristic</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latin typeface="Calibri"/>
                          <a:ea typeface="Times New Roman"/>
                          <a:cs typeface="Times New Roman"/>
                        </a:rPr>
                        <a:t>MedlinePlus</a:t>
                      </a:r>
                      <a:r>
                        <a:rPr lang="en-US" sz="1200" b="1" dirty="0">
                          <a:latin typeface="Calibri"/>
                          <a:ea typeface="Times New Roman"/>
                          <a:cs typeface="Times New Roman"/>
                        </a:rPr>
                        <a:t> Connect </a:t>
                      </a:r>
                      <a:r>
                        <a:rPr lang="en-US" sz="1200" b="1" dirty="0" smtClean="0">
                          <a:latin typeface="Calibri"/>
                          <a:ea typeface="Times New Roman"/>
                          <a:cs typeface="Times New Roman"/>
                        </a:rPr>
                        <a:t>Users</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Times New Roman"/>
                          <a:cs typeface="Times New Roman"/>
                        </a:rPr>
                        <a:t>No </a:t>
                      </a:r>
                      <a:r>
                        <a:rPr lang="en-US" sz="1200" b="1" dirty="0" err="1">
                          <a:latin typeface="Calibri"/>
                          <a:ea typeface="Times New Roman"/>
                          <a:cs typeface="Times New Roman"/>
                        </a:rPr>
                        <a:t>MedlinePlus</a:t>
                      </a:r>
                      <a:r>
                        <a:rPr lang="en-US" sz="1200" b="1" dirty="0">
                          <a:latin typeface="Calibri"/>
                          <a:ea typeface="Times New Roman"/>
                          <a:cs typeface="Times New Roman"/>
                        </a:rPr>
                        <a:t> Connect Use</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latin typeface="Calibri"/>
                          <a:ea typeface="Times New Roman"/>
                          <a:cs typeface="Times New Roman"/>
                        </a:rPr>
                        <a:t>MyChart</a:t>
                      </a:r>
                      <a:r>
                        <a:rPr lang="en-US" sz="1200" b="1" dirty="0">
                          <a:latin typeface="Calibri"/>
                          <a:ea typeface="Times New Roman"/>
                          <a:cs typeface="Times New Roman"/>
                        </a:rPr>
                        <a:t> Users</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Times New Roman"/>
                          <a:cs typeface="Times New Roman"/>
                        </a:rPr>
                        <a:t>No </a:t>
                      </a:r>
                      <a:r>
                        <a:rPr lang="en-US" sz="1200" b="1" dirty="0" err="1">
                          <a:latin typeface="Calibri"/>
                          <a:ea typeface="Times New Roman"/>
                          <a:cs typeface="Times New Roman"/>
                        </a:rPr>
                        <a:t>MyChart</a:t>
                      </a:r>
                      <a:r>
                        <a:rPr lang="en-US" sz="1200" b="1" dirty="0">
                          <a:latin typeface="Calibri"/>
                          <a:ea typeface="Times New Roman"/>
                          <a:cs typeface="Times New Roman"/>
                        </a:rPr>
                        <a:t> Use</a:t>
                      </a:r>
                      <a:endParaRPr lang="en-US" sz="1200" dirty="0">
                        <a:latin typeface="Calibri"/>
                        <a:ea typeface="Times New Roman"/>
                        <a:cs typeface="Times New Roman"/>
                      </a:endParaRPr>
                    </a:p>
                  </a:txBody>
                  <a:tcPr marL="68580" marR="68580" marT="0" marB="0"/>
                </a:tc>
              </a:tr>
              <a:tr h="384849">
                <a:tc>
                  <a:txBody>
                    <a:bodyPr/>
                    <a:lstStyle/>
                    <a:p>
                      <a:pPr marL="0" marR="0">
                        <a:lnSpc>
                          <a:spcPct val="115000"/>
                        </a:lnSpc>
                        <a:spcBef>
                          <a:spcPts val="0"/>
                        </a:spcBef>
                        <a:spcAft>
                          <a:spcPts val="0"/>
                        </a:spcAft>
                      </a:pPr>
                      <a:r>
                        <a:rPr lang="en-US" sz="1200" dirty="0">
                          <a:latin typeface="Calibri"/>
                          <a:ea typeface="Times New Roman"/>
                          <a:cs typeface="Times New Roman"/>
                        </a:rPr>
                        <a:t>N</a:t>
                      </a:r>
                    </a:p>
                  </a:txBody>
                  <a:tcPr marL="68580" marR="68580" marT="0" marB="0"/>
                </a:tc>
                <a:tc>
                  <a:txBody>
                    <a:bodyPr/>
                    <a:lstStyle/>
                    <a:p>
                      <a:pPr marL="0" marR="0" algn="ctr">
                        <a:lnSpc>
                          <a:spcPct val="115000"/>
                        </a:lnSpc>
                        <a:spcBef>
                          <a:spcPts val="0"/>
                        </a:spcBef>
                        <a:spcAft>
                          <a:spcPts val="0"/>
                        </a:spcAft>
                      </a:pPr>
                      <a:r>
                        <a:rPr lang="en-US" sz="1200" dirty="0" smtClean="0">
                          <a:latin typeface="Calibri"/>
                          <a:ea typeface="Times New Roman"/>
                          <a:cs typeface="Times New Roman"/>
                        </a:rPr>
                        <a:t>4,788</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latin typeface="Calibri"/>
                          <a:ea typeface="Times New Roman"/>
                          <a:cs typeface="Times New Roman"/>
                        </a:rPr>
                        <a:t>8,327</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latin typeface="Calibri"/>
                          <a:ea typeface="Times New Roman"/>
                          <a:cs typeface="Times New Roman"/>
                        </a:rPr>
                        <a:t>13,115</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latin typeface="Calibri"/>
                          <a:ea typeface="Times New Roman"/>
                          <a:cs typeface="Times New Roman"/>
                        </a:rPr>
                        <a:t>51,027</a:t>
                      </a:r>
                      <a:endParaRPr lang="en-US" sz="1200" dirty="0">
                        <a:latin typeface="Calibri"/>
                        <a:ea typeface="Times New Roman"/>
                        <a:cs typeface="Times New Roman"/>
                      </a:endParaRPr>
                    </a:p>
                  </a:txBody>
                  <a:tcPr marL="68580" marR="68580" marT="0" marB="0"/>
                </a:tc>
              </a:tr>
              <a:tr h="384849">
                <a:tc>
                  <a:txBody>
                    <a:bodyPr/>
                    <a:lstStyle/>
                    <a:p>
                      <a:pPr marL="0" marR="0">
                        <a:lnSpc>
                          <a:spcPct val="115000"/>
                        </a:lnSpc>
                        <a:spcBef>
                          <a:spcPts val="0"/>
                        </a:spcBef>
                        <a:spcAft>
                          <a:spcPts val="0"/>
                        </a:spcAft>
                      </a:pPr>
                      <a:r>
                        <a:rPr lang="en-US" sz="1200" dirty="0">
                          <a:latin typeface="Calibri"/>
                          <a:ea typeface="Times New Roman"/>
                          <a:cs typeface="Times New Roman"/>
                        </a:rPr>
                        <a:t>Mean age</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39.2</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40.5</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40.1</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43.2</a:t>
                      </a:r>
                    </a:p>
                  </a:txBody>
                  <a:tcPr marL="68580" marR="68580" marT="0" marB="0"/>
                </a:tc>
              </a:tr>
              <a:tr h="384849">
                <a:tc>
                  <a:txBody>
                    <a:bodyPr/>
                    <a:lstStyle/>
                    <a:p>
                      <a:pPr marL="0" marR="0">
                        <a:lnSpc>
                          <a:spcPct val="115000"/>
                        </a:lnSpc>
                        <a:spcBef>
                          <a:spcPts val="0"/>
                        </a:spcBef>
                        <a:spcAft>
                          <a:spcPts val="0"/>
                        </a:spcAft>
                      </a:pPr>
                      <a:r>
                        <a:rPr lang="en-US" sz="1200" dirty="0">
                          <a:latin typeface="Calibri"/>
                          <a:ea typeface="Times New Roman"/>
                          <a:cs typeface="Times New Roman"/>
                        </a:rPr>
                        <a:t>Women, n (%)</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69%</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67%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67%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61%</a:t>
                      </a:r>
                    </a:p>
                  </a:txBody>
                  <a:tcPr marL="68580" marR="68580" marT="0" marB="0"/>
                </a:tc>
              </a:tr>
              <a:tr h="1078498">
                <a:tc>
                  <a:txBody>
                    <a:bodyPr/>
                    <a:lstStyle/>
                    <a:p>
                      <a:pPr marL="0" marR="0">
                        <a:lnSpc>
                          <a:spcPct val="115000"/>
                        </a:lnSpc>
                        <a:spcBef>
                          <a:spcPts val="0"/>
                        </a:spcBef>
                        <a:spcAft>
                          <a:spcPts val="0"/>
                        </a:spcAft>
                      </a:pPr>
                      <a:r>
                        <a:rPr lang="en-US" sz="1200" dirty="0">
                          <a:latin typeface="Calibri"/>
                          <a:ea typeface="Times New Roman"/>
                          <a:cs typeface="Times New Roman"/>
                        </a:rPr>
                        <a:t>Race, n (%)</a:t>
                      </a:r>
                    </a:p>
                    <a:p>
                      <a:pPr marL="0" marR="0">
                        <a:lnSpc>
                          <a:spcPct val="115000"/>
                        </a:lnSpc>
                        <a:spcBef>
                          <a:spcPts val="0"/>
                        </a:spcBef>
                        <a:spcAft>
                          <a:spcPts val="0"/>
                        </a:spcAft>
                      </a:pPr>
                      <a:r>
                        <a:rPr lang="en-US" sz="1200" dirty="0">
                          <a:latin typeface="Calibri"/>
                          <a:ea typeface="Times New Roman"/>
                          <a:cs typeface="Times New Roman"/>
                        </a:rPr>
                        <a:t>     white</a:t>
                      </a:r>
                    </a:p>
                    <a:p>
                      <a:pPr marL="0" marR="0">
                        <a:lnSpc>
                          <a:spcPct val="115000"/>
                        </a:lnSpc>
                        <a:spcBef>
                          <a:spcPts val="0"/>
                        </a:spcBef>
                        <a:spcAft>
                          <a:spcPts val="0"/>
                        </a:spcAft>
                      </a:pPr>
                      <a:r>
                        <a:rPr lang="en-US" sz="1200" dirty="0">
                          <a:latin typeface="Calibri"/>
                          <a:ea typeface="Times New Roman"/>
                          <a:cs typeface="Times New Roman"/>
                        </a:rPr>
                        <a:t>     black</a:t>
                      </a:r>
                    </a:p>
                    <a:p>
                      <a:pPr marL="0" marR="0">
                        <a:lnSpc>
                          <a:spcPct val="115000"/>
                        </a:lnSpc>
                        <a:spcBef>
                          <a:spcPts val="0"/>
                        </a:spcBef>
                        <a:spcAft>
                          <a:spcPts val="0"/>
                        </a:spcAft>
                      </a:pPr>
                      <a:r>
                        <a:rPr lang="en-US" sz="1200" dirty="0">
                          <a:latin typeface="Calibri"/>
                          <a:ea typeface="Times New Roman"/>
                          <a:cs typeface="Times New Roman"/>
                        </a:rPr>
                        <a:t>     unknown</a:t>
                      </a:r>
                    </a:p>
                    <a:p>
                      <a:pPr marL="0" marR="0">
                        <a:lnSpc>
                          <a:spcPct val="115000"/>
                        </a:lnSpc>
                        <a:spcBef>
                          <a:spcPts val="0"/>
                        </a:spcBef>
                        <a:spcAft>
                          <a:spcPts val="0"/>
                        </a:spcAft>
                      </a:pPr>
                      <a:r>
                        <a:rPr lang="en-US" sz="1200" dirty="0">
                          <a:latin typeface="Calibri"/>
                          <a:ea typeface="Times New Roman"/>
                          <a:cs typeface="Times New Roman"/>
                        </a:rPr>
                        <a:t>     all other races</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39%</a:t>
                      </a:r>
                    </a:p>
                    <a:p>
                      <a:pPr marL="0" marR="0" algn="ctr">
                        <a:lnSpc>
                          <a:spcPct val="115000"/>
                        </a:lnSpc>
                        <a:spcBef>
                          <a:spcPts val="0"/>
                        </a:spcBef>
                        <a:spcAft>
                          <a:spcPts val="0"/>
                        </a:spcAft>
                      </a:pPr>
                      <a:r>
                        <a:rPr lang="en-US" sz="1200" dirty="0">
                          <a:latin typeface="Calibri"/>
                          <a:ea typeface="Times New Roman"/>
                          <a:cs typeface="Times New Roman"/>
                        </a:rPr>
                        <a:t>22%</a:t>
                      </a:r>
                    </a:p>
                    <a:p>
                      <a:pPr marL="0" marR="0" algn="ctr">
                        <a:lnSpc>
                          <a:spcPct val="115000"/>
                        </a:lnSpc>
                        <a:spcBef>
                          <a:spcPts val="0"/>
                        </a:spcBef>
                        <a:spcAft>
                          <a:spcPts val="0"/>
                        </a:spcAft>
                      </a:pPr>
                      <a:r>
                        <a:rPr lang="en-US" sz="1200" dirty="0">
                          <a:latin typeface="Calibri"/>
                          <a:ea typeface="Times New Roman"/>
                          <a:cs typeface="Times New Roman"/>
                        </a:rPr>
                        <a:t>12%</a:t>
                      </a:r>
                    </a:p>
                    <a:p>
                      <a:pPr marL="0" marR="0" algn="ctr">
                        <a:lnSpc>
                          <a:spcPct val="115000"/>
                        </a:lnSpc>
                        <a:spcBef>
                          <a:spcPts val="0"/>
                        </a:spcBef>
                        <a:spcAft>
                          <a:spcPts val="0"/>
                        </a:spcAft>
                      </a:pPr>
                      <a:r>
                        <a:rPr lang="en-US" sz="1200" dirty="0">
                          <a:latin typeface="Calibri"/>
                          <a:ea typeface="Times New Roman"/>
                          <a:cs typeface="Times New Roman"/>
                        </a:rPr>
                        <a:t>27%</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47%</a:t>
                      </a:r>
                    </a:p>
                    <a:p>
                      <a:pPr marL="0" marR="0" algn="ctr">
                        <a:lnSpc>
                          <a:spcPct val="115000"/>
                        </a:lnSpc>
                        <a:spcBef>
                          <a:spcPts val="0"/>
                        </a:spcBef>
                        <a:spcAft>
                          <a:spcPts val="0"/>
                        </a:spcAft>
                      </a:pPr>
                      <a:r>
                        <a:rPr lang="en-US" sz="1200" dirty="0">
                          <a:latin typeface="Calibri"/>
                          <a:ea typeface="Times New Roman"/>
                          <a:cs typeface="Times New Roman"/>
                        </a:rPr>
                        <a:t>18%</a:t>
                      </a:r>
                    </a:p>
                    <a:p>
                      <a:pPr marL="0" marR="0" algn="ctr">
                        <a:lnSpc>
                          <a:spcPct val="115000"/>
                        </a:lnSpc>
                        <a:spcBef>
                          <a:spcPts val="0"/>
                        </a:spcBef>
                        <a:spcAft>
                          <a:spcPts val="0"/>
                        </a:spcAft>
                      </a:pPr>
                      <a:r>
                        <a:rPr lang="en-US" sz="1200" dirty="0">
                          <a:latin typeface="Calibri"/>
                          <a:ea typeface="Times New Roman"/>
                          <a:cs typeface="Times New Roman"/>
                        </a:rPr>
                        <a:t>12%</a:t>
                      </a:r>
                    </a:p>
                    <a:p>
                      <a:pPr marL="0" marR="0" algn="ctr">
                        <a:lnSpc>
                          <a:spcPct val="115000"/>
                        </a:lnSpc>
                        <a:spcBef>
                          <a:spcPts val="0"/>
                        </a:spcBef>
                        <a:spcAft>
                          <a:spcPts val="0"/>
                        </a:spcAft>
                      </a:pPr>
                      <a:r>
                        <a:rPr lang="en-US" sz="1200" dirty="0">
                          <a:latin typeface="Calibri"/>
                          <a:ea typeface="Times New Roman"/>
                          <a:cs typeface="Times New Roman"/>
                        </a:rPr>
                        <a:t>23%</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44%</a:t>
                      </a:r>
                    </a:p>
                    <a:p>
                      <a:pPr marL="0" marR="0" algn="ctr">
                        <a:lnSpc>
                          <a:spcPct val="115000"/>
                        </a:lnSpc>
                        <a:spcBef>
                          <a:spcPts val="0"/>
                        </a:spcBef>
                        <a:spcAft>
                          <a:spcPts val="0"/>
                        </a:spcAft>
                      </a:pPr>
                      <a:r>
                        <a:rPr lang="en-US" sz="1200">
                          <a:latin typeface="Calibri"/>
                          <a:ea typeface="Times New Roman"/>
                          <a:cs typeface="Times New Roman"/>
                        </a:rPr>
                        <a:t>20%</a:t>
                      </a:r>
                    </a:p>
                    <a:p>
                      <a:pPr marL="0" marR="0" algn="ctr">
                        <a:lnSpc>
                          <a:spcPct val="115000"/>
                        </a:lnSpc>
                        <a:spcBef>
                          <a:spcPts val="0"/>
                        </a:spcBef>
                        <a:spcAft>
                          <a:spcPts val="0"/>
                        </a:spcAft>
                      </a:pPr>
                      <a:r>
                        <a:rPr lang="en-US" sz="1200">
                          <a:latin typeface="Calibri"/>
                          <a:ea typeface="Times New Roman"/>
                          <a:cs typeface="Times New Roman"/>
                        </a:rPr>
                        <a:t>12%</a:t>
                      </a:r>
                    </a:p>
                    <a:p>
                      <a:pPr marL="0" marR="0" algn="ctr">
                        <a:lnSpc>
                          <a:spcPct val="115000"/>
                        </a:lnSpc>
                        <a:spcBef>
                          <a:spcPts val="0"/>
                        </a:spcBef>
                        <a:spcAft>
                          <a:spcPts val="0"/>
                        </a:spcAft>
                      </a:pPr>
                      <a:r>
                        <a:rPr lang="en-US" sz="1200">
                          <a:latin typeface="Calibri"/>
                          <a:ea typeface="Times New Roman"/>
                          <a:cs typeface="Times New Roman"/>
                        </a:rPr>
                        <a:t>25%</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41%</a:t>
                      </a:r>
                    </a:p>
                    <a:p>
                      <a:pPr marL="0" marR="0" algn="ctr">
                        <a:lnSpc>
                          <a:spcPct val="115000"/>
                        </a:lnSpc>
                        <a:spcBef>
                          <a:spcPts val="0"/>
                        </a:spcBef>
                        <a:spcAft>
                          <a:spcPts val="0"/>
                        </a:spcAft>
                      </a:pPr>
                      <a:r>
                        <a:rPr lang="en-US" sz="1200">
                          <a:latin typeface="Calibri"/>
                          <a:ea typeface="Times New Roman"/>
                          <a:cs typeface="Times New Roman"/>
                        </a:rPr>
                        <a:t>23%</a:t>
                      </a:r>
                    </a:p>
                    <a:p>
                      <a:pPr marL="0" marR="0" algn="ctr">
                        <a:lnSpc>
                          <a:spcPct val="115000"/>
                        </a:lnSpc>
                        <a:spcBef>
                          <a:spcPts val="0"/>
                        </a:spcBef>
                        <a:spcAft>
                          <a:spcPts val="0"/>
                        </a:spcAft>
                      </a:pPr>
                      <a:r>
                        <a:rPr lang="en-US" sz="1200">
                          <a:latin typeface="Calibri"/>
                          <a:ea typeface="Times New Roman"/>
                          <a:cs typeface="Times New Roman"/>
                        </a:rPr>
                        <a:t>12%</a:t>
                      </a:r>
                    </a:p>
                    <a:p>
                      <a:pPr marL="0" marR="0" algn="ctr">
                        <a:lnSpc>
                          <a:spcPct val="115000"/>
                        </a:lnSpc>
                        <a:spcBef>
                          <a:spcPts val="0"/>
                        </a:spcBef>
                        <a:spcAft>
                          <a:spcPts val="0"/>
                        </a:spcAft>
                      </a:pPr>
                      <a:r>
                        <a:rPr lang="en-US" sz="1200">
                          <a:latin typeface="Calibri"/>
                          <a:ea typeface="Times New Roman"/>
                          <a:cs typeface="Times New Roman"/>
                        </a:rPr>
                        <a:t>24%</a:t>
                      </a:r>
                    </a:p>
                  </a:txBody>
                  <a:tcPr marL="68580" marR="68580" marT="0" marB="0"/>
                </a:tc>
              </a:tr>
              <a:tr h="860242">
                <a:tc>
                  <a:txBody>
                    <a:bodyPr/>
                    <a:lstStyle/>
                    <a:p>
                      <a:pPr marL="0" marR="0">
                        <a:lnSpc>
                          <a:spcPct val="115000"/>
                        </a:lnSpc>
                        <a:spcBef>
                          <a:spcPts val="0"/>
                        </a:spcBef>
                        <a:spcAft>
                          <a:spcPts val="0"/>
                        </a:spcAft>
                      </a:pPr>
                      <a:r>
                        <a:rPr lang="en-US" sz="1200" dirty="0">
                          <a:latin typeface="Calibri"/>
                          <a:ea typeface="Times New Roman"/>
                          <a:cs typeface="Times New Roman"/>
                        </a:rPr>
                        <a:t>Ethnicity, n (%)</a:t>
                      </a:r>
                    </a:p>
                    <a:p>
                      <a:pPr marL="0" marR="0">
                        <a:lnSpc>
                          <a:spcPct val="115000"/>
                        </a:lnSpc>
                        <a:spcBef>
                          <a:spcPts val="0"/>
                        </a:spcBef>
                        <a:spcAft>
                          <a:spcPts val="0"/>
                        </a:spcAft>
                      </a:pPr>
                      <a:r>
                        <a:rPr lang="en-US" sz="1200" dirty="0">
                          <a:latin typeface="Calibri"/>
                          <a:ea typeface="Times New Roman"/>
                          <a:cs typeface="Times New Roman"/>
                        </a:rPr>
                        <a:t>    Hispanic/Latino</a:t>
                      </a:r>
                    </a:p>
                    <a:p>
                      <a:pPr marL="0" marR="0">
                        <a:lnSpc>
                          <a:spcPct val="115000"/>
                        </a:lnSpc>
                        <a:spcBef>
                          <a:spcPts val="0"/>
                        </a:spcBef>
                        <a:spcAft>
                          <a:spcPts val="0"/>
                        </a:spcAft>
                      </a:pPr>
                      <a:r>
                        <a:rPr lang="en-US" sz="1200" dirty="0">
                          <a:latin typeface="Calibri"/>
                          <a:ea typeface="Times New Roman"/>
                          <a:cs typeface="Times New Roman"/>
                        </a:rPr>
                        <a:t>    not Hispanic/Latino</a:t>
                      </a:r>
                    </a:p>
                    <a:p>
                      <a:pPr marL="0" marR="0">
                        <a:lnSpc>
                          <a:spcPct val="115000"/>
                        </a:lnSpc>
                        <a:spcBef>
                          <a:spcPts val="0"/>
                        </a:spcBef>
                        <a:spcAft>
                          <a:spcPts val="0"/>
                        </a:spcAft>
                      </a:pPr>
                      <a:r>
                        <a:rPr lang="en-US" sz="1200" dirty="0">
                          <a:latin typeface="Calibri"/>
                          <a:ea typeface="Times New Roman"/>
                          <a:cs typeface="Times New Roman"/>
                        </a:rPr>
                        <a:t>    unknown</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26%</a:t>
                      </a:r>
                    </a:p>
                    <a:p>
                      <a:pPr marL="0" marR="0" algn="ctr">
                        <a:lnSpc>
                          <a:spcPct val="115000"/>
                        </a:lnSpc>
                        <a:spcBef>
                          <a:spcPts val="0"/>
                        </a:spcBef>
                        <a:spcAft>
                          <a:spcPts val="0"/>
                        </a:spcAft>
                      </a:pPr>
                      <a:r>
                        <a:rPr lang="en-US" sz="1200">
                          <a:latin typeface="Calibri"/>
                          <a:ea typeface="Times New Roman"/>
                          <a:cs typeface="Times New Roman"/>
                        </a:rPr>
                        <a:t>59%</a:t>
                      </a:r>
                    </a:p>
                    <a:p>
                      <a:pPr marL="0" marR="0" algn="ctr">
                        <a:lnSpc>
                          <a:spcPct val="115000"/>
                        </a:lnSpc>
                        <a:spcBef>
                          <a:spcPts val="0"/>
                        </a:spcBef>
                        <a:spcAft>
                          <a:spcPts val="0"/>
                        </a:spcAft>
                      </a:pPr>
                      <a:r>
                        <a:rPr lang="en-US" sz="1200">
                          <a:latin typeface="Calibri"/>
                          <a:ea typeface="Times New Roman"/>
                          <a:cs typeface="Times New Roman"/>
                        </a:rPr>
                        <a:t>16%</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22%</a:t>
                      </a:r>
                    </a:p>
                    <a:p>
                      <a:pPr marL="0" marR="0" algn="ctr">
                        <a:lnSpc>
                          <a:spcPct val="115000"/>
                        </a:lnSpc>
                        <a:spcBef>
                          <a:spcPts val="0"/>
                        </a:spcBef>
                        <a:spcAft>
                          <a:spcPts val="0"/>
                        </a:spcAft>
                      </a:pPr>
                      <a:r>
                        <a:rPr lang="en-US" sz="1200">
                          <a:latin typeface="Calibri"/>
                          <a:ea typeface="Times New Roman"/>
                          <a:cs typeface="Times New Roman"/>
                        </a:rPr>
                        <a:t>59%</a:t>
                      </a:r>
                    </a:p>
                    <a:p>
                      <a:pPr marL="0" marR="0" algn="ctr">
                        <a:lnSpc>
                          <a:spcPct val="115000"/>
                        </a:lnSpc>
                        <a:spcBef>
                          <a:spcPts val="0"/>
                        </a:spcBef>
                        <a:spcAft>
                          <a:spcPts val="0"/>
                        </a:spcAft>
                      </a:pPr>
                      <a:r>
                        <a:rPr lang="en-US" sz="1200">
                          <a:latin typeface="Calibri"/>
                          <a:ea typeface="Times New Roman"/>
                          <a:cs typeface="Times New Roman"/>
                        </a:rPr>
                        <a:t>19%</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24%</a:t>
                      </a:r>
                    </a:p>
                    <a:p>
                      <a:pPr marL="0" marR="0" algn="ctr">
                        <a:lnSpc>
                          <a:spcPct val="115000"/>
                        </a:lnSpc>
                        <a:spcBef>
                          <a:spcPts val="0"/>
                        </a:spcBef>
                        <a:spcAft>
                          <a:spcPts val="0"/>
                        </a:spcAft>
                      </a:pPr>
                      <a:r>
                        <a:rPr lang="en-US" sz="1200" dirty="0">
                          <a:latin typeface="Calibri"/>
                          <a:ea typeface="Times New Roman"/>
                          <a:cs typeface="Times New Roman"/>
                        </a:rPr>
                        <a:t>59%</a:t>
                      </a:r>
                    </a:p>
                    <a:p>
                      <a:pPr marL="0" marR="0" algn="ctr">
                        <a:lnSpc>
                          <a:spcPct val="115000"/>
                        </a:lnSpc>
                        <a:spcBef>
                          <a:spcPts val="0"/>
                        </a:spcBef>
                        <a:spcAft>
                          <a:spcPts val="0"/>
                        </a:spcAft>
                      </a:pPr>
                      <a:r>
                        <a:rPr lang="en-US" sz="1200" dirty="0">
                          <a:latin typeface="Calibri"/>
                          <a:ea typeface="Times New Roman"/>
                          <a:cs typeface="Times New Roman"/>
                        </a:rPr>
                        <a:t>18%</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23%</a:t>
                      </a:r>
                    </a:p>
                    <a:p>
                      <a:pPr marL="0" marR="0" algn="ctr">
                        <a:lnSpc>
                          <a:spcPct val="115000"/>
                        </a:lnSpc>
                        <a:spcBef>
                          <a:spcPts val="0"/>
                        </a:spcBef>
                        <a:spcAft>
                          <a:spcPts val="0"/>
                        </a:spcAft>
                      </a:pPr>
                      <a:r>
                        <a:rPr lang="en-US" sz="1200">
                          <a:latin typeface="Calibri"/>
                          <a:ea typeface="Times New Roman"/>
                          <a:cs typeface="Times New Roman"/>
                        </a:rPr>
                        <a:t>60%</a:t>
                      </a:r>
                    </a:p>
                    <a:p>
                      <a:pPr marL="0" marR="0" algn="ctr">
                        <a:lnSpc>
                          <a:spcPct val="115000"/>
                        </a:lnSpc>
                        <a:spcBef>
                          <a:spcPts val="0"/>
                        </a:spcBef>
                        <a:spcAft>
                          <a:spcPts val="0"/>
                        </a:spcAft>
                      </a:pPr>
                      <a:r>
                        <a:rPr lang="en-US" sz="1200">
                          <a:latin typeface="Calibri"/>
                          <a:ea typeface="Times New Roman"/>
                          <a:cs typeface="Times New Roman"/>
                        </a:rPr>
                        <a:t>16%</a:t>
                      </a:r>
                    </a:p>
                  </a:txBody>
                  <a:tcPr marL="68580" marR="68580" marT="0" marB="0"/>
                </a:tc>
              </a:tr>
              <a:tr h="1296755">
                <a:tc>
                  <a:txBody>
                    <a:bodyPr/>
                    <a:lstStyle/>
                    <a:p>
                      <a:pPr marL="0" marR="0">
                        <a:lnSpc>
                          <a:spcPct val="115000"/>
                        </a:lnSpc>
                        <a:spcBef>
                          <a:spcPts val="0"/>
                        </a:spcBef>
                        <a:spcAft>
                          <a:spcPts val="0"/>
                        </a:spcAft>
                      </a:pPr>
                      <a:r>
                        <a:rPr lang="en-US" sz="1200" dirty="0">
                          <a:latin typeface="Calibri"/>
                          <a:ea typeface="Times New Roman"/>
                          <a:cs typeface="Times New Roman"/>
                        </a:rPr>
                        <a:t>Preferred language, n (%)</a:t>
                      </a:r>
                    </a:p>
                    <a:p>
                      <a:pPr marL="0" marR="0">
                        <a:lnSpc>
                          <a:spcPct val="115000"/>
                        </a:lnSpc>
                        <a:spcBef>
                          <a:spcPts val="0"/>
                        </a:spcBef>
                        <a:spcAft>
                          <a:spcPts val="0"/>
                        </a:spcAft>
                      </a:pPr>
                      <a:r>
                        <a:rPr lang="en-US" sz="1200" dirty="0">
                          <a:latin typeface="Calibri"/>
                          <a:ea typeface="Times New Roman"/>
                          <a:cs typeface="Times New Roman"/>
                        </a:rPr>
                        <a:t>     English</a:t>
                      </a:r>
                    </a:p>
                    <a:p>
                      <a:pPr marL="0" marR="0">
                        <a:lnSpc>
                          <a:spcPct val="115000"/>
                        </a:lnSpc>
                        <a:spcBef>
                          <a:spcPts val="0"/>
                        </a:spcBef>
                        <a:spcAft>
                          <a:spcPts val="0"/>
                        </a:spcAft>
                      </a:pPr>
                      <a:r>
                        <a:rPr lang="en-US" sz="1200" dirty="0">
                          <a:latin typeface="Calibri"/>
                          <a:ea typeface="Times New Roman"/>
                          <a:cs typeface="Times New Roman"/>
                        </a:rPr>
                        <a:t>     Spanish</a:t>
                      </a:r>
                    </a:p>
                    <a:p>
                      <a:pPr marL="0" marR="0">
                        <a:lnSpc>
                          <a:spcPct val="115000"/>
                        </a:lnSpc>
                        <a:spcBef>
                          <a:spcPts val="0"/>
                        </a:spcBef>
                        <a:spcAft>
                          <a:spcPts val="0"/>
                        </a:spcAft>
                      </a:pPr>
                      <a:r>
                        <a:rPr lang="en-US" sz="1200" dirty="0">
                          <a:latin typeface="Calibri"/>
                          <a:ea typeface="Times New Roman"/>
                          <a:cs typeface="Times New Roman"/>
                        </a:rPr>
                        <a:t>     missing</a:t>
                      </a:r>
                    </a:p>
                    <a:p>
                      <a:pPr marL="0" marR="0">
                        <a:lnSpc>
                          <a:spcPct val="115000"/>
                        </a:lnSpc>
                        <a:spcBef>
                          <a:spcPts val="0"/>
                        </a:spcBef>
                        <a:spcAft>
                          <a:spcPts val="0"/>
                        </a:spcAft>
                      </a:pPr>
                      <a:r>
                        <a:rPr lang="en-US" sz="1200" dirty="0">
                          <a:latin typeface="Calibri"/>
                          <a:ea typeface="Times New Roman"/>
                          <a:cs typeface="Times New Roman"/>
                        </a:rPr>
                        <a:t>     all other languages</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91%</a:t>
                      </a:r>
                    </a:p>
                    <a:p>
                      <a:pPr marL="0" marR="0" algn="ctr">
                        <a:lnSpc>
                          <a:spcPct val="115000"/>
                        </a:lnSpc>
                        <a:spcBef>
                          <a:spcPts val="0"/>
                        </a:spcBef>
                        <a:spcAft>
                          <a:spcPts val="0"/>
                        </a:spcAft>
                      </a:pPr>
                      <a:r>
                        <a:rPr lang="en-US" sz="1200">
                          <a:latin typeface="Calibri"/>
                          <a:ea typeface="Times New Roman"/>
                          <a:cs typeface="Times New Roman"/>
                        </a:rPr>
                        <a:t>3%</a:t>
                      </a:r>
                    </a:p>
                    <a:p>
                      <a:pPr marL="0" marR="0" algn="ctr">
                        <a:lnSpc>
                          <a:spcPct val="115000"/>
                        </a:lnSpc>
                        <a:spcBef>
                          <a:spcPts val="0"/>
                        </a:spcBef>
                        <a:spcAft>
                          <a:spcPts val="0"/>
                        </a:spcAft>
                      </a:pPr>
                      <a:r>
                        <a:rPr lang="en-US" sz="1200">
                          <a:latin typeface="Calibri"/>
                          <a:ea typeface="Times New Roman"/>
                          <a:cs typeface="Times New Roman"/>
                        </a:rPr>
                        <a:t>6%</a:t>
                      </a:r>
                    </a:p>
                    <a:p>
                      <a:pPr marL="0" marR="0" algn="ctr">
                        <a:lnSpc>
                          <a:spcPct val="115000"/>
                        </a:lnSpc>
                        <a:spcBef>
                          <a:spcPts val="0"/>
                        </a:spcBef>
                        <a:spcAft>
                          <a:spcPts val="0"/>
                        </a:spcAft>
                      </a:pPr>
                      <a:r>
                        <a:rPr lang="en-US" sz="1200">
                          <a:latin typeface="Calibri"/>
                          <a:ea typeface="Times New Roman"/>
                          <a:cs typeface="Times New Roman"/>
                        </a:rPr>
                        <a:t>0</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p>
                      <a:pPr marL="0" marR="0" algn="ctr">
                        <a:lnSpc>
                          <a:spcPct val="115000"/>
                        </a:lnSpc>
                        <a:spcBef>
                          <a:spcPts val="0"/>
                        </a:spcBef>
                        <a:spcAft>
                          <a:spcPts val="0"/>
                        </a:spcAft>
                      </a:pPr>
                      <a:r>
                        <a:rPr lang="en-US" sz="1200">
                          <a:latin typeface="Calibri"/>
                          <a:ea typeface="Times New Roman"/>
                          <a:cs typeface="Times New Roman"/>
                        </a:rPr>
                        <a:t>88%</a:t>
                      </a:r>
                    </a:p>
                    <a:p>
                      <a:pPr marL="0" marR="0" algn="ctr">
                        <a:lnSpc>
                          <a:spcPct val="115000"/>
                        </a:lnSpc>
                        <a:spcBef>
                          <a:spcPts val="0"/>
                        </a:spcBef>
                        <a:spcAft>
                          <a:spcPts val="0"/>
                        </a:spcAft>
                      </a:pPr>
                      <a:r>
                        <a:rPr lang="en-US" sz="1200">
                          <a:latin typeface="Calibri"/>
                          <a:ea typeface="Times New Roman"/>
                          <a:cs typeface="Times New Roman"/>
                        </a:rPr>
                        <a:t>3%</a:t>
                      </a:r>
                    </a:p>
                    <a:p>
                      <a:pPr marL="0" marR="0" algn="ctr">
                        <a:lnSpc>
                          <a:spcPct val="115000"/>
                        </a:lnSpc>
                        <a:spcBef>
                          <a:spcPts val="0"/>
                        </a:spcBef>
                        <a:spcAft>
                          <a:spcPts val="0"/>
                        </a:spcAft>
                      </a:pPr>
                      <a:r>
                        <a:rPr lang="en-US" sz="1200">
                          <a:latin typeface="Calibri"/>
                          <a:ea typeface="Times New Roman"/>
                          <a:cs typeface="Times New Roman"/>
                        </a:rPr>
                        <a:t>9%</a:t>
                      </a:r>
                    </a:p>
                    <a:p>
                      <a:pPr marL="0" marR="0" algn="ctr">
                        <a:lnSpc>
                          <a:spcPct val="115000"/>
                        </a:lnSpc>
                        <a:spcBef>
                          <a:spcPts val="0"/>
                        </a:spcBef>
                        <a:spcAft>
                          <a:spcPts val="0"/>
                        </a:spcAft>
                      </a:pPr>
                      <a:r>
                        <a:rPr lang="en-US" sz="1200">
                          <a:latin typeface="Calibri"/>
                          <a:ea typeface="Times New Roman"/>
                          <a:cs typeface="Times New Roman"/>
                        </a:rPr>
                        <a:t>0</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89%</a:t>
                      </a:r>
                    </a:p>
                    <a:p>
                      <a:pPr marL="0" marR="0" algn="ctr">
                        <a:lnSpc>
                          <a:spcPct val="115000"/>
                        </a:lnSpc>
                        <a:spcBef>
                          <a:spcPts val="0"/>
                        </a:spcBef>
                        <a:spcAft>
                          <a:spcPts val="0"/>
                        </a:spcAft>
                      </a:pPr>
                      <a:r>
                        <a:rPr lang="en-US" sz="1200" dirty="0">
                          <a:latin typeface="Calibri"/>
                          <a:ea typeface="Times New Roman"/>
                          <a:cs typeface="Times New Roman"/>
                        </a:rPr>
                        <a:t>3%</a:t>
                      </a:r>
                    </a:p>
                    <a:p>
                      <a:pPr marL="0" marR="0" algn="ctr">
                        <a:lnSpc>
                          <a:spcPct val="115000"/>
                        </a:lnSpc>
                        <a:spcBef>
                          <a:spcPts val="0"/>
                        </a:spcBef>
                        <a:spcAft>
                          <a:spcPts val="0"/>
                        </a:spcAft>
                      </a:pPr>
                      <a:r>
                        <a:rPr lang="en-US" sz="1200" dirty="0">
                          <a:latin typeface="Calibri"/>
                          <a:ea typeface="Times New Roman"/>
                          <a:cs typeface="Times New Roman"/>
                        </a:rPr>
                        <a:t>8%</a:t>
                      </a:r>
                    </a:p>
                    <a:p>
                      <a:pPr marL="0" marR="0" algn="ctr">
                        <a:lnSpc>
                          <a:spcPct val="115000"/>
                        </a:lnSpc>
                        <a:spcBef>
                          <a:spcPts val="0"/>
                        </a:spcBef>
                        <a:spcAft>
                          <a:spcPts val="0"/>
                        </a:spcAft>
                      </a:pPr>
                      <a:r>
                        <a:rPr lang="en-US" sz="1200" dirty="0">
                          <a:latin typeface="Calibri"/>
                          <a:ea typeface="Times New Roman"/>
                          <a:cs typeface="Times New Roman"/>
                        </a:rPr>
                        <a:t>0</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82%</a:t>
                      </a:r>
                    </a:p>
                    <a:p>
                      <a:pPr marL="0" marR="0" algn="ctr">
                        <a:lnSpc>
                          <a:spcPct val="115000"/>
                        </a:lnSpc>
                        <a:spcBef>
                          <a:spcPts val="0"/>
                        </a:spcBef>
                        <a:spcAft>
                          <a:spcPts val="0"/>
                        </a:spcAft>
                      </a:pPr>
                      <a:r>
                        <a:rPr lang="en-US" sz="1200" dirty="0">
                          <a:latin typeface="Calibri"/>
                          <a:ea typeface="Times New Roman"/>
                          <a:cs typeface="Times New Roman"/>
                        </a:rPr>
                        <a:t>8%</a:t>
                      </a:r>
                    </a:p>
                    <a:p>
                      <a:pPr marL="0" marR="0" algn="ctr">
                        <a:lnSpc>
                          <a:spcPct val="115000"/>
                        </a:lnSpc>
                        <a:spcBef>
                          <a:spcPts val="0"/>
                        </a:spcBef>
                        <a:spcAft>
                          <a:spcPts val="0"/>
                        </a:spcAft>
                      </a:pPr>
                      <a:r>
                        <a:rPr lang="en-US" sz="1200" dirty="0">
                          <a:latin typeface="Calibri"/>
                          <a:ea typeface="Times New Roman"/>
                          <a:cs typeface="Times New Roman"/>
                        </a:rPr>
                        <a:t>9%</a:t>
                      </a:r>
                    </a:p>
                    <a:p>
                      <a:pPr marL="0" marR="0" algn="ctr">
                        <a:lnSpc>
                          <a:spcPct val="115000"/>
                        </a:lnSpc>
                        <a:spcBef>
                          <a:spcPts val="0"/>
                        </a:spcBef>
                        <a:spcAft>
                          <a:spcPts val="0"/>
                        </a:spcAft>
                      </a:pPr>
                      <a:r>
                        <a:rPr lang="en-US" sz="1200" dirty="0">
                          <a:latin typeface="Calibri"/>
                          <a:ea typeface="Times New Roman"/>
                          <a:cs typeface="Times New Roman"/>
                        </a:rPr>
                        <a:t>1%</a:t>
                      </a: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24</a:t>
            </a:fld>
            <a:endParaRPr lang="en-US" dirty="0">
              <a:solidFill>
                <a:prstClr val="black">
                  <a:tint val="75000"/>
                </a:prstClr>
              </a:solidFill>
            </a:endParaRPr>
          </a:p>
        </p:txBody>
      </p:sp>
      <p:pic>
        <p:nvPicPr>
          <p:cNvPr id="7" name="Picture 6" descr="IFH_LOGO_266_TNY"/>
          <p:cNvPicPr/>
          <p:nvPr/>
        </p:nvPicPr>
        <p:blipFill>
          <a:blip r:embed="rId2" cstate="print"/>
          <a:srcRect/>
          <a:stretch>
            <a:fillRect/>
          </a:stretch>
        </p:blipFill>
        <p:spPr bwMode="auto">
          <a:xfrm>
            <a:off x="0" y="0"/>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8" y="739587"/>
            <a:ext cx="8229600" cy="1143000"/>
          </a:xfrm>
        </p:spPr>
        <p:txBody>
          <a:bodyPr>
            <a:normAutofit/>
          </a:bodyPr>
          <a:lstStyle/>
          <a:p>
            <a:r>
              <a:rPr lang="en-US" sz="4000" dirty="0" smtClean="0">
                <a:solidFill>
                  <a:srgbClr val="1CBA6F"/>
                </a:solidFill>
              </a:rPr>
              <a:t>Insurance Status</a:t>
            </a:r>
            <a:endParaRPr lang="en-US" sz="4000" dirty="0">
              <a:solidFill>
                <a:srgbClr val="1CBA6F"/>
              </a:solidFill>
            </a:endParaRPr>
          </a:p>
        </p:txBody>
      </p:sp>
      <p:graphicFrame>
        <p:nvGraphicFramePr>
          <p:cNvPr id="5" name="Content Placeholder 4"/>
          <p:cNvGraphicFramePr>
            <a:graphicFrameLocks noGrp="1"/>
          </p:cNvGraphicFramePr>
          <p:nvPr>
            <p:ph idx="1"/>
          </p:nvPr>
        </p:nvGraphicFramePr>
        <p:xfrm>
          <a:off x="457200" y="2530098"/>
          <a:ext cx="8229600" cy="2473960"/>
        </p:xfrm>
        <a:graphic>
          <a:graphicData uri="http://schemas.openxmlformats.org/drawingml/2006/table">
            <a:tbl>
              <a:tblPr firstRow="1" bandRow="1">
                <a:tableStyleId>{5C22544A-7EE6-4342-B048-85BDC9FD1C3A}</a:tableStyleId>
              </a:tblPr>
              <a:tblGrid>
                <a:gridCol w="1751308"/>
                <a:gridCol w="1604075"/>
                <a:gridCol w="1582377"/>
                <a:gridCol w="1645920"/>
                <a:gridCol w="1645920"/>
              </a:tblGrid>
              <a:tr h="370840">
                <a:tc>
                  <a:txBody>
                    <a:bodyPr/>
                    <a:lstStyle/>
                    <a:p>
                      <a:pPr marL="0" marR="0">
                        <a:lnSpc>
                          <a:spcPct val="115000"/>
                        </a:lnSpc>
                        <a:spcBef>
                          <a:spcPts val="0"/>
                        </a:spcBef>
                        <a:spcAft>
                          <a:spcPts val="0"/>
                        </a:spcAft>
                      </a:pPr>
                      <a:r>
                        <a:rPr lang="en-US" sz="1200" b="1" dirty="0">
                          <a:latin typeface="Calibri"/>
                          <a:ea typeface="Times New Roman"/>
                          <a:cs typeface="Times New Roman"/>
                        </a:rPr>
                        <a:t>Characteristic</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latin typeface="Calibri"/>
                          <a:ea typeface="Times New Roman"/>
                          <a:cs typeface="Times New Roman"/>
                        </a:rPr>
                        <a:t>MedlinePlus</a:t>
                      </a:r>
                      <a:r>
                        <a:rPr lang="en-US" sz="1200" b="1" dirty="0">
                          <a:latin typeface="Calibri"/>
                          <a:ea typeface="Times New Roman"/>
                          <a:cs typeface="Times New Roman"/>
                        </a:rPr>
                        <a:t> Connect </a:t>
                      </a:r>
                      <a:r>
                        <a:rPr lang="en-US" sz="1200" b="1" dirty="0" smtClean="0">
                          <a:latin typeface="Calibri"/>
                          <a:ea typeface="Times New Roman"/>
                          <a:cs typeface="Times New Roman"/>
                        </a:rPr>
                        <a:t>Users</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Calibri"/>
                          <a:ea typeface="Times New Roman"/>
                          <a:cs typeface="Times New Roman"/>
                        </a:rPr>
                        <a:t>No MedlinePlus Connect Use</a:t>
                      </a:r>
                      <a:endParaRPr lang="en-US" sz="12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Calibri"/>
                          <a:ea typeface="Times New Roman"/>
                          <a:cs typeface="Times New Roman"/>
                        </a:rPr>
                        <a:t>MyChart Users</a:t>
                      </a:r>
                      <a:endParaRPr lang="en-US" sz="12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Calibri"/>
                          <a:ea typeface="Times New Roman"/>
                          <a:cs typeface="Times New Roman"/>
                        </a:rPr>
                        <a:t>No MyChart Use</a:t>
                      </a:r>
                      <a:endParaRPr lang="en-US" sz="1200">
                        <a:latin typeface="Calibri"/>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a:latin typeface="Calibri"/>
                          <a:ea typeface="Times New Roman"/>
                          <a:cs typeface="Times New Roman"/>
                        </a:rPr>
                        <a:t>N</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4,788</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8,327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13,115</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51,027</a:t>
                      </a:r>
                    </a:p>
                  </a:txBody>
                  <a:tcPr marL="68580" marR="68580" marT="0" marB="0"/>
                </a:tc>
              </a:tr>
              <a:tr h="370840">
                <a:tc>
                  <a:txBody>
                    <a:bodyPr/>
                    <a:lstStyle/>
                    <a:p>
                      <a:pPr marL="0" marR="0">
                        <a:lnSpc>
                          <a:spcPct val="115000"/>
                        </a:lnSpc>
                        <a:spcBef>
                          <a:spcPts val="0"/>
                        </a:spcBef>
                        <a:spcAft>
                          <a:spcPts val="0"/>
                        </a:spcAft>
                      </a:pPr>
                      <a:r>
                        <a:rPr lang="en-US" sz="1200" dirty="0">
                          <a:latin typeface="Calibri"/>
                          <a:ea typeface="Times New Roman"/>
                          <a:cs typeface="Times New Roman"/>
                        </a:rPr>
                        <a:t>Insurance status, n (%)</a:t>
                      </a:r>
                    </a:p>
                    <a:p>
                      <a:pPr marL="0" marR="0">
                        <a:lnSpc>
                          <a:spcPct val="115000"/>
                        </a:lnSpc>
                        <a:spcBef>
                          <a:spcPts val="0"/>
                        </a:spcBef>
                        <a:spcAft>
                          <a:spcPts val="0"/>
                        </a:spcAft>
                      </a:pPr>
                      <a:r>
                        <a:rPr lang="en-US" sz="1200" dirty="0">
                          <a:latin typeface="Calibri"/>
                          <a:ea typeface="Times New Roman"/>
                          <a:cs typeface="Times New Roman"/>
                        </a:rPr>
                        <a:t>    Uninsured + self-pay </a:t>
                      </a:r>
                    </a:p>
                    <a:p>
                      <a:pPr marL="0" marR="0">
                        <a:lnSpc>
                          <a:spcPct val="115000"/>
                        </a:lnSpc>
                        <a:spcBef>
                          <a:spcPts val="0"/>
                        </a:spcBef>
                        <a:spcAft>
                          <a:spcPts val="0"/>
                        </a:spcAft>
                      </a:pPr>
                      <a:r>
                        <a:rPr lang="en-US" sz="1200" dirty="0">
                          <a:latin typeface="Calibri"/>
                          <a:ea typeface="Times New Roman"/>
                          <a:cs typeface="Times New Roman"/>
                        </a:rPr>
                        <a:t>    Private </a:t>
                      </a:r>
                    </a:p>
                    <a:p>
                      <a:pPr marL="0" marR="0">
                        <a:lnSpc>
                          <a:spcPct val="115000"/>
                        </a:lnSpc>
                        <a:spcBef>
                          <a:spcPts val="0"/>
                        </a:spcBef>
                        <a:spcAft>
                          <a:spcPts val="0"/>
                        </a:spcAft>
                      </a:pPr>
                      <a:r>
                        <a:rPr lang="en-US" sz="1200" dirty="0">
                          <a:latin typeface="Calibri"/>
                          <a:ea typeface="Times New Roman"/>
                          <a:cs typeface="Times New Roman"/>
                        </a:rPr>
                        <a:t>    Medicaid </a:t>
                      </a:r>
                    </a:p>
                    <a:p>
                      <a:pPr marL="0" marR="0">
                        <a:lnSpc>
                          <a:spcPct val="115000"/>
                        </a:lnSpc>
                        <a:spcBef>
                          <a:spcPts val="0"/>
                        </a:spcBef>
                        <a:spcAft>
                          <a:spcPts val="0"/>
                        </a:spcAft>
                      </a:pPr>
                      <a:r>
                        <a:rPr lang="en-US" sz="1200" dirty="0">
                          <a:latin typeface="Calibri"/>
                          <a:ea typeface="Times New Roman"/>
                          <a:cs typeface="Times New Roman"/>
                        </a:rPr>
                        <a:t>    Dual-eligible</a:t>
                      </a:r>
                    </a:p>
                    <a:p>
                      <a:pPr marL="0" marR="0">
                        <a:lnSpc>
                          <a:spcPct val="115000"/>
                        </a:lnSpc>
                        <a:spcBef>
                          <a:spcPts val="0"/>
                        </a:spcBef>
                        <a:spcAft>
                          <a:spcPts val="0"/>
                        </a:spcAft>
                      </a:pPr>
                      <a:r>
                        <a:rPr lang="en-US" sz="1200" dirty="0">
                          <a:latin typeface="Calibri"/>
                          <a:ea typeface="Times New Roman"/>
                          <a:cs typeface="Times New Roman"/>
                        </a:rPr>
                        <a:t>    Medicare </a:t>
                      </a:r>
                      <a:br>
                        <a:rPr lang="en-US" sz="1200" dirty="0">
                          <a:latin typeface="Calibri"/>
                          <a:ea typeface="Times New Roman"/>
                          <a:cs typeface="Times New Roman"/>
                        </a:rPr>
                      </a:br>
                      <a:r>
                        <a:rPr lang="en-US" sz="1200" dirty="0">
                          <a:latin typeface="Calibri"/>
                          <a:ea typeface="Times New Roman"/>
                          <a:cs typeface="Times New Roman"/>
                        </a:rPr>
                        <a:t>    All others</a:t>
                      </a:r>
                    </a:p>
                    <a:p>
                      <a:pPr marL="0" marR="0">
                        <a:lnSpc>
                          <a:spcPct val="115000"/>
                        </a:lnSpc>
                        <a:spcBef>
                          <a:spcPts val="0"/>
                        </a:spcBef>
                        <a:spcAft>
                          <a:spcPts val="0"/>
                        </a:spcAft>
                      </a:pPr>
                      <a:r>
                        <a:rPr lang="en-US" sz="1200" dirty="0">
                          <a:latin typeface="Calibri"/>
                          <a:ea typeface="Times New Roman"/>
                          <a:cs typeface="Times New Roman"/>
                        </a:rPr>
                        <a:t>    Unknown</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10%</a:t>
                      </a:r>
                    </a:p>
                    <a:p>
                      <a:pPr marL="0" marR="0" algn="ctr">
                        <a:lnSpc>
                          <a:spcPct val="115000"/>
                        </a:lnSpc>
                        <a:spcBef>
                          <a:spcPts val="0"/>
                        </a:spcBef>
                        <a:spcAft>
                          <a:spcPts val="0"/>
                        </a:spcAft>
                      </a:pPr>
                      <a:r>
                        <a:rPr lang="en-US" sz="1200" dirty="0">
                          <a:latin typeface="Calibri"/>
                          <a:ea typeface="Times New Roman"/>
                          <a:cs typeface="Times New Roman"/>
                        </a:rPr>
                        <a:t>45%</a:t>
                      </a:r>
                    </a:p>
                    <a:p>
                      <a:pPr marL="0" marR="0" algn="ctr">
                        <a:lnSpc>
                          <a:spcPct val="115000"/>
                        </a:lnSpc>
                        <a:spcBef>
                          <a:spcPts val="0"/>
                        </a:spcBef>
                        <a:spcAft>
                          <a:spcPts val="0"/>
                        </a:spcAft>
                      </a:pPr>
                      <a:r>
                        <a:rPr lang="en-US" sz="1200" dirty="0">
                          <a:latin typeface="Calibri"/>
                          <a:ea typeface="Times New Roman"/>
                          <a:cs typeface="Times New Roman"/>
                        </a:rPr>
                        <a:t>29%</a:t>
                      </a:r>
                    </a:p>
                    <a:p>
                      <a:pPr marL="0" marR="0" algn="ctr">
                        <a:lnSpc>
                          <a:spcPct val="115000"/>
                        </a:lnSpc>
                        <a:spcBef>
                          <a:spcPts val="0"/>
                        </a:spcBef>
                        <a:spcAft>
                          <a:spcPts val="0"/>
                        </a:spcAft>
                      </a:pPr>
                      <a:r>
                        <a:rPr lang="en-US" sz="1200" dirty="0">
                          <a:latin typeface="Calibri"/>
                          <a:ea typeface="Times New Roman"/>
                          <a:cs typeface="Times New Roman"/>
                        </a:rPr>
                        <a:t>0</a:t>
                      </a:r>
                    </a:p>
                    <a:p>
                      <a:pPr marL="0" marR="0" algn="ctr">
                        <a:lnSpc>
                          <a:spcPct val="115000"/>
                        </a:lnSpc>
                        <a:spcBef>
                          <a:spcPts val="0"/>
                        </a:spcBef>
                        <a:spcAft>
                          <a:spcPts val="0"/>
                        </a:spcAft>
                      </a:pPr>
                      <a:r>
                        <a:rPr lang="en-US" sz="1200" dirty="0">
                          <a:latin typeface="Calibri"/>
                          <a:ea typeface="Times New Roman"/>
                          <a:cs typeface="Times New Roman"/>
                        </a:rPr>
                        <a:t>8%</a:t>
                      </a:r>
                    </a:p>
                    <a:p>
                      <a:pPr marL="0" marR="0" algn="ctr">
                        <a:lnSpc>
                          <a:spcPct val="115000"/>
                        </a:lnSpc>
                        <a:spcBef>
                          <a:spcPts val="0"/>
                        </a:spcBef>
                        <a:spcAft>
                          <a:spcPts val="0"/>
                        </a:spcAft>
                      </a:pPr>
                      <a:r>
                        <a:rPr lang="en-US" sz="1200" dirty="0">
                          <a:latin typeface="Calibri"/>
                          <a:ea typeface="Times New Roman"/>
                          <a:cs typeface="Times New Roman"/>
                        </a:rPr>
                        <a:t>4%</a:t>
                      </a:r>
                    </a:p>
                    <a:p>
                      <a:pPr marL="0" marR="0" algn="ctr">
                        <a:lnSpc>
                          <a:spcPct val="115000"/>
                        </a:lnSpc>
                        <a:spcBef>
                          <a:spcPts val="0"/>
                        </a:spcBef>
                        <a:spcAft>
                          <a:spcPts val="0"/>
                        </a:spcAft>
                      </a:pPr>
                      <a:r>
                        <a:rPr lang="en-US" sz="1200" dirty="0">
                          <a:latin typeface="Calibri"/>
                          <a:ea typeface="Times New Roman"/>
                          <a:cs typeface="Times New Roman"/>
                        </a:rPr>
                        <a:t>4%</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10%</a:t>
                      </a:r>
                    </a:p>
                    <a:p>
                      <a:pPr marL="0" marR="0" algn="ctr">
                        <a:lnSpc>
                          <a:spcPct val="115000"/>
                        </a:lnSpc>
                        <a:spcBef>
                          <a:spcPts val="0"/>
                        </a:spcBef>
                        <a:spcAft>
                          <a:spcPts val="0"/>
                        </a:spcAft>
                      </a:pPr>
                      <a:r>
                        <a:rPr lang="en-US" sz="1200" dirty="0">
                          <a:latin typeface="Calibri"/>
                          <a:ea typeface="Times New Roman"/>
                          <a:cs typeface="Times New Roman"/>
                        </a:rPr>
                        <a:t>48%</a:t>
                      </a:r>
                    </a:p>
                    <a:p>
                      <a:pPr marL="0" marR="0" algn="ctr">
                        <a:lnSpc>
                          <a:spcPct val="115000"/>
                        </a:lnSpc>
                        <a:spcBef>
                          <a:spcPts val="0"/>
                        </a:spcBef>
                        <a:spcAft>
                          <a:spcPts val="0"/>
                        </a:spcAft>
                      </a:pPr>
                      <a:r>
                        <a:rPr lang="en-US" sz="1200" dirty="0">
                          <a:latin typeface="Calibri"/>
                          <a:ea typeface="Times New Roman"/>
                          <a:cs typeface="Times New Roman"/>
                        </a:rPr>
                        <a:t>25%</a:t>
                      </a:r>
                    </a:p>
                    <a:p>
                      <a:pPr marL="0" marR="0" algn="ctr">
                        <a:lnSpc>
                          <a:spcPct val="115000"/>
                        </a:lnSpc>
                        <a:spcBef>
                          <a:spcPts val="0"/>
                        </a:spcBef>
                        <a:spcAft>
                          <a:spcPts val="0"/>
                        </a:spcAft>
                      </a:pPr>
                      <a:r>
                        <a:rPr lang="en-US" sz="1200" dirty="0">
                          <a:latin typeface="Calibri"/>
                          <a:ea typeface="Times New Roman"/>
                          <a:cs typeface="Times New Roman"/>
                        </a:rPr>
                        <a:t>0</a:t>
                      </a:r>
                    </a:p>
                    <a:p>
                      <a:pPr marL="0" marR="0" algn="ctr">
                        <a:lnSpc>
                          <a:spcPct val="115000"/>
                        </a:lnSpc>
                        <a:spcBef>
                          <a:spcPts val="0"/>
                        </a:spcBef>
                        <a:spcAft>
                          <a:spcPts val="0"/>
                        </a:spcAft>
                      </a:pPr>
                      <a:r>
                        <a:rPr lang="en-US" sz="1200" dirty="0">
                          <a:latin typeface="Calibri"/>
                          <a:ea typeface="Times New Roman"/>
                          <a:cs typeface="Times New Roman"/>
                        </a:rPr>
                        <a:t>10%</a:t>
                      </a:r>
                    </a:p>
                    <a:p>
                      <a:pPr marL="0" marR="0" algn="ctr">
                        <a:lnSpc>
                          <a:spcPct val="115000"/>
                        </a:lnSpc>
                        <a:spcBef>
                          <a:spcPts val="0"/>
                        </a:spcBef>
                        <a:spcAft>
                          <a:spcPts val="0"/>
                        </a:spcAft>
                      </a:pPr>
                      <a:r>
                        <a:rPr lang="en-US" sz="1200" dirty="0">
                          <a:latin typeface="Calibri"/>
                          <a:ea typeface="Times New Roman"/>
                          <a:cs typeface="Times New Roman"/>
                        </a:rPr>
                        <a:t>4%</a:t>
                      </a:r>
                    </a:p>
                    <a:p>
                      <a:pPr marL="0" marR="0" algn="ctr">
                        <a:lnSpc>
                          <a:spcPct val="115000"/>
                        </a:lnSpc>
                        <a:spcBef>
                          <a:spcPts val="0"/>
                        </a:spcBef>
                        <a:spcAft>
                          <a:spcPts val="0"/>
                        </a:spcAft>
                      </a:pPr>
                      <a:r>
                        <a:rPr lang="en-US" sz="1200" dirty="0">
                          <a:latin typeface="Calibri"/>
                          <a:ea typeface="Times New Roman"/>
                          <a:cs typeface="Times New Roman"/>
                        </a:rPr>
                        <a:t>3%</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10%</a:t>
                      </a:r>
                    </a:p>
                    <a:p>
                      <a:pPr marL="0" marR="0" algn="ctr">
                        <a:lnSpc>
                          <a:spcPct val="115000"/>
                        </a:lnSpc>
                        <a:spcBef>
                          <a:spcPts val="0"/>
                        </a:spcBef>
                        <a:spcAft>
                          <a:spcPts val="0"/>
                        </a:spcAft>
                      </a:pPr>
                      <a:r>
                        <a:rPr lang="en-US" sz="1200" dirty="0">
                          <a:latin typeface="Calibri"/>
                          <a:ea typeface="Times New Roman"/>
                          <a:cs typeface="Times New Roman"/>
                        </a:rPr>
                        <a:t>47%</a:t>
                      </a:r>
                    </a:p>
                    <a:p>
                      <a:pPr marL="0" marR="0" algn="ctr">
                        <a:lnSpc>
                          <a:spcPct val="115000"/>
                        </a:lnSpc>
                        <a:spcBef>
                          <a:spcPts val="0"/>
                        </a:spcBef>
                        <a:spcAft>
                          <a:spcPts val="0"/>
                        </a:spcAft>
                      </a:pPr>
                      <a:r>
                        <a:rPr lang="en-US" sz="1200" dirty="0">
                          <a:latin typeface="Calibri"/>
                          <a:ea typeface="Times New Roman"/>
                          <a:cs typeface="Times New Roman"/>
                        </a:rPr>
                        <a:t>26%</a:t>
                      </a:r>
                    </a:p>
                    <a:p>
                      <a:pPr marL="0" marR="0" algn="ctr">
                        <a:lnSpc>
                          <a:spcPct val="115000"/>
                        </a:lnSpc>
                        <a:spcBef>
                          <a:spcPts val="0"/>
                        </a:spcBef>
                        <a:spcAft>
                          <a:spcPts val="0"/>
                        </a:spcAft>
                      </a:pPr>
                      <a:r>
                        <a:rPr lang="en-US" sz="1200" dirty="0">
                          <a:latin typeface="Calibri"/>
                          <a:ea typeface="Times New Roman"/>
                          <a:cs typeface="Times New Roman"/>
                        </a:rPr>
                        <a:t>0</a:t>
                      </a:r>
                    </a:p>
                    <a:p>
                      <a:pPr marL="0" marR="0" algn="ctr">
                        <a:lnSpc>
                          <a:spcPct val="115000"/>
                        </a:lnSpc>
                        <a:spcBef>
                          <a:spcPts val="0"/>
                        </a:spcBef>
                        <a:spcAft>
                          <a:spcPts val="0"/>
                        </a:spcAft>
                      </a:pPr>
                      <a:r>
                        <a:rPr lang="en-US" sz="1200" dirty="0">
                          <a:latin typeface="Calibri"/>
                          <a:ea typeface="Times New Roman"/>
                          <a:cs typeface="Times New Roman"/>
                        </a:rPr>
                        <a:t>9%</a:t>
                      </a:r>
                    </a:p>
                    <a:p>
                      <a:pPr marL="0" marR="0" algn="ctr">
                        <a:lnSpc>
                          <a:spcPct val="115000"/>
                        </a:lnSpc>
                        <a:spcBef>
                          <a:spcPts val="0"/>
                        </a:spcBef>
                        <a:spcAft>
                          <a:spcPts val="0"/>
                        </a:spcAft>
                      </a:pPr>
                      <a:r>
                        <a:rPr lang="en-US" sz="1200" dirty="0">
                          <a:latin typeface="Calibri"/>
                          <a:ea typeface="Times New Roman"/>
                          <a:cs typeface="Times New Roman"/>
                        </a:rPr>
                        <a:t>4%</a:t>
                      </a:r>
                    </a:p>
                    <a:p>
                      <a:pPr marL="0" marR="0" algn="ctr">
                        <a:lnSpc>
                          <a:spcPct val="115000"/>
                        </a:lnSpc>
                        <a:spcBef>
                          <a:spcPts val="0"/>
                        </a:spcBef>
                        <a:spcAft>
                          <a:spcPts val="0"/>
                        </a:spcAft>
                      </a:pPr>
                      <a:r>
                        <a:rPr lang="en-US" sz="1200" dirty="0">
                          <a:latin typeface="Calibri"/>
                          <a:ea typeface="Times New Roman"/>
                          <a:cs typeface="Times New Roman"/>
                        </a:rPr>
                        <a:t>4%</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p>
                      <a:pPr marL="0" marR="0" algn="ctr">
                        <a:lnSpc>
                          <a:spcPct val="115000"/>
                        </a:lnSpc>
                        <a:spcBef>
                          <a:spcPts val="0"/>
                        </a:spcBef>
                        <a:spcAft>
                          <a:spcPts val="0"/>
                        </a:spcAft>
                      </a:pPr>
                      <a:r>
                        <a:rPr lang="en-US" sz="1200" dirty="0">
                          <a:latin typeface="Calibri"/>
                          <a:ea typeface="Times New Roman"/>
                          <a:cs typeface="Times New Roman"/>
                        </a:rPr>
                        <a:t>16%</a:t>
                      </a:r>
                    </a:p>
                    <a:p>
                      <a:pPr marL="0" marR="0" algn="ctr">
                        <a:lnSpc>
                          <a:spcPct val="115000"/>
                        </a:lnSpc>
                        <a:spcBef>
                          <a:spcPts val="0"/>
                        </a:spcBef>
                        <a:spcAft>
                          <a:spcPts val="0"/>
                        </a:spcAft>
                      </a:pPr>
                      <a:r>
                        <a:rPr lang="en-US" sz="1200" dirty="0">
                          <a:latin typeface="Calibri"/>
                          <a:ea typeface="Times New Roman"/>
                          <a:cs typeface="Times New Roman"/>
                        </a:rPr>
                        <a:t>29%</a:t>
                      </a:r>
                    </a:p>
                    <a:p>
                      <a:pPr marL="0" marR="0" algn="ctr">
                        <a:lnSpc>
                          <a:spcPct val="115000"/>
                        </a:lnSpc>
                        <a:spcBef>
                          <a:spcPts val="0"/>
                        </a:spcBef>
                        <a:spcAft>
                          <a:spcPts val="0"/>
                        </a:spcAft>
                      </a:pPr>
                      <a:r>
                        <a:rPr lang="en-US" sz="1200" dirty="0">
                          <a:latin typeface="Calibri"/>
                          <a:ea typeface="Times New Roman"/>
                          <a:cs typeface="Times New Roman"/>
                        </a:rPr>
                        <a:t>31%</a:t>
                      </a:r>
                    </a:p>
                    <a:p>
                      <a:pPr marL="0" marR="0" algn="ctr">
                        <a:lnSpc>
                          <a:spcPct val="115000"/>
                        </a:lnSpc>
                        <a:spcBef>
                          <a:spcPts val="0"/>
                        </a:spcBef>
                        <a:spcAft>
                          <a:spcPts val="0"/>
                        </a:spcAft>
                      </a:pPr>
                      <a:r>
                        <a:rPr lang="en-US" sz="1200" dirty="0">
                          <a:latin typeface="Calibri"/>
                          <a:ea typeface="Times New Roman"/>
                          <a:cs typeface="Times New Roman"/>
                        </a:rPr>
                        <a:t>0.5%</a:t>
                      </a:r>
                    </a:p>
                    <a:p>
                      <a:pPr marL="0" marR="0" algn="ctr">
                        <a:lnSpc>
                          <a:spcPct val="115000"/>
                        </a:lnSpc>
                        <a:spcBef>
                          <a:spcPts val="0"/>
                        </a:spcBef>
                        <a:spcAft>
                          <a:spcPts val="0"/>
                        </a:spcAft>
                      </a:pPr>
                      <a:r>
                        <a:rPr lang="en-US" sz="1200" dirty="0">
                          <a:latin typeface="Calibri"/>
                          <a:ea typeface="Times New Roman"/>
                          <a:cs typeface="Times New Roman"/>
                        </a:rPr>
                        <a:t>15%</a:t>
                      </a:r>
                    </a:p>
                    <a:p>
                      <a:pPr marL="0" marR="0" algn="ctr">
                        <a:lnSpc>
                          <a:spcPct val="115000"/>
                        </a:lnSpc>
                        <a:spcBef>
                          <a:spcPts val="0"/>
                        </a:spcBef>
                        <a:spcAft>
                          <a:spcPts val="0"/>
                        </a:spcAft>
                      </a:pPr>
                      <a:r>
                        <a:rPr lang="en-US" sz="1200" dirty="0">
                          <a:latin typeface="Calibri"/>
                          <a:ea typeface="Times New Roman"/>
                          <a:cs typeface="Times New Roman"/>
                        </a:rPr>
                        <a:t>3%</a:t>
                      </a:r>
                    </a:p>
                    <a:p>
                      <a:pPr marL="0" marR="0" algn="ctr">
                        <a:lnSpc>
                          <a:spcPct val="115000"/>
                        </a:lnSpc>
                        <a:spcBef>
                          <a:spcPts val="0"/>
                        </a:spcBef>
                        <a:spcAft>
                          <a:spcPts val="0"/>
                        </a:spcAft>
                      </a:pPr>
                      <a:r>
                        <a:rPr lang="en-US" sz="1200" dirty="0">
                          <a:latin typeface="Calibri"/>
                          <a:ea typeface="Times New Roman"/>
                          <a:cs typeface="Times New Roman"/>
                        </a:rPr>
                        <a:t>5%)</a:t>
                      </a: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25</a:t>
            </a:fld>
            <a:endParaRPr lang="en-US" dirty="0">
              <a:solidFill>
                <a:prstClr val="black">
                  <a:tint val="75000"/>
                </a:prstClr>
              </a:solidFill>
            </a:endParaRPr>
          </a:p>
        </p:txBody>
      </p:sp>
      <p:pic>
        <p:nvPicPr>
          <p:cNvPr id="7" name="Picture 6" descr="IFH_LOGO_266_TNY"/>
          <p:cNvPicPr/>
          <p:nvPr/>
        </p:nvPicPr>
        <p:blipFill>
          <a:blip r:embed="rId2" cstate="print"/>
          <a:srcRect/>
          <a:stretch>
            <a:fillRect/>
          </a:stretch>
        </p:blipFill>
        <p:spPr bwMode="auto">
          <a:xfrm>
            <a:off x="0" y="0"/>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1CBA6F"/>
                </a:solidFill>
              </a:rPr>
              <a:t>Health Conditions</a:t>
            </a:r>
            <a:endParaRPr lang="en-US" sz="4000" dirty="0">
              <a:solidFill>
                <a:srgbClr val="1CBA6F"/>
              </a:solidFill>
            </a:endParaRPr>
          </a:p>
        </p:txBody>
      </p:sp>
      <p:graphicFrame>
        <p:nvGraphicFramePr>
          <p:cNvPr id="5" name="Content Placeholder 4"/>
          <p:cNvGraphicFramePr>
            <a:graphicFrameLocks noGrp="1"/>
          </p:cNvGraphicFramePr>
          <p:nvPr>
            <p:ph idx="1"/>
          </p:nvPr>
        </p:nvGraphicFramePr>
        <p:xfrm>
          <a:off x="457200" y="1375475"/>
          <a:ext cx="8229600" cy="5020056"/>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marL="0" marR="0">
                        <a:lnSpc>
                          <a:spcPct val="115000"/>
                        </a:lnSpc>
                        <a:spcBef>
                          <a:spcPts val="0"/>
                        </a:spcBef>
                        <a:spcAft>
                          <a:spcPts val="0"/>
                        </a:spcAft>
                      </a:pPr>
                      <a:r>
                        <a:rPr lang="en-US" sz="1200" b="1" dirty="0">
                          <a:latin typeface="Calibri"/>
                          <a:ea typeface="Times New Roman"/>
                          <a:cs typeface="Times New Roman"/>
                        </a:rPr>
                        <a:t>Characteristic</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err="1">
                          <a:latin typeface="Calibri"/>
                          <a:ea typeface="Times New Roman"/>
                          <a:cs typeface="Times New Roman"/>
                        </a:rPr>
                        <a:t>MedlinePlus</a:t>
                      </a:r>
                      <a:r>
                        <a:rPr lang="en-US" sz="1200" b="1" dirty="0">
                          <a:latin typeface="Calibri"/>
                          <a:ea typeface="Times New Roman"/>
                          <a:cs typeface="Times New Roman"/>
                        </a:rPr>
                        <a:t> Connect </a:t>
                      </a:r>
                      <a:r>
                        <a:rPr lang="en-US" sz="1200" b="1" dirty="0" smtClean="0">
                          <a:latin typeface="Calibri"/>
                          <a:ea typeface="Times New Roman"/>
                          <a:cs typeface="Times New Roman"/>
                        </a:rPr>
                        <a:t>Users</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dirty="0">
                          <a:latin typeface="Calibri"/>
                          <a:ea typeface="Times New Roman"/>
                          <a:cs typeface="Times New Roman"/>
                        </a:rPr>
                        <a:t>No </a:t>
                      </a:r>
                      <a:r>
                        <a:rPr lang="en-US" sz="1200" b="1" dirty="0" err="1">
                          <a:latin typeface="Calibri"/>
                          <a:ea typeface="Times New Roman"/>
                          <a:cs typeface="Times New Roman"/>
                        </a:rPr>
                        <a:t>MedlinePlus</a:t>
                      </a:r>
                      <a:r>
                        <a:rPr lang="en-US" sz="1200" b="1" dirty="0">
                          <a:latin typeface="Calibri"/>
                          <a:ea typeface="Times New Roman"/>
                          <a:cs typeface="Times New Roman"/>
                        </a:rPr>
                        <a:t> Connect Use</a:t>
                      </a: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Calibri"/>
                          <a:ea typeface="Times New Roman"/>
                          <a:cs typeface="Times New Roman"/>
                        </a:rPr>
                        <a:t>MyChart Users</a:t>
                      </a:r>
                      <a:endParaRPr lang="en-US" sz="12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Calibri"/>
                          <a:ea typeface="Times New Roman"/>
                          <a:cs typeface="Times New Roman"/>
                        </a:rPr>
                        <a:t>No MyChart Use</a:t>
                      </a:r>
                      <a:endParaRPr lang="en-US" sz="1200">
                        <a:latin typeface="Calibri"/>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a:latin typeface="Calibri"/>
                          <a:ea typeface="Times New Roman"/>
                          <a:cs typeface="Times New Roman"/>
                        </a:rPr>
                        <a:t>Number of clinical encounters, mean</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3.1</a:t>
                      </a: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3.1</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txBody>
                  <a:tcPr marL="68580" marR="68580" marT="0" marB="0"/>
                </a:tc>
              </a:tr>
              <a:tr h="370840">
                <a:tc>
                  <a:txBody>
                    <a:bodyPr/>
                    <a:lstStyle/>
                    <a:p>
                      <a:pPr marL="0" marR="0">
                        <a:lnSpc>
                          <a:spcPct val="115000"/>
                        </a:lnSpc>
                        <a:spcBef>
                          <a:spcPts val="0"/>
                        </a:spcBef>
                        <a:spcAft>
                          <a:spcPts val="0"/>
                        </a:spcAft>
                      </a:pPr>
                      <a:r>
                        <a:rPr lang="en-US" sz="1200">
                          <a:latin typeface="Calibri"/>
                          <a:ea typeface="Times New Roman"/>
                          <a:cs typeface="Times New Roman"/>
                        </a:rPr>
                        <a:t>Number of chronic conditions, mean</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0.96</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0.86</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0.89</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0.85</a:t>
                      </a:r>
                    </a:p>
                  </a:txBody>
                  <a:tcPr marL="68580" marR="68580" marT="0" marB="0"/>
                </a:tc>
              </a:tr>
              <a:tr h="370840">
                <a:tc>
                  <a:txBody>
                    <a:bodyPr/>
                    <a:lstStyle/>
                    <a:p>
                      <a:pPr marL="0" marR="0">
                        <a:lnSpc>
                          <a:spcPct val="115000"/>
                        </a:lnSpc>
                        <a:spcBef>
                          <a:spcPts val="0"/>
                        </a:spcBef>
                        <a:spcAft>
                          <a:spcPts val="0"/>
                        </a:spcAft>
                      </a:pPr>
                      <a:r>
                        <a:rPr lang="en-US" sz="1200">
                          <a:latin typeface="Calibri"/>
                          <a:ea typeface="Times New Roman"/>
                          <a:cs typeface="Times New Roman"/>
                        </a:rPr>
                        <a:t>Individual chronic conditions, n (%)</a:t>
                      </a: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200" dirty="0">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1200">
                        <a:latin typeface="Calibri"/>
                        <a:ea typeface="Times New Roman"/>
                        <a:cs typeface="Times New Roman"/>
                      </a:endParaRP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 hyperlipidemia</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17%</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17%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15%</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 hypertension</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17%</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17%</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19%</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 depression</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20%</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16.5%</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18%</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15%</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asthma</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13%</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11%</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12%</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10%</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diabetes</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9%</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8%</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8.5%</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10%</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 HIV</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2.3%</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2.1%</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2%</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 chronic hepatitis</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2.6%</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1.9%</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2.7%</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alcoholism</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2.2%</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2.0%</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2.5%</a:t>
                      </a:r>
                    </a:p>
                  </a:txBody>
                  <a:tcPr marL="68580" marR="68580" marT="0" marB="0"/>
                </a:tc>
              </a:tr>
              <a:tr h="370840">
                <a:tc>
                  <a:txBody>
                    <a:bodyPr/>
                    <a:lstStyle/>
                    <a:p>
                      <a:pPr marL="0" marR="0" algn="r">
                        <a:lnSpc>
                          <a:spcPct val="115000"/>
                        </a:lnSpc>
                        <a:spcBef>
                          <a:spcPts val="0"/>
                        </a:spcBef>
                        <a:spcAft>
                          <a:spcPts val="0"/>
                        </a:spcAft>
                      </a:pPr>
                      <a:r>
                        <a:rPr lang="en-US" sz="1200">
                          <a:latin typeface="Calibri"/>
                          <a:ea typeface="Times New Roman"/>
                          <a:cs typeface="Times New Roman"/>
                        </a:rPr>
                        <a:t>drug dependency</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2.8%</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2.5%</a:t>
                      </a:r>
                    </a:p>
                  </a:txBody>
                  <a:tcPr marL="68580" marR="68580" marT="0" marB="0"/>
                </a:tc>
                <a:tc>
                  <a:txBody>
                    <a:bodyPr/>
                    <a:lstStyle/>
                    <a:p>
                      <a:pPr marL="0" marR="0" algn="ctr">
                        <a:lnSpc>
                          <a:spcPct val="115000"/>
                        </a:lnSpc>
                        <a:spcBef>
                          <a:spcPts val="0"/>
                        </a:spcBef>
                        <a:spcAft>
                          <a:spcPts val="0"/>
                        </a:spcAft>
                      </a:pPr>
                      <a:r>
                        <a:rPr lang="en-US" sz="1200">
                          <a:latin typeface="Calibri"/>
                          <a:ea typeface="Times New Roman"/>
                          <a:cs typeface="Times New Roman"/>
                        </a:rPr>
                        <a:t>3%</a:t>
                      </a:r>
                    </a:p>
                  </a:txBody>
                  <a:tcPr marL="68580" marR="68580" marT="0" marB="0"/>
                </a:tc>
                <a:tc>
                  <a:txBody>
                    <a:bodyPr/>
                    <a:lstStyle/>
                    <a:p>
                      <a:pPr marL="0" marR="0" algn="ctr">
                        <a:lnSpc>
                          <a:spcPct val="115000"/>
                        </a:lnSpc>
                        <a:spcBef>
                          <a:spcPts val="0"/>
                        </a:spcBef>
                        <a:spcAft>
                          <a:spcPts val="0"/>
                        </a:spcAft>
                      </a:pPr>
                      <a:r>
                        <a:rPr lang="en-US" sz="1200" dirty="0">
                          <a:latin typeface="Calibri"/>
                          <a:ea typeface="Times New Roman"/>
                          <a:cs typeface="Times New Roman"/>
                        </a:rPr>
                        <a:t>4%</a:t>
                      </a: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pic>
        <p:nvPicPr>
          <p:cNvPr id="6" name="Picture 5" descr="IFH_LOGO_266_TNY"/>
          <p:cNvPicPr/>
          <p:nvPr/>
        </p:nvPicPr>
        <p:blipFill>
          <a:blip r:embed="rId2" cstate="print"/>
          <a:srcRect/>
          <a:stretch>
            <a:fillRect/>
          </a:stretch>
        </p:blipFill>
        <p:spPr bwMode="auto">
          <a:xfrm>
            <a:off x="0" y="0"/>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301" y="357809"/>
            <a:ext cx="7772400" cy="1441342"/>
          </a:xfrm>
        </p:spPr>
        <p:txBody>
          <a:bodyPr/>
          <a:lstStyle/>
          <a:p>
            <a:r>
              <a:rPr lang="en-US" sz="3600" dirty="0" smtClean="0">
                <a:solidFill>
                  <a:srgbClr val="1CBA6F"/>
                </a:solidFill>
                <a:latin typeface="Arial" pitchFamily="34" charset="0"/>
                <a:cs typeface="Arial" pitchFamily="34" charset="0"/>
              </a:rPr>
              <a:t>Patient Portal Classes</a:t>
            </a:r>
            <a:endParaRPr lang="en-US" sz="3600" dirty="0">
              <a:solidFill>
                <a:srgbClr val="1CBA6F"/>
              </a:solidFill>
              <a:latin typeface="Arial" pitchFamily="34" charset="0"/>
              <a:cs typeface="Arial" pitchFamily="34" charset="0"/>
            </a:endParaRPr>
          </a:p>
        </p:txBody>
      </p:sp>
      <p:sp>
        <p:nvSpPr>
          <p:cNvPr id="3" name="Subtitle 2"/>
          <p:cNvSpPr>
            <a:spLocks noGrp="1"/>
          </p:cNvSpPr>
          <p:nvPr>
            <p:ph type="subTitle" idx="1"/>
          </p:nvPr>
        </p:nvSpPr>
        <p:spPr>
          <a:xfrm>
            <a:off x="685800" y="2303585"/>
            <a:ext cx="7543800" cy="3217984"/>
          </a:xfrm>
        </p:spPr>
        <p:txBody>
          <a:bodyPr/>
          <a:lstStyle/>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54B075E0-C4C4-4356-BF22-405352C13E0F}" type="slidenum">
              <a:rPr lang="en-US" smtClean="0">
                <a:solidFill>
                  <a:prstClr val="black">
                    <a:tint val="75000"/>
                  </a:prstClr>
                </a:solidFill>
              </a:rPr>
              <a:pPr>
                <a:defRPr/>
              </a:pPr>
              <a:t>27</a:t>
            </a:fld>
            <a:endParaRPr lang="en-US" dirty="0">
              <a:solidFill>
                <a:prstClr val="black">
                  <a:tint val="75000"/>
                </a:prstClr>
              </a:solidFill>
            </a:endParaRPr>
          </a:p>
        </p:txBody>
      </p:sp>
      <p:pic>
        <p:nvPicPr>
          <p:cNvPr id="5" name="Picture 1"/>
          <p:cNvPicPr>
            <a:picLocks noChangeAspect="1"/>
          </p:cNvPicPr>
          <p:nvPr/>
        </p:nvPicPr>
        <p:blipFill>
          <a:blip r:embed="rId2" cstate="print"/>
          <a:srcRect/>
          <a:stretch>
            <a:fillRect/>
          </a:stretch>
        </p:blipFill>
        <p:spPr bwMode="auto">
          <a:xfrm>
            <a:off x="482830" y="1781855"/>
            <a:ext cx="3778619" cy="2833965"/>
          </a:xfrm>
          <a:prstGeom prst="rect">
            <a:avLst/>
          </a:prstGeom>
          <a:noFill/>
          <a:ln w="9525">
            <a:noFill/>
            <a:miter lim="800000"/>
            <a:headEnd/>
            <a:tailEnd/>
          </a:ln>
        </p:spPr>
      </p:pic>
      <p:sp>
        <p:nvSpPr>
          <p:cNvPr id="6" name="Rectangle 5"/>
          <p:cNvSpPr/>
          <p:nvPr/>
        </p:nvSpPr>
        <p:spPr>
          <a:xfrm>
            <a:off x="4479236" y="3052498"/>
            <a:ext cx="4664764" cy="2677656"/>
          </a:xfrm>
          <a:prstGeom prst="rect">
            <a:avLst/>
          </a:prstGeom>
        </p:spPr>
        <p:txBody>
          <a:bodyPr wrap="square">
            <a:spAutoFit/>
          </a:bodyPr>
          <a:lstStyle/>
          <a:p>
            <a:pPr fontAlgn="base">
              <a:spcBef>
                <a:spcPct val="0"/>
              </a:spcBef>
              <a:spcAft>
                <a:spcPct val="0"/>
              </a:spcAft>
            </a:pPr>
            <a:endParaRPr lang="en-US" sz="2800" dirty="0" smtClean="0">
              <a:solidFill>
                <a:prstClr val="black"/>
              </a:solidFill>
              <a:latin typeface="Arial" pitchFamily="34" charset="0"/>
              <a:cs typeface="Arial" pitchFamily="34" charset="0"/>
            </a:endParaRPr>
          </a:p>
          <a:p>
            <a:pPr fontAlgn="base">
              <a:spcBef>
                <a:spcPct val="0"/>
              </a:spcBef>
              <a:spcAft>
                <a:spcPct val="0"/>
              </a:spcAft>
            </a:pPr>
            <a:r>
              <a:rPr lang="en-US" sz="2800" dirty="0" smtClean="0">
                <a:solidFill>
                  <a:prstClr val="black"/>
                </a:solidFill>
                <a:latin typeface="Arial" pitchFamily="34" charset="0"/>
                <a:cs typeface="Arial" pitchFamily="34" charset="0"/>
              </a:rPr>
              <a:t>Patients excited when they saw MedlinePlus, started looking up health information on their own instead of following class</a:t>
            </a:r>
            <a:endParaRPr lang="en-US" sz="2800" dirty="0">
              <a:solidFill>
                <a:prstClr val="black"/>
              </a:solidFill>
              <a:latin typeface="Arial" pitchFamily="34" charset="0"/>
              <a:cs typeface="Arial" pitchFamily="34" charset="0"/>
            </a:endParaRPr>
          </a:p>
        </p:txBody>
      </p:sp>
      <p:pic>
        <p:nvPicPr>
          <p:cNvPr id="7" name="Picture 6" descr="IFH_LOGO_266_TNY"/>
          <p:cNvPicPr/>
          <p:nvPr/>
        </p:nvPicPr>
        <p:blipFill>
          <a:blip r:embed="rId3" cstate="print"/>
          <a:srcRect/>
          <a:stretch>
            <a:fillRect/>
          </a:stretch>
        </p:blipFill>
        <p:spPr bwMode="auto">
          <a:xfrm>
            <a:off x="0" y="0"/>
            <a:ext cx="1005510" cy="949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endParaRPr lang="en-US" dirty="0" smtClean="0"/>
          </a:p>
          <a:p>
            <a:pPr algn="ctr">
              <a:buNone/>
            </a:pPr>
            <a:r>
              <a:rPr lang="en-US" sz="4800" dirty="0" smtClean="0">
                <a:solidFill>
                  <a:srgbClr val="1CBA6F"/>
                </a:solidFill>
              </a:rPr>
              <a:t>Thank you!</a:t>
            </a:r>
          </a:p>
          <a:p>
            <a:pPr algn="ctr">
              <a:buNone/>
            </a:pPr>
            <a:endParaRPr lang="en-US" dirty="0" smtClean="0"/>
          </a:p>
          <a:p>
            <a:pPr algn="ctr">
              <a:buNone/>
            </a:pPr>
            <a:r>
              <a:rPr lang="en-US" dirty="0" smtClean="0"/>
              <a:t>Questions??</a:t>
            </a:r>
          </a:p>
          <a:p>
            <a:pPr>
              <a:buNone/>
            </a:pPr>
            <a:endParaRPr lang="en-US" dirty="0" smtClean="0"/>
          </a:p>
          <a:p>
            <a:pPr algn="ctr">
              <a:buNone/>
            </a:pPr>
            <a:r>
              <a:rPr lang="en-US" dirty="0" smtClean="0"/>
              <a:t>Diane Hauser</a:t>
            </a:r>
          </a:p>
          <a:p>
            <a:pPr algn="ctr">
              <a:buNone/>
            </a:pPr>
            <a:r>
              <a:rPr lang="en-US" dirty="0" smtClean="0"/>
              <a:t>dhauser@institute2000.org</a:t>
            </a:r>
            <a:endParaRPr lang="en-US" dirty="0"/>
          </a:p>
        </p:txBody>
      </p:sp>
      <p:sp>
        <p:nvSpPr>
          <p:cNvPr id="4" name="Slide Number Placeholder 3"/>
          <p:cNvSpPr>
            <a:spLocks noGrp="1"/>
          </p:cNvSpPr>
          <p:nvPr>
            <p:ph type="sldNum" sz="quarter" idx="12"/>
          </p:nvPr>
        </p:nvSpPr>
        <p:spPr/>
        <p:txBody>
          <a:bodyPr/>
          <a:lstStyle/>
          <a:p>
            <a:pPr>
              <a:defRPr/>
            </a:pPr>
            <a:fld id="{F6A6A184-9646-49DA-BAC6-6999E1571279}" type="slidenum">
              <a:rPr lang="en-US" smtClean="0">
                <a:solidFill>
                  <a:prstClr val="black">
                    <a:tint val="75000"/>
                  </a:prstClr>
                </a:solidFill>
              </a:rPr>
              <a:pPr>
                <a:defRPr/>
              </a:pPr>
              <a:t>28</a:t>
            </a:fld>
            <a:endParaRPr lang="en-US" dirty="0">
              <a:solidFill>
                <a:prstClr val="black">
                  <a:tint val="75000"/>
                </a:prstClr>
              </a:solidFill>
            </a:endParaRPr>
          </a:p>
        </p:txBody>
      </p:sp>
      <p:pic>
        <p:nvPicPr>
          <p:cNvPr id="5" name="Picture 4" descr="m_logo_primary.png"/>
          <p:cNvPicPr>
            <a:picLocks noChangeAspect="1"/>
          </p:cNvPicPr>
          <p:nvPr/>
        </p:nvPicPr>
        <p:blipFill>
          <a:blip r:embed="rId3" cstate="print"/>
          <a:stretch>
            <a:fillRect/>
          </a:stretch>
        </p:blipFill>
        <p:spPr>
          <a:xfrm>
            <a:off x="465826" y="788339"/>
            <a:ext cx="3114675" cy="747522"/>
          </a:xfrm>
          <a:prstGeom prst="rect">
            <a:avLst/>
          </a:prstGeom>
        </p:spPr>
      </p:pic>
      <p:graphicFrame>
        <p:nvGraphicFramePr>
          <p:cNvPr id="30722" name="Object 2"/>
          <p:cNvGraphicFramePr>
            <a:graphicFrameLocks noChangeAspect="1"/>
          </p:cNvGraphicFramePr>
          <p:nvPr/>
        </p:nvGraphicFramePr>
        <p:xfrm>
          <a:off x="5238361" y="323401"/>
          <a:ext cx="2992437" cy="1527175"/>
        </p:xfrm>
        <a:graphic>
          <a:graphicData uri="http://schemas.openxmlformats.org/presentationml/2006/ole">
            <mc:AlternateContent xmlns:mc="http://schemas.openxmlformats.org/markup-compatibility/2006">
              <mc:Choice xmlns:v="urn:schemas-microsoft-com:vml" Requires="v">
                <p:oleObj spid="_x0000_s2050" name="Image" r:id="rId4" imgW="1866667" imgH="952045" progId="">
                  <p:embed/>
                </p:oleObj>
              </mc:Choice>
              <mc:Fallback>
                <p:oleObj name="Image" r:id="rId4" imgW="1866667" imgH="95204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361" y="323401"/>
                        <a:ext cx="2992437"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US" dirty="0"/>
          </a:p>
        </p:txBody>
      </p:sp>
      <p:sp>
        <p:nvSpPr>
          <p:cNvPr id="2" name="Content Placeholder 1"/>
          <p:cNvSpPr>
            <a:spLocks noGrp="1"/>
          </p:cNvSpPr>
          <p:nvPr>
            <p:ph idx="1"/>
          </p:nvPr>
        </p:nvSpPr>
        <p:spPr>
          <a:xfrm>
            <a:off x="251940" y="1657350"/>
            <a:ext cx="8663460" cy="4819650"/>
          </a:xfrm>
        </p:spPr>
        <p:txBody>
          <a:bodyPr>
            <a:normAutofit/>
          </a:bodyPr>
          <a:lstStyle/>
          <a:p>
            <a:r>
              <a:rPr lang="en-US" sz="2800" dirty="0" err="1"/>
              <a:t>MedlinePlus</a:t>
            </a:r>
            <a:r>
              <a:rPr lang="en-US" sz="2800" dirty="0"/>
              <a:t> Connect </a:t>
            </a:r>
            <a:r>
              <a:rPr lang="en-US" sz="2800" b="1" dirty="0">
                <a:solidFill>
                  <a:srgbClr val="FF0000"/>
                </a:solidFill>
                <a:sym typeface="Wingdings" pitchFamily="2" charset="2"/>
              </a:rPr>
              <a:t></a:t>
            </a:r>
            <a:r>
              <a:rPr lang="en-US" sz="2800" dirty="0">
                <a:sym typeface="Wingdings" pitchFamily="2" charset="2"/>
              </a:rPr>
              <a:t> </a:t>
            </a:r>
            <a:r>
              <a:rPr lang="en-US" sz="2800" dirty="0" smtClean="0">
                <a:sym typeface="Wingdings" pitchFamily="2" charset="2"/>
              </a:rPr>
              <a:t> returns related </a:t>
            </a:r>
            <a:r>
              <a:rPr lang="en-US" sz="2800" dirty="0" err="1" smtClean="0">
                <a:sym typeface="Wingdings" pitchFamily="2" charset="2"/>
              </a:rPr>
              <a:t>MedlinePlus</a:t>
            </a:r>
            <a:r>
              <a:rPr lang="en-US" sz="2800" dirty="0" smtClean="0">
                <a:sym typeface="Wingdings" pitchFamily="2" charset="2"/>
              </a:rPr>
              <a:t> information</a:t>
            </a:r>
          </a:p>
          <a:p>
            <a:pPr lvl="1"/>
            <a:r>
              <a:rPr lang="en-US" sz="2400" dirty="0" smtClean="0">
                <a:sym typeface="Wingdings" pitchFamily="2" charset="2"/>
              </a:rPr>
              <a:t>Problem codes (diagnosis):  </a:t>
            </a:r>
            <a:r>
              <a:rPr lang="en-US" sz="2200" dirty="0" smtClean="0">
                <a:sym typeface="Wingdings" pitchFamily="2" charset="2"/>
              </a:rPr>
              <a:t>ICD-9-CM and SNOMED </a:t>
            </a:r>
            <a:r>
              <a:rPr lang="en-US" sz="2200" dirty="0">
                <a:sym typeface="Wingdings" pitchFamily="2" charset="2"/>
              </a:rPr>
              <a:t>CT® </a:t>
            </a:r>
            <a:endParaRPr lang="en-US" sz="2000" dirty="0" smtClean="0">
              <a:sym typeface="Wingdings" pitchFamily="2" charset="2"/>
            </a:endParaRPr>
          </a:p>
          <a:p>
            <a:pPr lvl="1"/>
            <a:r>
              <a:rPr lang="en-US" sz="2400" dirty="0" smtClean="0"/>
              <a:t>Medications:  RXCUI (</a:t>
            </a:r>
            <a:r>
              <a:rPr lang="en-US" sz="2400" dirty="0" err="1" smtClean="0"/>
              <a:t>RxNorm</a:t>
            </a:r>
            <a:r>
              <a:rPr lang="en-US" sz="2400" dirty="0" smtClean="0"/>
              <a:t> Concept Unique ID) and NDC</a:t>
            </a:r>
          </a:p>
          <a:p>
            <a:pPr lvl="1"/>
            <a:r>
              <a:rPr lang="en-US" sz="2400" dirty="0"/>
              <a:t>Lab </a:t>
            </a:r>
            <a:r>
              <a:rPr lang="en-US" sz="2400" dirty="0" smtClean="0"/>
              <a:t>tests: LOINC®</a:t>
            </a:r>
          </a:p>
          <a:p>
            <a:pPr lvl="1"/>
            <a:r>
              <a:rPr lang="en-US" sz="2400" dirty="0"/>
              <a:t>HL7 Context-Aware Knowledge Retrieval (</a:t>
            </a:r>
            <a:r>
              <a:rPr lang="en-US" sz="2400" dirty="0" err="1"/>
              <a:t>Infobutton</a:t>
            </a:r>
            <a:r>
              <a:rPr lang="en-US" sz="2400" dirty="0"/>
              <a:t>) </a:t>
            </a:r>
            <a:r>
              <a:rPr lang="en-US" sz="2400" dirty="0" smtClean="0"/>
              <a:t>standard</a:t>
            </a:r>
          </a:p>
          <a:p>
            <a:pPr marL="0" indent="0">
              <a:buNone/>
            </a:pPr>
            <a:endParaRPr lang="en-US" sz="2800" dirty="0" smtClean="0"/>
          </a:p>
          <a:p>
            <a:pPr lvl="1"/>
            <a:endParaRPr lang="en-US" sz="2400" dirty="0" smtClean="0"/>
          </a:p>
          <a:p>
            <a:pPr lvl="1"/>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33400"/>
            <a:ext cx="51816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362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n 6"/>
          <p:cNvSpPr/>
          <p:nvPr/>
        </p:nvSpPr>
        <p:spPr>
          <a:xfrm>
            <a:off x="6781800" y="1447162"/>
            <a:ext cx="1828800" cy="1889760"/>
          </a:xfrm>
          <a:prstGeom prst="can">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en-US" sz="2200" b="1" dirty="0" smtClean="0">
                <a:solidFill>
                  <a:srgbClr val="FFFFFF"/>
                </a:solidFill>
                <a:effectLst>
                  <a:outerShdw blurRad="38100" dist="38100" dir="2700000" algn="tl">
                    <a:srgbClr val="000000">
                      <a:alpha val="43137"/>
                    </a:srgbClr>
                  </a:outerShdw>
                </a:effectLst>
              </a:rPr>
              <a:t>MedlinePlus Connect</a:t>
            </a:r>
            <a:endParaRPr lang="en-US" sz="2200" b="1" dirty="0">
              <a:solidFill>
                <a:srgbClr val="FFFFFF"/>
              </a:solidFill>
              <a:effectLst>
                <a:outerShdw blurRad="38100" dist="38100" dir="2700000" algn="tl">
                  <a:srgbClr val="000000">
                    <a:alpha val="43137"/>
                  </a:srgbClr>
                </a:outerShdw>
              </a:effectLst>
            </a:endParaRPr>
          </a:p>
        </p:txBody>
      </p:sp>
      <p:sp>
        <p:nvSpPr>
          <p:cNvPr id="11" name="Right Arrow 10"/>
          <p:cNvSpPr/>
          <p:nvPr/>
        </p:nvSpPr>
        <p:spPr>
          <a:xfrm>
            <a:off x="2746248" y="1264742"/>
            <a:ext cx="3959352" cy="1170432"/>
          </a:xfrm>
          <a:prstGeom prst="right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lIns="91440" tIns="91440" rIns="91440" bIns="45720" rtlCol="0" anchor="ctr"/>
          <a:lstStyle/>
          <a:p>
            <a:pPr algn="ctr" fontAlgn="base">
              <a:lnSpc>
                <a:spcPts val="2000"/>
              </a:lnSpc>
              <a:spcBef>
                <a:spcPct val="0"/>
              </a:spcBef>
              <a:spcAft>
                <a:spcPct val="0"/>
              </a:spcAft>
            </a:pPr>
            <a:r>
              <a:rPr lang="en-US" sz="2000" b="1" dirty="0" smtClean="0">
                <a:solidFill>
                  <a:srgbClr val="FFFFFF"/>
                </a:solidFill>
                <a:effectLst>
                  <a:outerShdw blurRad="38100" dist="38100" dir="2700000" algn="tl">
                    <a:srgbClr val="000000">
                      <a:alpha val="43137"/>
                    </a:srgbClr>
                  </a:outerShdw>
                </a:effectLst>
              </a:rPr>
              <a:t>Problem, medication, or lab </a:t>
            </a:r>
            <a:br>
              <a:rPr lang="en-US" sz="2000" b="1" dirty="0" smtClean="0">
                <a:solidFill>
                  <a:srgbClr val="FFFFFF"/>
                </a:solidFill>
                <a:effectLst>
                  <a:outerShdw blurRad="38100" dist="38100" dir="2700000" algn="tl">
                    <a:srgbClr val="000000">
                      <a:alpha val="43137"/>
                    </a:srgbClr>
                  </a:outerShdw>
                </a:effectLst>
              </a:rPr>
            </a:br>
            <a:r>
              <a:rPr lang="en-US" sz="2000" b="1" dirty="0" smtClean="0">
                <a:solidFill>
                  <a:srgbClr val="92D050"/>
                </a:solidFill>
                <a:effectLst>
                  <a:outerShdw blurRad="38100" dist="38100" dir="2700000" algn="tl">
                    <a:srgbClr val="000000">
                      <a:alpha val="43137"/>
                    </a:srgbClr>
                  </a:outerShdw>
                </a:effectLst>
              </a:rPr>
              <a:t>code-based request</a:t>
            </a:r>
          </a:p>
        </p:txBody>
      </p:sp>
      <p:sp>
        <p:nvSpPr>
          <p:cNvPr id="12" name="Bent-Up Arrow 11"/>
          <p:cNvSpPr/>
          <p:nvPr/>
        </p:nvSpPr>
        <p:spPr>
          <a:xfrm rot="5400000">
            <a:off x="1333500" y="3390262"/>
            <a:ext cx="1600200" cy="1524000"/>
          </a:xfrm>
          <a:prstGeom prst="bentUp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000000"/>
              </a:solidFill>
            </a:endParaRPr>
          </a:p>
        </p:txBody>
      </p:sp>
      <p:pic>
        <p:nvPicPr>
          <p:cNvPr id="13" name="Picture 12" descr="200181824-001.jpg"/>
          <p:cNvPicPr>
            <a:picLocks noChangeAspect="1"/>
          </p:cNvPicPr>
          <p:nvPr/>
        </p:nvPicPr>
        <p:blipFill>
          <a:blip r:embed="rId3" cstate="print"/>
          <a:stretch>
            <a:fillRect/>
          </a:stretch>
        </p:blipFill>
        <p:spPr>
          <a:xfrm>
            <a:off x="5334000" y="3504562"/>
            <a:ext cx="2404348" cy="265176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103008.JPG"/>
          <p:cNvPicPr>
            <a:picLocks noChangeAspect="1"/>
          </p:cNvPicPr>
          <p:nvPr/>
        </p:nvPicPr>
        <p:blipFill>
          <a:blip r:embed="rId4" cstate="print"/>
          <a:stretch>
            <a:fillRect/>
          </a:stretch>
        </p:blipFill>
        <p:spPr>
          <a:xfrm>
            <a:off x="2971800" y="3504562"/>
            <a:ext cx="2077381" cy="2651760"/>
          </a:xfrm>
          <a:prstGeom prst="rect">
            <a:avLst/>
          </a:prstGeom>
          <a:ln>
            <a:solidFill>
              <a:schemeClr val="tx1"/>
            </a:solidFill>
          </a:ln>
          <a:effectLst>
            <a:outerShdw blurRad="50800" dist="38100" dir="2700000" algn="tl" rotWithShape="0">
              <a:prstClr val="black">
                <a:alpha val="40000"/>
              </a:prstClr>
            </a:outerShdw>
          </a:effectLst>
        </p:spPr>
      </p:pic>
      <p:sp>
        <p:nvSpPr>
          <p:cNvPr id="15" name="Title 1"/>
          <p:cNvSpPr>
            <a:spLocks noGrp="1"/>
          </p:cNvSpPr>
          <p:nvPr>
            <p:ph type="title"/>
          </p:nvPr>
        </p:nvSpPr>
        <p:spPr>
          <a:xfrm>
            <a:off x="457200" y="228600"/>
            <a:ext cx="8229600" cy="1143000"/>
          </a:xfrm>
        </p:spPr>
        <p:txBody>
          <a:bodyPr/>
          <a:lstStyle/>
          <a:p>
            <a:r>
              <a:rPr lang="en-US" b="1" dirty="0" smtClean="0"/>
              <a:t>MedlinePlus Connect</a:t>
            </a:r>
            <a:endParaRPr lang="en-US" b="1" dirty="0"/>
          </a:p>
        </p:txBody>
      </p:sp>
      <p:sp>
        <p:nvSpPr>
          <p:cNvPr id="16" name="Left Arrow 15"/>
          <p:cNvSpPr/>
          <p:nvPr/>
        </p:nvSpPr>
        <p:spPr>
          <a:xfrm>
            <a:off x="2590800" y="2248418"/>
            <a:ext cx="3962400" cy="1170432"/>
          </a:xfrm>
          <a:prstGeom prst="leftArrow">
            <a:avLst/>
          </a:prstGeom>
          <a:solidFill>
            <a:srgbClr val="00589A"/>
          </a:solidFill>
        </p:spPr>
        <p:style>
          <a:lnRef idx="0">
            <a:schemeClr val="accent1"/>
          </a:lnRef>
          <a:fillRef idx="3">
            <a:schemeClr val="accent1"/>
          </a:fillRef>
          <a:effectRef idx="3">
            <a:schemeClr val="accent1"/>
          </a:effectRef>
          <a:fontRef idx="minor">
            <a:schemeClr val="lt1"/>
          </a:fontRef>
        </p:style>
        <p:txBody>
          <a:bodyPr lIns="91440" tIns="91440" rIns="91440" bIns="45720" rtlCol="0" anchor="ctr"/>
          <a:lstStyle/>
          <a:p>
            <a:pPr algn="ctr" fontAlgn="base">
              <a:lnSpc>
                <a:spcPts val="2000"/>
              </a:lnSpc>
              <a:spcBef>
                <a:spcPct val="0"/>
              </a:spcBef>
              <a:spcAft>
                <a:spcPct val="0"/>
              </a:spcAft>
            </a:pPr>
            <a:r>
              <a:rPr lang="en-US" sz="2000" b="1" dirty="0" smtClean="0">
                <a:solidFill>
                  <a:srgbClr val="FFFFFF"/>
                </a:solidFill>
                <a:effectLst>
                  <a:outerShdw blurRad="38100" dist="38100" dir="2700000" algn="tl">
                    <a:srgbClr val="000000">
                      <a:alpha val="43137"/>
                    </a:srgbClr>
                  </a:outerShdw>
                </a:effectLst>
              </a:rPr>
              <a:t>Consumer health information </a:t>
            </a:r>
            <a:r>
              <a:rPr lang="en-US" sz="2000" b="1" dirty="0" smtClean="0">
                <a:solidFill>
                  <a:srgbClr val="92D050"/>
                </a:solidFill>
                <a:effectLst>
                  <a:outerShdw blurRad="38100" dist="38100" dir="2700000" algn="tl">
                    <a:srgbClr val="000000">
                      <a:alpha val="43137"/>
                    </a:srgbClr>
                  </a:outerShdw>
                </a:effectLst>
              </a:rPr>
              <a:t>targeted response</a:t>
            </a:r>
          </a:p>
        </p:txBody>
      </p:sp>
      <p:sp>
        <p:nvSpPr>
          <p:cNvPr id="10" name="TextBox 9"/>
          <p:cNvSpPr txBox="1"/>
          <p:nvPr/>
        </p:nvSpPr>
        <p:spPr>
          <a:xfrm>
            <a:off x="5236534" y="6144934"/>
            <a:ext cx="2459666"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FFFF"/>
                </a:solidFill>
              </a:rPr>
              <a:t>Clinical system</a:t>
            </a:r>
            <a:endParaRPr lang="en-US" sz="2000" b="1" dirty="0">
              <a:solidFill>
                <a:srgbClr val="FFFFFF"/>
              </a:solidFill>
            </a:endParaRPr>
          </a:p>
        </p:txBody>
      </p:sp>
      <p:sp>
        <p:nvSpPr>
          <p:cNvPr id="17" name="TextBox 16"/>
          <p:cNvSpPr txBox="1"/>
          <p:nvPr/>
        </p:nvSpPr>
        <p:spPr>
          <a:xfrm>
            <a:off x="2867892" y="6153090"/>
            <a:ext cx="2008908" cy="400110"/>
          </a:xfrm>
          <a:prstGeom prst="rect">
            <a:avLst/>
          </a:prstGeom>
          <a:noFill/>
        </p:spPr>
        <p:txBody>
          <a:bodyPr wrap="square" rtlCol="0">
            <a:spAutoFit/>
          </a:bodyPr>
          <a:lstStyle/>
          <a:p>
            <a:pPr fontAlgn="base">
              <a:spcBef>
                <a:spcPct val="0"/>
              </a:spcBef>
              <a:spcAft>
                <a:spcPct val="0"/>
              </a:spcAft>
            </a:pPr>
            <a:r>
              <a:rPr lang="en-US" sz="2000" b="1" dirty="0" smtClean="0">
                <a:solidFill>
                  <a:srgbClr val="FFFFFF"/>
                </a:solidFill>
              </a:rPr>
              <a:t>Patient portal</a:t>
            </a:r>
            <a:endParaRPr lang="en-US" sz="2000" b="1" dirty="0">
              <a:solidFill>
                <a:srgbClr val="FFFFFF"/>
              </a:solidFill>
            </a:endParaRPr>
          </a:p>
        </p:txBody>
      </p:sp>
      <p:sp>
        <p:nvSpPr>
          <p:cNvPr id="18" name="Can 17"/>
          <p:cNvSpPr/>
          <p:nvPr/>
        </p:nvSpPr>
        <p:spPr>
          <a:xfrm>
            <a:off x="685800" y="1462402"/>
            <a:ext cx="1828800" cy="1889760"/>
          </a:xfrm>
          <a:prstGeom prst="can">
            <a:avLst/>
          </a:prstGeom>
          <a:solidFill>
            <a:srgbClr val="00589A"/>
          </a:solidFill>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r>
              <a:rPr lang="en-US" sz="2200" b="1" dirty="0" smtClean="0">
                <a:solidFill>
                  <a:srgbClr val="FFFFFF"/>
                </a:solidFill>
                <a:effectLst>
                  <a:outerShdw blurRad="38100" dist="38100" dir="2700000" algn="tl">
                    <a:srgbClr val="000000">
                      <a:alpha val="43137"/>
                    </a:srgbClr>
                  </a:outerShdw>
                </a:effectLst>
              </a:rPr>
              <a:t>EHR/Health IT System</a:t>
            </a:r>
            <a:endParaRPr lang="en-US" sz="22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36752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0"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EHR Certification Criteria:  ONC Rule</a:t>
            </a:r>
            <a:endParaRPr lang="en-US" dirty="0"/>
          </a:p>
        </p:txBody>
      </p:sp>
      <p:sp>
        <p:nvSpPr>
          <p:cNvPr id="2" name="Content Placeholder 1"/>
          <p:cNvSpPr>
            <a:spLocks noGrp="1"/>
          </p:cNvSpPr>
          <p:nvPr>
            <p:ph idx="1"/>
          </p:nvPr>
        </p:nvSpPr>
        <p:spPr>
          <a:xfrm>
            <a:off x="251940" y="1657350"/>
            <a:ext cx="8663460" cy="4819650"/>
          </a:xfrm>
        </p:spPr>
        <p:txBody>
          <a:bodyPr>
            <a:normAutofit/>
          </a:bodyPr>
          <a:lstStyle/>
          <a:p>
            <a:r>
              <a:rPr lang="en-US" sz="2800" dirty="0" smtClean="0"/>
              <a:t>Aug 23, 2012:  Final rule </a:t>
            </a:r>
            <a:r>
              <a:rPr lang="en-US" sz="2800" dirty="0"/>
              <a:t>from the Office of the National Coordinator for Health Information Technology (ONC</a:t>
            </a:r>
            <a:r>
              <a:rPr lang="en-US" sz="2800" dirty="0" smtClean="0"/>
              <a:t>)</a:t>
            </a:r>
          </a:p>
          <a:p>
            <a:pPr lvl="1"/>
            <a:r>
              <a:rPr lang="en-US" sz="2400" dirty="0" err="1" smtClean="0"/>
              <a:t>RxNorm</a:t>
            </a:r>
            <a:r>
              <a:rPr lang="en-US" sz="2400" dirty="0" smtClean="0"/>
              <a:t>, </a:t>
            </a:r>
            <a:r>
              <a:rPr lang="en-US" sz="2400" dirty="0"/>
              <a:t>SNOMED CT</a:t>
            </a:r>
            <a:r>
              <a:rPr lang="en-US" sz="2400" dirty="0" smtClean="0"/>
              <a:t>®, </a:t>
            </a:r>
            <a:r>
              <a:rPr lang="en-US" sz="2400" dirty="0"/>
              <a:t>LOINC</a:t>
            </a:r>
            <a:r>
              <a:rPr lang="en-US" sz="2400" dirty="0" smtClean="0"/>
              <a:t>®</a:t>
            </a:r>
          </a:p>
          <a:p>
            <a:pPr lvl="1"/>
            <a:r>
              <a:rPr lang="en-US" sz="2400" dirty="0"/>
              <a:t>HL7 Context-Aware Knowledge Retrieval (</a:t>
            </a:r>
            <a:r>
              <a:rPr lang="en-US" sz="2400" dirty="0" err="1"/>
              <a:t>Infobutton</a:t>
            </a:r>
            <a:r>
              <a:rPr lang="en-US" sz="2400" dirty="0"/>
              <a:t>) </a:t>
            </a:r>
            <a:r>
              <a:rPr lang="en-US" sz="2400" dirty="0" smtClean="0"/>
              <a:t>standard</a:t>
            </a:r>
          </a:p>
          <a:p>
            <a:r>
              <a:rPr lang="en-US" sz="2800" dirty="0" smtClean="0"/>
              <a:t>Certified EHR technologies need to include to support meaningful use under CMS EHR incentive programs</a:t>
            </a:r>
          </a:p>
          <a:p>
            <a:pPr marL="0" indent="0">
              <a:buNone/>
            </a:pPr>
            <a:endParaRPr lang="en-US" sz="2800" dirty="0" smtClean="0"/>
          </a:p>
          <a:p>
            <a:pPr lvl="1"/>
            <a:endParaRPr lang="en-US" sz="2400" dirty="0"/>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565692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Meaningful Use:  CMS Rule</a:t>
            </a:r>
            <a:endParaRPr lang="en-US" dirty="0"/>
          </a:p>
        </p:txBody>
      </p:sp>
      <p:sp>
        <p:nvSpPr>
          <p:cNvPr id="2" name="Content Placeholder 1"/>
          <p:cNvSpPr>
            <a:spLocks noGrp="1"/>
          </p:cNvSpPr>
          <p:nvPr>
            <p:ph idx="1"/>
          </p:nvPr>
        </p:nvSpPr>
        <p:spPr>
          <a:xfrm>
            <a:off x="251940" y="1657350"/>
            <a:ext cx="8663460" cy="4819650"/>
          </a:xfrm>
        </p:spPr>
        <p:txBody>
          <a:bodyPr/>
          <a:lstStyle/>
          <a:p>
            <a:r>
              <a:rPr lang="en-US" sz="2800" dirty="0" smtClean="0"/>
              <a:t>Aug 23, 2012:  Centers for Medicare and Medicaid Services (CMS) published a final rule that specifies stage 2 criteria:</a:t>
            </a:r>
          </a:p>
          <a:p>
            <a:pPr lvl="1"/>
            <a:r>
              <a:rPr lang="en-US" sz="2400" dirty="0" smtClean="0"/>
              <a:t>To participate in EHR Incentive Programs</a:t>
            </a:r>
          </a:p>
          <a:p>
            <a:pPr lvl="1"/>
            <a:r>
              <a:rPr lang="en-US" sz="2400" dirty="0" smtClean="0"/>
              <a:t>To avoid ‘payment adjustments’ </a:t>
            </a:r>
          </a:p>
          <a:p>
            <a:r>
              <a:rPr lang="en-US" sz="2800" dirty="0" smtClean="0"/>
              <a:t>Criteria take effect 2014</a:t>
            </a:r>
          </a:p>
          <a:p>
            <a:pPr marL="0" indent="0">
              <a:buNone/>
            </a:pPr>
            <a:endParaRPr lang="en-US" sz="2800" dirty="0">
              <a:solidFill>
                <a:srgbClr val="FF0000"/>
              </a:solidFill>
            </a:endParaRPr>
          </a:p>
          <a:p>
            <a:endParaRPr lang="en-US" sz="2800" dirty="0">
              <a:solidFill>
                <a:srgbClr val="FF0000"/>
              </a:solidFill>
            </a:endParaRPr>
          </a:p>
          <a:p>
            <a:endParaRPr lang="en-US" sz="2800" dirty="0" smtClean="0"/>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4110098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Meaningful Use:  CMS Rule</a:t>
            </a:r>
            <a:endParaRPr lang="en-US" dirty="0"/>
          </a:p>
        </p:txBody>
      </p:sp>
      <p:sp>
        <p:nvSpPr>
          <p:cNvPr id="2" name="Content Placeholder 1"/>
          <p:cNvSpPr>
            <a:spLocks noGrp="1"/>
          </p:cNvSpPr>
          <p:nvPr>
            <p:ph idx="1"/>
          </p:nvPr>
        </p:nvSpPr>
        <p:spPr>
          <a:xfrm>
            <a:off x="251940" y="1657350"/>
            <a:ext cx="8663460" cy="4819650"/>
          </a:xfrm>
        </p:spPr>
        <p:txBody>
          <a:bodyPr/>
          <a:lstStyle/>
          <a:p>
            <a:r>
              <a:rPr lang="en-US" sz="2800" dirty="0" smtClean="0"/>
              <a:t>EPs </a:t>
            </a:r>
            <a:r>
              <a:rPr lang="en-US" sz="2800" dirty="0"/>
              <a:t>must meet 17 core objectives and 3 menu </a:t>
            </a:r>
            <a:r>
              <a:rPr lang="en-US" sz="2800" dirty="0" smtClean="0"/>
              <a:t>objectives = 20 total core objectives</a:t>
            </a:r>
          </a:p>
          <a:p>
            <a:r>
              <a:rPr lang="en-US" sz="2800" dirty="0"/>
              <a:t>Eligible hospitals and CAHs must meet 16 core objectives and 3 menu </a:t>
            </a:r>
            <a:r>
              <a:rPr lang="en-US" sz="2800" dirty="0" smtClean="0"/>
              <a:t>objectives = 19 total core objectives</a:t>
            </a:r>
          </a:p>
          <a:p>
            <a:r>
              <a:rPr lang="en-US" sz="2800" dirty="0">
                <a:solidFill>
                  <a:srgbClr val="FF0000"/>
                </a:solidFill>
              </a:rPr>
              <a:t>Core Objective: Use certified EHR technology to identify patient-specific education resources </a:t>
            </a:r>
          </a:p>
          <a:p>
            <a:endParaRPr lang="en-US" sz="2800" dirty="0">
              <a:solidFill>
                <a:srgbClr val="FF0000"/>
              </a:solidFill>
            </a:endParaRPr>
          </a:p>
          <a:p>
            <a:endParaRPr lang="en-US" sz="2800" dirty="0">
              <a:solidFill>
                <a:srgbClr val="FF0000"/>
              </a:solidFill>
            </a:endParaRPr>
          </a:p>
          <a:p>
            <a:endParaRPr lang="en-US" sz="2800" dirty="0" smtClean="0"/>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3567456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Patient-Specific Education Resources</a:t>
            </a:r>
            <a:endParaRPr lang="en-US" dirty="0"/>
          </a:p>
        </p:txBody>
      </p:sp>
      <p:sp>
        <p:nvSpPr>
          <p:cNvPr id="2" name="Content Placeholder 1"/>
          <p:cNvSpPr>
            <a:spLocks noGrp="1"/>
          </p:cNvSpPr>
          <p:nvPr>
            <p:ph idx="1"/>
          </p:nvPr>
        </p:nvSpPr>
        <p:spPr>
          <a:xfrm>
            <a:off x="251940" y="1657350"/>
            <a:ext cx="8663460" cy="4819650"/>
          </a:xfrm>
        </p:spPr>
        <p:txBody>
          <a:bodyPr/>
          <a:lstStyle/>
          <a:p>
            <a:pPr marL="0" indent="0">
              <a:buNone/>
            </a:pPr>
            <a:r>
              <a:rPr lang="en-US" sz="2800" i="1" dirty="0"/>
              <a:t>“Use clinically relevant information from Certified EHR Technology to identify patient-specific education resources and provide those resources to the patient.”</a:t>
            </a:r>
          </a:p>
          <a:p>
            <a:pPr marL="0" indent="0">
              <a:buNone/>
            </a:pPr>
            <a:endParaRPr lang="en-US" sz="2800" dirty="0" smtClean="0">
              <a:solidFill>
                <a:srgbClr val="FF0000"/>
              </a:solidFill>
            </a:endParaRPr>
          </a:p>
          <a:p>
            <a:endParaRPr lang="en-US" sz="2800" dirty="0">
              <a:solidFill>
                <a:srgbClr val="FF0000"/>
              </a:solidFill>
            </a:endParaRPr>
          </a:p>
          <a:p>
            <a:endParaRPr lang="en-US" sz="2800" dirty="0" smtClean="0"/>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697320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Patient-Specific Education Resources</a:t>
            </a:r>
            <a:endParaRPr lang="en-US" dirty="0"/>
          </a:p>
        </p:txBody>
      </p:sp>
      <p:sp>
        <p:nvSpPr>
          <p:cNvPr id="2" name="Content Placeholder 1"/>
          <p:cNvSpPr>
            <a:spLocks noGrp="1"/>
          </p:cNvSpPr>
          <p:nvPr>
            <p:ph idx="1"/>
          </p:nvPr>
        </p:nvSpPr>
        <p:spPr>
          <a:xfrm>
            <a:off x="251940" y="1657350"/>
            <a:ext cx="8663460" cy="4819650"/>
          </a:xfrm>
        </p:spPr>
        <p:txBody>
          <a:bodyPr/>
          <a:lstStyle/>
          <a:p>
            <a:pPr marL="0" indent="0">
              <a:buNone/>
            </a:pPr>
            <a:r>
              <a:rPr lang="en-US" sz="2800" i="1" dirty="0"/>
              <a:t>“…these resources or materials do not have to be stored within or generated by the Certified EHR Technology. We are aware that there are many electronic resources available for patient education materials, such as through the </a:t>
            </a:r>
            <a:r>
              <a:rPr lang="en-US" sz="2800" b="1" i="1" dirty="0">
                <a:solidFill>
                  <a:srgbClr val="FF0000"/>
                </a:solidFill>
              </a:rPr>
              <a:t>National Library of Medicine</a:t>
            </a:r>
            <a:r>
              <a:rPr lang="en-US" sz="2800" i="1" dirty="0"/>
              <a:t>, that can be queried via Certified EHR Technology (that is, specific patient characteristics are linked to specific consumer health content).”</a:t>
            </a:r>
          </a:p>
          <a:p>
            <a:pPr marL="0" indent="0">
              <a:buNone/>
            </a:pPr>
            <a:endParaRPr lang="en-US" sz="2800" dirty="0" smtClean="0">
              <a:solidFill>
                <a:srgbClr val="FF0000"/>
              </a:solidFill>
            </a:endParaRPr>
          </a:p>
          <a:p>
            <a:endParaRPr lang="en-US" sz="2800" dirty="0">
              <a:solidFill>
                <a:srgbClr val="FF0000"/>
              </a:solidFill>
            </a:endParaRPr>
          </a:p>
          <a:p>
            <a:endParaRPr lang="en-US" sz="2800" dirty="0" smtClean="0"/>
          </a:p>
          <a:p>
            <a:endParaRPr lang="en-US" sz="2800" dirty="0" smtClean="0"/>
          </a:p>
          <a:p>
            <a:endParaRPr lang="en-US" sz="28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40" y="6172200"/>
            <a:ext cx="4285715" cy="571429"/>
          </a:xfrm>
          <a:prstGeom prst="rect">
            <a:avLst/>
          </a:prstGeom>
        </p:spPr>
      </p:pic>
    </p:spTree>
    <p:extLst>
      <p:ext uri="{BB962C8B-B14F-4D97-AF65-F5344CB8AC3E}">
        <p14:creationId xmlns:p14="http://schemas.microsoft.com/office/powerpoint/2010/main" val="3727210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lineplus">
  <a:themeElements>
    <a:clrScheme name="Custom 18">
      <a:dk1>
        <a:srgbClr val="FFFFFF"/>
      </a:dk1>
      <a:lt1>
        <a:srgbClr val="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16499</TotalTime>
  <Words>2320</Words>
  <Application>Microsoft Office PowerPoint</Application>
  <PresentationFormat>On-screen Show (4:3)</PresentationFormat>
  <Paragraphs>476</Paragraphs>
  <Slides>28</Slides>
  <Notes>18</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28</vt:i4>
      </vt:variant>
    </vt:vector>
  </HeadingPairs>
  <TitlesOfParts>
    <vt:vector size="47" baseType="lpstr">
      <vt:lpstr>Clarity</vt:lpstr>
      <vt:lpstr>medlineplus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Image</vt:lpstr>
      <vt:lpstr>MedlinePlus Connect </vt:lpstr>
      <vt:lpstr>MedlinePlus Connect  MedlinePlus</vt:lpstr>
      <vt:lpstr>PowerPoint Presentation</vt:lpstr>
      <vt:lpstr>MedlinePlus Connect</vt:lpstr>
      <vt:lpstr>EHR Certification Criteria:  ONC Rule</vt:lpstr>
      <vt:lpstr>Meaningful Use:  CMS Rule</vt:lpstr>
      <vt:lpstr>Meaningful Use:  CMS Rule</vt:lpstr>
      <vt:lpstr>Patient-Specific Education Resources</vt:lpstr>
      <vt:lpstr>Patient-Specific Education Resources</vt:lpstr>
      <vt:lpstr>Method of Providing Patient-Specific Education Resources</vt:lpstr>
      <vt:lpstr>Measures for Providing Patient-Specific Education Resources</vt:lpstr>
      <vt:lpstr>PowerPoint Presentation</vt:lpstr>
      <vt:lpstr>   </vt:lpstr>
      <vt:lpstr>The Institute for Family Health</vt:lpstr>
      <vt:lpstr>PowerPoint Presentation</vt:lpstr>
      <vt:lpstr>Focus Group Findings</vt:lpstr>
      <vt:lpstr>Patient Survey – Readiness for Health Information Technology (HIT) </vt:lpstr>
      <vt:lpstr>Usability Testing</vt:lpstr>
      <vt:lpstr>Patients want to understand</vt:lpstr>
      <vt:lpstr>Original link for Metformin</vt:lpstr>
      <vt:lpstr>Why MedlinePlus?</vt:lpstr>
      <vt:lpstr>PowerPoint Presentation</vt:lpstr>
      <vt:lpstr>Frequent MedlinePlus Connect Searches</vt:lpstr>
      <vt:lpstr> Demographics of Portal and  MedlinePlus Connect Users </vt:lpstr>
      <vt:lpstr>Insurance Status</vt:lpstr>
      <vt:lpstr>Health Conditions</vt:lpstr>
      <vt:lpstr>Patient Portal Classes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a Regional Medical Library?</dc:title>
  <dc:creator>techuser</dc:creator>
  <cp:lastModifiedBy>techuser</cp:lastModifiedBy>
  <cp:revision>246</cp:revision>
  <cp:lastPrinted>2012-08-13T16:10:51Z</cp:lastPrinted>
  <dcterms:created xsi:type="dcterms:W3CDTF">2012-02-01T14:27:39Z</dcterms:created>
  <dcterms:modified xsi:type="dcterms:W3CDTF">2012-10-09T15:05:33Z</dcterms:modified>
</cp:coreProperties>
</file>