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061"/>
    <a:srgbClr val="8CB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7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-1326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814C5E-1F0F-4786-961F-C875A1124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27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9718BF-B1DA-4B62-963C-4245411F56C9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4B0D51-44F5-47D2-A602-EE47BBF859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9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15060"/>
            <a:ext cx="7315200" cy="2057400"/>
          </a:xfrm>
        </p:spPr>
        <p:txBody>
          <a:bodyPr anchor="ctr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4548"/>
            <a:ext cx="6400800" cy="542523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>
                <a:solidFill>
                  <a:srgbClr val="8CB6E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</a:lstStyle>
          <a:p>
            <a:r>
              <a:rPr lang="en-US" dirty="0" smtClean="0"/>
              <a:t>9-</a:t>
            </a:r>
            <a:fld id="{01291925-8C9F-412D-9166-9C7E91515B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6135"/>
            <a:ext cx="6858000" cy="1362075"/>
          </a:xfrm>
        </p:spPr>
        <p:txBody>
          <a:bodyPr anchor="t"/>
          <a:lstStyle>
            <a:lvl1pPr algn="ctr">
              <a:defRPr sz="40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4063" y="1600200"/>
            <a:ext cx="3429000" cy="4525963"/>
          </a:xfrm>
        </p:spPr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9-</a:t>
            </a:r>
            <a:fld id="{205D7885-F119-4DD8-ABEB-BE10867B24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8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8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9-</a:t>
            </a:r>
            <a:fld id="{78D4F0AC-5D1C-D04C-BAE9-798D26D45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778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</a:lstStyle>
          <a:p>
            <a:r>
              <a:rPr lang="en-US" dirty="0" smtClean="0"/>
              <a:t>9-</a:t>
            </a:r>
            <a:fld id="{FD42CB58-C8A3-6D48-BD8B-8538F46E0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</a:lstStyle>
          <a:p>
            <a:r>
              <a:rPr lang="en-US" dirty="0" smtClean="0"/>
              <a:t>9-</a:t>
            </a:r>
            <a:fld id="{6F1067AA-EABB-6648-83F4-1D4BDE1557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41120" y="77788"/>
            <a:ext cx="7802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35125" y="1600200"/>
            <a:ext cx="71580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7338" y="6391275"/>
            <a:ext cx="885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306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fld id="{B33BA0F5-866B-E843-84A3-25CB354183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v"/>
        <a:defRPr sz="3200" b="1" kern="1200">
          <a:solidFill>
            <a:schemeClr val="accent1">
              <a:lumMod val="90000"/>
              <a:lumOff val="10000"/>
            </a:schemeClr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800" b="1" kern="1200">
          <a:solidFill>
            <a:schemeClr val="accent1">
              <a:lumMod val="90000"/>
              <a:lumOff val="10000"/>
            </a:schemeClr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0"/>
        </a:buBlip>
        <a:defRPr sz="2400" kern="1200">
          <a:solidFill>
            <a:srgbClr val="04306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0"/>
        </a:buBlip>
        <a:defRPr sz="2000" kern="1200">
          <a:solidFill>
            <a:srgbClr val="04306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0"/>
        </a:buBlip>
        <a:defRPr sz="2000" kern="1200">
          <a:solidFill>
            <a:srgbClr val="04306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24400"/>
          </a:xfrm>
        </p:spPr>
        <p:txBody>
          <a:bodyPr/>
          <a:lstStyle/>
          <a:p>
            <a:pPr eaLnBrk="1" hangingPunct="1"/>
            <a:r>
              <a:rPr lang="en-US" b="1" dirty="0" smtClean="0"/>
              <a:t>Module 9</a:t>
            </a:r>
            <a:br>
              <a:rPr lang="en-US" b="1" dirty="0" smtClean="0"/>
            </a:br>
            <a:r>
              <a:rPr lang="en-US" b="1" dirty="0" smtClean="0"/>
              <a:t>Collaborating for Maximum</a:t>
            </a:r>
            <a:br>
              <a:rPr lang="en-US" b="1" dirty="0" smtClean="0"/>
            </a:br>
            <a:r>
              <a:rPr lang="en-US" b="1" dirty="0" smtClean="0"/>
              <a:t>Impact and Wrap-Up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913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9832" y="1507958"/>
            <a:ext cx="7684168" cy="19210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43061"/>
                </a:solidFill>
              </a:rPr>
              <a:t>Where would your organization enter the intervention process?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43061"/>
                </a:solidFill>
              </a:rPr>
              <a:t>What would be your role and responsibilities?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43061"/>
                </a:solidFill>
              </a:rPr>
              <a:t>What specific resources would be available to Ted or his family through your organization?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43061"/>
                </a:solidFill>
              </a:rPr>
              <a:t>What organizations could you interact with during the process to improve the effectiveness of services offered to Ted?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43061"/>
                </a:solidFill>
              </a:rPr>
              <a:t>Where are the biggest challenges in this case regarding interacting with other organizations?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43061"/>
                </a:solidFill>
              </a:rPr>
              <a:t>What sort of information should be exchanged?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i="1" dirty="0" smtClean="0">
              <a:solidFill>
                <a:srgbClr val="362C66"/>
              </a:solidFill>
              <a:cs typeface="Times New Roman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131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291925-8C9F-412D-9166-9C7E91515B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5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9411"/>
          </a:xfrm>
        </p:spPr>
        <p:txBody>
          <a:bodyPr/>
          <a:lstStyle/>
          <a:p>
            <a:pPr eaLnBrk="1" hangingPunct="1"/>
            <a:r>
              <a:rPr lang="en-US" b="1" dirty="0" smtClean="0"/>
              <a:t>Next Steps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9620" y="1427747"/>
            <a:ext cx="7383379" cy="475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043061"/>
                </a:solidFill>
              </a:rPr>
              <a:t>What can you do right away?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b="1" kern="0" dirty="0">
                <a:solidFill>
                  <a:srgbClr val="043061"/>
                </a:solidFill>
                <a:latin typeface="+mn-lt"/>
              </a:rPr>
              <a:t>What ideas can you take back to your organization that will take you one step further down the road to collaboration?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endParaRPr lang="en-US" sz="3200" b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6F1067AA-EABB-6648-83F4-1D4BDE1557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85900"/>
            <a:ext cx="7010400" cy="1295400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>Taking it Back Home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>Worksheet 9.3</a:t>
            </a:r>
            <a:b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</a:br>
            <a:endParaRPr lang="en-US" sz="3200" i="1" dirty="0" smtClean="0">
              <a:solidFill>
                <a:srgbClr val="043061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12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524000" y="3240506"/>
            <a:ext cx="7239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Identify three agencies you would like to collaborate with, and a first step you will take.</a:t>
            </a:r>
            <a:endParaRPr lang="en-US" sz="2400" b="1" dirty="0">
              <a:solidFill>
                <a:srgbClr val="043061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Identify one short-term action and two long-term actions for universal access.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endParaRPr lang="en-US" b="1" dirty="0">
              <a:solidFill>
                <a:srgbClr val="043061"/>
              </a:solidFill>
            </a:endParaRP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291925-8C9F-412D-9166-9C7E91515B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0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67326"/>
          </a:xfrm>
        </p:spPr>
        <p:txBody>
          <a:bodyPr/>
          <a:lstStyle/>
          <a:p>
            <a:pPr eaLnBrk="1" hangingPunct="1"/>
            <a:r>
              <a:rPr lang="en-US" b="1" dirty="0" smtClean="0"/>
              <a:t>Review of 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9620" y="1579078"/>
            <a:ext cx="7688179" cy="3135162"/>
          </a:xfrm>
        </p:spPr>
        <p:txBody>
          <a:bodyPr/>
          <a:lstStyle/>
          <a:p>
            <a:pPr marL="341313" indent="-341313">
              <a:spcBef>
                <a:spcPct val="40000"/>
              </a:spcBef>
            </a:pPr>
            <a:r>
              <a:rPr lang="en-US" sz="3000" dirty="0" smtClean="0">
                <a:solidFill>
                  <a:srgbClr val="043061"/>
                </a:solidFill>
              </a:rPr>
              <a:t>Explain the benefits and challenges of collaborating with other organizations to more effectively support victims of crime with disabilities.</a:t>
            </a:r>
          </a:p>
          <a:p>
            <a:pPr marL="341313" indent="-341313">
              <a:spcBef>
                <a:spcPct val="40000"/>
              </a:spcBef>
            </a:pPr>
            <a:r>
              <a:rPr lang="en-US" sz="3000" dirty="0" smtClean="0">
                <a:solidFill>
                  <a:srgbClr val="043061"/>
                </a:solidFill>
              </a:rPr>
              <a:t>Explain the purpose of a multidisciplinary cross-system team</a:t>
            </a:r>
            <a:r>
              <a:rPr lang="en-US" sz="3000" dirty="0" smtClean="0">
                <a:solidFill>
                  <a:srgbClr val="043061"/>
                </a:solidFill>
              </a:rPr>
              <a:t>.</a:t>
            </a:r>
            <a:endParaRPr lang="en-US" sz="3000" dirty="0" smtClean="0">
              <a:solidFill>
                <a:srgbClr val="04306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6F1067AA-EABB-6648-83F4-1D4BDE1557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981200"/>
          </a:xfrm>
        </p:spPr>
        <p:txBody>
          <a:bodyPr/>
          <a:lstStyle/>
          <a:p>
            <a:pPr eaLnBrk="1" hangingPunct="1"/>
            <a:endParaRPr lang="en-US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2057400"/>
            <a:ext cx="74676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43061"/>
                </a:solidFill>
              </a:rPr>
              <a:t>Thank You!</a:t>
            </a:r>
            <a:endParaRPr lang="en-US" sz="4400" b="1" kern="0" dirty="0">
              <a:solidFill>
                <a:srgbClr val="043061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endParaRPr lang="en-US" sz="3600" b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6F1067AA-EABB-6648-83F4-1D4BDE1557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9411"/>
          </a:xfrm>
        </p:spPr>
        <p:txBody>
          <a:bodyPr/>
          <a:lstStyle/>
          <a:p>
            <a:pPr eaLnBrk="1" hangingPunct="1"/>
            <a:r>
              <a:rPr lang="en-US" b="1" dirty="0" smtClean="0"/>
              <a:t>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1704" y="1524000"/>
            <a:ext cx="7427495" cy="4584700"/>
          </a:xfrm>
        </p:spPr>
        <p:txBody>
          <a:bodyPr/>
          <a:lstStyle/>
          <a:p>
            <a:pPr marL="341313" indent="-341313">
              <a:spcBef>
                <a:spcPts val="1200"/>
              </a:spcBef>
            </a:pPr>
            <a:r>
              <a:rPr lang="en-US" sz="3000" dirty="0" smtClean="0">
                <a:solidFill>
                  <a:srgbClr val="043061"/>
                </a:solidFill>
              </a:rPr>
              <a:t>Explain the benefits and challenges of collaborating with other organizations to support more effectively victims of crime with disabilities.</a:t>
            </a:r>
          </a:p>
          <a:p>
            <a:pPr marL="341313" indent="-341313">
              <a:spcBef>
                <a:spcPts val="1200"/>
              </a:spcBef>
            </a:pPr>
            <a:r>
              <a:rPr lang="en-US" sz="3000" dirty="0" smtClean="0">
                <a:solidFill>
                  <a:srgbClr val="043061"/>
                </a:solidFill>
              </a:rPr>
              <a:t>Explain the purpose of a multidisciplinary cross-system team.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6F1067AA-EABB-6648-83F4-1D4BDE1557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315453"/>
          </a:xfrm>
        </p:spPr>
        <p:txBody>
          <a:bodyPr/>
          <a:lstStyle/>
          <a:p>
            <a:pPr eaLnBrk="1" hangingPunct="1"/>
            <a:r>
              <a:rPr lang="en-US" b="1" dirty="0" smtClean="0"/>
              <a:t>Why Collaboration </a:t>
            </a:r>
            <a:br>
              <a:rPr lang="en-US" b="1" dirty="0" smtClean="0"/>
            </a:br>
            <a:r>
              <a:rPr lang="en-US" b="1" dirty="0" smtClean="0"/>
              <a:t>is Important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7746" y="1475874"/>
            <a:ext cx="7563853" cy="4142606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43061"/>
                </a:solidFill>
              </a:rPr>
              <a:t>Some crime victims with disabilities may have needs that other crime victims don’t have.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43061"/>
                </a:solidFill>
              </a:rPr>
              <a:t>Organizations that work with victims of crime (advocates, law enforcement, the court system) should collaborate with disability service providers and self-advocacy organizations, which are run by and for people with disabilities.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6F1067AA-EABB-6648-83F4-1D4BDE1557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83368"/>
          </a:xfrm>
        </p:spPr>
        <p:txBody>
          <a:bodyPr/>
          <a:lstStyle/>
          <a:p>
            <a:pPr eaLnBrk="1" hangingPunct="1"/>
            <a:r>
              <a:rPr lang="en-US" b="1" dirty="0" smtClean="0"/>
              <a:t>Multidisciplinary </a:t>
            </a:r>
            <a:br>
              <a:rPr lang="en-US" b="1" dirty="0" smtClean="0"/>
            </a:br>
            <a:r>
              <a:rPr lang="en-US" b="1" dirty="0" smtClean="0"/>
              <a:t>Cross-System Teams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5874" y="1507958"/>
            <a:ext cx="7515726" cy="474044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rgbClr val="043061"/>
                </a:solidFill>
              </a:rPr>
              <a:t>Maximize the benefits.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rgbClr val="043061"/>
                </a:solidFill>
              </a:rPr>
              <a:t>Minimize the challenges.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36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3600" dirty="0" smtClean="0"/>
          </a:p>
        </p:txBody>
      </p:sp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28594"/>
              </p:ext>
            </p:extLst>
          </p:nvPr>
        </p:nvGraphicFramePr>
        <p:xfrm>
          <a:off x="2049379" y="3108158"/>
          <a:ext cx="6096000" cy="279806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Benefits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Challenges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3061"/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Arial" charset="0"/>
                        </a:rPr>
                        <a:t>XXXXXX</a:t>
                      </a: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Arial" charset="0"/>
                        </a:rPr>
                        <a:t>XXXXXXXXXX</a:t>
                      </a: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Arial" charset="0"/>
                        </a:rPr>
                        <a:t>XXXXX</a:t>
                      </a: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Arial" charset="0"/>
                        </a:rPr>
                        <a:t>XXXXXX</a:t>
                      </a: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Arial" charset="0"/>
                        </a:rPr>
                        <a:t>XXXXXXXX</a:t>
                      </a: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Arial" charset="0"/>
                        </a:rPr>
                        <a:t>XXXXX</a:t>
                      </a: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Arial" charset="0"/>
                        </a:rPr>
                        <a:t>XXXXXXX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Arial" charset="0"/>
                        </a:rPr>
                        <a:t>XXXXX</a:t>
                      </a: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Arial" charset="0"/>
                        </a:rPr>
                        <a:t>XXXXXXXXX</a:t>
                      </a: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Arial" charset="0"/>
                        </a:rPr>
                        <a:t>XXXX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6F1067AA-EABB-6648-83F4-1D4BDE1557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9620" y="1828800"/>
            <a:ext cx="7764379" cy="914400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>Organizational Perspectives on Crime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>Worksheet 9.1</a:t>
            </a:r>
            <a:r>
              <a:rPr lang="en-US" i="1" dirty="0" smtClean="0">
                <a:solidFill>
                  <a:srgbClr val="043061"/>
                </a:solidFill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rgbClr val="043061"/>
                </a:solidFill>
                <a:cs typeface="Times New Roman" pitchFamily="18" charset="0"/>
              </a:rPr>
            </a:br>
            <a:endParaRPr lang="en-US" i="1" dirty="0" smtClean="0">
              <a:solidFill>
                <a:srgbClr val="043061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13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379620" y="3753854"/>
            <a:ext cx="745958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>
                <a:solidFill>
                  <a:srgbClr val="043061"/>
                </a:solidFill>
              </a:rPr>
              <a:t>Work individually or with someone else from your discipline to complete the worksheet.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>
                <a:solidFill>
                  <a:srgbClr val="043061"/>
                </a:solidFill>
              </a:rPr>
              <a:t>Be prepared to share your responses with the group.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291925-8C9F-412D-9166-9C7E91515B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62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83368"/>
          </a:xfrm>
        </p:spPr>
        <p:txBody>
          <a:bodyPr/>
          <a:lstStyle/>
          <a:p>
            <a:pPr eaLnBrk="1" hangingPunct="1"/>
            <a:r>
              <a:rPr lang="en-US" b="1" dirty="0" smtClean="0"/>
              <a:t>Purpose of Multidisciplinary Cross-System Teams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7747" y="1459832"/>
            <a:ext cx="7154780" cy="4788568"/>
          </a:xfrm>
        </p:spPr>
        <p:txBody>
          <a:bodyPr/>
          <a:lstStyle/>
          <a:p>
            <a:pPr marL="0" indent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43061"/>
                </a:solidFill>
              </a:rPr>
              <a:t>Multidisciplinary cross-system teams: </a:t>
            </a:r>
          </a:p>
          <a:p>
            <a:pPr marL="290513" indent="-290513">
              <a:spcBef>
                <a:spcPts val="1200"/>
              </a:spcBef>
              <a:defRPr/>
            </a:pPr>
            <a:r>
              <a:rPr lang="en-US" sz="2800" dirty="0" smtClean="0">
                <a:solidFill>
                  <a:srgbClr val="043061"/>
                </a:solidFill>
              </a:rPr>
              <a:t>Come from diverse disciplines and across agencies. </a:t>
            </a:r>
          </a:p>
          <a:p>
            <a:pPr marL="290513" indent="-290513">
              <a:spcBef>
                <a:spcPts val="1200"/>
              </a:spcBef>
              <a:defRPr/>
            </a:pPr>
            <a:r>
              <a:rPr lang="en-US" sz="2800" dirty="0" smtClean="0">
                <a:solidFill>
                  <a:srgbClr val="043061"/>
                </a:solidFill>
              </a:rPr>
              <a:t>Provide comprehensive consultation, develop safety strategies, and provide other services in cases involving a specific case or an identified population. 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endParaRPr lang="en-US" sz="32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6F1067AA-EABB-6648-83F4-1D4BDE1557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99411"/>
          </a:xfrm>
        </p:spPr>
        <p:txBody>
          <a:bodyPr/>
          <a:lstStyle/>
          <a:p>
            <a:pPr eaLnBrk="1" hangingPunct="1"/>
            <a:r>
              <a:rPr lang="en-US" b="1" dirty="0" smtClean="0"/>
              <a:t>Functions of Multidisciplinary Cross-System Teams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1704" y="1443789"/>
            <a:ext cx="7579895" cy="480461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043061"/>
                </a:solidFill>
              </a:rPr>
              <a:t>Multidisciplinary cross-system teams usually carry out specific but varied functions. 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043061"/>
                </a:solidFill>
              </a:rPr>
              <a:t>Some come together to discuss specific cases, while others may address only systemic problems in coordination. 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043061"/>
                </a:solidFill>
              </a:rPr>
              <a:t>Ultimately, each member of the team must have the same goal – in this case, to improving service to crime victims with disabilities.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25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6F1067AA-EABB-6648-83F4-1D4BDE1557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8001000" cy="1283368"/>
          </a:xfrm>
        </p:spPr>
        <p:txBody>
          <a:bodyPr/>
          <a:lstStyle/>
          <a:p>
            <a:pPr eaLnBrk="1" hangingPunct="1"/>
            <a:r>
              <a:rPr lang="en-US" b="1" dirty="0" smtClean="0"/>
              <a:t>Creating a Multidisciplinary Cross-System Team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11704" y="1459832"/>
            <a:ext cx="7579895" cy="478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43061"/>
                </a:solidFill>
              </a:rPr>
              <a:t>How do you structure a team to avoid or overcome challenges?</a:t>
            </a:r>
            <a:endParaRPr lang="en-US" sz="3600" b="1" kern="0" dirty="0">
              <a:solidFill>
                <a:srgbClr val="043061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n-US" sz="3600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1748" name="Picture 6" descr="MPj04392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19663"/>
            <a:ext cx="37338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6F1067AA-EABB-6648-83F4-1D4BDE1557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84422"/>
            <a:ext cx="7010400" cy="1475874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>Blueprint for Collaboration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  <a:t>Worksheet 9.2</a:t>
            </a:r>
            <a:br>
              <a:rPr lang="en-US" sz="3200" i="1" dirty="0" smtClean="0">
                <a:solidFill>
                  <a:srgbClr val="043061"/>
                </a:solidFill>
                <a:cs typeface="Times New Roman" pitchFamily="18" charset="0"/>
              </a:rPr>
            </a:br>
            <a:endParaRPr lang="en-US" sz="3200" i="1" dirty="0" smtClean="0">
              <a:solidFill>
                <a:srgbClr val="043061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125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447800" y="3312695"/>
            <a:ext cx="7620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>
                <a:solidFill>
                  <a:srgbClr val="043061"/>
                </a:solidFill>
              </a:rPr>
              <a:t>Work individually or with someone else from your discipline to complete the worksheet.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Discuss the questions.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43061"/>
                </a:solidFill>
              </a:rPr>
              <a:t>Construct a model for effective collaboration throughout the timeline.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endParaRPr lang="en-US" b="1" dirty="0">
              <a:solidFill>
                <a:srgbClr val="362C66"/>
              </a:solidFill>
            </a:endParaRP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291925-8C9F-412D-9166-9C7E91515B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77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theme/theme1.xml><?xml version="1.0" encoding="utf-8"?>
<a:theme xmlns:a="http://schemas.openxmlformats.org/drawingml/2006/main" name="OVC_TTAC_Training_PPT_Template_v3">
  <a:themeElements>
    <a:clrScheme name="OVC TTAC">
      <a:dk1>
        <a:srgbClr val="043061"/>
      </a:dk1>
      <a:lt1>
        <a:srgbClr val="FFFFFF"/>
      </a:lt1>
      <a:dk2>
        <a:srgbClr val="093667"/>
      </a:dk2>
      <a:lt2>
        <a:srgbClr val="72B8EC"/>
      </a:lt2>
      <a:accent1>
        <a:srgbClr val="043061"/>
      </a:accent1>
      <a:accent2>
        <a:srgbClr val="72B8EC"/>
      </a:accent2>
      <a:accent3>
        <a:srgbClr val="35899F"/>
      </a:accent3>
      <a:accent4>
        <a:srgbClr val="E7D507"/>
      </a:accent4>
      <a:accent5>
        <a:srgbClr val="304799"/>
      </a:accent5>
      <a:accent6>
        <a:srgbClr val="093667"/>
      </a:accent6>
      <a:hlink>
        <a:srgbClr val="093667"/>
      </a:hlink>
      <a:folHlink>
        <a:srgbClr val="35899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OVC_TTAC_Training_PPT_Template_v3</Template>
  <TotalTime>93</TotalTime>
  <Words>481</Words>
  <Application>Microsoft Office PowerPoint</Application>
  <PresentationFormat>On-screen Show (4:3)</PresentationFormat>
  <Paragraphs>77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OVC_TTAC_Training_PPT_Template_v3</vt:lpstr>
      <vt:lpstr>Module 9 Collaborating for Maximum Impact and Wrap-Up  </vt:lpstr>
      <vt:lpstr>Learning Objectives</vt:lpstr>
      <vt:lpstr>Why Collaboration  is Important</vt:lpstr>
      <vt:lpstr>Multidisciplinary  Cross-System Teams</vt:lpstr>
      <vt:lpstr>PowerPoint Presentation</vt:lpstr>
      <vt:lpstr>Purpose of Multidisciplinary Cross-System Teams</vt:lpstr>
      <vt:lpstr>Functions of Multidisciplinary Cross-System Teams</vt:lpstr>
      <vt:lpstr>Creating a Multidisciplinary Cross-System Team</vt:lpstr>
      <vt:lpstr>PowerPoint Presentation</vt:lpstr>
      <vt:lpstr>PowerPoint Presentation</vt:lpstr>
      <vt:lpstr>Next Steps</vt:lpstr>
      <vt:lpstr>PowerPoint Presentation</vt:lpstr>
      <vt:lpstr>Review of Learning Objectives</vt:lpstr>
      <vt:lpstr>PowerPoint Presentation</vt:lpstr>
    </vt:vector>
  </TitlesOfParts>
  <Company>ICF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Survivors of  Homicide Victims PILOT     Welcome!</dc:title>
  <dc:creator>23228</dc:creator>
  <cp:lastModifiedBy>18957</cp:lastModifiedBy>
  <cp:revision>24</cp:revision>
  <cp:lastPrinted>2012-04-16T15:02:35Z</cp:lastPrinted>
  <dcterms:created xsi:type="dcterms:W3CDTF">2011-09-06T20:17:14Z</dcterms:created>
  <dcterms:modified xsi:type="dcterms:W3CDTF">2012-06-06T14:24:12Z</dcterms:modified>
</cp:coreProperties>
</file>