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264" r:id="rId40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061"/>
    <a:srgbClr val="8CB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7" autoAdjust="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90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-1326" y="-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4814C5E-1F0F-4786-961F-C875A11247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727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B9718BF-B1DA-4B62-963C-4245411F56C9}" type="datetimeFigureOut">
              <a:rPr lang="en-US" smtClean="0"/>
              <a:pPr/>
              <a:t>4/25/2012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E4B0D51-44F5-47D2-A602-EE47BBF859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95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15060"/>
            <a:ext cx="7315200" cy="2057400"/>
          </a:xfrm>
        </p:spPr>
        <p:txBody>
          <a:bodyPr anchor="ctr"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74548"/>
            <a:ext cx="6400800" cy="542523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1">
                <a:solidFill>
                  <a:srgbClr val="8CB6E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latin typeface="+mn-lt"/>
              </a:defRPr>
            </a:lvl1pPr>
          </a:lstStyle>
          <a:p>
            <a:r>
              <a:rPr lang="en-US" dirty="0" smtClean="0"/>
              <a:t>5-</a:t>
            </a:r>
            <a:fld id="{01291925-8C9F-412D-9166-9C7E91515B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96135"/>
            <a:ext cx="6858000" cy="1362075"/>
          </a:xfrm>
        </p:spPr>
        <p:txBody>
          <a:bodyPr anchor="t"/>
          <a:lstStyle>
            <a:lvl1pPr algn="ctr">
              <a:defRPr sz="4000" b="1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4063" y="1600200"/>
            <a:ext cx="3429000" cy="4525963"/>
          </a:xfrm>
        </p:spPr>
        <p:txBody>
          <a:bodyPr/>
          <a:lstStyle>
            <a:lvl1pPr>
              <a:spcBef>
                <a:spcPts val="1200"/>
              </a:spcBef>
              <a:defRPr sz="2800"/>
            </a:lvl1pPr>
            <a:lvl2pPr>
              <a:spcBef>
                <a:spcPts val="1200"/>
              </a:spcBef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3429000" cy="4525963"/>
          </a:xfrm>
        </p:spPr>
        <p:txBody>
          <a:bodyPr/>
          <a:lstStyle>
            <a:lvl1pPr>
              <a:spcBef>
                <a:spcPts val="1200"/>
              </a:spcBef>
              <a:defRPr sz="2800"/>
            </a:lvl1pPr>
            <a:lvl2pPr>
              <a:spcBef>
                <a:spcPts val="1200"/>
              </a:spcBef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r>
              <a:rPr lang="en-US" dirty="0" smtClean="0"/>
              <a:t>5-</a:t>
            </a:r>
            <a:fld id="{205D7885-F119-4DD8-ABEB-BE10867B24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80" y="1535113"/>
            <a:ext cx="3429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80" y="2174875"/>
            <a:ext cx="3429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7800" y="1535113"/>
            <a:ext cx="3429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2174875"/>
            <a:ext cx="3429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r>
              <a:rPr lang="en-US" dirty="0" smtClean="0"/>
              <a:t>5-</a:t>
            </a:r>
            <a:fld id="{78D4F0AC-5D1C-D04C-BAE9-798D26D456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778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latin typeface="+mn-lt"/>
              </a:defRPr>
            </a:lvl1pPr>
          </a:lstStyle>
          <a:p>
            <a:r>
              <a:rPr lang="en-US" dirty="0" smtClean="0"/>
              <a:t>5-</a:t>
            </a:r>
            <a:fld id="{FD42CB58-C8A3-6D48-BD8B-8538F46E05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latin typeface="+mn-lt"/>
              </a:defRPr>
            </a:lvl1pPr>
          </a:lstStyle>
          <a:p>
            <a:r>
              <a:rPr lang="en-US" dirty="0" smtClean="0"/>
              <a:t>5-</a:t>
            </a:r>
            <a:fld id="{6F1067AA-EABB-6648-83F4-1D4BDE1557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341120" y="77788"/>
            <a:ext cx="78028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35125" y="1600200"/>
            <a:ext cx="71580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7338" y="6391275"/>
            <a:ext cx="8858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3061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fld id="{B33BA0F5-866B-E843-84A3-25CB3541832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FFFFFF"/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Bold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Bold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Bold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Bold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Bold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Bold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Bold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Bold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buChar char="v"/>
        <a:defRPr sz="3200" b="1" kern="1200">
          <a:solidFill>
            <a:schemeClr val="accent1">
              <a:lumMod val="90000"/>
              <a:lumOff val="10000"/>
            </a:schemeClr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buChar char="§"/>
        <a:defRPr sz="2800" b="1" kern="1200">
          <a:solidFill>
            <a:schemeClr val="accent1">
              <a:lumMod val="90000"/>
              <a:lumOff val="10000"/>
            </a:schemeClr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90000"/>
        <a:buBlip>
          <a:blip r:embed="rId10"/>
        </a:buBlip>
        <a:defRPr sz="2400" kern="1200">
          <a:solidFill>
            <a:srgbClr val="04306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SzPct val="90000"/>
        <a:buBlip>
          <a:blip r:embed="rId10"/>
        </a:buBlip>
        <a:defRPr sz="2000" kern="1200">
          <a:solidFill>
            <a:srgbClr val="04306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SzPct val="90000"/>
        <a:buBlip>
          <a:blip r:embed="rId10"/>
        </a:buBlip>
        <a:defRPr sz="2000" kern="1200">
          <a:solidFill>
            <a:srgbClr val="04306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915400" cy="4724400"/>
          </a:xfrm>
        </p:spPr>
        <p:txBody>
          <a:bodyPr/>
          <a:lstStyle/>
          <a:p>
            <a:pPr eaLnBrk="1" hangingPunct="1"/>
            <a:r>
              <a:rPr lang="en-US" b="1" dirty="0" smtClean="0"/>
              <a:t>Module 5</a:t>
            </a:r>
            <a:br>
              <a:rPr lang="en-US" b="1" dirty="0" smtClean="0"/>
            </a:br>
            <a:r>
              <a:rPr lang="en-US" b="1" dirty="0" smtClean="0"/>
              <a:t>Overcoming Situational Challenges</a:t>
            </a:r>
            <a:br>
              <a:rPr lang="en-US" b="1" dirty="0" smtClean="0"/>
            </a:b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60921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1297172"/>
          </a:xfrm>
        </p:spPr>
        <p:txBody>
          <a:bodyPr/>
          <a:lstStyle/>
          <a:p>
            <a:pPr eaLnBrk="1" hangingPunct="1"/>
            <a:r>
              <a:rPr lang="en-US" b="1" dirty="0" smtClean="0"/>
              <a:t>Question 4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88558" y="1616149"/>
            <a:ext cx="7503042" cy="4632251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rgbClr val="043061"/>
                </a:solidFill>
              </a:rPr>
              <a:t>What is the purpose of the concept of Universal Design?</a:t>
            </a:r>
          </a:p>
          <a:p>
            <a:pPr eaLnBrk="1" hangingPunct="1">
              <a:defRPr/>
            </a:pPr>
            <a:endParaRPr lang="en-US" sz="3200" dirty="0" smtClean="0"/>
          </a:p>
          <a:p>
            <a:pPr eaLnBrk="1" hangingPunct="1">
              <a:defRPr/>
            </a:pPr>
            <a:endParaRPr lang="en-U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6F1067AA-EABB-6648-83F4-1D4BDE15578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27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1275907"/>
          </a:xfrm>
        </p:spPr>
        <p:txBody>
          <a:bodyPr/>
          <a:lstStyle/>
          <a:p>
            <a:pPr eaLnBrk="1" hangingPunct="1"/>
            <a:r>
              <a:rPr lang="en-US" b="1" dirty="0" smtClean="0"/>
              <a:t>Question 4 – Answer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6028" y="1573619"/>
            <a:ext cx="7545572" cy="4674781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rgbClr val="043061"/>
                </a:solidFill>
              </a:rPr>
              <a:t>What is the purpose of the concept of Universal Design?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32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rgbClr val="C00000"/>
                </a:solidFill>
              </a:rPr>
              <a:t>Universal design is a concept promoting buildings, products and environments that are usable for everyone. It also emphasizes how things look.</a:t>
            </a:r>
          </a:p>
          <a:p>
            <a:pPr eaLnBrk="1" hangingPunct="1">
              <a:defRPr/>
            </a:pPr>
            <a:endParaRPr lang="en-US" sz="3200" dirty="0" smtClean="0"/>
          </a:p>
          <a:p>
            <a:pPr eaLnBrk="1" hangingPunct="1">
              <a:defRPr/>
            </a:pPr>
            <a:endParaRPr lang="en-U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6F1067AA-EABB-6648-83F4-1D4BDE15578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16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1275907"/>
          </a:xfrm>
        </p:spPr>
        <p:txBody>
          <a:bodyPr/>
          <a:lstStyle/>
          <a:p>
            <a:pPr eaLnBrk="1" hangingPunct="1"/>
            <a:r>
              <a:rPr lang="en-US" b="1" dirty="0" smtClean="0"/>
              <a:t>Question 5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7800" y="1552353"/>
            <a:ext cx="7696200" cy="4696047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rgbClr val="043061"/>
                </a:solidFill>
              </a:rPr>
              <a:t>The rate of rapes or sexual assaults against people with disabilities is about twice the rate for people without disabilities.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>
              <a:solidFill>
                <a:srgbClr val="043061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rgbClr val="043061"/>
                </a:solidFill>
              </a:rPr>
              <a:t>True or False?</a:t>
            </a:r>
          </a:p>
          <a:p>
            <a:pPr eaLnBrk="1" hangingPunct="1">
              <a:defRPr/>
            </a:pPr>
            <a:endParaRPr lang="en-US" sz="3200" dirty="0" smtClean="0">
              <a:solidFill>
                <a:srgbClr val="043061"/>
              </a:solidFill>
            </a:endParaRPr>
          </a:p>
          <a:p>
            <a:pPr eaLnBrk="1" hangingPunct="1">
              <a:defRPr/>
            </a:pPr>
            <a:endParaRPr lang="en-U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6F1067AA-EABB-6648-83F4-1D4BDE15578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4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1297172"/>
          </a:xfrm>
        </p:spPr>
        <p:txBody>
          <a:bodyPr/>
          <a:lstStyle/>
          <a:p>
            <a:pPr eaLnBrk="1" hangingPunct="1"/>
            <a:r>
              <a:rPr lang="en-US" b="1" dirty="0" smtClean="0"/>
              <a:t>Question 5 – Answer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6F1067AA-EABB-6648-83F4-1D4BDE15578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47800" y="1552353"/>
            <a:ext cx="7696200" cy="469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06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The rate of rapes or sexual assaults against people with disabilities is about twice the rate for people without disabilities.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43061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False. People with disabilities experience about three times as many rapes or sexual assaults as people without disabilities.</a:t>
            </a:r>
          </a:p>
        </p:txBody>
      </p:sp>
    </p:spTree>
    <p:extLst>
      <p:ext uri="{BB962C8B-B14F-4D97-AF65-F5344CB8AC3E}">
        <p14:creationId xmlns:p14="http://schemas.microsoft.com/office/powerpoint/2010/main" val="23570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1318437"/>
          </a:xfrm>
        </p:spPr>
        <p:txBody>
          <a:bodyPr/>
          <a:lstStyle/>
          <a:p>
            <a:pPr eaLnBrk="1" hangingPunct="1"/>
            <a:r>
              <a:rPr lang="en-US" b="1" dirty="0" smtClean="0"/>
              <a:t>Question 6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6028" y="1552353"/>
            <a:ext cx="7545572" cy="4696047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rgbClr val="043061"/>
                </a:solidFill>
              </a:rPr>
              <a:t>People with developmental disabilities are only slightly more likely to be victims of crime than other people.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3200" dirty="0" smtClean="0">
              <a:solidFill>
                <a:srgbClr val="043061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rgbClr val="043061"/>
                </a:solidFill>
              </a:rPr>
              <a:t>True or False?</a:t>
            </a:r>
          </a:p>
          <a:p>
            <a:pPr eaLnBrk="1" hangingPunct="1">
              <a:defRPr/>
            </a:pPr>
            <a:endParaRPr lang="en-US" sz="3200" dirty="0" smtClean="0">
              <a:solidFill>
                <a:srgbClr val="043061"/>
              </a:solidFill>
            </a:endParaRPr>
          </a:p>
          <a:p>
            <a:pPr eaLnBrk="1" hangingPunct="1">
              <a:defRPr/>
            </a:pPr>
            <a:endParaRPr lang="en-US" sz="3200" dirty="0" smtClean="0">
              <a:solidFill>
                <a:srgbClr val="04306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6F1067AA-EABB-6648-83F4-1D4BDE15578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19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1318437"/>
          </a:xfrm>
        </p:spPr>
        <p:txBody>
          <a:bodyPr/>
          <a:lstStyle/>
          <a:p>
            <a:pPr eaLnBrk="1" hangingPunct="1"/>
            <a:r>
              <a:rPr lang="en-US" b="1" dirty="0" smtClean="0"/>
              <a:t>Question 6 – Answer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6028" y="1488558"/>
            <a:ext cx="7545572" cy="475984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rgbClr val="043061"/>
                </a:solidFill>
              </a:rPr>
              <a:t>People with developmental disabilities are only slightly more likely to be victims of crime than other people.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32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rgbClr val="C00000"/>
                </a:solidFill>
              </a:rPr>
              <a:t>False. People with developmental disabilities are 4 to 10 times more likely to be victims of crime.</a:t>
            </a:r>
            <a:endParaRPr lang="en-US" sz="3200" dirty="0" smtClean="0"/>
          </a:p>
          <a:p>
            <a:pPr eaLnBrk="1" hangingPunct="1">
              <a:defRPr/>
            </a:pPr>
            <a:endParaRPr lang="en-U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6F1067AA-EABB-6648-83F4-1D4BDE15578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2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1275907"/>
          </a:xfrm>
        </p:spPr>
        <p:txBody>
          <a:bodyPr/>
          <a:lstStyle/>
          <a:p>
            <a:pPr eaLnBrk="1" hangingPunct="1"/>
            <a:r>
              <a:rPr lang="en-US" b="1" dirty="0" smtClean="0"/>
              <a:t>Question 7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88558" y="1488558"/>
            <a:ext cx="7503042" cy="475984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rgbClr val="043061"/>
                </a:solidFill>
              </a:rPr>
              <a:t>Which organizations does Title II of the ADA affect?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3200" dirty="0" smtClean="0"/>
          </a:p>
          <a:p>
            <a:pPr eaLnBrk="1" hangingPunct="1">
              <a:defRPr/>
            </a:pPr>
            <a:endParaRPr lang="en-US" sz="3200" dirty="0" smtClean="0"/>
          </a:p>
          <a:p>
            <a:pPr eaLnBrk="1" hangingPunct="1">
              <a:defRPr/>
            </a:pPr>
            <a:endParaRPr lang="en-U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6F1067AA-EABB-6648-83F4-1D4BDE15578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61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1297172"/>
          </a:xfrm>
        </p:spPr>
        <p:txBody>
          <a:bodyPr/>
          <a:lstStyle/>
          <a:p>
            <a:pPr eaLnBrk="1" hangingPunct="1"/>
            <a:r>
              <a:rPr lang="en-US" b="1" dirty="0" smtClean="0"/>
              <a:t>Question 7 – Answer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6028" y="1531088"/>
            <a:ext cx="7545572" cy="471731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rgbClr val="043061"/>
                </a:solidFill>
              </a:rPr>
              <a:t>Which organizations does Title II of the ADA affect?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32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rgbClr val="C00000"/>
                </a:solidFill>
              </a:rPr>
              <a:t>Title II affects “public entities” such as state and local governments, courts, police, and city councils.</a:t>
            </a:r>
          </a:p>
          <a:p>
            <a:pPr eaLnBrk="1" hangingPunct="1">
              <a:defRPr/>
            </a:pPr>
            <a:endParaRPr lang="en-US" sz="3200" dirty="0" smtClean="0"/>
          </a:p>
          <a:p>
            <a:pPr eaLnBrk="1" hangingPunct="1">
              <a:defRPr/>
            </a:pPr>
            <a:endParaRPr lang="en-U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6F1067AA-EABB-6648-83F4-1D4BDE15578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5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1233377"/>
          </a:xfrm>
        </p:spPr>
        <p:txBody>
          <a:bodyPr/>
          <a:lstStyle/>
          <a:p>
            <a:pPr eaLnBrk="1" hangingPunct="1"/>
            <a:r>
              <a:rPr lang="en-US" b="1" dirty="0" smtClean="0"/>
              <a:t>Question 8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67292" y="1531088"/>
            <a:ext cx="7524307" cy="471731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rgbClr val="043061"/>
                </a:solidFill>
              </a:rPr>
              <a:t>What is the purpose of the Matthew Shepard and James Byrd, Jr. Hate Crimes Prevention Act?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3200" dirty="0" smtClean="0">
              <a:solidFill>
                <a:srgbClr val="043061"/>
              </a:solidFill>
            </a:endParaRPr>
          </a:p>
          <a:p>
            <a:pPr eaLnBrk="1" hangingPunct="1">
              <a:defRPr/>
            </a:pPr>
            <a:endParaRPr lang="en-US" sz="3200" dirty="0" smtClean="0"/>
          </a:p>
          <a:p>
            <a:pPr eaLnBrk="1" hangingPunct="1">
              <a:defRPr/>
            </a:pPr>
            <a:endParaRPr lang="en-U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6F1067AA-EABB-6648-83F4-1D4BDE15578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0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1297172"/>
          </a:xfrm>
        </p:spPr>
        <p:txBody>
          <a:bodyPr/>
          <a:lstStyle/>
          <a:p>
            <a:pPr eaLnBrk="1" hangingPunct="1"/>
            <a:r>
              <a:rPr lang="en-US" b="1" dirty="0" smtClean="0"/>
              <a:t>Question 8 – Answer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67292" y="1616149"/>
            <a:ext cx="7524307" cy="4632251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rgbClr val="043061"/>
                </a:solidFill>
              </a:rPr>
              <a:t>What is the purpose of the Matthew Shepard and James Byrd, Jr. Hate Crimes Prevention Act?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32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rgbClr val="C00000"/>
                </a:solidFill>
              </a:rPr>
              <a:t>This act makes it a federal crime to assault someone because of gender, gender identity, sexual orientation, or disability.</a:t>
            </a:r>
          </a:p>
          <a:p>
            <a:pPr eaLnBrk="1" hangingPunct="1">
              <a:defRPr/>
            </a:pPr>
            <a:endParaRPr lang="en-US" sz="3200" dirty="0" smtClean="0"/>
          </a:p>
          <a:p>
            <a:pPr eaLnBrk="1" hangingPunct="1">
              <a:defRPr/>
            </a:pPr>
            <a:endParaRPr lang="en-U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6F1067AA-EABB-6648-83F4-1D4BDE15578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79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1275907"/>
          </a:xfrm>
        </p:spPr>
        <p:txBody>
          <a:bodyPr/>
          <a:lstStyle/>
          <a:p>
            <a:pPr eaLnBrk="1" hangingPunct="1"/>
            <a:r>
              <a:rPr lang="en-US" b="1" dirty="0" smtClean="0"/>
              <a:t>Learning 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82232" y="1531088"/>
            <a:ext cx="7456967" cy="4730012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3000" dirty="0" smtClean="0">
                <a:solidFill>
                  <a:srgbClr val="043061"/>
                </a:solidFill>
              </a:rPr>
              <a:t>Explain the importance of an accessible and supportive space for victims of crime.</a:t>
            </a:r>
          </a:p>
          <a:p>
            <a:pPr eaLnBrk="1" hangingPunct="1">
              <a:spcBef>
                <a:spcPts val="1200"/>
              </a:spcBef>
            </a:pPr>
            <a:r>
              <a:rPr lang="en-US" sz="3000" dirty="0" smtClean="0">
                <a:solidFill>
                  <a:srgbClr val="043061"/>
                </a:solidFill>
              </a:rPr>
              <a:t>Identify ways to overcome agency challenges when supporting victims of crime who have disabilities.</a:t>
            </a:r>
          </a:p>
          <a:p>
            <a:pPr eaLnBrk="1" hangingPunct="1">
              <a:spcBef>
                <a:spcPts val="1200"/>
              </a:spcBef>
            </a:pPr>
            <a:r>
              <a:rPr lang="en-US" sz="3000" dirty="0" smtClean="0">
                <a:solidFill>
                  <a:srgbClr val="043061"/>
                </a:solidFill>
              </a:rPr>
              <a:t>Identify ways to overcome systemic challenges when supporting victims of crime with disabilities.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endParaRPr lang="en-U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6F1067AA-EABB-6648-83F4-1D4BDE15578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3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1297172"/>
          </a:xfrm>
        </p:spPr>
        <p:txBody>
          <a:bodyPr/>
          <a:lstStyle/>
          <a:p>
            <a:pPr eaLnBrk="1" hangingPunct="1"/>
            <a:r>
              <a:rPr lang="en-US" b="1" dirty="0" smtClean="0"/>
              <a:t>Question 9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6028" y="1509823"/>
            <a:ext cx="7545572" cy="4738577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rgbClr val="043061"/>
                </a:solidFill>
              </a:rPr>
              <a:t>What type of disability is the focus of the Crime Victims with Disabilities Awareness Act?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3200" dirty="0" smtClean="0"/>
          </a:p>
          <a:p>
            <a:pPr eaLnBrk="1" hangingPunct="1">
              <a:defRPr/>
            </a:pPr>
            <a:endParaRPr lang="en-US" sz="3200" dirty="0" smtClean="0"/>
          </a:p>
          <a:p>
            <a:pPr eaLnBrk="1" hangingPunct="1">
              <a:defRPr/>
            </a:pPr>
            <a:endParaRPr lang="en-U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6F1067AA-EABB-6648-83F4-1D4BDE15578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8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1297172"/>
          </a:xfrm>
        </p:spPr>
        <p:txBody>
          <a:bodyPr/>
          <a:lstStyle/>
          <a:p>
            <a:pPr eaLnBrk="1" hangingPunct="1"/>
            <a:r>
              <a:rPr lang="en-US" b="1" dirty="0" smtClean="0"/>
              <a:t>Question 9 – Answer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6028" y="1488558"/>
            <a:ext cx="7545572" cy="475984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rgbClr val="043061"/>
                </a:solidFill>
              </a:rPr>
              <a:t>What type of disability is the focus of the Crime Victims with Disabilities Awareness Act?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32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rgbClr val="C00000"/>
                </a:solidFill>
              </a:rPr>
              <a:t>Developmental disabilities.</a:t>
            </a:r>
          </a:p>
          <a:p>
            <a:pPr eaLnBrk="1" hangingPunct="1">
              <a:defRPr/>
            </a:pPr>
            <a:endParaRPr lang="en-US" sz="3200" dirty="0" smtClean="0"/>
          </a:p>
          <a:p>
            <a:pPr eaLnBrk="1" hangingPunct="1">
              <a:defRPr/>
            </a:pPr>
            <a:endParaRPr lang="en-U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6F1067AA-EABB-6648-83F4-1D4BDE15578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98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1254642"/>
          </a:xfrm>
        </p:spPr>
        <p:txBody>
          <a:bodyPr/>
          <a:lstStyle/>
          <a:p>
            <a:pPr eaLnBrk="1" hangingPunct="1"/>
            <a:r>
              <a:rPr lang="en-US" b="1" dirty="0" smtClean="0"/>
              <a:t>Question 10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70990" y="1616149"/>
            <a:ext cx="7520609" cy="4632251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rgbClr val="043061"/>
                </a:solidFill>
              </a:rPr>
              <a:t>What was the first “rights” legislation to prohibit discrimination against people with disabilities (although the law applied only to the Federal Government)?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3200" dirty="0" smtClean="0"/>
          </a:p>
          <a:p>
            <a:pPr eaLnBrk="1" hangingPunct="1">
              <a:defRPr/>
            </a:pPr>
            <a:endParaRPr lang="en-US" sz="3200" dirty="0" smtClean="0"/>
          </a:p>
          <a:p>
            <a:pPr eaLnBrk="1" hangingPunct="1">
              <a:defRPr/>
            </a:pPr>
            <a:endParaRPr lang="en-U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6F1067AA-EABB-6648-83F4-1D4BDE15578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1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1254642"/>
          </a:xfrm>
        </p:spPr>
        <p:txBody>
          <a:bodyPr/>
          <a:lstStyle/>
          <a:p>
            <a:pPr eaLnBrk="1" hangingPunct="1"/>
            <a:r>
              <a:rPr lang="en-US" b="1" dirty="0" smtClean="0"/>
              <a:t>Question 10 – Answer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6028" y="1467293"/>
            <a:ext cx="7545572" cy="4781107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rgbClr val="043061"/>
                </a:solidFill>
              </a:rPr>
              <a:t>What was the first “rights” legislation to prohibit discrimination against people with disabilities (although the law applied only to the Federal Government)?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32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rgbClr val="C00000"/>
                </a:solidFill>
              </a:rPr>
              <a:t>The Rehabilitation Act of 1973.</a:t>
            </a:r>
          </a:p>
          <a:p>
            <a:pPr eaLnBrk="1" hangingPunct="1">
              <a:defRPr/>
            </a:pPr>
            <a:endParaRPr lang="en-US" sz="3200" dirty="0" smtClean="0"/>
          </a:p>
          <a:p>
            <a:pPr eaLnBrk="1" hangingPunct="1">
              <a:defRPr/>
            </a:pPr>
            <a:endParaRPr lang="en-U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6F1067AA-EABB-6648-83F4-1D4BDE15578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4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1275907"/>
          </a:xfrm>
        </p:spPr>
        <p:txBody>
          <a:bodyPr/>
          <a:lstStyle/>
          <a:p>
            <a:pPr eaLnBrk="1" hangingPunct="1"/>
            <a:r>
              <a:rPr lang="en-US" b="1" dirty="0" smtClean="0"/>
              <a:t>Review of ADA Titles II and III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6028" y="1467293"/>
            <a:ext cx="7469372" cy="4717607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3000" dirty="0" smtClean="0">
                <a:solidFill>
                  <a:srgbClr val="043061"/>
                </a:solidFill>
              </a:rPr>
              <a:t>Title II prohibits a </a:t>
            </a:r>
            <a:r>
              <a:rPr lang="en-US" sz="3000" i="1" dirty="0" smtClean="0">
                <a:solidFill>
                  <a:srgbClr val="043061"/>
                </a:solidFill>
              </a:rPr>
              <a:t>public entity </a:t>
            </a:r>
            <a:r>
              <a:rPr lang="en-US" sz="3000" dirty="0" smtClean="0">
                <a:solidFill>
                  <a:srgbClr val="043061"/>
                </a:solidFill>
              </a:rPr>
              <a:t>(state and local governments) from discriminating against an individual with a disability.</a:t>
            </a:r>
          </a:p>
          <a:p>
            <a:pPr eaLnBrk="1" hangingPunct="1">
              <a:spcBef>
                <a:spcPts val="1200"/>
              </a:spcBef>
            </a:pPr>
            <a:r>
              <a:rPr lang="en-US" sz="3000" dirty="0" smtClean="0">
                <a:solidFill>
                  <a:srgbClr val="043061"/>
                </a:solidFill>
              </a:rPr>
              <a:t>Title III prohibits </a:t>
            </a:r>
            <a:r>
              <a:rPr lang="en-US" sz="3000" i="1" dirty="0" smtClean="0">
                <a:solidFill>
                  <a:srgbClr val="043061"/>
                </a:solidFill>
              </a:rPr>
              <a:t>public accommodations </a:t>
            </a:r>
            <a:r>
              <a:rPr lang="en-US" sz="3000" dirty="0" smtClean="0">
                <a:solidFill>
                  <a:srgbClr val="043061"/>
                </a:solidFill>
              </a:rPr>
              <a:t>and </a:t>
            </a:r>
            <a:r>
              <a:rPr lang="en-US" sz="3000" i="1" dirty="0" smtClean="0">
                <a:solidFill>
                  <a:srgbClr val="043061"/>
                </a:solidFill>
              </a:rPr>
              <a:t>commercial facilities</a:t>
            </a:r>
            <a:r>
              <a:rPr lang="en-US" sz="3000" dirty="0" smtClean="0">
                <a:solidFill>
                  <a:srgbClr val="043061"/>
                </a:solidFill>
              </a:rPr>
              <a:t> from discriminating against an individual with a disability.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6F1067AA-EABB-6648-83F4-1D4BDE15578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79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1318437"/>
          </a:xfrm>
        </p:spPr>
        <p:txBody>
          <a:bodyPr/>
          <a:lstStyle/>
          <a:p>
            <a:pPr eaLnBrk="1" hangingPunct="1"/>
            <a:r>
              <a:rPr lang="en-US" b="1" dirty="0" smtClean="0"/>
              <a:t>Facilities Covered by </a:t>
            </a:r>
            <a:br>
              <a:rPr lang="en-US" b="1" dirty="0" smtClean="0"/>
            </a:br>
            <a:r>
              <a:rPr lang="en-US" b="1" dirty="0" smtClean="0"/>
              <a:t>Both Titles Must: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6028" y="1531088"/>
            <a:ext cx="7469372" cy="46538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043061"/>
                </a:solidFill>
              </a:rPr>
              <a:t>Provide services in an integrated setting.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043061"/>
                </a:solidFill>
              </a:rPr>
              <a:t>Make reasonable accommodation for access.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043061"/>
                </a:solidFill>
              </a:rPr>
              <a:t>Furnish auxiliary aids when necessary.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043061"/>
                </a:solidFill>
              </a:rPr>
              <a:t>Remove structural and architectural barriers where readily achievable.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043061"/>
                </a:solidFill>
              </a:rPr>
              <a:t>Provide alternative measures if barriers can’t be removed.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6F1067AA-EABB-6648-83F4-1D4BDE15578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15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424763"/>
            <a:ext cx="7010400" cy="1318438"/>
          </a:xfrm>
        </p:spPr>
        <p:txBody>
          <a:bodyPr/>
          <a:lstStyle/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i="1" dirty="0" smtClean="0">
                <a:solidFill>
                  <a:srgbClr val="043061"/>
                </a:solidFill>
                <a:cs typeface="Times New Roman" pitchFamily="18" charset="0"/>
              </a:rPr>
              <a:t>Case Study A –  Naomi</a:t>
            </a:r>
          </a:p>
          <a:p>
            <a:pPr marL="0" indent="0"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i="1" dirty="0" smtClean="0">
                <a:solidFill>
                  <a:srgbClr val="043061"/>
                </a:solidFill>
                <a:cs typeface="Times New Roman" pitchFamily="18" charset="0"/>
              </a:rPr>
              <a:t>Worksheet 5.1 </a:t>
            </a:r>
            <a:br>
              <a:rPr lang="en-US" i="1" dirty="0" smtClean="0">
                <a:solidFill>
                  <a:srgbClr val="043061"/>
                </a:solidFill>
                <a:cs typeface="Times New Roman" pitchFamily="18" charset="0"/>
              </a:rPr>
            </a:br>
            <a:endParaRPr lang="en-US" i="1" dirty="0" smtClean="0">
              <a:solidFill>
                <a:srgbClr val="043061"/>
              </a:solidFill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1143000" y="0"/>
            <a:ext cx="8001000" cy="121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Activity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1403498" y="2980015"/>
            <a:ext cx="7563293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lvl="1" indent="-396875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43061"/>
                </a:solidFill>
              </a:rPr>
              <a:t>What were all the elements that combined to make Naomi’s experience so unpleasant?</a:t>
            </a:r>
          </a:p>
          <a:p>
            <a:pPr marL="396875" lvl="1" indent="-396875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43061"/>
                </a:solidFill>
              </a:rPr>
              <a:t>In what ways did the facility not comply with ADA?</a:t>
            </a:r>
          </a:p>
          <a:p>
            <a:pPr marL="396875" lvl="1" indent="-396875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43061"/>
                </a:solidFill>
              </a:rPr>
              <a:t>How could the situation have been changed to make access easier?</a:t>
            </a:r>
          </a:p>
          <a:p>
            <a:pPr marL="396875" lvl="1" indent="-396875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43061"/>
                </a:solidFill>
              </a:rPr>
              <a:t>What could have been done to make interaction with staff beneficial rather than hurtful?</a:t>
            </a:r>
          </a:p>
          <a:p>
            <a:pPr marL="396875" indent="-396875">
              <a:spcAft>
                <a:spcPts val="1200"/>
              </a:spcAft>
              <a:buFont typeface="Wingdings" pitchFamily="2" charset="2"/>
              <a:buChar char="v"/>
            </a:pPr>
            <a:endParaRPr lang="en-US" sz="24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01291925-8C9F-412D-9166-9C7E91515B0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38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31088"/>
            <a:ext cx="7010400" cy="1212112"/>
          </a:xfrm>
        </p:spPr>
        <p:txBody>
          <a:bodyPr/>
          <a:lstStyle/>
          <a:p>
            <a:pPr marL="0" indent="0"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i="1" dirty="0" smtClean="0">
                <a:solidFill>
                  <a:srgbClr val="043061"/>
                </a:solidFill>
                <a:cs typeface="Times New Roman" pitchFamily="18" charset="0"/>
              </a:rPr>
              <a:t>Case Study B – David</a:t>
            </a:r>
          </a:p>
          <a:p>
            <a:pPr marL="0" indent="0"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i="1" dirty="0" smtClean="0">
                <a:solidFill>
                  <a:srgbClr val="043061"/>
                </a:solidFill>
                <a:cs typeface="Times New Roman" pitchFamily="18" charset="0"/>
              </a:rPr>
              <a:t>Worksheet 5.1</a:t>
            </a:r>
            <a:br>
              <a:rPr lang="en-US" i="1" dirty="0" smtClean="0">
                <a:solidFill>
                  <a:srgbClr val="043061"/>
                </a:solidFill>
                <a:cs typeface="Times New Roman" pitchFamily="18" charset="0"/>
              </a:rPr>
            </a:br>
            <a:endParaRPr lang="en-US" i="1" dirty="0" smtClean="0">
              <a:solidFill>
                <a:srgbClr val="043061"/>
              </a:solidFill>
            </a:endParaRP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1143000" y="0"/>
            <a:ext cx="8001000" cy="129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Activity</a:t>
            </a: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1333500" y="3122428"/>
            <a:ext cx="762000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8138" lvl="1" indent="-338138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43061"/>
                </a:solidFill>
              </a:rPr>
              <a:t>Even though this organization may have been accessible to Naomi, what about David?</a:t>
            </a:r>
          </a:p>
          <a:p>
            <a:pPr marL="338138" lvl="1" indent="-338138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43061"/>
                </a:solidFill>
              </a:rPr>
              <a:t>Even though the staff was busy, what could they have done to encourage David to stay?</a:t>
            </a:r>
          </a:p>
          <a:p>
            <a:pPr marL="338138" lvl="1" indent="-338138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43061"/>
                </a:solidFill>
              </a:rPr>
              <a:t>Could the victim service providers have been able to provide service to David? If so, what could they do? If not, who should they call?</a:t>
            </a:r>
          </a:p>
          <a:p>
            <a:pPr marL="457200" indent="-457200">
              <a:spcAft>
                <a:spcPts val="1200"/>
              </a:spcAft>
              <a:buFontTx/>
              <a:buAutoNum type="arabicPeriod"/>
            </a:pPr>
            <a:endParaRPr lang="en-US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01291925-8C9F-412D-9166-9C7E91515B0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293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1143000" y="0"/>
            <a:ext cx="8001000" cy="129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Addressing the Needs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of Crime Victims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3498" y="1467293"/>
            <a:ext cx="7435702" cy="471760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700" dirty="0" smtClean="0">
                <a:solidFill>
                  <a:srgbClr val="043061"/>
                </a:solidFill>
              </a:rPr>
              <a:t>Crime victims </a:t>
            </a:r>
            <a:r>
              <a:rPr lang="en-US" sz="2700" smtClean="0">
                <a:solidFill>
                  <a:srgbClr val="043061"/>
                </a:solidFill>
              </a:rPr>
              <a:t>with disabilities may </a:t>
            </a:r>
            <a:r>
              <a:rPr lang="en-US" sz="2700" dirty="0" smtClean="0">
                <a:solidFill>
                  <a:srgbClr val="043061"/>
                </a:solidFill>
              </a:rPr>
              <a:t>have needs in addition to those that result from being a victim of crime.</a:t>
            </a:r>
          </a:p>
          <a:p>
            <a:pPr>
              <a:spcBef>
                <a:spcPts val="1200"/>
              </a:spcBef>
            </a:pPr>
            <a:r>
              <a:rPr lang="en-US" sz="2700" dirty="0" smtClean="0">
                <a:solidFill>
                  <a:srgbClr val="043061"/>
                </a:solidFill>
              </a:rPr>
              <a:t>Crime victims often are stressed and not thinking clearly; be sure to ask what the victim needs rather than waiting to be told.</a:t>
            </a:r>
          </a:p>
          <a:p>
            <a:pPr>
              <a:spcBef>
                <a:spcPts val="1200"/>
              </a:spcBef>
            </a:pPr>
            <a:r>
              <a:rPr lang="en-US" sz="2700" dirty="0" smtClean="0">
                <a:solidFill>
                  <a:srgbClr val="043061"/>
                </a:solidFill>
              </a:rPr>
              <a:t>When a situation becomes easier for a crime victim, it becomes easier for the advocate.</a:t>
            </a:r>
            <a:endParaRPr lang="en-US" sz="2700" dirty="0">
              <a:solidFill>
                <a:srgbClr val="04306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01291925-8C9F-412D-9166-9C7E91515B0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69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79944"/>
            <a:ext cx="7010400" cy="1063256"/>
          </a:xfrm>
        </p:spPr>
        <p:txBody>
          <a:bodyPr/>
          <a:lstStyle/>
          <a:p>
            <a:pPr marL="0" indent="0"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3200" i="1" dirty="0" smtClean="0">
                <a:solidFill>
                  <a:srgbClr val="043061"/>
                </a:solidFill>
                <a:cs typeface="Times New Roman" pitchFamily="18" charset="0"/>
              </a:rPr>
              <a:t>Visualizing Your Own </a:t>
            </a:r>
            <a:br>
              <a:rPr lang="en-US" sz="3200" i="1" dirty="0" smtClean="0">
                <a:solidFill>
                  <a:srgbClr val="043061"/>
                </a:solidFill>
                <a:cs typeface="Times New Roman" pitchFamily="18" charset="0"/>
              </a:rPr>
            </a:br>
            <a:r>
              <a:rPr lang="en-US" sz="3200" i="1" dirty="0" smtClean="0">
                <a:solidFill>
                  <a:srgbClr val="043061"/>
                </a:solidFill>
                <a:cs typeface="Times New Roman" pitchFamily="18" charset="0"/>
              </a:rPr>
              <a:t>Work Environment</a:t>
            </a:r>
          </a:p>
          <a:p>
            <a:pPr marL="0" indent="0"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3200" i="1" dirty="0" smtClean="0">
                <a:solidFill>
                  <a:srgbClr val="043061"/>
                </a:solidFill>
                <a:cs typeface="Times New Roman" pitchFamily="18" charset="0"/>
              </a:rPr>
              <a:t/>
            </a:r>
            <a:br>
              <a:rPr lang="en-US" sz="3200" i="1" dirty="0" smtClean="0">
                <a:solidFill>
                  <a:srgbClr val="043061"/>
                </a:solidFill>
                <a:cs typeface="Times New Roman" pitchFamily="18" charset="0"/>
              </a:rPr>
            </a:br>
            <a:endParaRPr lang="en-US" sz="3200" i="1" dirty="0" smtClean="0">
              <a:solidFill>
                <a:srgbClr val="043061"/>
              </a:solidFill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1143000" y="0"/>
            <a:ext cx="8001000" cy="127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Activity</a:t>
            </a: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1524000" y="3104708"/>
            <a:ext cx="7620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b="1" dirty="0">
                <a:solidFill>
                  <a:srgbClr val="043061"/>
                </a:solidFill>
              </a:rPr>
              <a:t>Close your eyes and picture your own work environment.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b="1" dirty="0">
                <a:solidFill>
                  <a:srgbClr val="043061"/>
                </a:solidFill>
              </a:rPr>
              <a:t>Continue to visualize your environment as your instructor leads you through a series of questions</a:t>
            </a:r>
            <a:r>
              <a:rPr lang="en-US" sz="2400" b="1" dirty="0" smtClean="0">
                <a:solidFill>
                  <a:srgbClr val="043061"/>
                </a:solidFill>
              </a:rPr>
              <a:t>.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43061"/>
                </a:solidFill>
              </a:rPr>
              <a:t>Do not open your eyes until you are told to do so.</a:t>
            </a:r>
            <a:endParaRPr lang="en-US" sz="2400" b="1" dirty="0">
              <a:solidFill>
                <a:srgbClr val="043061"/>
              </a:solidFill>
            </a:endParaRPr>
          </a:p>
          <a:p>
            <a:pPr marL="457200" indent="-457200">
              <a:spcAft>
                <a:spcPts val="1200"/>
              </a:spcAft>
              <a:buFontTx/>
              <a:buAutoNum type="arabicPeriod"/>
            </a:pP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01291925-8C9F-412D-9166-9C7E91515B0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720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79944"/>
            <a:ext cx="7010400" cy="1063256"/>
          </a:xfrm>
        </p:spPr>
        <p:txBody>
          <a:bodyPr/>
          <a:lstStyle/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sz="3200" i="1" dirty="0" smtClean="0">
                <a:solidFill>
                  <a:srgbClr val="043061"/>
                </a:solidFill>
                <a:cs typeface="Times New Roman" pitchFamily="18" charset="0"/>
              </a:rPr>
              <a:t>Module 1 </a:t>
            </a:r>
            <a:r>
              <a:rPr lang="en-US" sz="3200" i="1" dirty="0" smtClean="0">
                <a:solidFill>
                  <a:srgbClr val="043061"/>
                </a:solidFill>
              </a:rPr>
              <a:t>– 4</a:t>
            </a:r>
            <a:r>
              <a:rPr lang="en-US" sz="3200" i="1" dirty="0" smtClean="0">
                <a:solidFill>
                  <a:srgbClr val="043061"/>
                </a:solidFill>
                <a:cs typeface="Times New Roman" pitchFamily="18" charset="0"/>
              </a:rPr>
              <a:t> Quiz</a:t>
            </a:r>
            <a:br>
              <a:rPr lang="en-US" sz="3200" i="1" dirty="0" smtClean="0">
                <a:solidFill>
                  <a:srgbClr val="043061"/>
                </a:solidFill>
                <a:cs typeface="Times New Roman" pitchFamily="18" charset="0"/>
              </a:rPr>
            </a:br>
            <a:endParaRPr lang="en-US" sz="3200" i="1" dirty="0" smtClean="0">
              <a:solidFill>
                <a:srgbClr val="043061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143000" y="0"/>
            <a:ext cx="8001000" cy="131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Activity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1524000" y="2743200"/>
            <a:ext cx="73914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800" b="1" dirty="0">
                <a:solidFill>
                  <a:srgbClr val="043061"/>
                </a:solidFill>
              </a:rPr>
              <a:t>You’ll be shown a series of slides with questions.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800" b="1" dirty="0">
                <a:solidFill>
                  <a:srgbClr val="043061"/>
                </a:solidFill>
              </a:rPr>
              <a:t>If you know the answer, don’t say it – raise your </a:t>
            </a:r>
            <a:r>
              <a:rPr lang="en-US" sz="2800" b="1" dirty="0" smtClean="0">
                <a:solidFill>
                  <a:srgbClr val="043061"/>
                </a:solidFill>
              </a:rPr>
              <a:t>hand.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43061"/>
                </a:solidFill>
              </a:rPr>
              <a:t>Keep track of how many answers you know.</a:t>
            </a:r>
            <a:endParaRPr lang="en-US" sz="2800" b="1" dirty="0">
              <a:solidFill>
                <a:srgbClr val="04306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01291925-8C9F-412D-9166-9C7E91515B0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384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1254642"/>
          </a:xfrm>
        </p:spPr>
        <p:txBody>
          <a:bodyPr/>
          <a:lstStyle/>
          <a:p>
            <a:pPr eaLnBrk="1" hangingPunct="1"/>
            <a:r>
              <a:rPr lang="en-US" b="1" dirty="0" smtClean="0"/>
              <a:t>Creating Access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67292" y="1509823"/>
            <a:ext cx="7448107" cy="467507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043061"/>
                </a:solidFill>
              </a:rPr>
              <a:t>Many organizations  have not allocated time or money to create universal access and accommodations.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043061"/>
                </a:solidFill>
              </a:rPr>
              <a:t>Having “no budget” does </a:t>
            </a:r>
            <a:r>
              <a:rPr lang="en-US" sz="2800" i="1" dirty="0" smtClean="0">
                <a:solidFill>
                  <a:srgbClr val="043061"/>
                </a:solidFill>
              </a:rPr>
              <a:t>not </a:t>
            </a:r>
            <a:r>
              <a:rPr lang="en-US" sz="2800" dirty="0" smtClean="0">
                <a:solidFill>
                  <a:srgbClr val="043061"/>
                </a:solidFill>
              </a:rPr>
              <a:t>give your organization a pass on ADA requirements!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043061"/>
                </a:solidFill>
              </a:rPr>
              <a:t>However, modifications to create access can sometimes be free or relatively inexpensive – such as….?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6F1067AA-EABB-6648-83F4-1D4BDE15578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1254642"/>
          </a:xfrm>
        </p:spPr>
        <p:txBody>
          <a:bodyPr/>
          <a:lstStyle/>
          <a:p>
            <a:pPr eaLnBrk="1" hangingPunct="1"/>
            <a:r>
              <a:rPr lang="en-US" b="1" dirty="0" smtClean="0"/>
              <a:t>Scenario 1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6028" y="1679944"/>
            <a:ext cx="7469372" cy="4504956"/>
          </a:xfrm>
        </p:spPr>
        <p:txBody>
          <a:bodyPr/>
          <a:lstStyle/>
          <a:p>
            <a:pPr marL="0" indent="0">
              <a:spcBef>
                <a:spcPts val="1200"/>
              </a:spcBef>
              <a:buFont typeface="Wingdings" pitchFamily="2" charset="2"/>
              <a:buNone/>
            </a:pPr>
            <a:r>
              <a:rPr lang="en-US" sz="2600" dirty="0" smtClean="0">
                <a:solidFill>
                  <a:srgbClr val="043061"/>
                </a:solidFill>
              </a:rPr>
              <a:t>A private counseling office has developed an evacuation plan to be used in the event of emergency. The clinic occupies several floors of a multistory building. During an emergency the elevators will not be in operation. 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None/>
            </a:pPr>
            <a:r>
              <a:rPr lang="en-US" sz="2600" dirty="0" smtClean="0">
                <a:solidFill>
                  <a:srgbClr val="043061"/>
                </a:solidFill>
              </a:rPr>
              <a:t>How can the clinic modify its evacuation procedures to provide alternative means of egress for people with mobility, sensory, intellectual/cognitive, or other disabilities?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6F1067AA-EABB-6648-83F4-1D4BDE15578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48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1297172"/>
          </a:xfrm>
        </p:spPr>
        <p:txBody>
          <a:bodyPr/>
          <a:lstStyle/>
          <a:p>
            <a:pPr eaLnBrk="1" hangingPunct="1"/>
            <a:r>
              <a:rPr lang="en-US" b="1" dirty="0" smtClean="0"/>
              <a:t>Scenario 2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6028" y="1509823"/>
            <a:ext cx="7469372" cy="4675077"/>
          </a:xfrm>
        </p:spPr>
        <p:txBody>
          <a:bodyPr/>
          <a:lstStyle/>
          <a:p>
            <a:pPr marL="0" indent="0">
              <a:spcBef>
                <a:spcPts val="1200"/>
              </a:spcBef>
              <a:buFont typeface="Wingdings" pitchFamily="2" charset="2"/>
              <a:buNone/>
            </a:pPr>
            <a:r>
              <a:rPr lang="en-US" sz="2600" dirty="0" smtClean="0">
                <a:solidFill>
                  <a:srgbClr val="043061"/>
                </a:solidFill>
              </a:rPr>
              <a:t>A local women’s shelter offers transitional housing and employment assistance to abused women. Several computers are available for job hunting. A woman who is blind enters the shelter as a result of domestic violence. She needs work and has asked for assistance. 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None/>
            </a:pPr>
            <a:r>
              <a:rPr lang="en-US" sz="2600" dirty="0" smtClean="0">
                <a:solidFill>
                  <a:srgbClr val="043061"/>
                </a:solidFill>
              </a:rPr>
              <a:t>What accommodations can the shelter make to help the woman – both with and without the computer?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6F1067AA-EABB-6648-83F4-1D4BDE15578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93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1275907"/>
          </a:xfrm>
        </p:spPr>
        <p:txBody>
          <a:bodyPr/>
          <a:lstStyle/>
          <a:p>
            <a:pPr eaLnBrk="1" hangingPunct="1"/>
            <a:r>
              <a:rPr lang="en-US" b="1" dirty="0" smtClean="0"/>
              <a:t>Scenario 3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24762" y="1552353"/>
            <a:ext cx="7719237" cy="4632547"/>
          </a:xfrm>
        </p:spPr>
        <p:txBody>
          <a:bodyPr/>
          <a:lstStyle/>
          <a:p>
            <a:pPr marL="0" indent="0"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 smtClean="0">
                <a:solidFill>
                  <a:srgbClr val="043061"/>
                </a:solidFill>
              </a:rPr>
              <a:t>A woman with autism is the victim of a sexual assault and the case is coming to trial. As the court date approaches the woman becomes agitated and non-communicative around others, although she is calm and communicative with you. You are afraid she would not be a reliable witness in a courtroom. You would like to videotape her testimony but the judge will not allow it. 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 smtClean="0">
                <a:solidFill>
                  <a:srgbClr val="043061"/>
                </a:solidFill>
              </a:rPr>
              <a:t>What other accommodations could the court make to address these concerns and obtain her testimony?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6F1067AA-EABB-6648-83F4-1D4BDE155783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3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1275907"/>
          </a:xfrm>
        </p:spPr>
        <p:txBody>
          <a:bodyPr/>
          <a:lstStyle/>
          <a:p>
            <a:pPr eaLnBrk="1" hangingPunct="1"/>
            <a:r>
              <a:rPr lang="en-US" b="1" dirty="0" smtClean="0"/>
              <a:t>What Can You Do?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67292" y="1467293"/>
            <a:ext cx="7448107" cy="478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kern="0" dirty="0" smtClean="0">
                <a:solidFill>
                  <a:srgbClr val="043061"/>
                </a:solidFill>
                <a:latin typeface="+mn-lt"/>
              </a:rPr>
              <a:t>What can you do as an advocate to ensure your organization provides access to crime </a:t>
            </a:r>
            <a:br>
              <a:rPr lang="en-US" sz="3000" b="1" kern="0" dirty="0" smtClean="0">
                <a:solidFill>
                  <a:srgbClr val="043061"/>
                </a:solidFill>
                <a:latin typeface="+mn-lt"/>
              </a:rPr>
            </a:br>
            <a:r>
              <a:rPr lang="en-US" sz="3000" b="1" kern="0" dirty="0" smtClean="0">
                <a:solidFill>
                  <a:srgbClr val="043061"/>
                </a:solidFill>
                <a:latin typeface="+mn-lt"/>
              </a:rPr>
              <a:t>victims with </a:t>
            </a:r>
            <a:br>
              <a:rPr lang="en-US" sz="3000" b="1" kern="0" dirty="0" smtClean="0">
                <a:solidFill>
                  <a:srgbClr val="043061"/>
                </a:solidFill>
                <a:latin typeface="+mn-lt"/>
              </a:rPr>
            </a:br>
            <a:r>
              <a:rPr lang="en-US" sz="3000" b="1" kern="0" dirty="0" smtClean="0">
                <a:solidFill>
                  <a:srgbClr val="043061"/>
                </a:solidFill>
                <a:latin typeface="+mn-lt"/>
              </a:rPr>
              <a:t>disabilities?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kern="0" dirty="0" smtClean="0">
                <a:solidFill>
                  <a:srgbClr val="043061"/>
                </a:solidFill>
                <a:latin typeface="+mn-lt"/>
              </a:rPr>
              <a:t>What ideas can </a:t>
            </a:r>
            <a:br>
              <a:rPr lang="en-US" sz="3000" b="1" kern="0" dirty="0" smtClean="0">
                <a:solidFill>
                  <a:srgbClr val="043061"/>
                </a:solidFill>
                <a:latin typeface="+mn-lt"/>
              </a:rPr>
            </a:br>
            <a:r>
              <a:rPr lang="en-US" sz="3000" b="1" kern="0" dirty="0" smtClean="0">
                <a:solidFill>
                  <a:srgbClr val="043061"/>
                </a:solidFill>
                <a:latin typeface="+mn-lt"/>
              </a:rPr>
              <a:t>you take back to </a:t>
            </a:r>
            <a:br>
              <a:rPr lang="en-US" sz="3000" b="1" kern="0" dirty="0" smtClean="0">
                <a:solidFill>
                  <a:srgbClr val="043061"/>
                </a:solidFill>
                <a:latin typeface="+mn-lt"/>
              </a:rPr>
            </a:br>
            <a:r>
              <a:rPr lang="en-US" sz="3000" b="1" kern="0" dirty="0" smtClean="0">
                <a:solidFill>
                  <a:srgbClr val="043061"/>
                </a:solidFill>
                <a:latin typeface="+mn-lt"/>
              </a:rPr>
              <a:t>your organization?</a:t>
            </a:r>
            <a:endParaRPr lang="en-US" sz="3000" b="1" kern="0" dirty="0">
              <a:solidFill>
                <a:srgbClr val="043061"/>
              </a:solidFill>
              <a:latin typeface="+mn-lt"/>
            </a:endParaRPr>
          </a:p>
        </p:txBody>
      </p:sp>
      <p:pic>
        <p:nvPicPr>
          <p:cNvPr id="4" name="Picture 3" descr="921048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3352800"/>
            <a:ext cx="2057400" cy="30680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6F1067AA-EABB-6648-83F4-1D4BDE155783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54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1254642"/>
          </a:xfrm>
        </p:spPr>
        <p:txBody>
          <a:bodyPr/>
          <a:lstStyle/>
          <a:p>
            <a:pPr eaLnBrk="1" hangingPunct="1"/>
            <a:r>
              <a:rPr lang="en-US" b="1" dirty="0" smtClean="0"/>
              <a:t>Remember VOCA!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88558" y="1509823"/>
            <a:ext cx="7350642" cy="459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ts val="1200"/>
              </a:spcBef>
              <a:buFont typeface="Wingdings" pitchFamily="2" charset="2"/>
              <a:buChar char="v"/>
              <a:defRPr/>
            </a:pPr>
            <a:r>
              <a:rPr lang="en-US" sz="3000" b="1" kern="0" dirty="0" smtClean="0">
                <a:solidFill>
                  <a:srgbClr val="043061"/>
                </a:solidFill>
                <a:latin typeface="+mn-lt"/>
              </a:rPr>
              <a:t>Under VOCA, funds may be used to make services accessible to crime victims with disabilities.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v"/>
              <a:defRPr/>
            </a:pPr>
            <a:r>
              <a:rPr lang="en-US" sz="3000" b="1" kern="0" dirty="0" smtClean="0">
                <a:solidFill>
                  <a:srgbClr val="043061"/>
                </a:solidFill>
                <a:latin typeface="+mn-lt"/>
              </a:rPr>
              <a:t>Funds can be used to make minor building improvements or buy assistive devices.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v"/>
              <a:defRPr/>
            </a:pPr>
            <a:r>
              <a:rPr lang="en-US" sz="3000" b="1" kern="0" dirty="0" smtClean="0">
                <a:solidFill>
                  <a:srgbClr val="043061"/>
                </a:solidFill>
                <a:latin typeface="+mn-lt"/>
              </a:rPr>
              <a:t>Your organization will be required to have a compliance plan. It should already have one!</a:t>
            </a:r>
            <a:endParaRPr lang="en-US" sz="3000" b="1" kern="0" dirty="0">
              <a:solidFill>
                <a:srgbClr val="043061"/>
              </a:solidFill>
              <a:latin typeface="+mn-lt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sz="3600" b="1" kern="0" dirty="0">
              <a:solidFill>
                <a:srgbClr val="294179"/>
              </a:solidFill>
              <a:latin typeface="+mn-lt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v"/>
              <a:defRPr/>
            </a:pPr>
            <a:endParaRPr lang="en-US" sz="3600" b="1" kern="0" dirty="0">
              <a:solidFill>
                <a:srgbClr val="294179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6F1067AA-EABB-6648-83F4-1D4BDE155783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39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1318437"/>
          </a:xfrm>
        </p:spPr>
        <p:txBody>
          <a:bodyPr/>
          <a:lstStyle/>
          <a:p>
            <a:pPr eaLnBrk="1" hangingPunct="1"/>
            <a:r>
              <a:rPr lang="en-US" b="1" dirty="0" smtClean="0"/>
              <a:t>Finding Out What Your Organization Needs To Do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24762" y="1531088"/>
            <a:ext cx="7490637" cy="471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ts val="1200"/>
              </a:spcBef>
              <a:buFont typeface="Wingdings" pitchFamily="2" charset="2"/>
              <a:buChar char="v"/>
              <a:defRPr/>
            </a:pPr>
            <a:r>
              <a:rPr lang="en-US" sz="3200" b="1" kern="0" dirty="0">
                <a:solidFill>
                  <a:srgbClr val="043061"/>
                </a:solidFill>
                <a:latin typeface="+mn-lt"/>
              </a:rPr>
              <a:t>Contact a local CIL or disability service </a:t>
            </a:r>
            <a:r>
              <a:rPr lang="en-US" sz="3200" b="1" kern="0" dirty="0" smtClean="0">
                <a:solidFill>
                  <a:srgbClr val="043061"/>
                </a:solidFill>
                <a:latin typeface="+mn-lt"/>
              </a:rPr>
              <a:t>organization.</a:t>
            </a:r>
            <a:endParaRPr lang="en-US" sz="3200" b="1" kern="0" dirty="0">
              <a:solidFill>
                <a:srgbClr val="043061"/>
              </a:solidFill>
              <a:latin typeface="+mn-lt"/>
            </a:endParaRP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v"/>
              <a:defRPr/>
            </a:pPr>
            <a:r>
              <a:rPr lang="en-US" sz="3200" b="1" kern="0" dirty="0">
                <a:solidFill>
                  <a:srgbClr val="043061"/>
                </a:solidFill>
                <a:latin typeface="+mn-lt"/>
              </a:rPr>
              <a:t>They can offer practical and affordable solutions or help your organization brainstorm </a:t>
            </a:r>
            <a:r>
              <a:rPr lang="en-US" sz="3200" b="1" kern="0" dirty="0" smtClean="0">
                <a:solidFill>
                  <a:srgbClr val="043061"/>
                </a:solidFill>
                <a:latin typeface="+mn-lt"/>
              </a:rPr>
              <a:t>alternatives.</a:t>
            </a:r>
            <a:endParaRPr lang="en-US" sz="3200" b="1" kern="0" dirty="0">
              <a:solidFill>
                <a:srgbClr val="043061"/>
              </a:solidFill>
              <a:latin typeface="+mn-lt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sz="3200" b="1" kern="0" dirty="0">
              <a:solidFill>
                <a:srgbClr val="294179"/>
              </a:solidFill>
              <a:latin typeface="+mn-lt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v"/>
              <a:defRPr/>
            </a:pPr>
            <a:endParaRPr lang="en-US" sz="3200" b="1" kern="0" dirty="0">
              <a:solidFill>
                <a:srgbClr val="294179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6F1067AA-EABB-6648-83F4-1D4BDE155783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3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94884"/>
            <a:ext cx="7010400" cy="1148316"/>
          </a:xfrm>
        </p:spPr>
        <p:txBody>
          <a:bodyPr/>
          <a:lstStyle/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sz="3600" i="1" dirty="0" smtClean="0">
                <a:solidFill>
                  <a:srgbClr val="043061"/>
                </a:solidFill>
                <a:cs typeface="Times New Roman" pitchFamily="18" charset="0"/>
              </a:rPr>
              <a:t>Challenges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sz="3600" i="1" dirty="0" smtClean="0">
                <a:solidFill>
                  <a:srgbClr val="043061"/>
                </a:solidFill>
                <a:cs typeface="Times New Roman" pitchFamily="18" charset="0"/>
              </a:rPr>
              <a:t>Worksheet 5.2</a:t>
            </a:r>
          </a:p>
          <a:p>
            <a:pPr marL="0" indent="0"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i="1" dirty="0" smtClean="0">
                <a:cs typeface="Times New Roman" pitchFamily="18" charset="0"/>
              </a:rPr>
              <a:t/>
            </a:r>
            <a:br>
              <a:rPr lang="en-US" i="1" dirty="0" smtClean="0">
                <a:cs typeface="Times New Roman" pitchFamily="18" charset="0"/>
              </a:rPr>
            </a:br>
            <a:endParaRPr lang="en-US" i="1" dirty="0" smtClean="0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1143000" y="0"/>
            <a:ext cx="8001000" cy="131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Activity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71600" y="3375838"/>
            <a:ext cx="7620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b="1" dirty="0">
                <a:solidFill>
                  <a:srgbClr val="043061"/>
                </a:solidFill>
              </a:rPr>
              <a:t>Meet with members of your </a:t>
            </a:r>
            <a:r>
              <a:rPr lang="en-US" sz="2400" b="1" dirty="0" smtClean="0">
                <a:solidFill>
                  <a:srgbClr val="043061"/>
                </a:solidFill>
              </a:rPr>
              <a:t>own discipline at your assigned tear sheet.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43061"/>
                </a:solidFill>
              </a:rPr>
              <a:t>Collaborate and write down what you would do in the case presented by the instructor.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43061"/>
                </a:solidFill>
              </a:rPr>
              <a:t>List any barriers or challenges and how you would overcome them.</a:t>
            </a:r>
          </a:p>
          <a:p>
            <a:pPr>
              <a:spcAft>
                <a:spcPts val="1200"/>
              </a:spcAft>
            </a:pPr>
            <a:endParaRPr lang="en-US" sz="2400" b="1" dirty="0">
              <a:solidFill>
                <a:srgbClr val="04306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01291925-8C9F-412D-9166-9C7E91515B03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42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1275907"/>
          </a:xfrm>
        </p:spPr>
        <p:txBody>
          <a:bodyPr/>
          <a:lstStyle/>
          <a:p>
            <a:pPr eaLnBrk="1" hangingPunct="1"/>
            <a:r>
              <a:rPr lang="en-US" b="1" dirty="0" smtClean="0"/>
              <a:t>Review of Learning Objectives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82232" y="1552353"/>
            <a:ext cx="7456967" cy="470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800" b="1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9144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w"/>
              <a:defRPr sz="2800">
                <a:solidFill>
                  <a:srgbClr val="362C66"/>
                </a:solidFill>
                <a:latin typeface="+mn-lt"/>
              </a:defRPr>
            </a:lvl2pPr>
            <a:lvl3pPr marL="13811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62C66"/>
                </a:solidFill>
                <a:latin typeface="+mn-lt"/>
              </a:defRPr>
            </a:lvl3pPr>
            <a:lvl4pPr marL="17240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66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dirty="0" smtClean="0">
                <a:solidFill>
                  <a:srgbClr val="043061"/>
                </a:solidFill>
              </a:rPr>
              <a:t>Explain the importance of an accessible and supportive space for victims of crime.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>
                <a:solidFill>
                  <a:srgbClr val="043061"/>
                </a:solidFill>
              </a:rPr>
              <a:t>Identify ways to overcome agency challenges when supporting victims of crime who have disabilities.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>
                <a:solidFill>
                  <a:srgbClr val="043061"/>
                </a:solidFill>
              </a:rPr>
              <a:t>Identify ways to overcome systemic challenges when supporting victims of crime with disabilities.</a:t>
            </a:r>
          </a:p>
          <a:p>
            <a:pPr eaLnBrk="1" hangingPunct="1"/>
            <a:endParaRPr lang="en-US" sz="3200" dirty="0" smtClean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eaLnBrk="1" hangingPunct="1"/>
            <a:endParaRPr lang="en-U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6F1067AA-EABB-6648-83F4-1D4BDE155783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28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180976"/>
            <a:ext cx="8027987" cy="1127872"/>
          </a:xfrm>
        </p:spPr>
        <p:txBody>
          <a:bodyPr/>
          <a:lstStyle/>
          <a:p>
            <a:pPr eaLnBrk="1" hangingPunct="1"/>
            <a:r>
              <a:rPr lang="en-US" b="1" dirty="0" smtClean="0"/>
              <a:t>End of Module 5 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04913" y="2122488"/>
            <a:ext cx="7707312" cy="4205287"/>
          </a:xfrm>
        </p:spPr>
        <p:txBody>
          <a:bodyPr/>
          <a:lstStyle/>
          <a:p>
            <a:pPr marL="396875" indent="-396875" eaLnBrk="1" hangingPunct="1">
              <a:buFont typeface="Wingdings" pitchFamily="2" charset="2"/>
              <a:buNone/>
              <a:defRPr/>
            </a:pPr>
            <a:r>
              <a:rPr lang="en-US" sz="1200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06071" y="1308848"/>
            <a:ext cx="539675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6725" indent="-466725" eaLnBrk="1" hangingPunct="1">
              <a:spcBef>
                <a:spcPts val="1200"/>
              </a:spcBef>
              <a:buFont typeface="Wingdings" pitchFamily="2" charset="2"/>
              <a:buChar char="v"/>
              <a:defRPr/>
            </a:pPr>
            <a:r>
              <a:rPr lang="en-US" sz="3600" b="1" dirty="0">
                <a:solidFill>
                  <a:srgbClr val="043061"/>
                </a:solidFill>
              </a:rPr>
              <a:t>Questions?</a:t>
            </a:r>
          </a:p>
          <a:p>
            <a:pPr marL="466725" indent="-466725" eaLnBrk="1" hangingPunct="1">
              <a:spcBef>
                <a:spcPts val="1200"/>
              </a:spcBef>
              <a:buFont typeface="Wingdings" pitchFamily="2" charset="2"/>
              <a:buChar char="v"/>
              <a:defRPr/>
            </a:pPr>
            <a:r>
              <a:rPr lang="en-US" sz="3600" b="1" dirty="0">
                <a:solidFill>
                  <a:srgbClr val="043061"/>
                </a:solidFill>
              </a:rPr>
              <a:t>Comments</a:t>
            </a:r>
            <a:r>
              <a:rPr lang="en-US" sz="3600" b="1" dirty="0" smtClean="0">
                <a:solidFill>
                  <a:srgbClr val="043061"/>
                </a:solidFill>
              </a:rPr>
              <a:t>?</a:t>
            </a:r>
          </a:p>
          <a:p>
            <a:pPr marL="466725" indent="-466725" eaLnBrk="1" hangingPunct="1">
              <a:spcBef>
                <a:spcPts val="1200"/>
              </a:spcBef>
              <a:buFont typeface="Wingdings" pitchFamily="2" charset="2"/>
              <a:buChar char="v"/>
              <a:defRPr/>
            </a:pPr>
            <a:r>
              <a:rPr lang="en-US" sz="3600" b="1" dirty="0" smtClean="0">
                <a:solidFill>
                  <a:srgbClr val="043061"/>
                </a:solidFill>
              </a:rPr>
              <a:t>Volunteers?</a:t>
            </a:r>
            <a:endParaRPr lang="en-US" sz="3600" b="1" dirty="0">
              <a:solidFill>
                <a:srgbClr val="04306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-</a:t>
            </a:r>
            <a:fld id="{6F1067AA-EABB-6648-83F4-1D4BDE155783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75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1318437"/>
          </a:xfrm>
        </p:spPr>
        <p:txBody>
          <a:bodyPr/>
          <a:lstStyle/>
          <a:p>
            <a:pPr eaLnBrk="1" hangingPunct="1"/>
            <a:r>
              <a:rPr lang="en-US" b="1" dirty="0" smtClean="0"/>
              <a:t>Question 1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6028" y="1679944"/>
            <a:ext cx="7545572" cy="4568456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rgbClr val="043061"/>
                </a:solidFill>
              </a:rPr>
              <a:t>Which Act was signed into law in 2004 with the goal of protecting crime victim rights, eliminating the backlog of DNA samples, and improving and expanding DNA testing capacity?</a:t>
            </a:r>
          </a:p>
          <a:p>
            <a:pPr eaLnBrk="1" hangingPunct="1">
              <a:defRPr/>
            </a:pPr>
            <a:endParaRPr lang="en-US" sz="3200" dirty="0" smtClean="0">
              <a:solidFill>
                <a:srgbClr val="043061"/>
              </a:solidFill>
            </a:endParaRPr>
          </a:p>
          <a:p>
            <a:pPr eaLnBrk="1" hangingPunct="1">
              <a:defRPr/>
            </a:pPr>
            <a:endParaRPr lang="en-U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6F1067AA-EABB-6648-83F4-1D4BDE15578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2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1292087"/>
          </a:xfrm>
        </p:spPr>
        <p:txBody>
          <a:bodyPr/>
          <a:lstStyle/>
          <a:p>
            <a:pPr eaLnBrk="1" hangingPunct="1"/>
            <a:r>
              <a:rPr lang="en-US" b="1" dirty="0" smtClean="0"/>
              <a:t>Question 1 – Answer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6028" y="1637414"/>
            <a:ext cx="7545572" cy="4610986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rgbClr val="043061"/>
                </a:solidFill>
              </a:rPr>
              <a:t>Which Act was signed into law in 2004 with the goal of protecting crime victim rights, eliminating the backlog of DNA samples, and improving and expanding DNA testing capacity?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3200" dirty="0" smtClean="0">
              <a:solidFill>
                <a:srgbClr val="043061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rgbClr val="C00000"/>
                </a:solidFill>
              </a:rPr>
              <a:t>The Justice for All Act.</a:t>
            </a:r>
          </a:p>
          <a:p>
            <a:pPr eaLnBrk="1" hangingPunct="1">
              <a:defRPr/>
            </a:pPr>
            <a:endParaRPr lang="en-US" sz="3200" dirty="0" smtClean="0"/>
          </a:p>
          <a:p>
            <a:pPr eaLnBrk="1" hangingPunct="1">
              <a:defRPr/>
            </a:pPr>
            <a:endParaRPr lang="en-U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6F1067AA-EABB-6648-83F4-1D4BDE15578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0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1275907"/>
          </a:xfrm>
        </p:spPr>
        <p:txBody>
          <a:bodyPr/>
          <a:lstStyle/>
          <a:p>
            <a:pPr eaLnBrk="1" hangingPunct="1"/>
            <a:r>
              <a:rPr lang="en-US" b="1" dirty="0" smtClean="0"/>
              <a:t>Question 2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67292" y="1616149"/>
            <a:ext cx="7524307" cy="4632251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rgbClr val="043061"/>
                </a:solidFill>
              </a:rPr>
              <a:t>Which 1964 Act extended voting rights and outlawed racial segregation in public accommodations?</a:t>
            </a:r>
          </a:p>
          <a:p>
            <a:pPr eaLnBrk="1" hangingPunct="1">
              <a:defRPr/>
            </a:pPr>
            <a:endParaRPr lang="en-US" sz="3200" dirty="0" smtClean="0"/>
          </a:p>
          <a:p>
            <a:pPr eaLnBrk="1" hangingPunct="1">
              <a:defRPr/>
            </a:pPr>
            <a:endParaRPr lang="en-U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6F1067AA-EABB-6648-83F4-1D4BDE15578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22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1318437"/>
          </a:xfrm>
        </p:spPr>
        <p:txBody>
          <a:bodyPr/>
          <a:lstStyle/>
          <a:p>
            <a:pPr eaLnBrk="1" hangingPunct="1"/>
            <a:r>
              <a:rPr lang="en-US" b="1" dirty="0" smtClean="0"/>
              <a:t>Question 2 – Answer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88558" y="1637414"/>
            <a:ext cx="7503042" cy="4610986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rgbClr val="043061"/>
                </a:solidFill>
              </a:rPr>
              <a:t>Which 1964 Act extended voting rights and outlawed racial segregation in public accommodations?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32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rgbClr val="C00000"/>
                </a:solidFill>
              </a:rPr>
              <a:t>The Civil Rights Act of 1964.</a:t>
            </a:r>
          </a:p>
          <a:p>
            <a:pPr eaLnBrk="1" hangingPunct="1">
              <a:defRPr/>
            </a:pPr>
            <a:endParaRPr lang="en-US" sz="3200" dirty="0" smtClean="0"/>
          </a:p>
          <a:p>
            <a:pPr eaLnBrk="1" hangingPunct="1">
              <a:defRPr/>
            </a:pPr>
            <a:endParaRPr lang="en-U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6F1067AA-EABB-6648-83F4-1D4BDE15578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39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1297172"/>
          </a:xfrm>
        </p:spPr>
        <p:txBody>
          <a:bodyPr/>
          <a:lstStyle/>
          <a:p>
            <a:pPr eaLnBrk="1" hangingPunct="1"/>
            <a:r>
              <a:rPr lang="en-US" b="1" dirty="0" smtClean="0"/>
              <a:t>Question 3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88558" y="1531088"/>
            <a:ext cx="7503042" cy="471731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rgbClr val="043061"/>
                </a:solidFill>
              </a:rPr>
              <a:t>How many states have statutes criminalizing various types of hate attacks?</a:t>
            </a:r>
          </a:p>
          <a:p>
            <a:pPr eaLnBrk="1" hangingPunct="1">
              <a:defRPr/>
            </a:pPr>
            <a:endParaRPr lang="en-US" sz="3200" dirty="0" smtClean="0">
              <a:solidFill>
                <a:srgbClr val="043061"/>
              </a:solidFill>
            </a:endParaRPr>
          </a:p>
          <a:p>
            <a:pPr eaLnBrk="1" hangingPunct="1">
              <a:defRPr/>
            </a:pPr>
            <a:endParaRPr lang="en-U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6F1067AA-EABB-6648-83F4-1D4BDE15578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43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1254642"/>
          </a:xfrm>
        </p:spPr>
        <p:txBody>
          <a:bodyPr/>
          <a:lstStyle/>
          <a:p>
            <a:pPr eaLnBrk="1" hangingPunct="1"/>
            <a:r>
              <a:rPr lang="en-US" b="1" dirty="0" smtClean="0"/>
              <a:t>Question 3 – Answer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88558" y="1552353"/>
            <a:ext cx="7503042" cy="4696047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rgbClr val="043061"/>
                </a:solidFill>
              </a:rPr>
              <a:t>How many states have statutes criminalizing various types of hate attacks?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32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rgbClr val="C00000"/>
                </a:solidFill>
              </a:rPr>
              <a:t>45 states and the District of Columbia.</a:t>
            </a:r>
          </a:p>
          <a:p>
            <a:pPr eaLnBrk="1" hangingPunct="1">
              <a:defRPr/>
            </a:pPr>
            <a:endParaRPr lang="en-US" sz="3200" dirty="0" smtClean="0"/>
          </a:p>
          <a:p>
            <a:pPr eaLnBrk="1" hangingPunct="1">
              <a:defRPr/>
            </a:pPr>
            <a:endParaRPr lang="en-U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6F1067AA-EABB-6648-83F4-1D4BDE15578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9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VC_TTAC_Training_PPT_Template_v3">
  <a:themeElements>
    <a:clrScheme name="OVC TTAC">
      <a:dk1>
        <a:srgbClr val="043061"/>
      </a:dk1>
      <a:lt1>
        <a:srgbClr val="FFFFFF"/>
      </a:lt1>
      <a:dk2>
        <a:srgbClr val="093667"/>
      </a:dk2>
      <a:lt2>
        <a:srgbClr val="72B8EC"/>
      </a:lt2>
      <a:accent1>
        <a:srgbClr val="043061"/>
      </a:accent1>
      <a:accent2>
        <a:srgbClr val="72B8EC"/>
      </a:accent2>
      <a:accent3>
        <a:srgbClr val="35899F"/>
      </a:accent3>
      <a:accent4>
        <a:srgbClr val="E7D507"/>
      </a:accent4>
      <a:accent5>
        <a:srgbClr val="304799"/>
      </a:accent5>
      <a:accent6>
        <a:srgbClr val="093667"/>
      </a:accent6>
      <a:hlink>
        <a:srgbClr val="093667"/>
      </a:hlink>
      <a:folHlink>
        <a:srgbClr val="35899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OVC_TTAC_Training_PPT_Template_v3</Template>
  <TotalTime>138</TotalTime>
  <Words>1490</Words>
  <Application>Microsoft Office PowerPoint</Application>
  <PresentationFormat>On-screen Show (4:3)</PresentationFormat>
  <Paragraphs>187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OVC_TTAC_Training_PPT_Template_v3</vt:lpstr>
      <vt:lpstr>Module 5 Overcoming Situational Challenges </vt:lpstr>
      <vt:lpstr>Learning Objectives</vt:lpstr>
      <vt:lpstr>PowerPoint Presentation</vt:lpstr>
      <vt:lpstr>Question 1</vt:lpstr>
      <vt:lpstr>Question 1 – Answer</vt:lpstr>
      <vt:lpstr>Question 2</vt:lpstr>
      <vt:lpstr>Question 2 – Answer</vt:lpstr>
      <vt:lpstr>Question 3</vt:lpstr>
      <vt:lpstr>Question 3 – Answer</vt:lpstr>
      <vt:lpstr>Question 4</vt:lpstr>
      <vt:lpstr>Question 4 – Answer</vt:lpstr>
      <vt:lpstr>Question 5</vt:lpstr>
      <vt:lpstr>Question 5 – Answer</vt:lpstr>
      <vt:lpstr>Question 6</vt:lpstr>
      <vt:lpstr>Question 6 – Answer</vt:lpstr>
      <vt:lpstr>Question 7</vt:lpstr>
      <vt:lpstr>Question 7 – Answer</vt:lpstr>
      <vt:lpstr>Question 8</vt:lpstr>
      <vt:lpstr>Question 8 – Answer</vt:lpstr>
      <vt:lpstr>Question 9</vt:lpstr>
      <vt:lpstr>Question 9 – Answer</vt:lpstr>
      <vt:lpstr>Question 10</vt:lpstr>
      <vt:lpstr>Question 10 – Answer</vt:lpstr>
      <vt:lpstr>Review of ADA Titles II and III</vt:lpstr>
      <vt:lpstr>Facilities Covered by  Both Titles Must:</vt:lpstr>
      <vt:lpstr>PowerPoint Presentation</vt:lpstr>
      <vt:lpstr>PowerPoint Presentation</vt:lpstr>
      <vt:lpstr>PowerPoint Presentation</vt:lpstr>
      <vt:lpstr>PowerPoint Presentation</vt:lpstr>
      <vt:lpstr>Creating Access</vt:lpstr>
      <vt:lpstr>Scenario 1</vt:lpstr>
      <vt:lpstr>Scenario 2</vt:lpstr>
      <vt:lpstr>Scenario 3</vt:lpstr>
      <vt:lpstr>What Can You Do?</vt:lpstr>
      <vt:lpstr>Remember VOCA!</vt:lpstr>
      <vt:lpstr>Finding Out What Your Organization Needs To Do</vt:lpstr>
      <vt:lpstr>PowerPoint Presentation</vt:lpstr>
      <vt:lpstr>Review of Learning Objectives</vt:lpstr>
      <vt:lpstr>End of Module 5 </vt:lpstr>
    </vt:vector>
  </TitlesOfParts>
  <Company>ICF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Serving Survivors of  Homicide Victims PILOT     Welcome!</dc:title>
  <dc:creator>23228</dc:creator>
  <cp:lastModifiedBy>ICFI</cp:lastModifiedBy>
  <cp:revision>30</cp:revision>
  <cp:lastPrinted>2012-04-25T18:55:53Z</cp:lastPrinted>
  <dcterms:created xsi:type="dcterms:W3CDTF">2011-09-06T20:17:14Z</dcterms:created>
  <dcterms:modified xsi:type="dcterms:W3CDTF">2012-04-25T19:48:45Z</dcterms:modified>
</cp:coreProperties>
</file>