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6772"/>
    <a:srgbClr val="07725A"/>
    <a:srgbClr val="EA8E3F"/>
    <a:srgbClr val="0001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84046" autoAdjust="0"/>
  </p:normalViewPr>
  <p:slideViewPr>
    <p:cSldViewPr snapToGrid="0" snapToObjects="1">
      <p:cViewPr varScale="1">
        <p:scale>
          <a:sx n="73" d="100"/>
          <a:sy n="73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-2742" y="-5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7" tIns="46581" rIns="93157" bIns="465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57" tIns="46581" rIns="93157" bIns="46581" rtlCol="0"/>
          <a:lstStyle>
            <a:lvl1pPr algn="r">
              <a:defRPr sz="1200"/>
            </a:lvl1pPr>
          </a:lstStyle>
          <a:p>
            <a:fld id="{EA67CA8E-2244-C44D-8800-92EC52D0A82C}" type="datetimeFigureOut">
              <a:rPr lang="en-US" smtClean="0"/>
              <a:pPr/>
              <a:t>3/14/2011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7" tIns="46581" rIns="93157" bIns="465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57" tIns="46581" rIns="93157" bIns="46581" rtlCol="0" anchor="b"/>
          <a:lstStyle>
            <a:lvl1pPr algn="r">
              <a:defRPr sz="1200"/>
            </a:lvl1pPr>
          </a:lstStyle>
          <a:p>
            <a:fld id="{DA152EF2-FF5E-6D40-933C-6309D04BCD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70852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7" tIns="46581" rIns="93157" bIns="465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57" tIns="46581" rIns="93157" bIns="46581" rtlCol="0"/>
          <a:lstStyle>
            <a:lvl1pPr algn="r">
              <a:defRPr sz="1200"/>
            </a:lvl1pPr>
          </a:lstStyle>
          <a:p>
            <a:fld id="{043F88BB-43F2-B344-A4A8-9E9E93ECEB6B}" type="datetimeFigureOut">
              <a:rPr lang="en-US" smtClean="0"/>
              <a:pPr/>
              <a:t>3/14/2011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7" tIns="46581" rIns="93157" bIns="4658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7" tIns="46581" rIns="93157" bIns="4658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7" tIns="46581" rIns="93157" bIns="465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57" tIns="46581" rIns="93157" bIns="46581" rtlCol="0" anchor="b"/>
          <a:lstStyle>
            <a:lvl1pPr algn="r">
              <a:defRPr sz="1200"/>
            </a:lvl1pPr>
          </a:lstStyle>
          <a:p>
            <a:fld id="{D9FC7294-72A3-444A-950F-3A471E16F2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49015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1100" dirty="0" smtClean="0"/>
              <a:t>Talking points for</a:t>
            </a:r>
            <a:r>
              <a:rPr lang="en-US" sz="1100" baseline="0" dirty="0" smtClean="0"/>
              <a:t> SARCs:</a:t>
            </a:r>
          </a:p>
          <a:p>
            <a:endParaRPr lang="en-US" sz="1100" baseline="0" dirty="0" smtClean="0"/>
          </a:p>
          <a:p>
            <a:pPr>
              <a:buFont typeface="Arial" pitchFamily="34" charset="0"/>
              <a:buChar char="•"/>
            </a:pPr>
            <a:r>
              <a:rPr lang="en-US" sz="1100" baseline="0" dirty="0" smtClean="0"/>
              <a:t> The </a:t>
            </a:r>
            <a:r>
              <a:rPr lang="en-US" sz="1100" baseline="0" dirty="0" err="1" smtClean="0"/>
              <a:t>DoD</a:t>
            </a:r>
            <a:r>
              <a:rPr lang="en-US" sz="1100" dirty="0" smtClean="0"/>
              <a:t> has contracted with the Rape, Abuse and Incent National Network (RAINN) to provide three new confidential and anonymous channels to assist </a:t>
            </a:r>
            <a:r>
              <a:rPr lang="en-US" sz="1100" dirty="0" err="1" smtClean="0"/>
              <a:t>DoD</a:t>
            </a:r>
            <a:r>
              <a:rPr lang="en-US" sz="1100" dirty="0" smtClean="0"/>
              <a:t> victims of sexual assault:</a:t>
            </a:r>
          </a:p>
          <a:p>
            <a:pPr>
              <a:buFont typeface="Arial" pitchFamily="34" charset="0"/>
              <a:buNone/>
            </a:pPr>
            <a:endParaRPr lang="en-US" sz="1100" dirty="0" smtClean="0"/>
          </a:p>
          <a:p>
            <a:pPr lvl="1">
              <a:buFont typeface="Arial" pitchFamily="34" charset="0"/>
              <a:buChar char="•"/>
            </a:pPr>
            <a:r>
              <a:rPr lang="en-US" sz="1100" dirty="0" smtClean="0"/>
              <a:t> An online hotline with anonymous chat capability, which enables victims to reach out to receive one-on-one help via an instant-messaging type format.</a:t>
            </a:r>
          </a:p>
          <a:p>
            <a:pPr lvl="1">
              <a:buFont typeface="Arial" pitchFamily="34" charset="0"/>
              <a:buNone/>
            </a:pPr>
            <a:endParaRPr lang="en-US" sz="1100" dirty="0" smtClean="0"/>
          </a:p>
          <a:p>
            <a:pPr lvl="1">
              <a:buFont typeface="Arial" pitchFamily="34" charset="0"/>
              <a:buChar char="•"/>
            </a:pPr>
            <a:r>
              <a:rPr lang="en-US" sz="1100" dirty="0" smtClean="0"/>
              <a:t> A telephone hotline to provide live one-on-one support, advice, reporting information and referrals.</a:t>
            </a:r>
          </a:p>
          <a:p>
            <a:pPr lvl="1">
              <a:buFont typeface="Arial" pitchFamily="34" charset="0"/>
              <a:buNone/>
            </a:pPr>
            <a:endParaRPr lang="en-US" sz="1100" dirty="0" smtClean="0"/>
          </a:p>
          <a:p>
            <a:pPr lvl="1">
              <a:buFont typeface="Arial" pitchFamily="34" charset="0"/>
              <a:buChar char="•"/>
            </a:pPr>
            <a:r>
              <a:rPr lang="en-US" sz="1100" dirty="0" smtClean="0"/>
              <a:t> An SMS (texting) service to provide automated referrals to SARCs.</a:t>
            </a:r>
          </a:p>
          <a:p>
            <a:pPr lvl="1">
              <a:buFont typeface="Arial" pitchFamily="34" charset="0"/>
              <a:buChar char="•"/>
            </a:pPr>
            <a:endParaRPr lang="en-US" sz="1100" dirty="0" smtClean="0"/>
          </a:p>
          <a:p>
            <a:pPr lvl="0">
              <a:buFont typeface="Arial" pitchFamily="34" charset="0"/>
              <a:buChar char="•"/>
            </a:pPr>
            <a:r>
              <a:rPr lang="en-US" sz="1100" dirty="0" smtClean="0"/>
              <a:t>  </a:t>
            </a:r>
            <a:r>
              <a:rPr lang="en-US" sz="1100" dirty="0" err="1" smtClean="0"/>
              <a:t>DoD</a:t>
            </a:r>
            <a:r>
              <a:rPr lang="en-US" sz="1100" dirty="0" smtClean="0"/>
              <a:t> Safe Helpline is confidential, free and available worldwide 24-hours-a-day, 7-days-a-week.</a:t>
            </a:r>
          </a:p>
          <a:p>
            <a:pPr lvl="0">
              <a:buFont typeface="Arial" pitchFamily="34" charset="0"/>
              <a:buChar char="•"/>
            </a:pPr>
            <a:endParaRPr lang="en-US" sz="1100" dirty="0" smtClean="0"/>
          </a:p>
          <a:p>
            <a:pPr lvl="0">
              <a:buFont typeface="Arial" pitchFamily="34" charset="0"/>
              <a:buChar char="•"/>
            </a:pPr>
            <a:r>
              <a:rPr lang="en-US" sz="1100" baseline="0" dirty="0" smtClean="0"/>
              <a:t>  Help is just a click, call or text away.  You can…</a:t>
            </a:r>
          </a:p>
          <a:p>
            <a:pPr lvl="1">
              <a:buFont typeface="Arial" pitchFamily="34" charset="0"/>
              <a:buChar char="•"/>
            </a:pPr>
            <a:r>
              <a:rPr lang="en-US" sz="1100" baseline="0" dirty="0" smtClean="0"/>
              <a:t>  Go to www.SafeHelpline.org</a:t>
            </a:r>
            <a:r>
              <a:rPr lang="en-US" sz="11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receive live, one-on-one confidential help with a trained professional through a secure instant-messaging format. The website also provides vital information about recovering from and reporting sexual assault. </a:t>
            </a:r>
          </a:p>
          <a:p>
            <a:pPr lvl="1">
              <a:buFont typeface="Arial" pitchFamily="34" charset="0"/>
              <a:buChar char="•"/>
            </a:pPr>
            <a:r>
              <a:rPr lang="en-US" sz="11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Call the telephone hotline (877-995-5247) to speak with trained Safe Helpline staff for personalized advice and support. Safe Helpline staff can also transfer users to installation-based SARCs/On-call Victim Advocates (VAs), civilian rape crisis centers or the Suicide Prevention Lifeline. </a:t>
            </a:r>
          </a:p>
          <a:p>
            <a:pPr lvl="1">
              <a:buFont typeface="Arial" pitchFamily="34" charset="0"/>
              <a:buChar char="•"/>
            </a:pPr>
            <a:r>
              <a:rPr lang="en-US" sz="11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Text your location to 55-247 inside the U.S. and 202-470-5546 outside the U.S. to receive automated contact information for the SARC at your installation or base. </a:t>
            </a:r>
          </a:p>
          <a:p>
            <a:pPr lvl="1">
              <a:buFont typeface="Arial" pitchFamily="34" charset="0"/>
              <a:buChar char="•"/>
            </a:pPr>
            <a:endParaRPr lang="en-US" sz="11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buFont typeface="Arial" pitchFamily="34" charset="0"/>
              <a:buChar char="•"/>
            </a:pPr>
            <a:endParaRPr lang="en-US" sz="11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Arial" pitchFamily="34" charset="0"/>
              <a:buChar char="•"/>
            </a:pPr>
            <a:endParaRPr lang="en-US" sz="1100" dirty="0" smtClean="0"/>
          </a:p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FC7294-72A3-444A-950F-3A471E16F279}" type="slidenum">
              <a:rPr lang="en-US" smtClean="0"/>
              <a:pPr/>
              <a:t>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APRO_brand_ppt_v6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3317875"/>
            <a:ext cx="7924800" cy="365125"/>
          </a:xfrm>
        </p:spPr>
        <p:txBody>
          <a:bodyPr anchor="t">
            <a:noAutofit/>
          </a:bodyPr>
          <a:lstStyle>
            <a:lvl1pPr algn="r">
              <a:defRPr sz="2200" b="1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Title of Presentation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397375"/>
            <a:ext cx="2133600" cy="365125"/>
          </a:xfrm>
        </p:spPr>
        <p:txBody>
          <a:bodyPr/>
          <a:lstStyle>
            <a:lvl1pPr algn="r">
              <a:defRPr sz="1400">
                <a:solidFill>
                  <a:srgbClr val="0D6772"/>
                </a:solidFill>
              </a:defRPr>
            </a:lvl1pPr>
          </a:lstStyle>
          <a:p>
            <a:fld id="{CB8E5246-1588-2348-8A0C-192A7295EB4F}" type="datetime4">
              <a:rPr lang="en-US" smtClean="0"/>
              <a:pPr/>
              <a:t>March 14, 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APRO_brand_ppt_v6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6400" y="0"/>
            <a:ext cx="5778500" cy="107720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03950"/>
            <a:ext cx="2133600" cy="365125"/>
          </a:xfrm>
        </p:spPr>
        <p:txBody>
          <a:bodyPr/>
          <a:lstStyle>
            <a:lvl1pPr>
              <a:defRPr>
                <a:solidFill>
                  <a:srgbClr val="0D6772"/>
                </a:solidFill>
              </a:defRPr>
            </a:lvl1pPr>
          </a:lstStyle>
          <a:p>
            <a:fld id="{D0DA7329-B24E-5C49-94C6-6BFA1B2B94C8}" type="datetime4">
              <a:rPr lang="en-US" smtClean="0"/>
              <a:pPr/>
              <a:t>March 14, 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039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96300" y="6213475"/>
            <a:ext cx="444500" cy="365125"/>
          </a:xfrm>
        </p:spPr>
        <p:txBody>
          <a:bodyPr/>
          <a:lstStyle/>
          <a:p>
            <a:fld id="{64EF0673-A12C-8C4A-8EB9-A72151663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08300" y="0"/>
            <a:ext cx="5778500" cy="1077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81B7F"/>
                </a:solidFill>
              </a:defRPr>
            </a:lvl1pPr>
          </a:lstStyle>
          <a:p>
            <a:fld id="{EEBD2643-D402-EE49-BA9D-55F3428A52D0}" type="datetime4">
              <a:rPr lang="en-US" smtClean="0"/>
              <a:pPr/>
              <a:t>March 14, 2011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1400" y="6416675"/>
            <a:ext cx="444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F0673-A12C-8C4A-8EB9-A72151663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hf hdr="0" ftr="0"/>
  <p:txStyles>
    <p:titleStyle>
      <a:lvl1pPr algn="r" defTabSz="457200" rtl="0" eaLnBrk="1" latinLnBrk="0" hangingPunct="1">
        <a:spcBef>
          <a:spcPct val="0"/>
        </a:spcBef>
        <a:buNone/>
        <a:defRPr sz="1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2"/>
        </a:buClr>
        <a:buSzPct val="80000"/>
        <a:buFont typeface="Webdings" charset="2"/>
        <a:buChar char=""/>
        <a:defRPr sz="1800" kern="1200" normalizeH="0" baseline="0">
          <a:solidFill>
            <a:srgbClr val="000100"/>
          </a:solidFill>
          <a:latin typeface="+mn-lt"/>
          <a:ea typeface="+mn-ea"/>
          <a:cs typeface="+mn-cs"/>
        </a:defRPr>
      </a:lvl1pPr>
      <a:lvl2pPr marL="457200" indent="-228600" algn="l" defTabSz="4572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1800" kern="1200">
          <a:solidFill>
            <a:srgbClr val="000100"/>
          </a:solidFill>
          <a:latin typeface="+mn-lt"/>
          <a:ea typeface="+mn-ea"/>
          <a:cs typeface="+mn-cs"/>
        </a:defRPr>
      </a:lvl2pPr>
      <a:lvl3pPr marL="685800" indent="-228600" algn="l" defTabSz="457200" rtl="0" eaLnBrk="1" latinLnBrk="0" hangingPunct="1">
        <a:spcBef>
          <a:spcPct val="20000"/>
        </a:spcBef>
        <a:buClr>
          <a:schemeClr val="accent3"/>
        </a:buClr>
        <a:buFont typeface="Arial"/>
        <a:buChar char="•"/>
        <a:defRPr sz="1800" kern="1200">
          <a:solidFill>
            <a:srgbClr val="000100"/>
          </a:solidFill>
          <a:latin typeface="+mn-lt"/>
          <a:ea typeface="+mn-ea"/>
          <a:cs typeface="+mn-cs"/>
        </a:defRPr>
      </a:lvl3pPr>
      <a:lvl4pPr marL="914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1800" kern="1200">
          <a:solidFill>
            <a:srgbClr val="000100"/>
          </a:solidFill>
          <a:latin typeface="+mn-lt"/>
          <a:ea typeface="+mn-ea"/>
          <a:cs typeface="+mn-cs"/>
        </a:defRPr>
      </a:lvl4pPr>
      <a:lvl5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1800" kern="1200">
          <a:solidFill>
            <a:srgbClr val="0001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600199"/>
            <a:ext cx="7696200" cy="5492931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000"/>
              </a:spcAft>
              <a:buNone/>
            </a:pPr>
            <a:r>
              <a:rPr lang="en-US" sz="2400" b="1" dirty="0" smtClean="0">
                <a:solidFill>
                  <a:srgbClr val="0D6772"/>
                </a:solidFill>
              </a:rPr>
              <a:t>DoD Safe Helpline</a:t>
            </a:r>
          </a:p>
          <a:p>
            <a:pPr>
              <a:lnSpc>
                <a:spcPct val="90000"/>
              </a:lnSpc>
              <a:buClr>
                <a:srgbClr val="EA8E3F"/>
              </a:buClr>
            </a:pPr>
            <a:r>
              <a:rPr lang="en-US" sz="2000" dirty="0" smtClean="0"/>
              <a:t>DoD Safe Helpline provides an additional channel where adult Service members of the DoD community can seek sexual assault resources and crisis support securely and anonymously:</a:t>
            </a:r>
          </a:p>
          <a:p>
            <a:pPr>
              <a:lnSpc>
                <a:spcPct val="90000"/>
              </a:lnSpc>
              <a:buClr>
                <a:srgbClr val="EA8E3F"/>
              </a:buClr>
              <a:buNone/>
            </a:pPr>
            <a:r>
              <a:rPr lang="en-US" sz="2000" dirty="0" smtClean="0"/>
              <a:t>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EA8E3F"/>
              </a:buClr>
            </a:pPr>
            <a:r>
              <a:rPr lang="en-US" b="1" u="sng" dirty="0" smtClean="0"/>
              <a:t>Online hotline</a:t>
            </a:r>
            <a:r>
              <a:rPr lang="en-US" b="1" dirty="0" smtClean="0"/>
              <a:t> </a:t>
            </a:r>
            <a:r>
              <a:rPr lang="en-US" dirty="0" smtClean="0"/>
              <a:t>with anonymous chat capability, which enables victims to reach out to receive live, one-on-one help via instant-messaging type format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EA8E3F"/>
              </a:buClr>
            </a:pPr>
            <a:r>
              <a:rPr lang="en-US" b="1" u="sng" dirty="0" smtClean="0"/>
              <a:t>Telephone hotline</a:t>
            </a:r>
            <a:r>
              <a:rPr lang="en-US" b="1" dirty="0" smtClean="0"/>
              <a:t> </a:t>
            </a:r>
            <a:r>
              <a:rPr lang="en-US" dirty="0" smtClean="0"/>
              <a:t>to provide live, one-on-one support, advice, reporting information and referrals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EA8E3F"/>
              </a:buClr>
            </a:pPr>
            <a:r>
              <a:rPr lang="en-US" b="1" u="sng" dirty="0" smtClean="0"/>
              <a:t>SMS (texting) service</a:t>
            </a:r>
            <a:r>
              <a:rPr lang="en-US" b="1" dirty="0" smtClean="0"/>
              <a:t> </a:t>
            </a:r>
            <a:r>
              <a:rPr lang="en-US" dirty="0" smtClean="0"/>
              <a:t>to provide automated referrals to SARCs</a:t>
            </a:r>
          </a:p>
          <a:p>
            <a:pPr lvl="1">
              <a:lnSpc>
                <a:spcPct val="80000"/>
              </a:lnSpc>
              <a:buClr>
                <a:srgbClr val="EA8E3F"/>
              </a:buClr>
              <a:buNone/>
            </a:pPr>
            <a:endParaRPr lang="en-US" dirty="0" smtClean="0"/>
          </a:p>
          <a:p>
            <a:pPr lvl="1" indent="-457200">
              <a:lnSpc>
                <a:spcPct val="80000"/>
              </a:lnSpc>
              <a:buClr>
                <a:srgbClr val="EA8E3F"/>
              </a:buClr>
              <a:buNone/>
            </a:pPr>
            <a:r>
              <a:rPr lang="en-US" sz="2000" b="1" dirty="0" smtClean="0"/>
              <a:t>				CLICK</a:t>
            </a:r>
            <a:r>
              <a:rPr lang="en-US" sz="2000" dirty="0" smtClean="0"/>
              <a:t> www.SafeHelpline.org</a:t>
            </a:r>
          </a:p>
          <a:p>
            <a:pPr lvl="1" indent="-457200">
              <a:lnSpc>
                <a:spcPct val="80000"/>
              </a:lnSpc>
              <a:buClr>
                <a:srgbClr val="EA8E3F"/>
              </a:buClr>
              <a:buNone/>
            </a:pPr>
            <a:r>
              <a:rPr lang="en-US" sz="2000" b="1" dirty="0" smtClean="0"/>
              <a:t>				CALL</a:t>
            </a:r>
            <a:r>
              <a:rPr lang="en-US" sz="2000" dirty="0" smtClean="0"/>
              <a:t> 1-877-995-5247</a:t>
            </a:r>
          </a:p>
          <a:p>
            <a:pPr>
              <a:lnSpc>
                <a:spcPct val="90000"/>
              </a:lnSpc>
              <a:buClr>
                <a:srgbClr val="EA8E3F"/>
              </a:buClr>
              <a:buNone/>
            </a:pPr>
            <a:r>
              <a:rPr lang="en-US" sz="2000" b="1" dirty="0" smtClean="0"/>
              <a:t>					TEXT*</a:t>
            </a:r>
            <a:r>
              <a:rPr lang="en-US" sz="2000" dirty="0" smtClean="0"/>
              <a:t> 55-247 (inside the U.S.)</a:t>
            </a:r>
          </a:p>
          <a:p>
            <a:pPr>
              <a:lnSpc>
                <a:spcPct val="90000"/>
              </a:lnSpc>
              <a:buClr>
                <a:srgbClr val="EA8E3F"/>
              </a:buClr>
              <a:buNone/>
            </a:pPr>
            <a:r>
              <a:rPr lang="en-US" sz="2000" dirty="0" smtClean="0"/>
              <a:t> 						     202-470-5546 (outside the U.S.)	</a:t>
            </a:r>
          </a:p>
          <a:p>
            <a:pPr>
              <a:lnSpc>
                <a:spcPct val="90000"/>
              </a:lnSpc>
              <a:buClr>
                <a:srgbClr val="EA8E3F"/>
              </a:buClr>
              <a:buNone/>
            </a:pPr>
            <a:r>
              <a:rPr lang="en-US" sz="2000" dirty="0" smtClean="0"/>
              <a:t>						     </a:t>
            </a:r>
            <a:r>
              <a:rPr lang="en-US" sz="1500" dirty="0" smtClean="0"/>
              <a:t>*Text your location for the nearest SARC</a:t>
            </a:r>
          </a:p>
          <a:p>
            <a:pPr>
              <a:lnSpc>
                <a:spcPct val="90000"/>
              </a:lnSpc>
              <a:buClr>
                <a:srgbClr val="EA8E3F"/>
              </a:buClr>
            </a:pPr>
            <a:endParaRPr lang="en-US" sz="1200" dirty="0" smtClean="0"/>
          </a:p>
          <a:p>
            <a:pPr>
              <a:lnSpc>
                <a:spcPct val="90000"/>
              </a:lnSpc>
              <a:buClr>
                <a:srgbClr val="EA8E3F"/>
              </a:buClr>
              <a:buNone/>
            </a:pP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Live 1-on-1 Help		 Confidential		    Worldwide 24/7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8">
      <a:dk1>
        <a:srgbClr val="FFFFFF"/>
      </a:dk1>
      <a:lt1>
        <a:sysClr val="window" lastClr="FFFFFF"/>
      </a:lt1>
      <a:dk2>
        <a:srgbClr val="0D6772"/>
      </a:dk2>
      <a:lt2>
        <a:srgbClr val="98999B"/>
      </a:lt2>
      <a:accent1>
        <a:srgbClr val="F59539"/>
      </a:accent1>
      <a:accent2>
        <a:srgbClr val="371A7E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</TotalTime>
  <Words>317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0</vt:lpstr>
    </vt:vector>
  </TitlesOfParts>
  <Company>Booz Allen Hamilton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Kacy Cummings</dc:creator>
  <cp:lastModifiedBy>Honor Barrett</cp:lastModifiedBy>
  <cp:revision>112</cp:revision>
  <dcterms:created xsi:type="dcterms:W3CDTF">2010-12-07T18:41:29Z</dcterms:created>
  <dcterms:modified xsi:type="dcterms:W3CDTF">2011-03-14T20:14:17Z</dcterms:modified>
</cp:coreProperties>
</file>