
<file path=[Content_Types].xml><?xml version="1.0" encoding="utf-8"?>
<Types xmlns="http://schemas.openxmlformats.org/package/2006/content-types">
  <Default Extension="xml" ContentType="application/xml"/>
  <Default Extension="png" ContentType="image/png"/>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gif" ContentType="image/gif"/>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9"/>
  </p:notesMasterIdLst>
  <p:handoutMasterIdLst>
    <p:handoutMasterId r:id="rId40"/>
  </p:handoutMasterIdLst>
  <p:sldIdLst>
    <p:sldId id="256" r:id="rId2"/>
    <p:sldId id="261" r:id="rId3"/>
    <p:sldId id="259" r:id="rId4"/>
    <p:sldId id="263" r:id="rId5"/>
    <p:sldId id="257" r:id="rId6"/>
    <p:sldId id="262" r:id="rId7"/>
    <p:sldId id="264" r:id="rId8"/>
    <p:sldId id="265" r:id="rId9"/>
    <p:sldId id="267" r:id="rId10"/>
    <p:sldId id="266" r:id="rId11"/>
    <p:sldId id="268" r:id="rId12"/>
    <p:sldId id="270" r:id="rId13"/>
    <p:sldId id="288" r:id="rId14"/>
    <p:sldId id="271" r:id="rId15"/>
    <p:sldId id="273" r:id="rId16"/>
    <p:sldId id="274" r:id="rId17"/>
    <p:sldId id="296" r:id="rId18"/>
    <p:sldId id="276" r:id="rId19"/>
    <p:sldId id="278" r:id="rId20"/>
    <p:sldId id="279" r:id="rId21"/>
    <p:sldId id="291" r:id="rId22"/>
    <p:sldId id="280" r:id="rId23"/>
    <p:sldId id="281" r:id="rId24"/>
    <p:sldId id="282" r:id="rId25"/>
    <p:sldId id="285" r:id="rId26"/>
    <p:sldId id="286" r:id="rId27"/>
    <p:sldId id="292" r:id="rId28"/>
    <p:sldId id="293" r:id="rId29"/>
    <p:sldId id="289" r:id="rId30"/>
    <p:sldId id="269" r:id="rId31"/>
    <p:sldId id="294" r:id="rId32"/>
    <p:sldId id="283" r:id="rId33"/>
    <p:sldId id="284" r:id="rId34"/>
    <p:sldId id="272" r:id="rId35"/>
    <p:sldId id="275" r:id="rId36"/>
    <p:sldId id="277" r:id="rId37"/>
    <p:sldId id="29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AC5AD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6" autoAdjust="0"/>
    <p:restoredTop sz="86374" autoAdjust="0"/>
  </p:normalViewPr>
  <p:slideViewPr>
    <p:cSldViewPr snapToGrid="0" snapToObjects="1">
      <p:cViewPr>
        <p:scale>
          <a:sx n="94" d="100"/>
          <a:sy n="94" d="100"/>
        </p:scale>
        <p:origin x="-472" y="-80"/>
      </p:cViewPr>
      <p:guideLst>
        <p:guide orient="horz" pos="2160"/>
        <p:guide pos="2880"/>
      </p:guideLst>
    </p:cSldViewPr>
  </p:slideViewPr>
  <p:outlineViewPr>
    <p:cViewPr>
      <p:scale>
        <a:sx n="33" d="100"/>
        <a:sy n="33" d="100"/>
      </p:scale>
      <p:origin x="0" y="7352"/>
    </p:cViewPr>
  </p:outlineViewPr>
  <p:notesTextViewPr>
    <p:cViewPr>
      <p:scale>
        <a:sx n="100" d="100"/>
        <a:sy n="100" d="100"/>
      </p:scale>
      <p:origin x="0" y="0"/>
    </p:cViewPr>
  </p:notesTextViewPr>
  <p:sorterViewPr>
    <p:cViewPr>
      <p:scale>
        <a:sx n="20" d="100"/>
        <a:sy n="20" d="100"/>
      </p:scale>
      <p:origin x="0" y="0"/>
    </p:cViewPr>
  </p:sorterViewPr>
  <p:notesViewPr>
    <p:cSldViewPr snapToGrid="0" snapToObjects="1">
      <p:cViewPr varScale="1">
        <p:scale>
          <a:sx n="55" d="100"/>
          <a:sy n="55" d="100"/>
        </p:scale>
        <p:origin x="-304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 Id="rId3"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7951241671714"/>
          <c:y val="0.065"/>
          <c:w val="0.618710572362665"/>
          <c:h val="0.796580708661417"/>
        </c:manualLayout>
      </c:layout>
      <c:scatterChart>
        <c:scatterStyle val="lineMarker"/>
        <c:varyColors val="0"/>
        <c:ser>
          <c:idx val="0"/>
          <c:order val="0"/>
          <c:tx>
            <c:strRef>
              <c:f>Sheet1!$A$2</c:f>
              <c:strCache>
                <c:ptCount val="1"/>
                <c:pt idx="0">
                  <c:v>E691</c:v>
                </c:pt>
              </c:strCache>
            </c:strRef>
          </c:tx>
          <c:spPr>
            <a:ln w="28575">
              <a:noFill/>
            </a:ln>
          </c:spPr>
          <c:marker>
            <c:symbol val="square"/>
            <c:size val="12"/>
          </c:marker>
          <c:xVal>
            <c:numRef>
              <c:f>Sheet1!$B$1:$M$1</c:f>
              <c:numCache>
                <c:formatCode>General</c:formatCode>
                <c:ptCount val="12"/>
                <c:pt idx="0">
                  <c:v>1982.0</c:v>
                </c:pt>
                <c:pt idx="1">
                  <c:v>1985.0</c:v>
                </c:pt>
                <c:pt idx="2">
                  <c:v>1988.0</c:v>
                </c:pt>
                <c:pt idx="3">
                  <c:v>1991.0</c:v>
                </c:pt>
                <c:pt idx="4">
                  <c:v>1995.0</c:v>
                </c:pt>
                <c:pt idx="5">
                  <c:v>1997.0</c:v>
                </c:pt>
                <c:pt idx="6">
                  <c:v>1999.0</c:v>
                </c:pt>
                <c:pt idx="7">
                  <c:v>2001.0</c:v>
                </c:pt>
                <c:pt idx="8">
                  <c:v>2002.0</c:v>
                </c:pt>
                <c:pt idx="9">
                  <c:v>2004.0</c:v>
                </c:pt>
                <c:pt idx="10">
                  <c:v>2006.0</c:v>
                </c:pt>
                <c:pt idx="11">
                  <c:v>2012.0</c:v>
                </c:pt>
              </c:numCache>
            </c:numRef>
          </c:xVal>
          <c:yVal>
            <c:numRef>
              <c:f>Sheet1!$B$2:$M$2</c:f>
              <c:numCache>
                <c:formatCode>General</c:formatCode>
                <c:ptCount val="12"/>
                <c:pt idx="1">
                  <c:v>400.0</c:v>
                </c:pt>
              </c:numCache>
            </c:numRef>
          </c:yVal>
          <c:smooth val="0"/>
        </c:ser>
        <c:ser>
          <c:idx val="1"/>
          <c:order val="1"/>
          <c:tx>
            <c:strRef>
              <c:f>Sheet1!$A$3</c:f>
              <c:strCache>
                <c:ptCount val="1"/>
                <c:pt idx="0">
                  <c:v>E665</c:v>
                </c:pt>
              </c:strCache>
            </c:strRef>
          </c:tx>
          <c:spPr>
            <a:ln w="28575">
              <a:noFill/>
            </a:ln>
          </c:spPr>
          <c:marker>
            <c:symbol val="triangle"/>
            <c:size val="12"/>
          </c:marker>
          <c:xVal>
            <c:numRef>
              <c:f>Sheet1!$B$1:$M$1</c:f>
              <c:numCache>
                <c:formatCode>General</c:formatCode>
                <c:ptCount val="12"/>
                <c:pt idx="0">
                  <c:v>1982.0</c:v>
                </c:pt>
                <c:pt idx="1">
                  <c:v>1985.0</c:v>
                </c:pt>
                <c:pt idx="2">
                  <c:v>1988.0</c:v>
                </c:pt>
                <c:pt idx="3">
                  <c:v>1991.0</c:v>
                </c:pt>
                <c:pt idx="4">
                  <c:v>1995.0</c:v>
                </c:pt>
                <c:pt idx="5">
                  <c:v>1997.0</c:v>
                </c:pt>
                <c:pt idx="6">
                  <c:v>1999.0</c:v>
                </c:pt>
                <c:pt idx="7">
                  <c:v>2001.0</c:v>
                </c:pt>
                <c:pt idx="8">
                  <c:v>2002.0</c:v>
                </c:pt>
                <c:pt idx="9">
                  <c:v>2004.0</c:v>
                </c:pt>
                <c:pt idx="10">
                  <c:v>2006.0</c:v>
                </c:pt>
                <c:pt idx="11">
                  <c:v>2012.0</c:v>
                </c:pt>
              </c:numCache>
            </c:numRef>
          </c:xVal>
          <c:yVal>
            <c:numRef>
              <c:f>Sheet1!$B$3:$M$3</c:f>
              <c:numCache>
                <c:formatCode>General</c:formatCode>
                <c:ptCount val="12"/>
                <c:pt idx="2">
                  <c:v>1000.0</c:v>
                </c:pt>
                <c:pt idx="3">
                  <c:v>2000.0</c:v>
                </c:pt>
              </c:numCache>
            </c:numRef>
          </c:yVal>
          <c:smooth val="0"/>
        </c:ser>
        <c:ser>
          <c:idx val="2"/>
          <c:order val="2"/>
          <c:tx>
            <c:strRef>
              <c:f>Sheet1!$A$4</c:f>
              <c:strCache>
                <c:ptCount val="1"/>
                <c:pt idx="0">
                  <c:v>E769</c:v>
                </c:pt>
              </c:strCache>
            </c:strRef>
          </c:tx>
          <c:spPr>
            <a:ln w="28575">
              <a:noFill/>
            </a:ln>
          </c:spPr>
          <c:xVal>
            <c:numRef>
              <c:f>Sheet1!$B$1:$M$1</c:f>
              <c:numCache>
                <c:formatCode>General</c:formatCode>
                <c:ptCount val="12"/>
                <c:pt idx="0">
                  <c:v>1982.0</c:v>
                </c:pt>
                <c:pt idx="1">
                  <c:v>1985.0</c:v>
                </c:pt>
                <c:pt idx="2">
                  <c:v>1988.0</c:v>
                </c:pt>
                <c:pt idx="3">
                  <c:v>1991.0</c:v>
                </c:pt>
                <c:pt idx="4">
                  <c:v>1995.0</c:v>
                </c:pt>
                <c:pt idx="5">
                  <c:v>1997.0</c:v>
                </c:pt>
                <c:pt idx="6">
                  <c:v>1999.0</c:v>
                </c:pt>
                <c:pt idx="7">
                  <c:v>2001.0</c:v>
                </c:pt>
                <c:pt idx="8">
                  <c:v>2002.0</c:v>
                </c:pt>
                <c:pt idx="9">
                  <c:v>2004.0</c:v>
                </c:pt>
                <c:pt idx="10">
                  <c:v>2006.0</c:v>
                </c:pt>
                <c:pt idx="11">
                  <c:v>2012.0</c:v>
                </c:pt>
              </c:numCache>
            </c:numRef>
          </c:xVal>
          <c:yVal>
            <c:numRef>
              <c:f>Sheet1!$B$4:$M$4</c:f>
              <c:numCache>
                <c:formatCode>General</c:formatCode>
                <c:ptCount val="12"/>
                <c:pt idx="2">
                  <c:v>1500.0</c:v>
                </c:pt>
              </c:numCache>
            </c:numRef>
          </c:yVal>
          <c:smooth val="0"/>
        </c:ser>
        <c:ser>
          <c:idx val="3"/>
          <c:order val="3"/>
          <c:tx>
            <c:strRef>
              <c:f>Sheet1!$A$5</c:f>
              <c:strCache>
                <c:ptCount val="1"/>
                <c:pt idx="0">
                  <c:v>E791</c:v>
                </c:pt>
              </c:strCache>
            </c:strRef>
          </c:tx>
          <c:spPr>
            <a:ln w="28575">
              <a:noFill/>
            </a:ln>
          </c:spPr>
          <c:marker>
            <c:symbol val="circle"/>
            <c:size val="12"/>
          </c:marker>
          <c:xVal>
            <c:numRef>
              <c:f>Sheet1!$B$1:$M$1</c:f>
              <c:numCache>
                <c:formatCode>General</c:formatCode>
                <c:ptCount val="12"/>
                <c:pt idx="0">
                  <c:v>1982.0</c:v>
                </c:pt>
                <c:pt idx="1">
                  <c:v>1985.0</c:v>
                </c:pt>
                <c:pt idx="2">
                  <c:v>1988.0</c:v>
                </c:pt>
                <c:pt idx="3">
                  <c:v>1991.0</c:v>
                </c:pt>
                <c:pt idx="4">
                  <c:v>1995.0</c:v>
                </c:pt>
                <c:pt idx="5">
                  <c:v>1997.0</c:v>
                </c:pt>
                <c:pt idx="6">
                  <c:v>1999.0</c:v>
                </c:pt>
                <c:pt idx="7">
                  <c:v>2001.0</c:v>
                </c:pt>
                <c:pt idx="8">
                  <c:v>2002.0</c:v>
                </c:pt>
                <c:pt idx="9">
                  <c:v>2004.0</c:v>
                </c:pt>
                <c:pt idx="10">
                  <c:v>2006.0</c:v>
                </c:pt>
                <c:pt idx="11">
                  <c:v>2012.0</c:v>
                </c:pt>
              </c:numCache>
            </c:numRef>
          </c:xVal>
          <c:yVal>
            <c:numRef>
              <c:f>Sheet1!$B$5:$M$5</c:f>
              <c:numCache>
                <c:formatCode>General</c:formatCode>
                <c:ptCount val="12"/>
                <c:pt idx="3">
                  <c:v>50000.0</c:v>
                </c:pt>
              </c:numCache>
            </c:numRef>
          </c:yVal>
          <c:smooth val="0"/>
        </c:ser>
        <c:ser>
          <c:idx val="4"/>
          <c:order val="4"/>
          <c:tx>
            <c:strRef>
              <c:f>Sheet1!$A$6</c:f>
              <c:strCache>
                <c:ptCount val="1"/>
                <c:pt idx="0">
                  <c:v>CDF/D0</c:v>
                </c:pt>
              </c:strCache>
            </c:strRef>
          </c:tx>
          <c:spPr>
            <a:ln w="28575">
              <a:noFill/>
            </a:ln>
          </c:spPr>
          <c:xVal>
            <c:numRef>
              <c:f>Sheet1!$B$1:$M$1</c:f>
              <c:numCache>
                <c:formatCode>General</c:formatCode>
                <c:ptCount val="12"/>
                <c:pt idx="0">
                  <c:v>1982.0</c:v>
                </c:pt>
                <c:pt idx="1">
                  <c:v>1985.0</c:v>
                </c:pt>
                <c:pt idx="2">
                  <c:v>1988.0</c:v>
                </c:pt>
                <c:pt idx="3">
                  <c:v>1991.0</c:v>
                </c:pt>
                <c:pt idx="4">
                  <c:v>1995.0</c:v>
                </c:pt>
                <c:pt idx="5">
                  <c:v>1997.0</c:v>
                </c:pt>
                <c:pt idx="6">
                  <c:v>1999.0</c:v>
                </c:pt>
                <c:pt idx="7">
                  <c:v>2001.0</c:v>
                </c:pt>
                <c:pt idx="8">
                  <c:v>2002.0</c:v>
                </c:pt>
                <c:pt idx="9">
                  <c:v>2004.0</c:v>
                </c:pt>
                <c:pt idx="10">
                  <c:v>2006.0</c:v>
                </c:pt>
                <c:pt idx="11">
                  <c:v>2012.0</c:v>
                </c:pt>
              </c:numCache>
            </c:numRef>
          </c:xVal>
          <c:yVal>
            <c:numRef>
              <c:f>Sheet1!$B$6:$M$6</c:f>
              <c:numCache>
                <c:formatCode>General</c:formatCode>
                <c:ptCount val="12"/>
                <c:pt idx="3">
                  <c:v>2000.0</c:v>
                </c:pt>
                <c:pt idx="4">
                  <c:v>10000.0</c:v>
                </c:pt>
                <c:pt idx="8">
                  <c:v>300000.0</c:v>
                </c:pt>
                <c:pt idx="9">
                  <c:v>800000.0</c:v>
                </c:pt>
                <c:pt idx="11">
                  <c:v>1.0E7</c:v>
                </c:pt>
              </c:numCache>
            </c:numRef>
          </c:yVal>
          <c:smooth val="0"/>
        </c:ser>
        <c:ser>
          <c:idx val="5"/>
          <c:order val="5"/>
          <c:tx>
            <c:strRef>
              <c:f>Sheet1!$A$7</c:f>
              <c:strCache>
                <c:ptCount val="1"/>
                <c:pt idx="0">
                  <c:v>KTeV</c:v>
                </c:pt>
              </c:strCache>
            </c:strRef>
          </c:tx>
          <c:spPr>
            <a:ln w="28575">
              <a:noFill/>
            </a:ln>
          </c:spPr>
          <c:marker>
            <c:symbol val="circle"/>
            <c:size val="12"/>
          </c:marker>
          <c:xVal>
            <c:numRef>
              <c:f>Sheet1!$B$1:$M$1</c:f>
              <c:numCache>
                <c:formatCode>General</c:formatCode>
                <c:ptCount val="12"/>
                <c:pt idx="0">
                  <c:v>1982.0</c:v>
                </c:pt>
                <c:pt idx="1">
                  <c:v>1985.0</c:v>
                </c:pt>
                <c:pt idx="2">
                  <c:v>1988.0</c:v>
                </c:pt>
                <c:pt idx="3">
                  <c:v>1991.0</c:v>
                </c:pt>
                <c:pt idx="4">
                  <c:v>1995.0</c:v>
                </c:pt>
                <c:pt idx="5">
                  <c:v>1997.0</c:v>
                </c:pt>
                <c:pt idx="6">
                  <c:v>1999.0</c:v>
                </c:pt>
                <c:pt idx="7">
                  <c:v>2001.0</c:v>
                </c:pt>
                <c:pt idx="8">
                  <c:v>2002.0</c:v>
                </c:pt>
                <c:pt idx="9">
                  <c:v>2004.0</c:v>
                </c:pt>
                <c:pt idx="10">
                  <c:v>2006.0</c:v>
                </c:pt>
                <c:pt idx="11">
                  <c:v>2012.0</c:v>
                </c:pt>
              </c:numCache>
            </c:numRef>
          </c:xVal>
          <c:yVal>
            <c:numRef>
              <c:f>Sheet1!$B$7:$M$7</c:f>
              <c:numCache>
                <c:formatCode>General</c:formatCode>
                <c:ptCount val="12"/>
                <c:pt idx="5">
                  <c:v>50000.0</c:v>
                </c:pt>
                <c:pt idx="6">
                  <c:v>50000.0</c:v>
                </c:pt>
              </c:numCache>
            </c:numRef>
          </c:yVal>
          <c:smooth val="0"/>
        </c:ser>
        <c:ser>
          <c:idx val="6"/>
          <c:order val="6"/>
          <c:tx>
            <c:strRef>
              <c:f>Sheet1!$A$8</c:f>
              <c:strCache>
                <c:ptCount val="1"/>
                <c:pt idx="0">
                  <c:v>E871</c:v>
                </c:pt>
              </c:strCache>
            </c:strRef>
          </c:tx>
          <c:spPr>
            <a:ln w="28575">
              <a:noFill/>
            </a:ln>
          </c:spPr>
          <c:marker>
            <c:symbol val="triangle"/>
            <c:size val="12"/>
          </c:marker>
          <c:xVal>
            <c:numRef>
              <c:f>Sheet1!$B$1:$M$1</c:f>
              <c:numCache>
                <c:formatCode>General</c:formatCode>
                <c:ptCount val="12"/>
                <c:pt idx="0">
                  <c:v>1982.0</c:v>
                </c:pt>
                <c:pt idx="1">
                  <c:v>1985.0</c:v>
                </c:pt>
                <c:pt idx="2">
                  <c:v>1988.0</c:v>
                </c:pt>
                <c:pt idx="3">
                  <c:v>1991.0</c:v>
                </c:pt>
                <c:pt idx="4">
                  <c:v>1995.0</c:v>
                </c:pt>
                <c:pt idx="5">
                  <c:v>1997.0</c:v>
                </c:pt>
                <c:pt idx="6">
                  <c:v>1999.0</c:v>
                </c:pt>
                <c:pt idx="7">
                  <c:v>2001.0</c:v>
                </c:pt>
                <c:pt idx="8">
                  <c:v>2002.0</c:v>
                </c:pt>
                <c:pt idx="9">
                  <c:v>2004.0</c:v>
                </c:pt>
                <c:pt idx="10">
                  <c:v>2006.0</c:v>
                </c:pt>
                <c:pt idx="11">
                  <c:v>2012.0</c:v>
                </c:pt>
              </c:numCache>
            </c:numRef>
          </c:xVal>
          <c:yVal>
            <c:numRef>
              <c:f>Sheet1!$B$8:$M$8</c:f>
              <c:numCache>
                <c:formatCode>General</c:formatCode>
                <c:ptCount val="12"/>
                <c:pt idx="5">
                  <c:v>50000.0</c:v>
                </c:pt>
                <c:pt idx="6">
                  <c:v>150000.0</c:v>
                </c:pt>
              </c:numCache>
            </c:numRef>
          </c:yVal>
          <c:smooth val="0"/>
        </c:ser>
        <c:ser>
          <c:idx val="7"/>
          <c:order val="7"/>
          <c:tx>
            <c:strRef>
              <c:f>Sheet1!$A$9</c:f>
              <c:strCache>
                <c:ptCount val="1"/>
                <c:pt idx="0">
                  <c:v>BABAR</c:v>
                </c:pt>
              </c:strCache>
            </c:strRef>
          </c:tx>
          <c:spPr>
            <a:ln w="28575">
              <a:noFill/>
            </a:ln>
          </c:spPr>
          <c:xVal>
            <c:numRef>
              <c:f>Sheet1!$B$1:$M$1</c:f>
              <c:numCache>
                <c:formatCode>General</c:formatCode>
                <c:ptCount val="12"/>
                <c:pt idx="0">
                  <c:v>1982.0</c:v>
                </c:pt>
                <c:pt idx="1">
                  <c:v>1985.0</c:v>
                </c:pt>
                <c:pt idx="2">
                  <c:v>1988.0</c:v>
                </c:pt>
                <c:pt idx="3">
                  <c:v>1991.0</c:v>
                </c:pt>
                <c:pt idx="4">
                  <c:v>1995.0</c:v>
                </c:pt>
                <c:pt idx="5">
                  <c:v>1997.0</c:v>
                </c:pt>
                <c:pt idx="6">
                  <c:v>1999.0</c:v>
                </c:pt>
                <c:pt idx="7">
                  <c:v>2001.0</c:v>
                </c:pt>
                <c:pt idx="8">
                  <c:v>2002.0</c:v>
                </c:pt>
                <c:pt idx="9">
                  <c:v>2004.0</c:v>
                </c:pt>
                <c:pt idx="10">
                  <c:v>2006.0</c:v>
                </c:pt>
                <c:pt idx="11">
                  <c:v>2012.0</c:v>
                </c:pt>
              </c:numCache>
            </c:numRef>
          </c:xVal>
          <c:yVal>
            <c:numRef>
              <c:f>Sheet1!$B$9:$M$9</c:f>
              <c:numCache>
                <c:formatCode>General</c:formatCode>
                <c:ptCount val="12"/>
                <c:pt idx="7">
                  <c:v>150000.0</c:v>
                </c:pt>
              </c:numCache>
            </c:numRef>
          </c:yVal>
          <c:smooth val="0"/>
        </c:ser>
        <c:ser>
          <c:idx val="8"/>
          <c:order val="8"/>
          <c:tx>
            <c:strRef>
              <c:f>Sheet1!$A$10</c:f>
              <c:strCache>
                <c:ptCount val="1"/>
                <c:pt idx="0">
                  <c:v>CMS/ATLAS</c:v>
                </c:pt>
              </c:strCache>
            </c:strRef>
          </c:tx>
          <c:spPr>
            <a:ln w="28575">
              <a:noFill/>
            </a:ln>
          </c:spPr>
          <c:marker>
            <c:symbol val="square"/>
            <c:size val="7"/>
          </c:marker>
          <c:xVal>
            <c:numRef>
              <c:f>Sheet1!$B$1:$M$1</c:f>
              <c:numCache>
                <c:formatCode>General</c:formatCode>
                <c:ptCount val="12"/>
                <c:pt idx="0">
                  <c:v>1982.0</c:v>
                </c:pt>
                <c:pt idx="1">
                  <c:v>1985.0</c:v>
                </c:pt>
                <c:pt idx="2">
                  <c:v>1988.0</c:v>
                </c:pt>
                <c:pt idx="3">
                  <c:v>1991.0</c:v>
                </c:pt>
                <c:pt idx="4">
                  <c:v>1995.0</c:v>
                </c:pt>
                <c:pt idx="5">
                  <c:v>1997.0</c:v>
                </c:pt>
                <c:pt idx="6">
                  <c:v>1999.0</c:v>
                </c:pt>
                <c:pt idx="7">
                  <c:v>2001.0</c:v>
                </c:pt>
                <c:pt idx="8">
                  <c:v>2002.0</c:v>
                </c:pt>
                <c:pt idx="9">
                  <c:v>2004.0</c:v>
                </c:pt>
                <c:pt idx="10">
                  <c:v>2006.0</c:v>
                </c:pt>
                <c:pt idx="11">
                  <c:v>2012.0</c:v>
                </c:pt>
              </c:numCache>
            </c:numRef>
          </c:xVal>
          <c:yVal>
            <c:numRef>
              <c:f>Sheet1!$B$10:$M$10</c:f>
              <c:numCache>
                <c:formatCode>General</c:formatCode>
                <c:ptCount val="12"/>
                <c:pt idx="10">
                  <c:v>1.0E6</c:v>
                </c:pt>
                <c:pt idx="11">
                  <c:v>2.5E7</c:v>
                </c:pt>
              </c:numCache>
            </c:numRef>
          </c:yVal>
          <c:smooth val="0"/>
        </c:ser>
        <c:ser>
          <c:idx val="9"/>
          <c:order val="9"/>
          <c:tx>
            <c:strRef>
              <c:f>Sheet1!$A$11</c:f>
              <c:strCache>
                <c:ptCount val="1"/>
                <c:pt idx="0">
                  <c:v>E831</c:v>
                </c:pt>
              </c:strCache>
            </c:strRef>
          </c:tx>
          <c:spPr>
            <a:ln w="28575">
              <a:noFill/>
            </a:ln>
          </c:spPr>
          <c:marker>
            <c:symbol val="circle"/>
            <c:size val="12"/>
          </c:marker>
          <c:xVal>
            <c:numRef>
              <c:f>Sheet1!$B$1:$M$1</c:f>
              <c:numCache>
                <c:formatCode>General</c:formatCode>
                <c:ptCount val="12"/>
                <c:pt idx="0">
                  <c:v>1982.0</c:v>
                </c:pt>
                <c:pt idx="1">
                  <c:v>1985.0</c:v>
                </c:pt>
                <c:pt idx="2">
                  <c:v>1988.0</c:v>
                </c:pt>
                <c:pt idx="3">
                  <c:v>1991.0</c:v>
                </c:pt>
                <c:pt idx="4">
                  <c:v>1995.0</c:v>
                </c:pt>
                <c:pt idx="5">
                  <c:v>1997.0</c:v>
                </c:pt>
                <c:pt idx="6">
                  <c:v>1999.0</c:v>
                </c:pt>
                <c:pt idx="7">
                  <c:v>2001.0</c:v>
                </c:pt>
                <c:pt idx="8">
                  <c:v>2002.0</c:v>
                </c:pt>
                <c:pt idx="9">
                  <c:v>2004.0</c:v>
                </c:pt>
                <c:pt idx="10">
                  <c:v>2006.0</c:v>
                </c:pt>
                <c:pt idx="11">
                  <c:v>2012.0</c:v>
                </c:pt>
              </c:numCache>
            </c:numRef>
          </c:xVal>
          <c:yVal>
            <c:numRef>
              <c:f>Sheet1!$B$11:$M$11</c:f>
              <c:numCache>
                <c:formatCode>General</c:formatCode>
                <c:ptCount val="12"/>
                <c:pt idx="5">
                  <c:v>25000.0</c:v>
                </c:pt>
              </c:numCache>
            </c:numRef>
          </c:yVal>
          <c:smooth val="0"/>
        </c:ser>
        <c:ser>
          <c:idx val="10"/>
          <c:order val="10"/>
          <c:tx>
            <c:strRef>
              <c:f>Sheet1!$A$12</c:f>
              <c:strCache>
                <c:ptCount val="1"/>
                <c:pt idx="0">
                  <c:v>ALEPH</c:v>
                </c:pt>
              </c:strCache>
            </c:strRef>
          </c:tx>
          <c:spPr>
            <a:ln w="28575">
              <a:noFill/>
            </a:ln>
          </c:spPr>
          <c:xVal>
            <c:numRef>
              <c:f>Sheet1!$B$1:$M$1</c:f>
              <c:numCache>
                <c:formatCode>General</c:formatCode>
                <c:ptCount val="12"/>
                <c:pt idx="0">
                  <c:v>1982.0</c:v>
                </c:pt>
                <c:pt idx="1">
                  <c:v>1985.0</c:v>
                </c:pt>
                <c:pt idx="2">
                  <c:v>1988.0</c:v>
                </c:pt>
                <c:pt idx="3">
                  <c:v>1991.0</c:v>
                </c:pt>
                <c:pt idx="4">
                  <c:v>1995.0</c:v>
                </c:pt>
                <c:pt idx="5">
                  <c:v>1997.0</c:v>
                </c:pt>
                <c:pt idx="6">
                  <c:v>1999.0</c:v>
                </c:pt>
                <c:pt idx="7">
                  <c:v>2001.0</c:v>
                </c:pt>
                <c:pt idx="8">
                  <c:v>2002.0</c:v>
                </c:pt>
                <c:pt idx="9">
                  <c:v>2004.0</c:v>
                </c:pt>
                <c:pt idx="10">
                  <c:v>2006.0</c:v>
                </c:pt>
                <c:pt idx="11">
                  <c:v>2012.0</c:v>
                </c:pt>
              </c:numCache>
            </c:numRef>
          </c:xVal>
          <c:yVal>
            <c:numRef>
              <c:f>Sheet1!$B$12:$M$12</c:f>
              <c:numCache>
                <c:formatCode>General</c:formatCode>
                <c:ptCount val="12"/>
                <c:pt idx="7">
                  <c:v>3500.0</c:v>
                </c:pt>
              </c:numCache>
            </c:numRef>
          </c:yVal>
          <c:smooth val="0"/>
        </c:ser>
        <c:ser>
          <c:idx val="11"/>
          <c:order val="11"/>
          <c:tx>
            <c:strRef>
              <c:f>Sheet1!$A$13</c:f>
              <c:strCache>
                <c:ptCount val="1"/>
                <c:pt idx="0">
                  <c:v>JLAB</c:v>
                </c:pt>
              </c:strCache>
            </c:strRef>
          </c:tx>
          <c:spPr>
            <a:ln w="28575">
              <a:noFill/>
            </a:ln>
          </c:spPr>
          <c:xVal>
            <c:numRef>
              <c:f>Sheet1!$B$1:$M$1</c:f>
              <c:numCache>
                <c:formatCode>General</c:formatCode>
                <c:ptCount val="12"/>
                <c:pt idx="0">
                  <c:v>1982.0</c:v>
                </c:pt>
                <c:pt idx="1">
                  <c:v>1985.0</c:v>
                </c:pt>
                <c:pt idx="2">
                  <c:v>1988.0</c:v>
                </c:pt>
                <c:pt idx="3">
                  <c:v>1991.0</c:v>
                </c:pt>
                <c:pt idx="4">
                  <c:v>1995.0</c:v>
                </c:pt>
                <c:pt idx="5">
                  <c:v>1997.0</c:v>
                </c:pt>
                <c:pt idx="6">
                  <c:v>1999.0</c:v>
                </c:pt>
                <c:pt idx="7">
                  <c:v>2001.0</c:v>
                </c:pt>
                <c:pt idx="8">
                  <c:v>2002.0</c:v>
                </c:pt>
                <c:pt idx="9">
                  <c:v>2004.0</c:v>
                </c:pt>
                <c:pt idx="10">
                  <c:v>2006.0</c:v>
                </c:pt>
                <c:pt idx="11">
                  <c:v>2012.0</c:v>
                </c:pt>
              </c:numCache>
            </c:numRef>
          </c:xVal>
          <c:yVal>
            <c:numRef>
              <c:f>Sheet1!$B$13:$M$13</c:f>
              <c:numCache>
                <c:formatCode>General</c:formatCode>
                <c:ptCount val="12"/>
                <c:pt idx="7">
                  <c:v>150000.0</c:v>
                </c:pt>
                <c:pt idx="10">
                  <c:v>1.0E6</c:v>
                </c:pt>
              </c:numCache>
            </c:numRef>
          </c:yVal>
          <c:smooth val="0"/>
        </c:ser>
        <c:ser>
          <c:idx val="12"/>
          <c:order val="12"/>
          <c:tx>
            <c:strRef>
              <c:f>Sheet1!$A$14</c:f>
              <c:strCache>
                <c:ptCount val="1"/>
                <c:pt idx="0">
                  <c:v>RHIC</c:v>
                </c:pt>
              </c:strCache>
            </c:strRef>
          </c:tx>
          <c:spPr>
            <a:ln w="28575">
              <a:noFill/>
            </a:ln>
          </c:spPr>
          <c:xVal>
            <c:numRef>
              <c:f>Sheet1!$B$1:$M$1</c:f>
              <c:numCache>
                <c:formatCode>General</c:formatCode>
                <c:ptCount val="12"/>
                <c:pt idx="0">
                  <c:v>1982.0</c:v>
                </c:pt>
                <c:pt idx="1">
                  <c:v>1985.0</c:v>
                </c:pt>
                <c:pt idx="2">
                  <c:v>1988.0</c:v>
                </c:pt>
                <c:pt idx="3">
                  <c:v>1991.0</c:v>
                </c:pt>
                <c:pt idx="4">
                  <c:v>1995.0</c:v>
                </c:pt>
                <c:pt idx="5">
                  <c:v>1997.0</c:v>
                </c:pt>
                <c:pt idx="6">
                  <c:v>1999.0</c:v>
                </c:pt>
                <c:pt idx="7">
                  <c:v>2001.0</c:v>
                </c:pt>
                <c:pt idx="8">
                  <c:v>2002.0</c:v>
                </c:pt>
                <c:pt idx="9">
                  <c:v>2004.0</c:v>
                </c:pt>
                <c:pt idx="10">
                  <c:v>2006.0</c:v>
                </c:pt>
                <c:pt idx="11">
                  <c:v>2012.0</c:v>
                </c:pt>
              </c:numCache>
            </c:numRef>
          </c:xVal>
          <c:yVal>
            <c:numRef>
              <c:f>Sheet1!$B$14:$M$14</c:f>
              <c:numCache>
                <c:formatCode>General</c:formatCode>
                <c:ptCount val="12"/>
                <c:pt idx="8">
                  <c:v>250000.0</c:v>
                </c:pt>
              </c:numCache>
            </c:numRef>
          </c:yVal>
          <c:smooth val="0"/>
        </c:ser>
        <c:ser>
          <c:idx val="13"/>
          <c:order val="13"/>
          <c:tx>
            <c:strRef>
              <c:f>Sheet1!$A$15</c:f>
              <c:strCache>
                <c:ptCount val="1"/>
                <c:pt idx="0">
                  <c:v>NA48</c:v>
                </c:pt>
              </c:strCache>
            </c:strRef>
          </c:tx>
          <c:spPr>
            <a:ln w="28575">
              <a:noFill/>
            </a:ln>
          </c:spPr>
          <c:xVal>
            <c:numRef>
              <c:f>Sheet1!$B$1:$M$1</c:f>
              <c:numCache>
                <c:formatCode>General</c:formatCode>
                <c:ptCount val="12"/>
                <c:pt idx="0">
                  <c:v>1982.0</c:v>
                </c:pt>
                <c:pt idx="1">
                  <c:v>1985.0</c:v>
                </c:pt>
                <c:pt idx="2">
                  <c:v>1988.0</c:v>
                </c:pt>
                <c:pt idx="3">
                  <c:v>1991.0</c:v>
                </c:pt>
                <c:pt idx="4">
                  <c:v>1995.0</c:v>
                </c:pt>
                <c:pt idx="5">
                  <c:v>1997.0</c:v>
                </c:pt>
                <c:pt idx="6">
                  <c:v>1999.0</c:v>
                </c:pt>
                <c:pt idx="7">
                  <c:v>2001.0</c:v>
                </c:pt>
                <c:pt idx="8">
                  <c:v>2002.0</c:v>
                </c:pt>
                <c:pt idx="9">
                  <c:v>2004.0</c:v>
                </c:pt>
                <c:pt idx="10">
                  <c:v>2006.0</c:v>
                </c:pt>
                <c:pt idx="11">
                  <c:v>2012.0</c:v>
                </c:pt>
              </c:numCache>
            </c:numRef>
          </c:xVal>
          <c:yVal>
            <c:numRef>
              <c:f>Sheet1!$B$15:$M$15</c:f>
              <c:numCache>
                <c:formatCode>General</c:formatCode>
                <c:ptCount val="12"/>
                <c:pt idx="6">
                  <c:v>100000.0</c:v>
                </c:pt>
              </c:numCache>
            </c:numRef>
          </c:yVal>
          <c:smooth val="0"/>
        </c:ser>
        <c:ser>
          <c:idx val="14"/>
          <c:order val="14"/>
          <c:tx>
            <c:strRef>
              <c:f>Sheet1!$A$16</c:f>
              <c:strCache>
                <c:ptCount val="1"/>
                <c:pt idx="0">
                  <c:v>ZEUS</c:v>
                </c:pt>
              </c:strCache>
            </c:strRef>
          </c:tx>
          <c:spPr>
            <a:ln w="28575">
              <a:noFill/>
            </a:ln>
          </c:spPr>
          <c:xVal>
            <c:numRef>
              <c:f>Sheet1!$B$1:$M$1</c:f>
              <c:numCache>
                <c:formatCode>General</c:formatCode>
                <c:ptCount val="12"/>
                <c:pt idx="0">
                  <c:v>1982.0</c:v>
                </c:pt>
                <c:pt idx="1">
                  <c:v>1985.0</c:v>
                </c:pt>
                <c:pt idx="2">
                  <c:v>1988.0</c:v>
                </c:pt>
                <c:pt idx="3">
                  <c:v>1991.0</c:v>
                </c:pt>
                <c:pt idx="4">
                  <c:v>1995.0</c:v>
                </c:pt>
                <c:pt idx="5">
                  <c:v>1997.0</c:v>
                </c:pt>
                <c:pt idx="6">
                  <c:v>1999.0</c:v>
                </c:pt>
                <c:pt idx="7">
                  <c:v>2001.0</c:v>
                </c:pt>
                <c:pt idx="8">
                  <c:v>2002.0</c:v>
                </c:pt>
                <c:pt idx="9">
                  <c:v>2004.0</c:v>
                </c:pt>
                <c:pt idx="10">
                  <c:v>2006.0</c:v>
                </c:pt>
                <c:pt idx="11">
                  <c:v>2012.0</c:v>
                </c:pt>
              </c:numCache>
            </c:numRef>
          </c:xVal>
          <c:yVal>
            <c:numRef>
              <c:f>Sheet1!$B$16:$M$16</c:f>
              <c:numCache>
                <c:formatCode>General</c:formatCode>
                <c:ptCount val="12"/>
                <c:pt idx="6">
                  <c:v>3500.0</c:v>
                </c:pt>
              </c:numCache>
            </c:numRef>
          </c:yVal>
          <c:smooth val="0"/>
        </c:ser>
        <c:ser>
          <c:idx val="15"/>
          <c:order val="15"/>
          <c:tx>
            <c:strRef>
              <c:f>Sheet1!$A$17</c:f>
              <c:strCache>
                <c:ptCount val="1"/>
                <c:pt idx="0">
                  <c:v>BC72</c:v>
                </c:pt>
              </c:strCache>
            </c:strRef>
          </c:tx>
          <c:spPr>
            <a:ln w="28575">
              <a:noFill/>
            </a:ln>
          </c:spPr>
          <c:xVal>
            <c:numRef>
              <c:f>Sheet1!$B$1:$M$1</c:f>
              <c:numCache>
                <c:formatCode>General</c:formatCode>
                <c:ptCount val="12"/>
                <c:pt idx="0">
                  <c:v>1982.0</c:v>
                </c:pt>
                <c:pt idx="1">
                  <c:v>1985.0</c:v>
                </c:pt>
                <c:pt idx="2">
                  <c:v>1988.0</c:v>
                </c:pt>
                <c:pt idx="3">
                  <c:v>1991.0</c:v>
                </c:pt>
                <c:pt idx="4">
                  <c:v>1995.0</c:v>
                </c:pt>
                <c:pt idx="5">
                  <c:v>1997.0</c:v>
                </c:pt>
                <c:pt idx="6">
                  <c:v>1999.0</c:v>
                </c:pt>
                <c:pt idx="7">
                  <c:v>2001.0</c:v>
                </c:pt>
                <c:pt idx="8">
                  <c:v>2002.0</c:v>
                </c:pt>
                <c:pt idx="9">
                  <c:v>2004.0</c:v>
                </c:pt>
                <c:pt idx="10">
                  <c:v>2006.0</c:v>
                </c:pt>
                <c:pt idx="11">
                  <c:v>2012.0</c:v>
                </c:pt>
              </c:numCache>
            </c:numRef>
          </c:xVal>
          <c:yVal>
            <c:numRef>
              <c:f>Sheet1!$B$17:$M$17</c:f>
              <c:numCache>
                <c:formatCode>General</c:formatCode>
                <c:ptCount val="12"/>
                <c:pt idx="0">
                  <c:v>40.0</c:v>
                </c:pt>
              </c:numCache>
            </c:numRef>
          </c:yVal>
          <c:smooth val="0"/>
        </c:ser>
        <c:dLbls>
          <c:showLegendKey val="0"/>
          <c:showVal val="0"/>
          <c:showCatName val="0"/>
          <c:showSerName val="0"/>
          <c:showPercent val="0"/>
          <c:showBubbleSize val="0"/>
        </c:dLbls>
        <c:axId val="2111433000"/>
        <c:axId val="2111435704"/>
      </c:scatterChart>
      <c:valAx>
        <c:axId val="2111433000"/>
        <c:scaling>
          <c:orientation val="minMax"/>
          <c:max val="2015.0"/>
        </c:scaling>
        <c:delete val="0"/>
        <c:axPos val="b"/>
        <c:numFmt formatCode="General" sourceLinked="1"/>
        <c:majorTickMark val="out"/>
        <c:minorTickMark val="none"/>
        <c:tickLblPos val="nextTo"/>
        <c:crossAx val="2111435704"/>
        <c:crosses val="autoZero"/>
        <c:crossBetween val="midCat"/>
      </c:valAx>
      <c:valAx>
        <c:axId val="2111435704"/>
        <c:scaling>
          <c:logBase val="10.0"/>
          <c:orientation val="minMax"/>
        </c:scaling>
        <c:delete val="0"/>
        <c:axPos val="l"/>
        <c:majorGridlines/>
        <c:numFmt formatCode="General" sourceLinked="1"/>
        <c:majorTickMark val="out"/>
        <c:minorTickMark val="none"/>
        <c:tickLblPos val="nextTo"/>
        <c:crossAx val="2111433000"/>
        <c:crosses val="autoZero"/>
        <c:crossBetween val="midCat"/>
      </c:valAx>
    </c:plotArea>
    <c:legend>
      <c:legendPos val="r"/>
      <c:layout>
        <c:manualLayout>
          <c:xMode val="edge"/>
          <c:yMode val="edge"/>
          <c:x val="0.834051089008611"/>
          <c:y val="0.0"/>
          <c:w val="0.165948910991389"/>
          <c:h val="1.0"/>
        </c:manualLayout>
      </c:layout>
      <c:overlay val="0"/>
      <c:txPr>
        <a:bodyPr/>
        <a:lstStyle/>
        <a:p>
          <a:pPr>
            <a:defRPr sz="1600" spc="-100"/>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0.35678</cdr:x>
      <cdr:y>0.45825</cdr:y>
    </cdr:from>
    <cdr:to>
      <cdr:x>0.488</cdr:x>
      <cdr:y>0.55651</cdr:y>
    </cdr:to>
    <cdr:sp macro="" textlink="">
      <cdr:nvSpPr>
        <cdr:cNvPr id="2" name="TextBox 1"/>
        <cdr:cNvSpPr txBox="1"/>
      </cdr:nvSpPr>
      <cdr:spPr>
        <a:xfrm xmlns:a="http://schemas.openxmlformats.org/drawingml/2006/main">
          <a:off x="3099245" y="1862336"/>
          <a:ext cx="1139870" cy="399337"/>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800" dirty="0" smtClean="0"/>
            <a:t>    CDF/D0</a:t>
          </a:r>
        </a:p>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EC8347-19A3-A045-AC07-2E382A249AB1}" type="datetimeFigureOut">
              <a:rPr lang="en-US" smtClean="0"/>
              <a:t>6/10/12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24CEE5-DF2D-994F-B167-4ABD7BC8744D}" type="slidenum">
              <a:rPr lang="en-US" smtClean="0"/>
              <a:t>‹#›</a:t>
            </a:fld>
            <a:endParaRPr lang="en-US"/>
          </a:p>
        </p:txBody>
      </p:sp>
    </p:spTree>
    <p:extLst>
      <p:ext uri="{BB962C8B-B14F-4D97-AF65-F5344CB8AC3E}">
        <p14:creationId xmlns:p14="http://schemas.microsoft.com/office/powerpoint/2010/main" val="31519711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A2DF26-1C90-9C41-966B-CE839069BB9B}" type="datetimeFigureOut">
              <a:rPr lang="en-US" smtClean="0"/>
              <a:t>6/10/12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32F225-A684-D04E-8EBD-70CD3A129B82}" type="slidenum">
              <a:rPr lang="en-US" smtClean="0"/>
              <a:t>‹#›</a:t>
            </a:fld>
            <a:endParaRPr lang="en-US"/>
          </a:p>
        </p:txBody>
      </p:sp>
    </p:spTree>
    <p:extLst>
      <p:ext uri="{BB962C8B-B14F-4D97-AF65-F5344CB8AC3E}">
        <p14:creationId xmlns:p14="http://schemas.microsoft.com/office/powerpoint/2010/main" val="1031200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not here to sing the lay of the 43 Tevatron experiments as the </a:t>
            </a:r>
            <a:r>
              <a:rPr lang="en-US" smtClean="0"/>
              <a:t>begats</a:t>
            </a:r>
            <a:r>
              <a:rPr lang="en-US" dirty="0" smtClean="0"/>
              <a:t> alone take 3 days to recite.</a:t>
            </a:r>
          </a:p>
          <a:p>
            <a:endParaRPr lang="en-US" dirty="0"/>
          </a:p>
          <a:p>
            <a:endParaRPr lang="en-US" dirty="0"/>
          </a:p>
        </p:txBody>
      </p:sp>
      <p:sp>
        <p:nvSpPr>
          <p:cNvPr id="4" name="Slide Number Placeholder 3"/>
          <p:cNvSpPr>
            <a:spLocks noGrp="1"/>
          </p:cNvSpPr>
          <p:nvPr>
            <p:ph type="sldNum" sz="quarter" idx="10"/>
          </p:nvPr>
        </p:nvSpPr>
        <p:spPr/>
        <p:txBody>
          <a:bodyPr/>
          <a:lstStyle/>
          <a:p>
            <a:fld id="{EC32F225-A684-D04E-8EBD-70CD3A129B82}" type="slidenum">
              <a:rPr lang="en-US" smtClean="0"/>
              <a:t>1</a:t>
            </a:fld>
            <a:endParaRPr lang="en-US"/>
          </a:p>
        </p:txBody>
      </p:sp>
    </p:spTree>
    <p:extLst>
      <p:ext uri="{BB962C8B-B14F-4D97-AF65-F5344CB8AC3E}">
        <p14:creationId xmlns:p14="http://schemas.microsoft.com/office/powerpoint/2010/main" val="1518209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 the Cesium</a:t>
            </a:r>
            <a:r>
              <a:rPr lang="en-US" baseline="0" dirty="0" smtClean="0"/>
              <a:t> Iodide calorimeter – with the predecessor lead glass calorimeter.  The “typical” event is a rare decay that was discovered at </a:t>
            </a:r>
            <a:r>
              <a:rPr lang="en-US" baseline="0" dirty="0" err="1" smtClean="0"/>
              <a:t>KTeV</a:t>
            </a:r>
            <a:r>
              <a:rPr lang="en-US" baseline="0" dirty="0" smtClean="0"/>
              <a:t> – with 5000 events.</a:t>
            </a:r>
            <a:endParaRPr lang="en-US" dirty="0"/>
          </a:p>
        </p:txBody>
      </p:sp>
      <p:sp>
        <p:nvSpPr>
          <p:cNvPr id="4" name="Slide Number Placeholder 3"/>
          <p:cNvSpPr>
            <a:spLocks noGrp="1"/>
          </p:cNvSpPr>
          <p:nvPr>
            <p:ph type="sldNum" sz="quarter" idx="10"/>
          </p:nvPr>
        </p:nvSpPr>
        <p:spPr/>
        <p:txBody>
          <a:bodyPr/>
          <a:lstStyle/>
          <a:p>
            <a:fld id="{EC32F225-A684-D04E-8EBD-70CD3A129B82}" type="slidenum">
              <a:rPr lang="en-US" smtClean="0"/>
              <a:t>14</a:t>
            </a:fld>
            <a:endParaRPr lang="en-US"/>
          </a:p>
        </p:txBody>
      </p:sp>
    </p:spTree>
    <p:extLst>
      <p:ext uri="{BB962C8B-B14F-4D97-AF65-F5344CB8AC3E}">
        <p14:creationId xmlns:p14="http://schemas.microsoft.com/office/powerpoint/2010/main" val="1019315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KL</a:t>
            </a:r>
            <a:r>
              <a:rPr lang="en-US" baseline="0" dirty="0" smtClean="0"/>
              <a:t> mass peak in the rare channel KL -&gt; </a:t>
            </a:r>
            <a:r>
              <a:rPr lang="en-US" baseline="0" dirty="0" err="1" smtClean="0"/>
              <a:t>pipi</a:t>
            </a:r>
            <a:r>
              <a:rPr lang="en-US" baseline="0" dirty="0" smtClean="0"/>
              <a:t> e e.  If one forms a plane from the </a:t>
            </a:r>
            <a:r>
              <a:rPr lang="en-US" baseline="0" dirty="0" err="1" smtClean="0"/>
              <a:t>pions</a:t>
            </a:r>
            <a:r>
              <a:rPr lang="en-US" baseline="0" dirty="0" smtClean="0"/>
              <a:t> and one from the electrons you can define a T odd variable.  The plot shows the number of events for sin phi cos phi </a:t>
            </a:r>
            <a:r>
              <a:rPr lang="en-US" baseline="0" dirty="0" err="1" smtClean="0"/>
              <a:t>posiitve</a:t>
            </a:r>
            <a:r>
              <a:rPr lang="en-US" baseline="0" dirty="0" smtClean="0"/>
              <a:t> and negative.  The T violation is the difference between the grey and white curves.  Yikes.</a:t>
            </a:r>
          </a:p>
          <a:p>
            <a:endParaRPr lang="en-US" baseline="0" dirty="0" smtClean="0"/>
          </a:p>
          <a:p>
            <a:r>
              <a:rPr lang="en-US" baseline="0" dirty="0" smtClean="0"/>
              <a:t>They saw 5000, could have seen it if it was 1000 times as rare!</a:t>
            </a:r>
          </a:p>
        </p:txBody>
      </p:sp>
      <p:sp>
        <p:nvSpPr>
          <p:cNvPr id="4" name="Slide Number Placeholder 3"/>
          <p:cNvSpPr>
            <a:spLocks noGrp="1"/>
          </p:cNvSpPr>
          <p:nvPr>
            <p:ph type="sldNum" sz="quarter" idx="10"/>
          </p:nvPr>
        </p:nvSpPr>
        <p:spPr/>
        <p:txBody>
          <a:bodyPr/>
          <a:lstStyle/>
          <a:p>
            <a:fld id="{70752479-ECE6-4554-959F-62C9BFC56AE4}" type="slidenum">
              <a:rPr lang="en-US" smtClean="0"/>
              <a:pPr/>
              <a:t>15</a:t>
            </a:fld>
            <a:endParaRPr lang="en-US"/>
          </a:p>
        </p:txBody>
      </p:sp>
    </p:spTree>
    <p:extLst>
      <p:ext uri="{BB962C8B-B14F-4D97-AF65-F5344CB8AC3E}">
        <p14:creationId xmlns:p14="http://schemas.microsoft.com/office/powerpoint/2010/main" val="1222237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use a lot of beam to look at proton structure.</a:t>
            </a:r>
          </a:p>
          <a:p>
            <a:endParaRPr lang="en-US" dirty="0" smtClean="0"/>
          </a:p>
          <a:p>
            <a:r>
              <a:rPr lang="en-US" dirty="0" smtClean="0"/>
              <a:t>Protons</a:t>
            </a:r>
            <a:r>
              <a:rPr lang="en-US" baseline="0" dirty="0" smtClean="0"/>
              <a:t> are made of 3 valence quarks but they also contain gluons and a “sea” of  virtual quark anti quark pairs.  Our first expectation would be that these “sea” quarks would be isospin symmetric.  We can look at the antiquarks by annihilating them on the quarks from a proton beam to produce lepton pairs</a:t>
            </a:r>
            <a:endParaRPr lang="en-US" dirty="0"/>
          </a:p>
        </p:txBody>
      </p:sp>
      <p:sp>
        <p:nvSpPr>
          <p:cNvPr id="4" name="Slide Number Placeholder 3"/>
          <p:cNvSpPr>
            <a:spLocks noGrp="1"/>
          </p:cNvSpPr>
          <p:nvPr>
            <p:ph type="sldNum" sz="quarter" idx="10"/>
          </p:nvPr>
        </p:nvSpPr>
        <p:spPr/>
        <p:txBody>
          <a:bodyPr/>
          <a:lstStyle/>
          <a:p>
            <a:fld id="{EC32F225-A684-D04E-8EBD-70CD3A129B82}" type="slidenum">
              <a:rPr lang="en-US" smtClean="0"/>
              <a:t>16</a:t>
            </a:fld>
            <a:endParaRPr lang="en-US"/>
          </a:p>
        </p:txBody>
      </p:sp>
    </p:spTree>
    <p:extLst>
      <p:ext uri="{BB962C8B-B14F-4D97-AF65-F5344CB8AC3E}">
        <p14:creationId xmlns:p14="http://schemas.microsoft.com/office/powerpoint/2010/main" val="3674548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t>
            </a:r>
            <a:r>
              <a:rPr lang="en-US" baseline="0" dirty="0" smtClean="0"/>
              <a:t> we patent this like </a:t>
            </a:r>
            <a:endParaRPr lang="en-US" dirty="0"/>
          </a:p>
        </p:txBody>
      </p:sp>
      <p:sp>
        <p:nvSpPr>
          <p:cNvPr id="4" name="Slide Number Placeholder 3"/>
          <p:cNvSpPr>
            <a:spLocks noGrp="1"/>
          </p:cNvSpPr>
          <p:nvPr>
            <p:ph type="sldNum" sz="quarter" idx="10"/>
          </p:nvPr>
        </p:nvSpPr>
        <p:spPr/>
        <p:txBody>
          <a:bodyPr/>
          <a:lstStyle/>
          <a:p>
            <a:fld id="{EC32F225-A684-D04E-8EBD-70CD3A129B82}" type="slidenum">
              <a:rPr lang="en-US" smtClean="0"/>
              <a:t>17</a:t>
            </a:fld>
            <a:endParaRPr lang="en-US"/>
          </a:p>
        </p:txBody>
      </p:sp>
    </p:spTree>
    <p:extLst>
      <p:ext uri="{BB962C8B-B14F-4D97-AF65-F5344CB8AC3E}">
        <p14:creationId xmlns:p14="http://schemas.microsoft.com/office/powerpoint/2010/main" val="1598733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comparing deuterium to hydrogen and assuming</a:t>
            </a:r>
            <a:r>
              <a:rPr lang="en-US" baseline="0" dirty="0" smtClean="0"/>
              <a:t> </a:t>
            </a:r>
            <a:r>
              <a:rPr lang="en-US" baseline="0" dirty="0" err="1" smtClean="0"/>
              <a:t>isopsin</a:t>
            </a:r>
            <a:r>
              <a:rPr lang="en-US" baseline="0" dirty="0" smtClean="0"/>
              <a:t> and charge symmetry they could tell anti-d quarks from anti-u quarks.</a:t>
            </a:r>
            <a:endParaRPr lang="en-US" dirty="0"/>
          </a:p>
        </p:txBody>
      </p:sp>
      <p:sp>
        <p:nvSpPr>
          <p:cNvPr id="4" name="Slide Number Placeholder 3"/>
          <p:cNvSpPr>
            <a:spLocks noGrp="1"/>
          </p:cNvSpPr>
          <p:nvPr>
            <p:ph type="sldNum" sz="quarter" idx="10"/>
          </p:nvPr>
        </p:nvSpPr>
        <p:spPr/>
        <p:txBody>
          <a:bodyPr/>
          <a:lstStyle/>
          <a:p>
            <a:fld id="{EC32F225-A684-D04E-8EBD-70CD3A129B82}" type="slidenum">
              <a:rPr lang="en-US" smtClean="0"/>
              <a:t>18</a:t>
            </a:fld>
            <a:endParaRPr lang="en-US"/>
          </a:p>
        </p:txBody>
      </p:sp>
    </p:spTree>
    <p:extLst>
      <p:ext uri="{BB962C8B-B14F-4D97-AF65-F5344CB8AC3E}">
        <p14:creationId xmlns:p14="http://schemas.microsoft.com/office/powerpoint/2010/main" val="3414351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p:spPr>
        <p:txBody>
          <a:bodyPr/>
          <a:lstStyle>
            <a:lvl1pPr defTabSz="914437" eaLnBrk="0" hangingPunct="0">
              <a:defRPr sz="2400">
                <a:solidFill>
                  <a:schemeClr val="tx1"/>
                </a:solidFill>
                <a:latin typeface="Calibri" charset="0"/>
                <a:ea typeface="ＭＳ Ｐゴシック" charset="0"/>
                <a:cs typeface="ＭＳ Ｐゴシック" charset="0"/>
              </a:defRPr>
            </a:lvl1pPr>
            <a:lvl2pPr marL="729057" indent="-280406" defTabSz="914437" eaLnBrk="0" hangingPunct="0">
              <a:defRPr sz="2400">
                <a:solidFill>
                  <a:schemeClr val="tx1"/>
                </a:solidFill>
                <a:latin typeface="Calibri" charset="0"/>
                <a:ea typeface="ＭＳ Ｐゴシック" charset="0"/>
              </a:defRPr>
            </a:lvl2pPr>
            <a:lvl3pPr marL="1121626" indent="-224325" defTabSz="914437" eaLnBrk="0" hangingPunct="0">
              <a:defRPr sz="2400">
                <a:solidFill>
                  <a:schemeClr val="tx1"/>
                </a:solidFill>
                <a:latin typeface="Calibri" charset="0"/>
                <a:ea typeface="ＭＳ Ｐゴシック" charset="0"/>
              </a:defRPr>
            </a:lvl3pPr>
            <a:lvl4pPr marL="1570276" indent="-224325" defTabSz="914437" eaLnBrk="0" hangingPunct="0">
              <a:defRPr sz="2400">
                <a:solidFill>
                  <a:schemeClr val="tx1"/>
                </a:solidFill>
                <a:latin typeface="Calibri" charset="0"/>
                <a:ea typeface="ＭＳ Ｐゴシック" charset="0"/>
              </a:defRPr>
            </a:lvl4pPr>
            <a:lvl5pPr marL="2018927" indent="-224325" defTabSz="914437" eaLnBrk="0" hangingPunct="0">
              <a:defRPr sz="2400">
                <a:solidFill>
                  <a:schemeClr val="tx1"/>
                </a:solidFill>
                <a:latin typeface="Calibri" charset="0"/>
                <a:ea typeface="ＭＳ Ｐゴシック" charset="0"/>
              </a:defRPr>
            </a:lvl5pPr>
            <a:lvl6pPr marL="2467577" indent="-224325" defTabSz="914437" eaLnBrk="0" fontAlgn="base" hangingPunct="0">
              <a:spcBef>
                <a:spcPct val="0"/>
              </a:spcBef>
              <a:spcAft>
                <a:spcPct val="0"/>
              </a:spcAft>
              <a:defRPr sz="2400">
                <a:solidFill>
                  <a:schemeClr val="tx1"/>
                </a:solidFill>
                <a:latin typeface="Calibri" charset="0"/>
                <a:ea typeface="ＭＳ Ｐゴシック" charset="0"/>
              </a:defRPr>
            </a:lvl6pPr>
            <a:lvl7pPr marL="2916227" indent="-224325" defTabSz="914437" eaLnBrk="0" fontAlgn="base" hangingPunct="0">
              <a:spcBef>
                <a:spcPct val="0"/>
              </a:spcBef>
              <a:spcAft>
                <a:spcPct val="0"/>
              </a:spcAft>
              <a:defRPr sz="2400">
                <a:solidFill>
                  <a:schemeClr val="tx1"/>
                </a:solidFill>
                <a:latin typeface="Calibri" charset="0"/>
                <a:ea typeface="ＭＳ Ｐゴシック" charset="0"/>
              </a:defRPr>
            </a:lvl7pPr>
            <a:lvl8pPr marL="3364878" indent="-224325" defTabSz="914437" eaLnBrk="0" fontAlgn="base" hangingPunct="0">
              <a:spcBef>
                <a:spcPct val="0"/>
              </a:spcBef>
              <a:spcAft>
                <a:spcPct val="0"/>
              </a:spcAft>
              <a:defRPr sz="2400">
                <a:solidFill>
                  <a:schemeClr val="tx1"/>
                </a:solidFill>
                <a:latin typeface="Calibri" charset="0"/>
                <a:ea typeface="ＭＳ Ｐゴシック" charset="0"/>
              </a:defRPr>
            </a:lvl8pPr>
            <a:lvl9pPr marL="3813528" indent="-224325" defTabSz="914437" eaLnBrk="0" fontAlgn="base" hangingPunct="0">
              <a:spcBef>
                <a:spcPct val="0"/>
              </a:spcBef>
              <a:spcAft>
                <a:spcPct val="0"/>
              </a:spcAft>
              <a:defRPr sz="2400">
                <a:solidFill>
                  <a:schemeClr val="tx1"/>
                </a:solidFill>
                <a:latin typeface="Calibri" charset="0"/>
                <a:ea typeface="ＭＳ Ｐゴシック" charset="0"/>
              </a:defRPr>
            </a:lvl9pPr>
          </a:lstStyle>
          <a:p>
            <a:fld id="{8515BD33-8AA7-4045-B8B5-B9BD748786E5}" type="slidenum">
              <a:rPr lang="en-US" sz="1200">
                <a:latin typeface="Arial" charset="0"/>
              </a:rPr>
              <a:pPr/>
              <a:t>19</a:t>
            </a:fld>
            <a:endParaRPr lang="en-US" sz="1200">
              <a:latin typeface="Arial" charset="0"/>
            </a:endParaRPr>
          </a:p>
        </p:txBody>
      </p:sp>
      <p:sp>
        <p:nvSpPr>
          <p:cNvPr id="161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19" name="Rectangle 3"/>
          <p:cNvSpPr>
            <a:spLocks noGrp="1" noChangeArrowheads="1"/>
          </p:cNvSpPr>
          <p:nvPr>
            <p:ph type="body" idx="1"/>
          </p:nvPr>
        </p:nvSpPr>
        <p:spPr>
          <a:noFill/>
        </p:spPr>
        <p:txBody>
          <a:bodyPr/>
          <a:lstStyle/>
          <a:p>
            <a:pPr eaLnBrk="1" hangingPunct="1"/>
            <a:r>
              <a:rPr lang="en-US" dirty="0" smtClean="0"/>
              <a:t>Big surprise – the d and u anti-quarks act differently</a:t>
            </a:r>
            <a:r>
              <a:rPr lang="en-US" baseline="0" dirty="0" smtClean="0"/>
              <a:t> as a function of their momenta!  Everyone had to rewrite their parton code for CDF, D0 and the LHC.</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use a neutrino beam to study</a:t>
            </a:r>
            <a:r>
              <a:rPr lang="en-US" baseline="0" dirty="0" smtClean="0"/>
              <a:t> quarks some more.</a:t>
            </a:r>
          </a:p>
          <a:p>
            <a:endParaRPr lang="en-US" baseline="0" dirty="0" smtClean="0"/>
          </a:p>
          <a:p>
            <a:r>
              <a:rPr lang="en-US" baseline="0" dirty="0" smtClean="0"/>
              <a:t>To tell quarks from anti-quarks it helps to have both a neutrino and anti-neutrino beam and be able to tell them apart.  The NuTeV sign selected beam had almost no cross-contamination.  </a:t>
            </a:r>
          </a:p>
        </p:txBody>
      </p:sp>
      <p:sp>
        <p:nvSpPr>
          <p:cNvPr id="4" name="Slide Number Placeholder 3"/>
          <p:cNvSpPr>
            <a:spLocks noGrp="1"/>
          </p:cNvSpPr>
          <p:nvPr>
            <p:ph type="sldNum" sz="quarter" idx="10"/>
          </p:nvPr>
        </p:nvSpPr>
        <p:spPr/>
        <p:txBody>
          <a:bodyPr/>
          <a:lstStyle/>
          <a:p>
            <a:fld id="{EC32F225-A684-D04E-8EBD-70CD3A129B82}" type="slidenum">
              <a:rPr lang="en-US" smtClean="0"/>
              <a:t>20</a:t>
            </a:fld>
            <a:endParaRPr lang="en-US"/>
          </a:p>
        </p:txBody>
      </p:sp>
    </p:spTree>
    <p:extLst>
      <p:ext uri="{BB962C8B-B14F-4D97-AF65-F5344CB8AC3E}">
        <p14:creationId xmlns:p14="http://schemas.microsoft.com/office/powerpoint/2010/main" val="3846919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NuTeV measurement is several sigma larger</a:t>
            </a:r>
            <a:r>
              <a:rPr lang="en-US" baseline="0" dirty="0" smtClean="0"/>
              <a:t> than theoretical expectation – inspired measurement at the Tevatron and search for possible charge symmetry violation in nucleons. </a:t>
            </a:r>
            <a:endParaRPr lang="en-US" dirty="0"/>
          </a:p>
        </p:txBody>
      </p:sp>
      <p:sp>
        <p:nvSpPr>
          <p:cNvPr id="4" name="Slide Number Placeholder 3"/>
          <p:cNvSpPr>
            <a:spLocks noGrp="1"/>
          </p:cNvSpPr>
          <p:nvPr>
            <p:ph type="sldNum" sz="quarter" idx="10"/>
          </p:nvPr>
        </p:nvSpPr>
        <p:spPr/>
        <p:txBody>
          <a:bodyPr/>
          <a:lstStyle/>
          <a:p>
            <a:fld id="{EC32F225-A684-D04E-8EBD-70CD3A129B82}" type="slidenum">
              <a:rPr lang="en-US" smtClean="0"/>
              <a:t>23</a:t>
            </a:fld>
            <a:endParaRPr lang="en-US"/>
          </a:p>
        </p:txBody>
      </p:sp>
    </p:spTree>
    <p:extLst>
      <p:ext uri="{BB962C8B-B14F-4D97-AF65-F5344CB8AC3E}">
        <p14:creationId xmlns:p14="http://schemas.microsoft.com/office/powerpoint/2010/main" val="4170582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the most exotic beam of all.</a:t>
            </a:r>
          </a:p>
          <a:p>
            <a:endParaRPr lang="en-US" dirty="0" smtClean="0"/>
          </a:p>
          <a:p>
            <a:r>
              <a:rPr lang="en-US" dirty="0" smtClean="0"/>
              <a:t>The D(S) meson decays</a:t>
            </a:r>
            <a:r>
              <a:rPr lang="en-US" baseline="0" dirty="0" smtClean="0"/>
              <a:t> to tau lepton + tau neutrino about 5% of the time.  So all you need to do is make D_s, let it decay before it interacts – put something in the way of all the other stuff to filter out junk and collect the tau neutrinos coming out the back end.</a:t>
            </a:r>
          </a:p>
          <a:p>
            <a:endParaRPr lang="en-US" dirty="0"/>
          </a:p>
        </p:txBody>
      </p:sp>
      <p:sp>
        <p:nvSpPr>
          <p:cNvPr id="4" name="Slide Number Placeholder 3"/>
          <p:cNvSpPr>
            <a:spLocks noGrp="1"/>
          </p:cNvSpPr>
          <p:nvPr>
            <p:ph type="sldNum" sz="quarter" idx="10"/>
          </p:nvPr>
        </p:nvSpPr>
        <p:spPr/>
        <p:txBody>
          <a:bodyPr/>
          <a:lstStyle/>
          <a:p>
            <a:fld id="{EC32F225-A684-D04E-8EBD-70CD3A129B82}" type="slidenum">
              <a:rPr lang="en-US" smtClean="0"/>
              <a:t>24</a:t>
            </a:fld>
            <a:endParaRPr lang="en-US"/>
          </a:p>
        </p:txBody>
      </p:sp>
    </p:spTree>
    <p:extLst>
      <p:ext uri="{BB962C8B-B14F-4D97-AF65-F5344CB8AC3E}">
        <p14:creationId xmlns:p14="http://schemas.microsoft.com/office/powerpoint/2010/main" val="2755625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260 </a:t>
            </a:r>
            <a:r>
              <a:rPr lang="en-US" baseline="0" dirty="0" err="1" smtClean="0"/>
              <a:t>kG</a:t>
            </a:r>
            <a:r>
              <a:rPr lang="en-US" baseline="0" dirty="0" smtClean="0"/>
              <a:t> of emulsion, which must be taken to Japan and run through an automatic scanning machine</a:t>
            </a:r>
          </a:p>
          <a:p>
            <a:endParaRPr lang="en-US" baseline="0" dirty="0" smtClean="0"/>
          </a:p>
          <a:p>
            <a:r>
              <a:rPr lang="en-US" baseline="0" dirty="0" smtClean="0"/>
              <a:t>Note, drift chambers recycled from E665 – built by Schellman</a:t>
            </a:r>
            <a:r>
              <a:rPr lang="en-US" baseline="0" smtClean="0"/>
              <a:t>/Baller and lab 6.</a:t>
            </a:r>
            <a:endParaRPr lang="en-US" dirty="0"/>
          </a:p>
        </p:txBody>
      </p:sp>
      <p:sp>
        <p:nvSpPr>
          <p:cNvPr id="4" name="Slide Number Placeholder 3"/>
          <p:cNvSpPr>
            <a:spLocks noGrp="1"/>
          </p:cNvSpPr>
          <p:nvPr>
            <p:ph type="sldNum" sz="quarter" idx="10"/>
          </p:nvPr>
        </p:nvSpPr>
        <p:spPr/>
        <p:txBody>
          <a:bodyPr/>
          <a:lstStyle/>
          <a:p>
            <a:fld id="{EC32F225-A684-D04E-8EBD-70CD3A129B82}" type="slidenum">
              <a:rPr lang="en-US" smtClean="0"/>
              <a:t>25</a:t>
            </a:fld>
            <a:endParaRPr lang="en-US"/>
          </a:p>
        </p:txBody>
      </p:sp>
    </p:spTree>
    <p:extLst>
      <p:ext uri="{BB962C8B-B14F-4D97-AF65-F5344CB8AC3E}">
        <p14:creationId xmlns:p14="http://schemas.microsoft.com/office/powerpoint/2010/main" val="1727572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the “usual” suspects were trained on Tevatron II .  For example, I  once taught a young  student how to strip a detector of any valuable components.</a:t>
            </a:r>
            <a:r>
              <a:rPr lang="en-US" baseline="0" dirty="0" smtClean="0"/>
              <a:t>  Here she is reassembling them.</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EC32F225-A684-D04E-8EBD-70CD3A129B82}" type="slidenum">
              <a:rPr lang="en-US" smtClean="0"/>
              <a:t>2</a:t>
            </a:fld>
            <a:endParaRPr lang="en-US"/>
          </a:p>
        </p:txBody>
      </p:sp>
    </p:spTree>
    <p:extLst>
      <p:ext uri="{BB962C8B-B14F-4D97-AF65-F5344CB8AC3E}">
        <p14:creationId xmlns:p14="http://schemas.microsoft.com/office/powerpoint/2010/main" val="1070349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saw 9 candidates and expected 1.5 background.  Here is an example where the</a:t>
            </a:r>
            <a:r>
              <a:rPr lang="en-US" baseline="0" dirty="0" smtClean="0"/>
              <a:t> tau decays </a:t>
            </a:r>
            <a:r>
              <a:rPr lang="en-US" baseline="0" dirty="0" err="1" smtClean="0"/>
              <a:t>hadronically</a:t>
            </a:r>
            <a:r>
              <a:rPr lang="en-US" baseline="0" dirty="0" smtClean="0"/>
              <a:t>.</a:t>
            </a:r>
          </a:p>
          <a:p>
            <a:endParaRPr lang="en-US" baseline="0" dirty="0" smtClean="0"/>
          </a:p>
          <a:p>
            <a:r>
              <a:rPr lang="en-US" baseline="0" dirty="0" smtClean="0"/>
              <a:t>OPERA has now seen at least one of these from CERN</a:t>
            </a:r>
            <a:endParaRPr lang="en-US" dirty="0"/>
          </a:p>
        </p:txBody>
      </p:sp>
      <p:sp>
        <p:nvSpPr>
          <p:cNvPr id="4" name="Slide Number Placeholder 3"/>
          <p:cNvSpPr>
            <a:spLocks noGrp="1"/>
          </p:cNvSpPr>
          <p:nvPr>
            <p:ph type="sldNum" sz="quarter" idx="10"/>
          </p:nvPr>
        </p:nvSpPr>
        <p:spPr/>
        <p:txBody>
          <a:bodyPr/>
          <a:lstStyle/>
          <a:p>
            <a:fld id="{EC32F225-A684-D04E-8EBD-70CD3A129B82}" type="slidenum">
              <a:rPr lang="en-US" smtClean="0"/>
              <a:t>26</a:t>
            </a:fld>
            <a:endParaRPr lang="en-US"/>
          </a:p>
        </p:txBody>
      </p:sp>
    </p:spTree>
    <p:extLst>
      <p:ext uri="{BB962C8B-B14F-4D97-AF65-F5344CB8AC3E}">
        <p14:creationId xmlns:p14="http://schemas.microsoft.com/office/powerpoint/2010/main" val="1106615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 the Amdahl</a:t>
            </a:r>
            <a:r>
              <a:rPr lang="en-US" baseline="0" dirty="0" smtClean="0"/>
              <a:t> computer ~ 1990, the first silicon graphics and IBM farms in 1992, Linux farms in 1999 and part of the farms in 2008.</a:t>
            </a:r>
          </a:p>
          <a:p>
            <a:endParaRPr lang="en-US" dirty="0" smtClean="0"/>
          </a:p>
          <a:p>
            <a:r>
              <a:rPr lang="en-US" dirty="0" smtClean="0"/>
              <a:t>Circa 2000 someone thought that we would never need a big computer room again</a:t>
            </a:r>
          </a:p>
        </p:txBody>
      </p:sp>
      <p:sp>
        <p:nvSpPr>
          <p:cNvPr id="4" name="Slide Number Placeholder 3"/>
          <p:cNvSpPr>
            <a:spLocks noGrp="1"/>
          </p:cNvSpPr>
          <p:nvPr>
            <p:ph type="sldNum" sz="quarter" idx="10"/>
          </p:nvPr>
        </p:nvSpPr>
        <p:spPr/>
        <p:txBody>
          <a:bodyPr/>
          <a:lstStyle/>
          <a:p>
            <a:fld id="{EC32F225-A684-D04E-8EBD-70CD3A129B82}" type="slidenum">
              <a:rPr lang="en-US" smtClean="0"/>
              <a:t>30</a:t>
            </a:fld>
            <a:endParaRPr lang="en-US"/>
          </a:p>
        </p:txBody>
      </p:sp>
    </p:spTree>
    <p:extLst>
      <p:ext uri="{BB962C8B-B14F-4D97-AF65-F5344CB8AC3E}">
        <p14:creationId xmlns:p14="http://schemas.microsoft.com/office/powerpoint/2010/main" val="2375969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so easy – there is a lot of stuff coming out the back, including products from</a:t>
            </a:r>
            <a:r>
              <a:rPr lang="en-US" baseline="0" dirty="0" smtClean="0"/>
              <a:t> charm production in the target.  Use magnets to sweep the remaining muons out of the way before your detector.</a:t>
            </a:r>
            <a:endParaRPr lang="en-US" dirty="0"/>
          </a:p>
        </p:txBody>
      </p:sp>
      <p:sp>
        <p:nvSpPr>
          <p:cNvPr id="4" name="Slide Number Placeholder 3"/>
          <p:cNvSpPr>
            <a:spLocks noGrp="1"/>
          </p:cNvSpPr>
          <p:nvPr>
            <p:ph type="sldNum" sz="quarter" idx="10"/>
          </p:nvPr>
        </p:nvSpPr>
        <p:spPr/>
        <p:txBody>
          <a:bodyPr/>
          <a:lstStyle/>
          <a:p>
            <a:fld id="{EC32F225-A684-D04E-8EBD-70CD3A129B82}" type="slidenum">
              <a:rPr lang="en-US" smtClean="0"/>
              <a:t>32</a:t>
            </a:fld>
            <a:endParaRPr lang="en-US"/>
          </a:p>
        </p:txBody>
      </p:sp>
    </p:spTree>
    <p:extLst>
      <p:ext uri="{BB962C8B-B14F-4D97-AF65-F5344CB8AC3E}">
        <p14:creationId xmlns:p14="http://schemas.microsoft.com/office/powerpoint/2010/main" val="2833220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 a small spectrometer.</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C32F225-A684-D04E-8EBD-70CD3A129B82}" type="slidenum">
              <a:rPr lang="en-US" smtClean="0"/>
              <a:t>33</a:t>
            </a:fld>
            <a:endParaRPr lang="en-US"/>
          </a:p>
        </p:txBody>
      </p:sp>
    </p:spTree>
    <p:extLst>
      <p:ext uri="{BB962C8B-B14F-4D97-AF65-F5344CB8AC3E}">
        <p14:creationId xmlns:p14="http://schemas.microsoft.com/office/powerpoint/2010/main" val="3662881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NUSEA took</a:t>
            </a:r>
            <a:r>
              <a:rPr lang="en-US" baseline="0" dirty="0" smtClean="0"/>
              <a:t> a lot of protons and aimed them at deuterium and hydrogen targets.  The experiment is, as usual, generic, except that they put were really only interested in the muon pairs from annihilation.  A very small fraction of the total interactions which occurred in the detector.</a:t>
            </a:r>
            <a:endParaRPr lang="en-US" dirty="0"/>
          </a:p>
        </p:txBody>
      </p:sp>
      <p:sp>
        <p:nvSpPr>
          <p:cNvPr id="4" name="Slide Number Placeholder 3"/>
          <p:cNvSpPr>
            <a:spLocks noGrp="1"/>
          </p:cNvSpPr>
          <p:nvPr>
            <p:ph type="sldNum" sz="quarter" idx="10"/>
          </p:nvPr>
        </p:nvSpPr>
        <p:spPr/>
        <p:txBody>
          <a:bodyPr/>
          <a:lstStyle/>
          <a:p>
            <a:fld id="{EC32F225-A684-D04E-8EBD-70CD3A129B82}" type="slidenum">
              <a:rPr lang="en-US" smtClean="0"/>
              <a:t>35</a:t>
            </a:fld>
            <a:endParaRPr lang="en-US"/>
          </a:p>
        </p:txBody>
      </p:sp>
    </p:spTree>
    <p:extLst>
      <p:ext uri="{BB962C8B-B14F-4D97-AF65-F5344CB8AC3E}">
        <p14:creationId xmlns:p14="http://schemas.microsoft.com/office/powerpoint/2010/main" val="2303875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not going to show all of these in a 20 minute talk</a:t>
            </a:r>
            <a:endParaRPr lang="en-US" dirty="0"/>
          </a:p>
        </p:txBody>
      </p:sp>
      <p:sp>
        <p:nvSpPr>
          <p:cNvPr id="4" name="Slide Number Placeholder 3"/>
          <p:cNvSpPr>
            <a:spLocks noGrp="1"/>
          </p:cNvSpPr>
          <p:nvPr>
            <p:ph type="sldNum" sz="quarter" idx="10"/>
          </p:nvPr>
        </p:nvSpPr>
        <p:spPr/>
        <p:txBody>
          <a:bodyPr/>
          <a:lstStyle/>
          <a:p>
            <a:fld id="{EC32F225-A684-D04E-8EBD-70CD3A129B82}" type="slidenum">
              <a:rPr lang="en-US" smtClean="0"/>
              <a:t>3</a:t>
            </a:fld>
            <a:endParaRPr lang="en-US"/>
          </a:p>
        </p:txBody>
      </p:sp>
    </p:spTree>
    <p:extLst>
      <p:ext uri="{BB962C8B-B14F-4D97-AF65-F5344CB8AC3E}">
        <p14:creationId xmlns:p14="http://schemas.microsoft.com/office/powerpoint/2010/main" val="3972061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a:t>
            </a:r>
            <a:r>
              <a:rPr lang="en-US" baseline="0" dirty="0" smtClean="0"/>
              <a:t> minute the Tevatron would ramp from 0-800 GeV and deliver a 23 second spill of up to 3 x10</a:t>
            </a:r>
            <a:r>
              <a:rPr lang="en-US" baseline="30000" dirty="0" smtClean="0"/>
              <a:t>13 </a:t>
            </a:r>
            <a:r>
              <a:rPr lang="en-US" baseline="0" dirty="0" smtClean="0"/>
              <a:t>protons to switchyard.</a:t>
            </a:r>
          </a:p>
          <a:p>
            <a:r>
              <a:rPr lang="en-US" baseline="0" dirty="0" smtClean="0"/>
              <a:t>The beam was split onto many different primary and secondary targets.</a:t>
            </a:r>
            <a:endParaRPr lang="en-US" dirty="0"/>
          </a:p>
        </p:txBody>
      </p:sp>
      <p:sp>
        <p:nvSpPr>
          <p:cNvPr id="4" name="Slide Number Placeholder 3"/>
          <p:cNvSpPr>
            <a:spLocks noGrp="1"/>
          </p:cNvSpPr>
          <p:nvPr>
            <p:ph type="sldNum" sz="quarter" idx="10"/>
          </p:nvPr>
        </p:nvSpPr>
        <p:spPr/>
        <p:txBody>
          <a:bodyPr/>
          <a:lstStyle/>
          <a:p>
            <a:fld id="{EC32F225-A684-D04E-8EBD-70CD3A129B82}" type="slidenum">
              <a:rPr lang="en-US" smtClean="0"/>
              <a:t>4</a:t>
            </a:fld>
            <a:endParaRPr lang="en-US"/>
          </a:p>
        </p:txBody>
      </p:sp>
    </p:spTree>
    <p:extLst>
      <p:ext uri="{BB962C8B-B14F-4D97-AF65-F5344CB8AC3E}">
        <p14:creationId xmlns:p14="http://schemas.microsoft.com/office/powerpoint/2010/main" val="4285041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Heck  - why bother</a:t>
            </a:r>
            <a:endParaRPr lang="en-US" dirty="0"/>
          </a:p>
        </p:txBody>
      </p:sp>
      <p:sp>
        <p:nvSpPr>
          <p:cNvPr id="4" name="Slide Number Placeholder 3"/>
          <p:cNvSpPr>
            <a:spLocks noGrp="1"/>
          </p:cNvSpPr>
          <p:nvPr>
            <p:ph type="sldNum" sz="quarter" idx="10"/>
          </p:nvPr>
        </p:nvSpPr>
        <p:spPr/>
        <p:txBody>
          <a:bodyPr/>
          <a:lstStyle/>
          <a:p>
            <a:fld id="{EC32F225-A684-D04E-8EBD-70CD3A129B82}" type="slidenum">
              <a:rPr lang="en-US" smtClean="0"/>
              <a:t>5</a:t>
            </a:fld>
            <a:endParaRPr lang="en-US"/>
          </a:p>
        </p:txBody>
      </p:sp>
    </p:spTree>
    <p:extLst>
      <p:ext uri="{BB962C8B-B14F-4D97-AF65-F5344CB8AC3E}">
        <p14:creationId xmlns:p14="http://schemas.microsoft.com/office/powerpoint/2010/main" val="2126343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generic detector consists of a high precision silicon strip detector followed by magnets, tracking systems, Cerenkov</a:t>
            </a:r>
            <a:r>
              <a:rPr lang="en-US" baseline="0" dirty="0" smtClean="0"/>
              <a:t> detectors for particle identification, Electromagnetic and hadronic calorimeters, and finally, a muon filter and detector.</a:t>
            </a:r>
          </a:p>
          <a:p>
            <a:endParaRPr lang="en-US" baseline="0" dirty="0" smtClean="0"/>
          </a:p>
          <a:p>
            <a:r>
              <a:rPr lang="en-US" baseline="0" dirty="0" smtClean="0"/>
              <a:t>Robert Wilson pioneered the idea of painting these colors other than hospital green</a:t>
            </a:r>
            <a:endParaRPr lang="en-US" dirty="0"/>
          </a:p>
        </p:txBody>
      </p:sp>
      <p:sp>
        <p:nvSpPr>
          <p:cNvPr id="4" name="Slide Number Placeholder 3"/>
          <p:cNvSpPr>
            <a:spLocks noGrp="1"/>
          </p:cNvSpPr>
          <p:nvPr>
            <p:ph type="sldNum" sz="quarter" idx="10"/>
          </p:nvPr>
        </p:nvSpPr>
        <p:spPr/>
        <p:txBody>
          <a:bodyPr/>
          <a:lstStyle/>
          <a:p>
            <a:fld id="{EC32F225-A684-D04E-8EBD-70CD3A129B82}" type="slidenum">
              <a:rPr lang="en-US" smtClean="0"/>
              <a:t>7</a:t>
            </a:fld>
            <a:endParaRPr lang="en-US"/>
          </a:p>
        </p:txBody>
      </p:sp>
    </p:spTree>
    <p:extLst>
      <p:ext uri="{BB962C8B-B14F-4D97-AF65-F5344CB8AC3E}">
        <p14:creationId xmlns:p14="http://schemas.microsoft.com/office/powerpoint/2010/main" val="1122606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E687 event showing a photon beam producing a fully reconstructed D Dbar pair in the silicon detector.  This was not easy.</a:t>
            </a:r>
            <a:endParaRPr lang="en-US" dirty="0"/>
          </a:p>
        </p:txBody>
      </p:sp>
      <p:sp>
        <p:nvSpPr>
          <p:cNvPr id="4" name="Slide Number Placeholder 3"/>
          <p:cNvSpPr>
            <a:spLocks noGrp="1"/>
          </p:cNvSpPr>
          <p:nvPr>
            <p:ph type="sldNum" sz="quarter" idx="10"/>
          </p:nvPr>
        </p:nvSpPr>
        <p:spPr/>
        <p:txBody>
          <a:bodyPr/>
          <a:lstStyle/>
          <a:p>
            <a:fld id="{EC32F225-A684-D04E-8EBD-70CD3A129B82}" type="slidenum">
              <a:rPr lang="en-US" smtClean="0"/>
              <a:t>8</a:t>
            </a:fld>
            <a:endParaRPr lang="en-US"/>
          </a:p>
        </p:txBody>
      </p:sp>
    </p:spTree>
    <p:extLst>
      <p:ext uri="{BB962C8B-B14F-4D97-AF65-F5344CB8AC3E}">
        <p14:creationId xmlns:p14="http://schemas.microsoft.com/office/powerpoint/2010/main" val="3165564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example was E791</a:t>
            </a:r>
            <a:r>
              <a:rPr lang="en-US" baseline="0" dirty="0" smtClean="0"/>
              <a:t> which went for even higher luminosity with a pion beam.  Interaction rate was 40 kHz and they wrote 10kHz to tape.  1/1000 were charm </a:t>
            </a:r>
            <a:endParaRPr lang="en-US" dirty="0"/>
          </a:p>
        </p:txBody>
      </p:sp>
      <p:sp>
        <p:nvSpPr>
          <p:cNvPr id="4" name="Slide Number Placeholder 3"/>
          <p:cNvSpPr>
            <a:spLocks noGrp="1"/>
          </p:cNvSpPr>
          <p:nvPr>
            <p:ph type="sldNum" sz="quarter" idx="10"/>
          </p:nvPr>
        </p:nvSpPr>
        <p:spPr/>
        <p:txBody>
          <a:bodyPr/>
          <a:lstStyle/>
          <a:p>
            <a:fld id="{EC32F225-A684-D04E-8EBD-70CD3A129B82}" type="slidenum">
              <a:rPr lang="en-US" smtClean="0"/>
              <a:t>9</a:t>
            </a:fld>
            <a:endParaRPr lang="en-US"/>
          </a:p>
        </p:txBody>
      </p:sp>
    </p:spTree>
    <p:extLst>
      <p:ext uri="{BB962C8B-B14F-4D97-AF65-F5344CB8AC3E}">
        <p14:creationId xmlns:p14="http://schemas.microsoft.com/office/powerpoint/2010/main" val="318439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on to a</a:t>
            </a:r>
            <a:r>
              <a:rPr lang="en-US" baseline="0" dirty="0" smtClean="0"/>
              <a:t> very rare decay experiment </a:t>
            </a:r>
            <a:r>
              <a:rPr lang="en-US" baseline="0" dirty="0" err="1" smtClean="0"/>
              <a:t>KTeV</a:t>
            </a:r>
            <a:endParaRPr lang="en-US" baseline="0" dirty="0" smtClean="0"/>
          </a:p>
          <a:p>
            <a:endParaRPr lang="en-US" baseline="0" dirty="0" smtClean="0"/>
          </a:p>
          <a:p>
            <a:r>
              <a:rPr lang="en-US" baseline="0" dirty="0" smtClean="0"/>
              <a:t>The detector consists of a very long decay pipe, followed by tracking and </a:t>
            </a:r>
            <a:r>
              <a:rPr lang="en-US" baseline="0" dirty="0" err="1" smtClean="0"/>
              <a:t>calorimetery</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C32F225-A684-D04E-8EBD-70CD3A129B82}" type="slidenum">
              <a:rPr lang="en-US" smtClean="0"/>
              <a:t>12</a:t>
            </a:fld>
            <a:endParaRPr lang="en-US"/>
          </a:p>
        </p:txBody>
      </p:sp>
    </p:spTree>
    <p:extLst>
      <p:ext uri="{BB962C8B-B14F-4D97-AF65-F5344CB8AC3E}">
        <p14:creationId xmlns:p14="http://schemas.microsoft.com/office/powerpoint/2010/main" val="3085888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r>
              <a:rPr lang="en-US" smtClean="0"/>
              <a:t>6/11/12</a:t>
            </a:r>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r>
              <a:rPr lang="en-US" smtClean="0"/>
              <a:t>6/11/12</a:t>
            </a:r>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r>
              <a:rPr lang="en-US" smtClean="0"/>
              <a:t>6/11/12</a:t>
            </a:r>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98727" y="147340"/>
            <a:ext cx="7610929" cy="60126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5726" y="1148953"/>
            <a:ext cx="2134810" cy="51628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2435680" y="1148953"/>
            <a:ext cx="2136321" cy="5162848"/>
          </a:xfrm>
        </p:spPr>
        <p:txBody>
          <a:bodyPr>
            <a:normAutofit/>
          </a:bodyPr>
          <a:lstStyle/>
          <a:p>
            <a:pPr lvl="0"/>
            <a:endParaRPr lang="en-US" noProof="0" smtClean="0"/>
          </a:p>
        </p:txBody>
      </p:sp>
      <p:sp>
        <p:nvSpPr>
          <p:cNvPr id="5" name="Date Placeholder 4"/>
          <p:cNvSpPr>
            <a:spLocks noGrp="1"/>
          </p:cNvSpPr>
          <p:nvPr>
            <p:ph type="dt" sz="half" idx="10"/>
          </p:nvPr>
        </p:nvSpPr>
        <p:spPr>
          <a:xfrm>
            <a:off x="258763" y="6442075"/>
            <a:ext cx="1524000" cy="239713"/>
          </a:xfrm>
        </p:spPr>
        <p:txBody>
          <a:bodyPr/>
          <a:lstStyle>
            <a:lvl1pPr>
              <a:defRPr smtClean="0"/>
            </a:lvl1pPr>
          </a:lstStyle>
          <a:p>
            <a:pPr>
              <a:defRPr/>
            </a:pPr>
            <a:r>
              <a:rPr lang="en-US" smtClean="0"/>
              <a:t>6/11/12</a:t>
            </a:r>
            <a:endParaRPr lang="en-US"/>
          </a:p>
        </p:txBody>
      </p:sp>
      <p:sp>
        <p:nvSpPr>
          <p:cNvPr id="6" name="Footer Placeholder 5"/>
          <p:cNvSpPr>
            <a:spLocks noGrp="1"/>
          </p:cNvSpPr>
          <p:nvPr>
            <p:ph type="ftr" sz="quarter" idx="11"/>
          </p:nvPr>
        </p:nvSpPr>
        <p:spPr>
          <a:xfrm>
            <a:off x="1784350" y="6442075"/>
            <a:ext cx="5573713" cy="239713"/>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370763" y="6442075"/>
            <a:ext cx="1600200" cy="239713"/>
          </a:xfrm>
        </p:spPr>
        <p:txBody>
          <a:bodyPr/>
          <a:lstStyle>
            <a:lvl1pPr>
              <a:defRPr/>
            </a:lvl1pPr>
          </a:lstStyle>
          <a:p>
            <a:pPr>
              <a:defRPr/>
            </a:pPr>
            <a:fld id="{C62952A5-313C-E74E-A5C4-6AB2B65C141A}" type="slidenum">
              <a:rPr lang="en-US"/>
              <a:pPr>
                <a:defRPr/>
              </a:pPr>
              <a:t>‹#›</a:t>
            </a:fld>
            <a:endParaRPr lang="en-US"/>
          </a:p>
        </p:txBody>
      </p:sp>
    </p:spTree>
    <p:extLst>
      <p:ext uri="{BB962C8B-B14F-4D97-AF65-F5344CB8AC3E}">
        <p14:creationId xmlns:p14="http://schemas.microsoft.com/office/powerpoint/2010/main" val="544960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r>
              <a:rPr lang="en-US" smtClean="0"/>
              <a:t>6/11/12</a:t>
            </a:r>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r>
              <a:rPr lang="en-US" smtClean="0"/>
              <a:t>6/11/12</a:t>
            </a:r>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eaLnBrk="1" latinLnBrk="0" hangingPunct="1"/>
            <a:r>
              <a:rPr lang="en-US" smtClean="0"/>
              <a:t>6/11/12</a:t>
            </a:r>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eaLnBrk="1" latinLnBrk="0" hangingPunct="1"/>
            <a:r>
              <a:rPr lang="en-US" smtClean="0"/>
              <a:t>6/11/12</a:t>
            </a:r>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r>
              <a:rPr lang="en-US" smtClean="0"/>
              <a:t>6/11/12</a:t>
            </a:r>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r>
              <a:rPr lang="en-US" smtClean="0"/>
              <a:t>6/11/12</a:t>
            </a:r>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r>
              <a:rPr lang="en-US" smtClean="0"/>
              <a:t>6/11/12</a:t>
            </a:r>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r>
              <a:rPr lang="en-US" smtClean="0"/>
              <a:t>6/11/12</a:t>
            </a:r>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6807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7874449" y="6248400"/>
            <a:ext cx="1777102"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r>
              <a:rPr lang="en-US" smtClean="0"/>
              <a:t>6/11/12</a:t>
            </a:r>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6384731"/>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6369049"/>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pic>
        <p:nvPicPr>
          <p:cNvPr id="2" name="Picture 1" descr="fixed.pdf"/>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535333" y="364067"/>
            <a:ext cx="1574994" cy="69602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image" Target="../media/image18.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g"/><Relationship Id="rId5" Type="http://schemas.openxmlformats.org/officeDocument/2006/relationships/image" Target="../media/image26.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jpe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29.emf"/><Relationship Id="rId5" Type="http://schemas.openxmlformats.org/officeDocument/2006/relationships/image" Target="../media/image32.jpe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3.jpeg"/></Relationships>
</file>

<file path=ppt/slides/_rels/slide19.xml.rels><?xml version="1.0" encoding="UTF-8" standalone="yes"?>
<Relationships xmlns="http://schemas.openxmlformats.org/package/2006/relationships"><Relationship Id="rId11" Type="http://schemas.openxmlformats.org/officeDocument/2006/relationships/image" Target="../media/image37.png"/><Relationship Id="rId12" Type="http://schemas.openxmlformats.org/officeDocument/2006/relationships/image" Target="../media/image38.png"/><Relationship Id="rId13" Type="http://schemas.openxmlformats.org/officeDocument/2006/relationships/image" Target="../media/image39.png"/><Relationship Id="rId14" Type="http://schemas.openxmlformats.org/officeDocument/2006/relationships/image" Target="../media/image40.png"/><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slideLayout" Target="../slideLayouts/slideLayout2.xml"/><Relationship Id="rId7" Type="http://schemas.openxmlformats.org/officeDocument/2006/relationships/notesSlide" Target="../notesSlides/notesSlide15.xml"/><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hyperlink" Target="http://conferences.fnal.gov/tevft/" TargetMode="External"/><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1.emf"/><Relationship Id="rId4" Type="http://schemas.openxmlformats.org/officeDocument/2006/relationships/image" Target="../media/image42.emf"/><Relationship Id="rId5" Type="http://schemas.openxmlformats.org/officeDocument/2006/relationships/image" Target="../media/image43.jpe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 Id="rId3" Type="http://schemas.openxmlformats.org/officeDocument/2006/relationships/image" Target="../media/image46.emf"/></Relationships>
</file>

<file path=ppt/slides/_rels/slide23.xml.rels><?xml version="1.0" encoding="UTF-8" standalone="yes"?>
<Relationships xmlns="http://schemas.openxmlformats.org/package/2006/relationships"><Relationship Id="rId3" Type="http://schemas.openxmlformats.org/officeDocument/2006/relationships/image" Target="../media/image47.emf"/><Relationship Id="rId4" Type="http://schemas.openxmlformats.org/officeDocument/2006/relationships/image" Target="../media/image48.emf"/><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49.emf"/></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jpeg"/><Relationship Id="rId5" Type="http://schemas.openxmlformats.org/officeDocument/2006/relationships/image" Target="../media/image52.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5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jpeg"/><Relationship Id="rId5" Type="http://schemas.openxmlformats.org/officeDocument/2006/relationships/image" Target="../media/image57.jpeg"/><Relationship Id="rId6" Type="http://schemas.openxmlformats.org/officeDocument/2006/relationships/image" Target="../media/image58.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60.png"/></Relationships>
</file>

<file path=ppt/slides/_rels/slide33.xml.rels><?xml version="1.0" encoding="UTF-8" standalone="yes"?>
<Relationships xmlns="http://schemas.openxmlformats.org/package/2006/relationships"><Relationship Id="rId3" Type="http://schemas.openxmlformats.org/officeDocument/2006/relationships/image" Target="../media/image61.jpg"/><Relationship Id="rId4" Type="http://schemas.openxmlformats.org/officeDocument/2006/relationships/image" Target="../media/image62.jp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64.emf"/><Relationship Id="rId4" Type="http://schemas.openxmlformats.org/officeDocument/2006/relationships/image" Target="../media/image65.jpeg"/><Relationship Id="rId5" Type="http://schemas.openxmlformats.org/officeDocument/2006/relationships/image" Target="../media/image66.emf"/><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5" Type="http://schemas.openxmlformats.org/officeDocument/2006/relationships/image" Target="../media/image9.emf"/><Relationship Id="rId6"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4" Type="http://schemas.openxmlformats.org/officeDocument/2006/relationships/image" Target="../media/image13.gif"/><Relationship Id="rId5" Type="http://schemas.openxmlformats.org/officeDocument/2006/relationships/image" Target="../media/image14.jpg"/><Relationship Id="rId6" Type="http://schemas.openxmlformats.org/officeDocument/2006/relationships/image" Target="../media/image15.emf"/><Relationship Id="rId7" Type="http://schemas.openxmlformats.org/officeDocument/2006/relationships/image" Target="../media/image16.em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ngres-homer.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892" y="-188132"/>
            <a:ext cx="9558645" cy="7333999"/>
          </a:xfrm>
          <a:prstGeom prst="rect">
            <a:avLst/>
          </a:prstGeom>
        </p:spPr>
      </p:pic>
      <p:sp>
        <p:nvSpPr>
          <p:cNvPr id="2" name="Title 1"/>
          <p:cNvSpPr>
            <a:spLocks noGrp="1"/>
          </p:cNvSpPr>
          <p:nvPr>
            <p:ph type="ctrTitle"/>
          </p:nvPr>
        </p:nvSpPr>
        <p:spPr>
          <a:xfrm>
            <a:off x="101600" y="25400"/>
            <a:ext cx="5573289" cy="1828800"/>
          </a:xfrm>
        </p:spPr>
        <p:txBody>
          <a:bodyPr>
            <a:normAutofit fontScale="90000"/>
          </a:bodyPr>
          <a:lstStyle/>
          <a:p>
            <a:r>
              <a:rPr lang="en-US" dirty="0" smtClean="0"/>
              <a:t>Achievements </a:t>
            </a:r>
            <a:r>
              <a:rPr lang="en-US" dirty="0"/>
              <a:t>of the </a:t>
            </a:r>
            <a:r>
              <a:rPr lang="en-US" dirty="0" smtClean="0"/>
              <a:t>Tevatron Fixed</a:t>
            </a:r>
            <a:r>
              <a:rPr lang="en-US" dirty="0"/>
              <a:t>-Target Program</a:t>
            </a:r>
          </a:p>
        </p:txBody>
      </p:sp>
      <p:sp>
        <p:nvSpPr>
          <p:cNvPr id="3" name="Subtitle 2"/>
          <p:cNvSpPr>
            <a:spLocks noGrp="1"/>
          </p:cNvSpPr>
          <p:nvPr>
            <p:ph type="subTitle" idx="1"/>
          </p:nvPr>
        </p:nvSpPr>
        <p:spPr>
          <a:xfrm>
            <a:off x="2827867" y="6214534"/>
            <a:ext cx="6705600" cy="685800"/>
          </a:xfrm>
        </p:spPr>
        <p:txBody>
          <a:bodyPr>
            <a:normAutofit fontScale="77500" lnSpcReduction="20000"/>
          </a:bodyPr>
          <a:lstStyle/>
          <a:p>
            <a:r>
              <a:rPr lang="en-US" dirty="0" smtClean="0">
                <a:solidFill>
                  <a:schemeClr val="bg1"/>
                </a:solidFill>
              </a:rPr>
              <a:t>Heidi Schellman</a:t>
            </a:r>
          </a:p>
          <a:p>
            <a:r>
              <a:rPr lang="en-US" dirty="0" smtClean="0">
                <a:solidFill>
                  <a:schemeClr val="bg1"/>
                </a:solidFill>
              </a:rPr>
              <a:t> Northwestern University</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1</a:t>
            </a:fld>
            <a:endParaRPr kumimoji="0" lang="en-US" dirty="0">
              <a:solidFill>
                <a:schemeClr val="tx2"/>
              </a:solidFill>
            </a:endParaRPr>
          </a:p>
        </p:txBody>
      </p:sp>
      <p:sp>
        <p:nvSpPr>
          <p:cNvPr id="8" name="Date Placeholder 7"/>
          <p:cNvSpPr>
            <a:spLocks noGrp="1"/>
          </p:cNvSpPr>
          <p:nvPr>
            <p:ph type="dt" sz="half" idx="10"/>
          </p:nvPr>
        </p:nvSpPr>
        <p:spPr/>
        <p:txBody>
          <a:bodyPr/>
          <a:lstStyle/>
          <a:p>
            <a:pPr algn="ctr" eaLnBrk="1" latinLnBrk="0" hangingPunct="1"/>
            <a:r>
              <a:rPr lang="en-US" smtClean="0"/>
              <a:t>6/11/12</a:t>
            </a:r>
            <a:endParaRPr lang="en-US" sz="2000" dirty="0">
              <a:solidFill>
                <a:srgbClr val="FFFFFF"/>
              </a:solidFill>
            </a:endParaRPr>
          </a:p>
        </p:txBody>
      </p:sp>
    </p:spTree>
    <p:extLst>
      <p:ext uri="{BB962C8B-B14F-4D97-AF65-F5344CB8AC3E}">
        <p14:creationId xmlns:p14="http://schemas.microsoft.com/office/powerpoint/2010/main" val="38630637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normAutofit/>
          </a:bodyPr>
          <a:lstStyle/>
          <a:p>
            <a:fld id="{39C79FAC-EBC6-BF4A-B96E-4C49527AE402}" type="slidenum">
              <a:rPr lang="en-US"/>
              <a:pPr/>
              <a:t>10</a:t>
            </a:fld>
            <a:endParaRPr lang="en-US"/>
          </a:p>
        </p:txBody>
      </p:sp>
      <p:pic>
        <p:nvPicPr>
          <p:cNvPr id="591876" name="Picture 4" descr="OleMissSchematic"/>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76200"/>
            <a:ext cx="4406900" cy="6781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90-1073-08.h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5075" y="3009344"/>
            <a:ext cx="3815631" cy="3848656"/>
          </a:xfrm>
          <a:prstGeom prst="rect">
            <a:avLst/>
          </a:prstGeom>
        </p:spPr>
      </p:pic>
      <p:pic>
        <p:nvPicPr>
          <p:cNvPr id="8" name="Picture 7" descr="oldtapes90-0283-02.hr.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83868" y="270934"/>
            <a:ext cx="2034840" cy="2523067"/>
          </a:xfrm>
          <a:prstGeom prst="rect">
            <a:avLst/>
          </a:prstGeom>
        </p:spPr>
      </p:pic>
      <p:sp>
        <p:nvSpPr>
          <p:cNvPr id="2" name="TextBox 1"/>
          <p:cNvSpPr txBox="1"/>
          <p:nvPr/>
        </p:nvSpPr>
        <p:spPr>
          <a:xfrm>
            <a:off x="5486515" y="1642667"/>
            <a:ext cx="889987" cy="374461"/>
          </a:xfrm>
          <a:prstGeom prst="rect">
            <a:avLst/>
          </a:prstGeom>
          <a:noFill/>
        </p:spPr>
        <p:txBody>
          <a:bodyPr wrap="none" rtlCol="0">
            <a:spAutoFit/>
          </a:bodyPr>
          <a:lstStyle/>
          <a:p>
            <a:r>
              <a:rPr lang="en-US" dirty="0" smtClean="0"/>
              <a:t>Before</a:t>
            </a:r>
            <a:endParaRPr lang="en-US" dirty="0"/>
          </a:p>
        </p:txBody>
      </p:sp>
      <p:sp>
        <p:nvSpPr>
          <p:cNvPr id="3" name="TextBox 2"/>
          <p:cNvSpPr txBox="1"/>
          <p:nvPr/>
        </p:nvSpPr>
        <p:spPr>
          <a:xfrm>
            <a:off x="7552266" y="6483539"/>
            <a:ext cx="726055" cy="374461"/>
          </a:xfrm>
          <a:prstGeom prst="rect">
            <a:avLst/>
          </a:prstGeom>
          <a:noFill/>
        </p:spPr>
        <p:txBody>
          <a:bodyPr wrap="none" rtlCol="0">
            <a:spAutoFit/>
          </a:bodyPr>
          <a:lstStyle/>
          <a:p>
            <a:r>
              <a:rPr lang="en-US" dirty="0" smtClean="0"/>
              <a:t>E791</a:t>
            </a:r>
            <a:endParaRPr lang="en-US" dirty="0"/>
          </a:p>
        </p:txBody>
      </p:sp>
      <p:sp>
        <p:nvSpPr>
          <p:cNvPr id="5" name="TextBox 4"/>
          <p:cNvSpPr txBox="1"/>
          <p:nvPr/>
        </p:nvSpPr>
        <p:spPr>
          <a:xfrm>
            <a:off x="4406899" y="305739"/>
            <a:ext cx="1623783" cy="1077218"/>
          </a:xfrm>
          <a:prstGeom prst="rect">
            <a:avLst/>
          </a:prstGeom>
          <a:noFill/>
        </p:spPr>
        <p:txBody>
          <a:bodyPr wrap="square" rtlCol="0">
            <a:spAutoFit/>
          </a:bodyPr>
          <a:lstStyle/>
          <a:p>
            <a:r>
              <a:rPr lang="en-US" sz="3200" dirty="0" smtClean="0"/>
              <a:t>E791</a:t>
            </a:r>
          </a:p>
          <a:p>
            <a:r>
              <a:rPr lang="en-US" sz="3200" dirty="0" smtClean="0"/>
              <a:t>charm</a:t>
            </a:r>
          </a:p>
        </p:txBody>
      </p:sp>
      <p:sp>
        <p:nvSpPr>
          <p:cNvPr id="9" name="Date Placeholder 8"/>
          <p:cNvSpPr>
            <a:spLocks noGrp="1"/>
          </p:cNvSpPr>
          <p:nvPr>
            <p:ph type="dt" sz="half" idx="10"/>
          </p:nvPr>
        </p:nvSpPr>
        <p:spPr/>
        <p:txBody>
          <a:bodyPr/>
          <a:lstStyle/>
          <a:p>
            <a:pPr eaLnBrk="1" latinLnBrk="0" hangingPunct="1"/>
            <a:r>
              <a:rPr lang="en-US" smtClean="0"/>
              <a:t>6/11/12</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5800" y="152400"/>
            <a:ext cx="7772400" cy="1143000"/>
          </a:xfrm>
        </p:spPr>
        <p:txBody>
          <a:bodyPr>
            <a:normAutofit/>
          </a:bodyPr>
          <a:lstStyle/>
          <a:p>
            <a:r>
              <a:rPr lang="en-US" sz="3600" dirty="0" smtClean="0"/>
              <a:t>Data Volume per experiment (in </a:t>
            </a:r>
            <a:r>
              <a:rPr lang="en-US" sz="3600" dirty="0" err="1" smtClean="0"/>
              <a:t>Gbyte</a:t>
            </a:r>
            <a:r>
              <a:rPr lang="en-US" sz="3600" dirty="0" smtClean="0"/>
              <a:t>)</a:t>
            </a:r>
            <a:endParaRPr lang="en-US" sz="3600" dirty="0"/>
          </a:p>
        </p:txBody>
      </p:sp>
      <p:sp>
        <p:nvSpPr>
          <p:cNvPr id="6" name="Slide Number Placeholder 5"/>
          <p:cNvSpPr>
            <a:spLocks noGrp="1"/>
          </p:cNvSpPr>
          <p:nvPr>
            <p:ph type="sldNum" sz="quarter" idx="12"/>
          </p:nvPr>
        </p:nvSpPr>
        <p:spPr/>
        <p:txBody>
          <a:bodyPr>
            <a:normAutofit fontScale="85000" lnSpcReduction="20000"/>
          </a:bodyPr>
          <a:lstStyle/>
          <a:p>
            <a:fld id="{B6F361C9-4B13-B34F-AC1E-B915A7669DEC}" type="slidenum">
              <a:rPr lang="en-US" smtClean="0"/>
              <a:pPr/>
              <a:t>11</a:t>
            </a:fld>
            <a:endParaRPr lang="en-US"/>
          </a:p>
        </p:txBody>
      </p:sp>
      <p:graphicFrame>
        <p:nvGraphicFramePr>
          <p:cNvPr id="7" name="Chart 6"/>
          <p:cNvGraphicFramePr/>
          <p:nvPr/>
        </p:nvGraphicFramePr>
        <p:xfrm>
          <a:off x="457200" y="1397000"/>
          <a:ext cx="86868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3345508" y="2464048"/>
            <a:ext cx="648360" cy="369332"/>
          </a:xfrm>
          <a:prstGeom prst="rect">
            <a:avLst/>
          </a:prstGeom>
          <a:noFill/>
        </p:spPr>
        <p:txBody>
          <a:bodyPr wrap="none" rtlCol="0">
            <a:spAutoFit/>
          </a:bodyPr>
          <a:lstStyle/>
          <a:p>
            <a:r>
              <a:rPr lang="en-US" dirty="0" smtClean="0"/>
              <a:t>E791</a:t>
            </a:r>
            <a:endParaRPr lang="en-US" dirty="0"/>
          </a:p>
        </p:txBody>
      </p:sp>
      <p:sp>
        <p:nvSpPr>
          <p:cNvPr id="11" name="TextBox 10"/>
          <p:cNvSpPr txBox="1"/>
          <p:nvPr/>
        </p:nvSpPr>
        <p:spPr>
          <a:xfrm>
            <a:off x="2266620" y="3828337"/>
            <a:ext cx="648360" cy="369332"/>
          </a:xfrm>
          <a:prstGeom prst="rect">
            <a:avLst/>
          </a:prstGeom>
          <a:noFill/>
        </p:spPr>
        <p:txBody>
          <a:bodyPr wrap="none" rtlCol="0">
            <a:spAutoFit/>
          </a:bodyPr>
          <a:lstStyle/>
          <a:p>
            <a:r>
              <a:rPr lang="en-US" dirty="0" smtClean="0"/>
              <a:t>E691</a:t>
            </a:r>
            <a:endParaRPr lang="en-US" dirty="0"/>
          </a:p>
        </p:txBody>
      </p:sp>
      <p:sp>
        <p:nvSpPr>
          <p:cNvPr id="12" name="TextBox 11"/>
          <p:cNvSpPr txBox="1"/>
          <p:nvPr/>
        </p:nvSpPr>
        <p:spPr>
          <a:xfrm>
            <a:off x="4547086" y="3018046"/>
            <a:ext cx="662899" cy="369332"/>
          </a:xfrm>
          <a:prstGeom prst="rect">
            <a:avLst/>
          </a:prstGeom>
          <a:noFill/>
        </p:spPr>
        <p:txBody>
          <a:bodyPr wrap="none" rtlCol="0">
            <a:spAutoFit/>
          </a:bodyPr>
          <a:lstStyle/>
          <a:p>
            <a:r>
              <a:rPr lang="en-US" dirty="0" err="1" smtClean="0"/>
              <a:t>KTeV</a:t>
            </a:r>
            <a:endParaRPr lang="en-US" dirty="0"/>
          </a:p>
        </p:txBody>
      </p:sp>
      <p:sp>
        <p:nvSpPr>
          <p:cNvPr id="13" name="TextBox 12"/>
          <p:cNvSpPr txBox="1"/>
          <p:nvPr/>
        </p:nvSpPr>
        <p:spPr>
          <a:xfrm>
            <a:off x="4696315" y="3459005"/>
            <a:ext cx="513670" cy="369332"/>
          </a:xfrm>
          <a:prstGeom prst="rect">
            <a:avLst/>
          </a:prstGeom>
          <a:noFill/>
        </p:spPr>
        <p:txBody>
          <a:bodyPr wrap="none" rtlCol="0">
            <a:spAutoFit/>
          </a:bodyPr>
          <a:lstStyle/>
          <a:p>
            <a:r>
              <a:rPr lang="en-US" dirty="0" smtClean="0"/>
              <a:t>LEP</a:t>
            </a:r>
          </a:p>
        </p:txBody>
      </p:sp>
      <p:sp>
        <p:nvSpPr>
          <p:cNvPr id="14" name="TextBox 13"/>
          <p:cNvSpPr txBox="1"/>
          <p:nvPr/>
        </p:nvSpPr>
        <p:spPr>
          <a:xfrm>
            <a:off x="6858782" y="1581666"/>
            <a:ext cx="611165" cy="369332"/>
          </a:xfrm>
          <a:prstGeom prst="rect">
            <a:avLst/>
          </a:prstGeom>
          <a:noFill/>
        </p:spPr>
        <p:txBody>
          <a:bodyPr wrap="none" rtlCol="0">
            <a:spAutoFit/>
          </a:bodyPr>
          <a:lstStyle/>
          <a:p>
            <a:r>
              <a:rPr lang="en-US" dirty="0" smtClean="0"/>
              <a:t>CMS</a:t>
            </a:r>
          </a:p>
        </p:txBody>
      </p:sp>
      <p:sp>
        <p:nvSpPr>
          <p:cNvPr id="2" name="Date Placeholder 1"/>
          <p:cNvSpPr>
            <a:spLocks noGrp="1"/>
          </p:cNvSpPr>
          <p:nvPr>
            <p:ph type="dt" sz="half" idx="10"/>
          </p:nvPr>
        </p:nvSpPr>
        <p:spPr/>
        <p:txBody>
          <a:bodyPr/>
          <a:lstStyle/>
          <a:p>
            <a:pPr eaLnBrk="1" latinLnBrk="0" hangingPunct="1"/>
            <a:r>
              <a:rPr lang="en-US" smtClean="0"/>
              <a:t>6/11/12</a:t>
            </a:r>
            <a:endParaRPr lang="en-US"/>
          </a:p>
        </p:txBody>
      </p:sp>
    </p:spTree>
    <p:extLst>
      <p:ext uri="{BB962C8B-B14F-4D97-AF65-F5344CB8AC3E}">
        <p14:creationId xmlns:p14="http://schemas.microsoft.com/office/powerpoint/2010/main" val="37579932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153400" cy="955675"/>
          </a:xfrm>
        </p:spPr>
        <p:txBody>
          <a:bodyPr>
            <a:normAutofit/>
          </a:bodyPr>
          <a:lstStyle/>
          <a:p>
            <a:r>
              <a:rPr lang="en-US" dirty="0" err="1" smtClean="0"/>
              <a:t>KTeV</a:t>
            </a:r>
            <a:r>
              <a:rPr lang="en-US" dirty="0"/>
              <a:t>:</a:t>
            </a:r>
            <a:r>
              <a:rPr lang="en-US" dirty="0" smtClean="0"/>
              <a:t> high intensity </a:t>
            </a:r>
            <a:r>
              <a:rPr lang="en-US" dirty="0" err="1" smtClean="0"/>
              <a:t>kaon</a:t>
            </a:r>
            <a:r>
              <a:rPr lang="en-US" dirty="0" smtClean="0"/>
              <a:t> beams</a:t>
            </a:r>
            <a:endParaRPr lang="en-US" dirty="0"/>
          </a:p>
        </p:txBody>
      </p:sp>
      <p:pic>
        <p:nvPicPr>
          <p:cNvPr id="3074" name="Picture 2" descr="C:\Documents and Settings\tsch\My Documents\ktev\US-Japan\KTeV Hall from air.jpg"/>
          <p:cNvPicPr>
            <a:picLocks noChangeAspect="1" noChangeArrowheads="1"/>
          </p:cNvPicPr>
          <p:nvPr/>
        </p:nvPicPr>
        <p:blipFill>
          <a:blip r:embed="rId3"/>
          <a:srcRect/>
          <a:stretch>
            <a:fillRect/>
          </a:stretch>
        </p:blipFill>
        <p:spPr bwMode="auto">
          <a:xfrm>
            <a:off x="453077" y="1371600"/>
            <a:ext cx="4576125" cy="4876800"/>
          </a:xfrm>
          <a:prstGeom prst="rect">
            <a:avLst/>
          </a:prstGeom>
          <a:noFill/>
        </p:spPr>
      </p:pic>
      <p:pic>
        <p:nvPicPr>
          <p:cNvPr id="7" name="Picture 5" descr="Ktev Det 3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86155" y="1600200"/>
            <a:ext cx="4157845" cy="4292868"/>
          </a:xfrm>
          <a:prstGeom prst="rect">
            <a:avLst/>
          </a:prstGeom>
          <a:noFill/>
          <a:ln w="9525">
            <a:noFill/>
            <a:miter lim="800000"/>
            <a:headEnd/>
            <a:tailEnd/>
          </a:ln>
        </p:spPr>
      </p:pic>
      <p:sp>
        <p:nvSpPr>
          <p:cNvPr id="3" name="Date Placeholder 2"/>
          <p:cNvSpPr>
            <a:spLocks noGrp="1"/>
          </p:cNvSpPr>
          <p:nvPr>
            <p:ph type="dt" sz="half" idx="10"/>
          </p:nvPr>
        </p:nvSpPr>
        <p:spPr/>
        <p:txBody>
          <a:bodyPr/>
          <a:lstStyle/>
          <a:p>
            <a:pPr eaLnBrk="1" latinLnBrk="0" hangingPunct="1"/>
            <a:r>
              <a:rPr lang="en-US" smtClean="0"/>
              <a:t>6/11/12</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eaLnBrk="1" latinLnBrk="0" hangingPunct="1"/>
            <a:fld id="{F0C94032-CD4C-4C25-B0C2-CEC720522D92}" type="slidenum">
              <a:rPr kumimoji="0" lang="en-US" smtClean="0"/>
              <a:pPr eaLnBrk="1" latinLnBrk="0" hangingPunct="1"/>
              <a:t>12</a:t>
            </a:fld>
            <a:endParaRPr kumimoji="0" lang="en-US"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r>
              <a:rPr lang="en-US" smtClean="0"/>
              <a:t>6/11/12</a:t>
            </a:r>
            <a:endParaRPr lang="en-US"/>
          </a:p>
        </p:txBody>
      </p:sp>
      <p:sp>
        <p:nvSpPr>
          <p:cNvPr id="3" name="Slide Number Placeholder 2"/>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13</a:t>
            </a:fld>
            <a:endParaRPr kumimoji="0" lang="en-US" dirty="0">
              <a:solidFill>
                <a:schemeClr val="tx2"/>
              </a:solidFill>
            </a:endParaRPr>
          </a:p>
        </p:txBody>
      </p:sp>
      <p:pic>
        <p:nvPicPr>
          <p:cNvPr id="4" name="Picture 3" descr="Herman94-1172-07.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28800" y="0"/>
            <a:ext cx="5486400" cy="6858000"/>
          </a:xfrm>
          <a:prstGeom prst="rect">
            <a:avLst/>
          </a:prstGeom>
        </p:spPr>
      </p:pic>
    </p:spTree>
    <p:extLst>
      <p:ext uri="{BB962C8B-B14F-4D97-AF65-F5344CB8AC3E}">
        <p14:creationId xmlns:p14="http://schemas.microsoft.com/office/powerpoint/2010/main" val="32734178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sz="3600" dirty="0" err="1"/>
              <a:t>KTeV</a:t>
            </a:r>
            <a:r>
              <a:rPr lang="en-US" sz="3600" dirty="0"/>
              <a:t> Pure </a:t>
            </a:r>
            <a:r>
              <a:rPr lang="en-US" sz="3600" dirty="0" err="1"/>
              <a:t>CsI</a:t>
            </a:r>
            <a:r>
              <a:rPr lang="en-US" sz="3600" dirty="0"/>
              <a:t> Calorimeter</a:t>
            </a:r>
          </a:p>
        </p:txBody>
      </p:sp>
      <p:sp>
        <p:nvSpPr>
          <p:cNvPr id="10243" name="Rectangle 3"/>
          <p:cNvSpPr>
            <a:spLocks noGrp="1" noChangeArrowheads="1"/>
          </p:cNvSpPr>
          <p:nvPr>
            <p:ph sz="quarter" idx="1"/>
          </p:nvPr>
        </p:nvSpPr>
        <p:spPr>
          <a:xfrm>
            <a:off x="958443" y="1033106"/>
            <a:ext cx="4114800" cy="4525963"/>
          </a:xfrm>
        </p:spPr>
        <p:txBody>
          <a:bodyPr/>
          <a:lstStyle/>
          <a:p>
            <a:r>
              <a:rPr lang="en-US" sz="2400" dirty="0" smtClean="0"/>
              <a:t>3100 crystals, 1.9mx1.9m</a:t>
            </a:r>
          </a:p>
          <a:p>
            <a:r>
              <a:rPr lang="en-US" sz="2400" dirty="0" smtClean="0"/>
              <a:t>27 X</a:t>
            </a:r>
            <a:r>
              <a:rPr lang="en-US" sz="2400" baseline="-25000" dirty="0" smtClean="0"/>
              <a:t>0 </a:t>
            </a:r>
            <a:r>
              <a:rPr lang="en-US" sz="2400" dirty="0" smtClean="0"/>
              <a:t>deep (50cm)</a:t>
            </a:r>
          </a:p>
          <a:p>
            <a:r>
              <a:rPr lang="en-US" sz="2400" dirty="0" smtClean="0"/>
              <a:t>0.6% energy resolution </a:t>
            </a:r>
          </a:p>
          <a:p>
            <a:pPr marL="0" indent="0">
              <a:buNone/>
            </a:pPr>
            <a:endParaRPr lang="en-US" sz="2400" dirty="0"/>
          </a:p>
        </p:txBody>
      </p:sp>
      <p:pic>
        <p:nvPicPr>
          <p:cNvPr id="10244" name="Picture 4" descr="KTeV CsI Array"/>
          <p:cNvPicPr>
            <a:picLocks noChangeAspect="1" noChangeArrowheads="1"/>
          </p:cNvPicPr>
          <p:nvPr/>
        </p:nvPicPr>
        <p:blipFill>
          <a:blip r:embed="rId3"/>
          <a:srcRect/>
          <a:stretch>
            <a:fillRect/>
          </a:stretch>
        </p:blipFill>
        <p:spPr bwMode="auto">
          <a:xfrm>
            <a:off x="6075856" y="2590800"/>
            <a:ext cx="3068143" cy="3613646"/>
          </a:xfrm>
          <a:prstGeom prst="rect">
            <a:avLst/>
          </a:prstGeom>
          <a:noFill/>
        </p:spPr>
      </p:pic>
      <p:sp>
        <p:nvSpPr>
          <p:cNvPr id="2" name="Rectangle 1"/>
          <p:cNvSpPr/>
          <p:nvPr/>
        </p:nvSpPr>
        <p:spPr>
          <a:xfrm>
            <a:off x="1752600" y="6096000"/>
            <a:ext cx="1491514" cy="369332"/>
          </a:xfrm>
          <a:prstGeom prst="rect">
            <a:avLst/>
          </a:prstGeom>
        </p:spPr>
        <p:txBody>
          <a:bodyPr wrap="none">
            <a:spAutoFit/>
          </a:bodyPr>
          <a:lstStyle/>
          <a:p>
            <a:r>
              <a:rPr lang="en-US" dirty="0"/>
              <a:t> </a:t>
            </a:r>
            <a:r>
              <a:rPr lang="en-US" dirty="0" err="1" smtClean="0"/>
              <a:t>K</a:t>
            </a:r>
            <a:r>
              <a:rPr lang="en-US" baseline="-25000" dirty="0" err="1" smtClean="0"/>
              <a:t>L</a:t>
            </a:r>
            <a:r>
              <a:rPr lang="en-US" dirty="0" err="1" smtClean="0">
                <a:latin typeface="Wingdings 3" pitchFamily="18" charset="2"/>
              </a:rPr>
              <a:t>g</a:t>
            </a:r>
            <a:r>
              <a:rPr lang="en-US" dirty="0" err="1" smtClean="0">
                <a:latin typeface="Symbol" pitchFamily="18" charset="2"/>
              </a:rPr>
              <a:t>p</a:t>
            </a:r>
            <a:r>
              <a:rPr lang="en-US" baseline="30000" dirty="0" err="1"/>
              <a:t>+</a:t>
            </a:r>
            <a:r>
              <a:rPr lang="en-US" dirty="0" err="1" smtClean="0">
                <a:latin typeface="Symbol" pitchFamily="18" charset="2"/>
              </a:rPr>
              <a:t>p</a:t>
            </a:r>
            <a:r>
              <a:rPr lang="en-US" baseline="30000" dirty="0" err="1" smtClean="0"/>
              <a:t>-</a:t>
            </a:r>
            <a:r>
              <a:rPr lang="en-US" i="1" dirty="0" err="1" smtClean="0">
                <a:latin typeface="Times"/>
                <a:cs typeface="Times"/>
              </a:rPr>
              <a:t>e</a:t>
            </a:r>
            <a:r>
              <a:rPr lang="en-US" i="1" baseline="30000" dirty="0" err="1" smtClean="0">
                <a:latin typeface="Times"/>
                <a:cs typeface="Times"/>
              </a:rPr>
              <a:t>+</a:t>
            </a:r>
            <a:r>
              <a:rPr lang="en-US" i="1" dirty="0" err="1" smtClean="0">
                <a:latin typeface="Times"/>
                <a:cs typeface="Times"/>
              </a:rPr>
              <a:t>e</a:t>
            </a:r>
            <a:r>
              <a:rPr lang="en-US" i="1" baseline="30000" dirty="0" smtClean="0">
                <a:latin typeface="Times"/>
                <a:cs typeface="Times"/>
              </a:rPr>
              <a:t>-</a:t>
            </a:r>
            <a:r>
              <a:rPr lang="en-US" i="1" dirty="0" smtClean="0">
                <a:latin typeface="Times"/>
                <a:cs typeface="Times"/>
              </a:rPr>
              <a:t> </a:t>
            </a:r>
            <a:endParaRPr lang="en-US" i="1" dirty="0">
              <a:latin typeface="Times"/>
              <a:cs typeface="Times"/>
            </a:endParaRPr>
          </a:p>
        </p:txBody>
      </p:sp>
      <p:pic>
        <p:nvPicPr>
          <p:cNvPr id="3" name="Picture 2" descr="image020.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72505" y="381000"/>
            <a:ext cx="3071495" cy="2193925"/>
          </a:xfrm>
          <a:prstGeom prst="rect">
            <a:avLst/>
          </a:prstGeom>
        </p:spPr>
      </p:pic>
      <p:sp>
        <p:nvSpPr>
          <p:cNvPr id="4" name="TextBox 3"/>
          <p:cNvSpPr txBox="1"/>
          <p:nvPr/>
        </p:nvSpPr>
        <p:spPr>
          <a:xfrm>
            <a:off x="6705600" y="2133600"/>
            <a:ext cx="1675045" cy="369332"/>
          </a:xfrm>
          <a:prstGeom prst="rect">
            <a:avLst/>
          </a:prstGeom>
          <a:noFill/>
        </p:spPr>
        <p:txBody>
          <a:bodyPr wrap="none" rtlCol="0">
            <a:spAutoFit/>
          </a:bodyPr>
          <a:lstStyle/>
          <a:p>
            <a:r>
              <a:rPr lang="en-US" dirty="0" smtClean="0">
                <a:solidFill>
                  <a:srgbClr val="FFFFFF"/>
                </a:solidFill>
                <a:latin typeface="+mn-lt"/>
              </a:rPr>
              <a:t>E731 lead glass</a:t>
            </a:r>
            <a:endParaRPr lang="en-US" dirty="0">
              <a:solidFill>
                <a:srgbClr val="FFFFFF"/>
              </a:solidFill>
              <a:latin typeface="+mn-lt"/>
            </a:endParaRPr>
          </a:p>
        </p:txBody>
      </p:sp>
      <p:sp>
        <p:nvSpPr>
          <p:cNvPr id="5" name="TextBox 4"/>
          <p:cNvSpPr txBox="1"/>
          <p:nvPr/>
        </p:nvSpPr>
        <p:spPr>
          <a:xfrm>
            <a:off x="6781800" y="5791200"/>
            <a:ext cx="980068" cy="369332"/>
          </a:xfrm>
          <a:prstGeom prst="rect">
            <a:avLst/>
          </a:prstGeom>
          <a:noFill/>
        </p:spPr>
        <p:txBody>
          <a:bodyPr wrap="none" rtlCol="0">
            <a:spAutoFit/>
          </a:bodyPr>
          <a:lstStyle/>
          <a:p>
            <a:r>
              <a:rPr lang="en-US" dirty="0" err="1" smtClean="0">
                <a:solidFill>
                  <a:schemeClr val="bg1"/>
                </a:solidFill>
                <a:latin typeface="+mn-lt"/>
              </a:rPr>
              <a:t>KTeV</a:t>
            </a:r>
            <a:r>
              <a:rPr lang="en-US" dirty="0" smtClean="0">
                <a:solidFill>
                  <a:schemeClr val="bg1"/>
                </a:solidFill>
                <a:latin typeface="+mn-lt"/>
              </a:rPr>
              <a:t> </a:t>
            </a:r>
            <a:r>
              <a:rPr lang="en-US" dirty="0" err="1" smtClean="0">
                <a:solidFill>
                  <a:schemeClr val="bg1"/>
                </a:solidFill>
                <a:latin typeface="+mn-lt"/>
              </a:rPr>
              <a:t>CsI</a:t>
            </a:r>
            <a:endParaRPr lang="en-US" dirty="0">
              <a:solidFill>
                <a:schemeClr val="bg1"/>
              </a:solidFill>
              <a:latin typeface="+mn-lt"/>
            </a:endParaRPr>
          </a:p>
        </p:txBody>
      </p:sp>
      <p:pic>
        <p:nvPicPr>
          <p:cNvPr id="9" name="Picture 8" descr="ppee.pd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57200" y="2217420"/>
            <a:ext cx="4800600" cy="7147560"/>
          </a:xfrm>
          <a:prstGeom prst="rect">
            <a:avLst/>
          </a:prstGeom>
        </p:spPr>
      </p:pic>
      <p:sp>
        <p:nvSpPr>
          <p:cNvPr id="6" name="Date Placeholder 5"/>
          <p:cNvSpPr>
            <a:spLocks noGrp="1"/>
          </p:cNvSpPr>
          <p:nvPr>
            <p:ph type="dt" sz="half" idx="10"/>
          </p:nvPr>
        </p:nvSpPr>
        <p:spPr/>
        <p:txBody>
          <a:bodyPr/>
          <a:lstStyle/>
          <a:p>
            <a:pPr eaLnBrk="1" latinLnBrk="0" hangingPunct="1"/>
            <a:r>
              <a:rPr lang="en-US" smtClean="0"/>
              <a:t>6/11/12</a:t>
            </a:r>
            <a:endParaRPr lang="en-US" dirty="0"/>
          </a:p>
        </p:txBody>
      </p:sp>
      <p:sp>
        <p:nvSpPr>
          <p:cNvPr id="7" name="Slide Number Placeholder 6"/>
          <p:cNvSpPr>
            <a:spLocks noGrp="1"/>
          </p:cNvSpPr>
          <p:nvPr>
            <p:ph type="sldNum" sz="quarter" idx="12"/>
          </p:nvPr>
        </p:nvSpPr>
        <p:spPr/>
        <p:txBody>
          <a:bodyPr>
            <a:normAutofit fontScale="85000" lnSpcReduction="20000"/>
          </a:bodyPr>
          <a:lstStyle/>
          <a:p>
            <a:pPr eaLnBrk="1" latinLnBrk="0" hangingPunct="1"/>
            <a:fld id="{F0C94032-CD4C-4C25-B0C2-CEC720522D92}" type="slidenum">
              <a:rPr kumimoji="0" lang="en-US" smtClean="0"/>
              <a:pPr eaLnBrk="1" latinLnBrk="0" hangingPunct="1"/>
              <a:t>14</a:t>
            </a:fld>
            <a:endParaRPr kumimoji="0" lang="en-US"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342900"/>
            <a:ext cx="5257800" cy="1143000"/>
          </a:xfrm>
        </p:spPr>
        <p:txBody>
          <a:bodyPr>
            <a:normAutofit fontScale="90000"/>
          </a:bodyPr>
          <a:lstStyle/>
          <a:p>
            <a:r>
              <a:rPr lang="en-US" sz="4000" dirty="0" smtClean="0"/>
              <a:t>Example of Intensity</a:t>
            </a:r>
            <a:br>
              <a:rPr lang="en-US" sz="4000" dirty="0" smtClean="0"/>
            </a:br>
            <a:r>
              <a:rPr lang="en-US" sz="4000" dirty="0" smtClean="0"/>
              <a:t>Discovery of </a:t>
            </a:r>
            <a:r>
              <a:rPr lang="en-US" sz="4000" dirty="0" err="1" smtClean="0"/>
              <a:t>K</a:t>
            </a:r>
            <a:r>
              <a:rPr lang="en-US" sz="4000" baseline="-25000" dirty="0" err="1" smtClean="0"/>
              <a:t>L</a:t>
            </a:r>
            <a:r>
              <a:rPr lang="en-US" sz="3600" dirty="0" err="1" smtClean="0">
                <a:latin typeface="Wingdings 3" pitchFamily="18" charset="2"/>
              </a:rPr>
              <a:t>g</a:t>
            </a:r>
            <a:r>
              <a:rPr lang="en-US" sz="4000" dirty="0" err="1" smtClean="0">
                <a:latin typeface="Symbol" pitchFamily="18" charset="2"/>
              </a:rPr>
              <a:t>p</a:t>
            </a:r>
            <a:r>
              <a:rPr lang="en-US" sz="3600" baseline="30000" dirty="0" err="1" smtClean="0"/>
              <a:t>+</a:t>
            </a:r>
            <a:r>
              <a:rPr lang="en-US" sz="4000" dirty="0" err="1" smtClean="0">
                <a:latin typeface="Symbol" pitchFamily="18" charset="2"/>
              </a:rPr>
              <a:t>p</a:t>
            </a:r>
            <a:r>
              <a:rPr lang="en-US" sz="4000" baseline="30000" dirty="0" err="1" smtClean="0"/>
              <a:t>-</a:t>
            </a:r>
            <a:r>
              <a:rPr lang="en-US" sz="4000" dirty="0" err="1" smtClean="0"/>
              <a:t>e</a:t>
            </a:r>
            <a:r>
              <a:rPr lang="en-US" sz="4000" baseline="30000" dirty="0" err="1" smtClean="0"/>
              <a:t>+</a:t>
            </a:r>
            <a:r>
              <a:rPr lang="en-US" sz="4000" dirty="0" err="1" smtClean="0"/>
              <a:t>e</a:t>
            </a:r>
            <a:r>
              <a:rPr lang="en-US" sz="4000" baseline="30000" dirty="0" smtClean="0"/>
              <a:t>-</a:t>
            </a:r>
            <a:br>
              <a:rPr lang="en-US" sz="4000" baseline="30000" dirty="0" smtClean="0"/>
            </a:br>
            <a:r>
              <a:rPr lang="en-US" sz="3600" dirty="0"/>
              <a:t>Branching fraction of 4x10</a:t>
            </a:r>
            <a:r>
              <a:rPr lang="en-US" sz="3600" baseline="30000" dirty="0"/>
              <a:t>-7 </a:t>
            </a:r>
            <a:r>
              <a:rPr lang="en-US" sz="3600" dirty="0"/>
              <a:t>   </a:t>
            </a:r>
            <a:br>
              <a:rPr lang="en-US" sz="3600" dirty="0"/>
            </a:br>
            <a:endParaRPr lang="en-US" sz="4000" baseline="30000" dirty="0"/>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52400" y="1579948"/>
            <a:ext cx="4671419" cy="306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53000" y="1552263"/>
            <a:ext cx="3886200" cy="450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9600" y="5029200"/>
            <a:ext cx="4419600" cy="646331"/>
          </a:xfrm>
          <a:prstGeom prst="rect">
            <a:avLst/>
          </a:prstGeom>
          <a:noFill/>
        </p:spPr>
        <p:txBody>
          <a:bodyPr wrap="square" rtlCol="0">
            <a:spAutoFit/>
          </a:bodyPr>
          <a:lstStyle/>
          <a:p>
            <a:pPr marL="285750" indent="-285750">
              <a:buFont typeface="Arial" pitchFamily="34" charset="0"/>
              <a:buChar char="•"/>
            </a:pPr>
            <a:r>
              <a:rPr lang="en-US" dirty="0" smtClean="0"/>
              <a:t>5000 events observed, sensitivity &lt; 10</a:t>
            </a:r>
            <a:r>
              <a:rPr lang="en-US" baseline="30000" dirty="0" smtClean="0"/>
              <a:t>-10</a:t>
            </a:r>
            <a:r>
              <a:rPr lang="en-US" dirty="0" smtClean="0"/>
              <a:t>.</a:t>
            </a:r>
            <a:endParaRPr lang="en-US" baseline="30000" dirty="0" smtClean="0"/>
          </a:p>
          <a:p>
            <a:pPr marL="285750" indent="-285750">
              <a:buFont typeface="Arial" pitchFamily="34" charset="0"/>
              <a:buChar char="•"/>
            </a:pPr>
            <a:r>
              <a:rPr lang="en-US" dirty="0" smtClean="0"/>
              <a:t>Large T-odd, CP asymmetry observed.  </a:t>
            </a:r>
            <a:endParaRPr lang="en-US" sz="1400" b="1" dirty="0"/>
          </a:p>
        </p:txBody>
      </p:sp>
      <p:sp>
        <p:nvSpPr>
          <p:cNvPr id="6" name="TextBox 5"/>
          <p:cNvSpPr txBox="1"/>
          <p:nvPr/>
        </p:nvSpPr>
        <p:spPr>
          <a:xfrm>
            <a:off x="5106380" y="914400"/>
            <a:ext cx="4038600" cy="369332"/>
          </a:xfrm>
          <a:prstGeom prst="rect">
            <a:avLst/>
          </a:prstGeom>
          <a:noFill/>
        </p:spPr>
        <p:txBody>
          <a:bodyPr wrap="square" rtlCol="0">
            <a:spAutoFit/>
          </a:bodyPr>
          <a:lstStyle/>
          <a:p>
            <a:r>
              <a:rPr lang="en-US" b="1" dirty="0"/>
              <a:t>Phys. Rev. </a:t>
            </a:r>
            <a:r>
              <a:rPr lang="en-US" b="1" dirty="0" err="1"/>
              <a:t>Lett</a:t>
            </a:r>
            <a:r>
              <a:rPr lang="en-US" b="1" dirty="0"/>
              <a:t>. 96, 101801 (2006).</a:t>
            </a:r>
          </a:p>
        </p:txBody>
      </p:sp>
      <p:sp>
        <p:nvSpPr>
          <p:cNvPr id="7" name="TextBox 6"/>
          <p:cNvSpPr txBox="1"/>
          <p:nvPr/>
        </p:nvSpPr>
        <p:spPr>
          <a:xfrm>
            <a:off x="1295400" y="4538246"/>
            <a:ext cx="4038600" cy="338554"/>
          </a:xfrm>
          <a:prstGeom prst="rect">
            <a:avLst/>
          </a:prstGeom>
          <a:noFill/>
        </p:spPr>
        <p:txBody>
          <a:bodyPr wrap="square" rtlCol="0">
            <a:spAutoFit/>
          </a:bodyPr>
          <a:lstStyle/>
          <a:p>
            <a:r>
              <a:rPr lang="en-US" sz="1600" dirty="0" smtClean="0"/>
              <a:t>Gray:  </a:t>
            </a:r>
            <a:r>
              <a:rPr lang="en-US" sz="1600" dirty="0" err="1" smtClean="0"/>
              <a:t>sin</a:t>
            </a:r>
            <a:r>
              <a:rPr lang="en-US" sz="1600" dirty="0" err="1" smtClean="0">
                <a:latin typeface="Symbol" pitchFamily="18" charset="2"/>
              </a:rPr>
              <a:t>f</a:t>
            </a:r>
            <a:r>
              <a:rPr lang="en-US" sz="1600" dirty="0" err="1" smtClean="0"/>
              <a:t>cos</a:t>
            </a:r>
            <a:r>
              <a:rPr lang="en-US" sz="1600" dirty="0" err="1" smtClean="0">
                <a:latin typeface="Symbol" pitchFamily="18" charset="2"/>
              </a:rPr>
              <a:t>f</a:t>
            </a:r>
            <a:r>
              <a:rPr lang="en-US" sz="1600" dirty="0" smtClean="0"/>
              <a:t>&lt;0;  Clear: </a:t>
            </a:r>
            <a:r>
              <a:rPr lang="en-US" sz="1600" dirty="0" err="1" smtClean="0"/>
              <a:t>sin</a:t>
            </a:r>
            <a:r>
              <a:rPr lang="en-US" sz="1600" dirty="0" err="1" smtClean="0">
                <a:latin typeface="Symbol" pitchFamily="18" charset="2"/>
              </a:rPr>
              <a:t>f</a:t>
            </a:r>
            <a:r>
              <a:rPr lang="en-US" sz="1600" dirty="0" err="1" smtClean="0"/>
              <a:t>cos</a:t>
            </a:r>
            <a:r>
              <a:rPr lang="en-US" sz="1600" dirty="0" err="1" smtClean="0">
                <a:latin typeface="Symbol" pitchFamily="18" charset="2"/>
              </a:rPr>
              <a:t>f</a:t>
            </a:r>
            <a:r>
              <a:rPr lang="en-US" sz="1600" dirty="0" smtClean="0"/>
              <a:t>&gt;0</a:t>
            </a:r>
            <a:endParaRPr lang="en-US" sz="1600" dirty="0"/>
          </a:p>
        </p:txBody>
      </p:sp>
      <p:sp>
        <p:nvSpPr>
          <p:cNvPr id="8" name="TextBox 7"/>
          <p:cNvSpPr txBox="1"/>
          <p:nvPr/>
        </p:nvSpPr>
        <p:spPr>
          <a:xfrm>
            <a:off x="5257800" y="3048000"/>
            <a:ext cx="1219200" cy="646331"/>
          </a:xfrm>
          <a:prstGeom prst="rect">
            <a:avLst/>
          </a:prstGeom>
          <a:noFill/>
        </p:spPr>
        <p:txBody>
          <a:bodyPr wrap="square" rtlCol="0">
            <a:spAutoFit/>
          </a:bodyPr>
          <a:lstStyle/>
          <a:p>
            <a:r>
              <a:rPr lang="en-US" dirty="0" err="1"/>
              <a:t>s</a:t>
            </a:r>
            <a:r>
              <a:rPr lang="en-US" dirty="0" err="1" smtClean="0"/>
              <a:t>in</a:t>
            </a:r>
            <a:r>
              <a:rPr lang="en-US" dirty="0" err="1" smtClean="0">
                <a:latin typeface="Symbol" pitchFamily="18" charset="2"/>
              </a:rPr>
              <a:t>f</a:t>
            </a:r>
            <a:r>
              <a:rPr lang="en-US" dirty="0" err="1" smtClean="0"/>
              <a:t>cos</a:t>
            </a:r>
            <a:r>
              <a:rPr lang="en-US" dirty="0" err="1" smtClean="0">
                <a:latin typeface="Symbol" pitchFamily="18" charset="2"/>
              </a:rPr>
              <a:t>f</a:t>
            </a:r>
            <a:r>
              <a:rPr lang="en-US" dirty="0" smtClean="0">
                <a:latin typeface="Symbol" pitchFamily="18" charset="2"/>
              </a:rPr>
              <a:t>  </a:t>
            </a:r>
            <a:r>
              <a:rPr lang="en-US" dirty="0" smtClean="0">
                <a:latin typeface="+mj-lt"/>
              </a:rPr>
              <a:t>is T-odd</a:t>
            </a:r>
            <a:endParaRPr lang="en-US" dirty="0"/>
          </a:p>
        </p:txBody>
      </p:sp>
      <p:sp>
        <p:nvSpPr>
          <p:cNvPr id="4" name="TextBox 3"/>
          <p:cNvSpPr txBox="1"/>
          <p:nvPr/>
        </p:nvSpPr>
        <p:spPr>
          <a:xfrm>
            <a:off x="3352800" y="2209800"/>
            <a:ext cx="662899" cy="369332"/>
          </a:xfrm>
          <a:prstGeom prst="rect">
            <a:avLst/>
          </a:prstGeom>
          <a:noFill/>
        </p:spPr>
        <p:txBody>
          <a:bodyPr wrap="none" rtlCol="0">
            <a:spAutoFit/>
          </a:bodyPr>
          <a:lstStyle/>
          <a:p>
            <a:r>
              <a:rPr lang="en-US" dirty="0" err="1" smtClean="0"/>
              <a:t>KTeV</a:t>
            </a:r>
            <a:endParaRPr lang="en-US" dirty="0"/>
          </a:p>
        </p:txBody>
      </p:sp>
      <p:sp>
        <p:nvSpPr>
          <p:cNvPr id="3" name="Date Placeholder 2"/>
          <p:cNvSpPr>
            <a:spLocks noGrp="1"/>
          </p:cNvSpPr>
          <p:nvPr>
            <p:ph type="dt" sz="half" idx="10"/>
          </p:nvPr>
        </p:nvSpPr>
        <p:spPr/>
        <p:txBody>
          <a:bodyPr/>
          <a:lstStyle/>
          <a:p>
            <a:pPr eaLnBrk="1" latinLnBrk="0" hangingPunct="1"/>
            <a:r>
              <a:rPr lang="en-US" smtClean="0"/>
              <a:t>6/11/12</a:t>
            </a:r>
            <a:endParaRPr lang="en-US"/>
          </a:p>
        </p:txBody>
      </p:sp>
      <p:sp>
        <p:nvSpPr>
          <p:cNvPr id="9" name="Slide Number Placeholder 8"/>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15</a:t>
            </a:fld>
            <a:endParaRPr kumimoji="0" lang="en-US" dirty="0">
              <a:solidFill>
                <a:schemeClr val="tx2"/>
              </a:solidFill>
            </a:endParaRPr>
          </a:p>
        </p:txBody>
      </p:sp>
    </p:spTree>
    <p:extLst>
      <p:ext uri="{BB962C8B-B14F-4D97-AF65-F5344CB8AC3E}">
        <p14:creationId xmlns:p14="http://schemas.microsoft.com/office/powerpoint/2010/main" val="29961837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a:xfrm>
            <a:off x="4813551" y="745281"/>
            <a:ext cx="6807200" cy="990600"/>
          </a:xfrm>
        </p:spPr>
        <p:txBody>
          <a:bodyPr>
            <a:normAutofit/>
          </a:bodyPr>
          <a:lstStyle/>
          <a:p>
            <a:r>
              <a:rPr lang="en-US" sz="2800" dirty="0">
                <a:latin typeface="Tw Cen MT" charset="0"/>
              </a:rPr>
              <a:t>NUSEA – proton on protons</a:t>
            </a:r>
          </a:p>
        </p:txBody>
      </p:sp>
      <p:sp>
        <p:nvSpPr>
          <p:cNvPr id="4098"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smtClean="0">
                <a:solidFill>
                  <a:schemeClr val="tx2"/>
                </a:solidFill>
              </a:rPr>
              <a:t>6/11/12</a:t>
            </a:r>
            <a:endParaRPr lang="en-US" sz="1400">
              <a:solidFill>
                <a:schemeClr val="tx2"/>
              </a:solidFill>
            </a:endParaRPr>
          </a:p>
        </p:txBody>
      </p:sp>
      <p:sp>
        <p:nvSpPr>
          <p:cNvPr id="4" name="Slide Number Placeholder 3"/>
          <p:cNvSpPr>
            <a:spLocks noGrp="1"/>
          </p:cNvSpPr>
          <p:nvPr>
            <p:ph type="sldNum" sz="quarter" idx="12"/>
          </p:nvPr>
        </p:nvSpPr>
        <p:spPr/>
        <p:txBody>
          <a:bodyPr>
            <a:normAutofit fontScale="85000" lnSpcReduction="20000"/>
          </a:bodyPr>
          <a:lstStyle/>
          <a:p>
            <a:pPr>
              <a:defRPr/>
            </a:pPr>
            <a:fld id="{3E658D69-12E8-2741-9F4C-189E48B75A0C}" type="slidenum">
              <a:rPr lang="en-US"/>
              <a:pPr>
                <a:defRPr/>
              </a:pPr>
              <a:t>16</a:t>
            </a:fld>
            <a:endParaRPr lang="en-US"/>
          </a:p>
        </p:txBody>
      </p:sp>
      <p:pic>
        <p:nvPicPr>
          <p:cNvPr id="4100" name="Picture 7" descr="proton_quark.ep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65150" y="1817688"/>
            <a:ext cx="37084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8" descr="new.sea.pete.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60938" y="1655763"/>
            <a:ext cx="3967162"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10"/>
          <p:cNvSpPr txBox="1">
            <a:spLocks noChangeArrowheads="1"/>
          </p:cNvSpPr>
          <p:nvPr/>
        </p:nvSpPr>
        <p:spPr bwMode="auto">
          <a:xfrm>
            <a:off x="4624388" y="5486400"/>
            <a:ext cx="43957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t>Collide protons on protons</a:t>
            </a:r>
          </a:p>
          <a:p>
            <a:pPr eaLnBrk="1" hangingPunct="1"/>
            <a:r>
              <a:rPr lang="en-US"/>
              <a:t>Annihilate quarks and anti-quarks</a:t>
            </a:r>
          </a:p>
        </p:txBody>
      </p:sp>
      <p:sp>
        <p:nvSpPr>
          <p:cNvPr id="4103" name="TextBox 11"/>
          <p:cNvSpPr txBox="1">
            <a:spLocks noChangeArrowheads="1"/>
          </p:cNvSpPr>
          <p:nvPr/>
        </p:nvSpPr>
        <p:spPr bwMode="auto">
          <a:xfrm>
            <a:off x="458788" y="5416550"/>
            <a:ext cx="2936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t>Naïve expectation </a:t>
            </a:r>
          </a:p>
          <a:p>
            <a:pPr eaLnBrk="1" hangingPunct="1"/>
            <a:r>
              <a:rPr lang="en-US"/>
              <a:t>anti-u = anti-d = anti-s</a:t>
            </a:r>
          </a:p>
        </p:txBody>
      </p:sp>
      <p:sp>
        <p:nvSpPr>
          <p:cNvPr id="9" name="Title 1"/>
          <p:cNvSpPr txBox="1">
            <a:spLocks/>
          </p:cNvSpPr>
          <p:nvPr/>
        </p:nvSpPr>
        <p:spPr>
          <a:xfrm>
            <a:off x="458788" y="228600"/>
            <a:ext cx="68072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200" dirty="0" smtClean="0">
                <a:latin typeface="Tw Cen MT" charset="0"/>
              </a:rPr>
              <a:t>Proton Structure</a:t>
            </a:r>
            <a:endParaRPr lang="en-US" sz="3200" dirty="0">
              <a:latin typeface="Tw Cen MT"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Momentum fractions</a:t>
            </a:r>
            <a:endParaRPr lang="en-US" dirty="0"/>
          </a:p>
        </p:txBody>
      </p:sp>
      <p:sp>
        <p:nvSpPr>
          <p:cNvPr id="12" name="Content Placeholder 11"/>
          <p:cNvSpPr>
            <a:spLocks noGrp="1"/>
          </p:cNvSpPr>
          <p:nvPr>
            <p:ph sz="quarter" idx="2"/>
          </p:nvPr>
        </p:nvSpPr>
        <p:spPr/>
        <p:txBody>
          <a:bodyPr/>
          <a:lstStyle/>
          <a:p>
            <a:r>
              <a:rPr lang="en-US" dirty="0" smtClean="0"/>
              <a:t>If you can pick out a type of quark, you can measure its momentum fraction</a:t>
            </a:r>
          </a:p>
          <a:p>
            <a:r>
              <a:rPr lang="en-US" dirty="0" smtClean="0"/>
              <a:t>Vital input to almost all collider physics</a:t>
            </a:r>
          </a:p>
          <a:p>
            <a:pPr marL="0" indent="0">
              <a:buNone/>
            </a:pPr>
            <a:endParaRPr lang="en-US" dirty="0"/>
          </a:p>
        </p:txBody>
      </p:sp>
      <p:sp>
        <p:nvSpPr>
          <p:cNvPr id="3" name="Date Placeholder 2"/>
          <p:cNvSpPr>
            <a:spLocks noGrp="1"/>
          </p:cNvSpPr>
          <p:nvPr>
            <p:ph type="dt" sz="half" idx="15"/>
          </p:nvPr>
        </p:nvSpPr>
        <p:spPr/>
        <p:txBody>
          <a:bodyPr/>
          <a:lstStyle/>
          <a:p>
            <a:pPr eaLnBrk="1" latinLnBrk="0" hangingPunct="1"/>
            <a:r>
              <a:rPr lang="en-US" smtClean="0"/>
              <a:t>6/11/12</a:t>
            </a:r>
            <a:endParaRPr lang="en-US" dirty="0"/>
          </a:p>
        </p:txBody>
      </p:sp>
      <p:sp>
        <p:nvSpPr>
          <p:cNvPr id="4" name="Slide Number Placeholder 3"/>
          <p:cNvSpPr>
            <a:spLocks noGrp="1"/>
          </p:cNvSpPr>
          <p:nvPr>
            <p:ph type="sldNum" sz="quarter" idx="16"/>
          </p:nvPr>
        </p:nvSpPr>
        <p:spPr/>
        <p:txBody>
          <a:bodyPr>
            <a:normAutofit fontScale="85000" lnSpcReduction="20000"/>
          </a:bodyPr>
          <a:lstStyle/>
          <a:p>
            <a:pPr eaLnBrk="1" latinLnBrk="0" hangingPunct="1"/>
            <a:fld id="{F0C94032-CD4C-4C25-B0C2-CEC720522D92}" type="slidenum">
              <a:rPr kumimoji="0" lang="en-US" smtClean="0"/>
              <a:pPr eaLnBrk="1" latinLnBrk="0" hangingPunct="1"/>
              <a:t>17</a:t>
            </a:fld>
            <a:endParaRPr kumimoji="0" lang="en-US" dirty="0">
              <a:solidFill>
                <a:srgbClr val="FFFFFF"/>
              </a:solidFill>
            </a:endParaRPr>
          </a:p>
        </p:txBody>
      </p:sp>
      <p:pic>
        <p:nvPicPr>
          <p:cNvPr id="9" name="Picture 8" descr="PDF.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600" y="1244600"/>
            <a:ext cx="4508500" cy="4368800"/>
          </a:xfrm>
          <a:prstGeom prst="rect">
            <a:avLst/>
          </a:prstGeom>
        </p:spPr>
      </p:pic>
      <p:pic>
        <p:nvPicPr>
          <p:cNvPr id="10" name="Picture 7" descr="proton_quark.eps"/>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13431" y="2472325"/>
            <a:ext cx="1353502" cy="173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EHLQ_2003.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86873" y="4516119"/>
            <a:ext cx="3444227" cy="1296085"/>
          </a:xfrm>
          <a:prstGeom prst="rect">
            <a:avLst/>
          </a:prstGeom>
        </p:spPr>
      </p:pic>
    </p:spTree>
    <p:extLst>
      <p:ext uri="{BB962C8B-B14F-4D97-AF65-F5344CB8AC3E}">
        <p14:creationId xmlns:p14="http://schemas.microsoft.com/office/powerpoint/2010/main" val="3990733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612775" y="228600"/>
            <a:ext cx="8153400" cy="990600"/>
          </a:xfrm>
        </p:spPr>
        <p:txBody>
          <a:bodyPr/>
          <a:lstStyle/>
          <a:p>
            <a:r>
              <a:rPr lang="en-US" dirty="0">
                <a:latin typeface="Tw Cen MT" charset="0"/>
              </a:rPr>
              <a:t>Hydrogen and deuterium targets</a:t>
            </a:r>
          </a:p>
        </p:txBody>
      </p:sp>
      <p:pic>
        <p:nvPicPr>
          <p:cNvPr id="6146" name="Content Placeholder 3" descr="96-0084-03.hr.jpg"/>
          <p:cNvPicPr>
            <a:picLocks noGrp="1" noChangeAspect="1"/>
          </p:cNvPicPr>
          <p:nvPr>
            <p:ph sz="quarter" idx="1"/>
          </p:nvPr>
        </p:nvPicPr>
        <p:blipFill>
          <a:blip r:embed="rId3" cstate="screen">
            <a:extLst>
              <a:ext uri="{28A0092B-C50C-407E-A947-70E740481C1C}">
                <a14:useLocalDpi xmlns:a14="http://schemas.microsoft.com/office/drawing/2010/main"/>
              </a:ext>
            </a:extLst>
          </a:blip>
          <a:srcRect/>
          <a:stretch>
            <a:fillRect/>
          </a:stretch>
        </p:blipFill>
        <p:spPr>
          <a:xfrm>
            <a:off x="382588" y="1874838"/>
            <a:ext cx="8153400" cy="4495800"/>
          </a:xfrm>
        </p:spPr>
      </p:pic>
      <p:sp>
        <p:nvSpPr>
          <p:cNvPr id="6147" name="TextBox 1"/>
          <p:cNvSpPr txBox="1">
            <a:spLocks noChangeArrowheads="1"/>
          </p:cNvSpPr>
          <p:nvPr/>
        </p:nvSpPr>
        <p:spPr bwMode="auto">
          <a:xfrm>
            <a:off x="5619750" y="2665413"/>
            <a:ext cx="909638" cy="8318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a:t>Content</a:t>
            </a:r>
          </a:p>
          <a:p>
            <a:pPr eaLnBrk="1" hangingPunct="1"/>
            <a:r>
              <a:rPr lang="en-US" sz="1600"/>
              <a:t>50% u </a:t>
            </a:r>
          </a:p>
          <a:p>
            <a:pPr eaLnBrk="1" hangingPunct="1"/>
            <a:r>
              <a:rPr lang="en-US" sz="1600"/>
              <a:t>50% d</a:t>
            </a:r>
          </a:p>
        </p:txBody>
      </p:sp>
      <p:sp>
        <p:nvSpPr>
          <p:cNvPr id="6148" name="TextBox 4"/>
          <p:cNvSpPr txBox="1">
            <a:spLocks noChangeArrowheads="1"/>
          </p:cNvSpPr>
          <p:nvPr/>
        </p:nvSpPr>
        <p:spPr bwMode="auto">
          <a:xfrm>
            <a:off x="4325938" y="3084513"/>
            <a:ext cx="952500" cy="8302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a:t>Content</a:t>
            </a:r>
          </a:p>
          <a:p>
            <a:pPr eaLnBrk="1" hangingPunct="1"/>
            <a:r>
              <a:rPr lang="en-US" sz="1600"/>
              <a:t>67% u </a:t>
            </a:r>
          </a:p>
          <a:p>
            <a:pPr eaLnBrk="1" hangingPunct="1"/>
            <a:r>
              <a:rPr lang="en-US" sz="1600"/>
              <a:t>33% d</a:t>
            </a:r>
          </a:p>
        </p:txBody>
      </p:sp>
      <p:sp>
        <p:nvSpPr>
          <p:cNvPr id="6149"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smtClean="0">
                <a:solidFill>
                  <a:schemeClr val="tx2"/>
                </a:solidFill>
              </a:rPr>
              <a:t>6/11/12</a:t>
            </a:r>
            <a:endParaRPr lang="en-US" sz="1400">
              <a:solidFill>
                <a:schemeClr val="tx2"/>
              </a:solidFill>
            </a:endParaRPr>
          </a:p>
        </p:txBody>
      </p:sp>
      <p:sp>
        <p:nvSpPr>
          <p:cNvPr id="3" name="Slide Number Placeholder 2"/>
          <p:cNvSpPr>
            <a:spLocks noGrp="1"/>
          </p:cNvSpPr>
          <p:nvPr>
            <p:ph type="sldNum" sz="quarter" idx="12"/>
          </p:nvPr>
        </p:nvSpPr>
        <p:spPr/>
        <p:txBody>
          <a:bodyPr>
            <a:normAutofit fontScale="85000" lnSpcReduction="20000"/>
          </a:bodyPr>
          <a:lstStyle/>
          <a:p>
            <a:pPr>
              <a:defRPr/>
            </a:pPr>
            <a:fld id="{0B5C9BC0-F8F3-5D4E-93FF-42619FBF3DED}" type="slidenum">
              <a:rPr lang="en-US"/>
              <a:pPr>
                <a:defRPr/>
              </a:pPr>
              <a:t>18</a:t>
            </a:fld>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6" descr="dbub_e866_slide"/>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572000" y="774700"/>
            <a:ext cx="4570413"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title"/>
          </p:nvPr>
        </p:nvSpPr>
        <p:spPr>
          <a:xfrm>
            <a:off x="612775" y="0"/>
            <a:ext cx="8153400" cy="990600"/>
          </a:xfrm>
        </p:spPr>
        <p:txBody>
          <a:bodyPr/>
          <a:lstStyle/>
          <a:p>
            <a:r>
              <a:rPr lang="en-US" sz="3200" dirty="0">
                <a:latin typeface="Tw Cen MT" charset="0"/>
              </a:rPr>
              <a:t>Drell-Yan Cross Section Ratio and dbar/u-bar</a:t>
            </a:r>
          </a:p>
        </p:txBody>
      </p:sp>
      <p:pic>
        <p:nvPicPr>
          <p:cNvPr id="69637" name="Picture 5" descr="txp_fig"/>
          <p:cNvPicPr>
            <a:picLocks noChangeAspect="1" noChangeArrowheads="1"/>
          </p:cNvPicPr>
          <p:nvPr>
            <p:custDataLst>
              <p:tags r:id="rId1"/>
            </p:custDataLst>
          </p:nvPr>
        </p:nvPicPr>
        <p:blipFill>
          <a:blip r:embed="rId9" cstate="screen">
            <a:extLst>
              <a:ext uri="{28A0092B-C50C-407E-A947-70E740481C1C}">
                <a14:useLocalDpi xmlns:a14="http://schemas.microsoft.com/office/drawing/2010/main"/>
              </a:ext>
            </a:extLst>
          </a:blip>
          <a:srcRect/>
          <a:stretch>
            <a:fillRect/>
          </a:stretch>
        </p:blipFill>
        <p:spPr bwMode="auto">
          <a:xfrm>
            <a:off x="4413250" y="5478463"/>
            <a:ext cx="3792538"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196" name="Picture 7" descr="sigrat_e866_slide"/>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0" y="773113"/>
            <a:ext cx="4570413" cy="45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7" name="Group 3"/>
          <p:cNvGrpSpPr>
            <a:grpSpLocks/>
          </p:cNvGrpSpPr>
          <p:nvPr/>
        </p:nvGrpSpPr>
        <p:grpSpPr bwMode="auto">
          <a:xfrm>
            <a:off x="777875" y="4992688"/>
            <a:ext cx="3025775" cy="1666875"/>
            <a:chOff x="483" y="953"/>
            <a:chExt cx="1906" cy="1050"/>
          </a:xfrm>
        </p:grpSpPr>
        <p:pic>
          <p:nvPicPr>
            <p:cNvPr id="8201" name="Picture 4" descr="txp_fig"/>
            <p:cNvPicPr>
              <a:picLocks noChangeAspect="1" noChangeArrowheads="1"/>
            </p:cNvPicPr>
            <p:nvPr>
              <p:custDataLst>
                <p:tags r:id="rId2"/>
              </p:custDataLst>
            </p:nvPr>
          </p:nvPicPr>
          <p:blipFill>
            <a:blip r:embed="rId11" cstate="screen">
              <a:extLst>
                <a:ext uri="{28A0092B-C50C-407E-A947-70E740481C1C}">
                  <a14:useLocalDpi xmlns:a14="http://schemas.microsoft.com/office/drawing/2010/main"/>
                </a:ext>
              </a:extLst>
            </a:blip>
            <a:srcRect/>
            <a:stretch>
              <a:fillRect/>
            </a:stretch>
          </p:blipFill>
          <p:spPr bwMode="auto">
            <a:xfrm>
              <a:off x="2122" y="1664"/>
              <a:ext cx="267"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202" name="Picture 5" descr="txp_fig"/>
            <p:cNvPicPr>
              <a:picLocks noChangeAspect="1" noChangeArrowheads="1"/>
            </p:cNvPicPr>
            <p:nvPr>
              <p:custDataLst>
                <p:tags r:id="rId3"/>
              </p:custDataLst>
            </p:nvPr>
          </p:nvPicPr>
          <p:blipFill>
            <a:blip r:embed="rId12" cstate="screen">
              <a:extLst>
                <a:ext uri="{28A0092B-C50C-407E-A947-70E740481C1C}">
                  <a14:useLocalDpi xmlns:a14="http://schemas.microsoft.com/office/drawing/2010/main"/>
                </a:ext>
              </a:extLst>
            </a:blip>
            <a:srcRect/>
            <a:stretch>
              <a:fillRect/>
            </a:stretch>
          </p:blipFill>
          <p:spPr bwMode="auto">
            <a:xfrm>
              <a:off x="2106" y="1074"/>
              <a:ext cx="267"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8203" name="Group 6"/>
            <p:cNvGrpSpPr>
              <a:grpSpLocks/>
            </p:cNvGrpSpPr>
            <p:nvPr/>
          </p:nvGrpSpPr>
          <p:grpSpPr bwMode="auto">
            <a:xfrm>
              <a:off x="483" y="953"/>
              <a:ext cx="1890" cy="1050"/>
              <a:chOff x="483" y="953"/>
              <a:chExt cx="1890" cy="1050"/>
            </a:xfrm>
          </p:grpSpPr>
          <p:grpSp>
            <p:nvGrpSpPr>
              <p:cNvPr id="8206" name="Group 7"/>
              <p:cNvGrpSpPr>
                <a:grpSpLocks noChangeAspect="1"/>
              </p:cNvGrpSpPr>
              <p:nvPr/>
            </p:nvGrpSpPr>
            <p:grpSpPr bwMode="auto">
              <a:xfrm>
                <a:off x="1201" y="1362"/>
                <a:ext cx="463" cy="239"/>
                <a:chOff x="2707" y="2966"/>
                <a:chExt cx="864" cy="672"/>
              </a:xfrm>
            </p:grpSpPr>
            <p:sp>
              <p:nvSpPr>
                <p:cNvPr id="8219" name="Freeform 8"/>
                <p:cNvSpPr>
                  <a:spLocks noChangeAspect="1"/>
                </p:cNvSpPr>
                <p:nvPr/>
              </p:nvSpPr>
              <p:spPr bwMode="auto">
                <a:xfrm>
                  <a:off x="3053"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8220" name="Freeform 9"/>
                <p:cNvSpPr>
                  <a:spLocks noChangeAspect="1"/>
                </p:cNvSpPr>
                <p:nvPr/>
              </p:nvSpPr>
              <p:spPr bwMode="auto">
                <a:xfrm>
                  <a:off x="3225"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8221" name="Freeform 10"/>
                <p:cNvSpPr>
                  <a:spLocks noChangeAspect="1"/>
                </p:cNvSpPr>
                <p:nvPr/>
              </p:nvSpPr>
              <p:spPr bwMode="auto">
                <a:xfrm>
                  <a:off x="3398"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8222" name="Freeform 11"/>
                <p:cNvSpPr>
                  <a:spLocks noChangeAspect="1"/>
                </p:cNvSpPr>
                <p:nvPr/>
              </p:nvSpPr>
              <p:spPr bwMode="auto">
                <a:xfrm>
                  <a:off x="2880"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8223" name="Freeform 12"/>
                <p:cNvSpPr>
                  <a:spLocks noChangeAspect="1"/>
                </p:cNvSpPr>
                <p:nvPr/>
              </p:nvSpPr>
              <p:spPr bwMode="auto">
                <a:xfrm>
                  <a:off x="2707"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grpSp>
            <p:nvGrpSpPr>
              <p:cNvPr id="8207" name="Group 13"/>
              <p:cNvGrpSpPr>
                <a:grpSpLocks noChangeAspect="1"/>
              </p:cNvGrpSpPr>
              <p:nvPr/>
            </p:nvGrpSpPr>
            <p:grpSpPr bwMode="auto">
              <a:xfrm>
                <a:off x="1662" y="969"/>
                <a:ext cx="710" cy="517"/>
                <a:chOff x="3818" y="1354"/>
                <a:chExt cx="1246" cy="432"/>
              </a:xfrm>
            </p:grpSpPr>
            <p:sp>
              <p:nvSpPr>
                <p:cNvPr id="8217" name="Line 14"/>
                <p:cNvSpPr>
                  <a:spLocks noChangeAspect="1" noChangeShapeType="1"/>
                </p:cNvSpPr>
                <p:nvPr/>
              </p:nvSpPr>
              <p:spPr bwMode="auto">
                <a:xfrm flipV="1">
                  <a:off x="4435" y="1354"/>
                  <a:ext cx="629" cy="218"/>
                </a:xfrm>
                <a:prstGeom prst="line">
                  <a:avLst/>
                </a:prstGeom>
                <a:noFill/>
                <a:ln w="28575">
                  <a:solidFill>
                    <a:schemeClr val="tx1"/>
                  </a:solidFill>
                  <a:round/>
                  <a:headEnd type="arrow" w="med" len="me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8218" name="Line 15"/>
                <p:cNvSpPr>
                  <a:spLocks noChangeAspect="1" noChangeShapeType="1"/>
                </p:cNvSpPr>
                <p:nvPr/>
              </p:nvSpPr>
              <p:spPr bwMode="auto">
                <a:xfrm flipV="1">
                  <a:off x="3818" y="1568"/>
                  <a:ext cx="629" cy="21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grpSp>
            <p:nvGrpSpPr>
              <p:cNvPr id="8208" name="Group 16"/>
              <p:cNvGrpSpPr>
                <a:grpSpLocks noChangeAspect="1"/>
              </p:cNvGrpSpPr>
              <p:nvPr/>
            </p:nvGrpSpPr>
            <p:grpSpPr bwMode="auto">
              <a:xfrm flipV="1">
                <a:off x="1662" y="1486"/>
                <a:ext cx="711" cy="517"/>
                <a:chOff x="3818" y="1354"/>
                <a:chExt cx="1246" cy="432"/>
              </a:xfrm>
            </p:grpSpPr>
            <p:sp>
              <p:nvSpPr>
                <p:cNvPr id="8215" name="Line 17"/>
                <p:cNvSpPr>
                  <a:spLocks noChangeAspect="1" noChangeShapeType="1"/>
                </p:cNvSpPr>
                <p:nvPr/>
              </p:nvSpPr>
              <p:spPr bwMode="auto">
                <a:xfrm flipV="1">
                  <a:off x="4435" y="1354"/>
                  <a:ext cx="629" cy="21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8216" name="Line 18"/>
                <p:cNvSpPr>
                  <a:spLocks noChangeAspect="1" noChangeShapeType="1"/>
                </p:cNvSpPr>
                <p:nvPr/>
              </p:nvSpPr>
              <p:spPr bwMode="auto">
                <a:xfrm flipV="1">
                  <a:off x="3818" y="1568"/>
                  <a:ext cx="629" cy="21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nchor="ctr">
                  <a:spAutoFit/>
                </a:bodyPr>
                <a:lstStyle/>
                <a:p>
                  <a:endParaRPr lang="en-US"/>
                </a:p>
              </p:txBody>
            </p:sp>
          </p:grpSp>
          <p:grpSp>
            <p:nvGrpSpPr>
              <p:cNvPr id="8209" name="Group 19"/>
              <p:cNvGrpSpPr>
                <a:grpSpLocks noChangeAspect="1"/>
              </p:cNvGrpSpPr>
              <p:nvPr/>
            </p:nvGrpSpPr>
            <p:grpSpPr bwMode="auto">
              <a:xfrm flipH="1">
                <a:off x="484" y="953"/>
                <a:ext cx="710" cy="517"/>
                <a:chOff x="3818" y="1354"/>
                <a:chExt cx="1246" cy="432"/>
              </a:xfrm>
            </p:grpSpPr>
            <p:sp>
              <p:nvSpPr>
                <p:cNvPr id="8213" name="Line 20"/>
                <p:cNvSpPr>
                  <a:spLocks noChangeAspect="1" noChangeShapeType="1"/>
                </p:cNvSpPr>
                <p:nvPr/>
              </p:nvSpPr>
              <p:spPr bwMode="auto">
                <a:xfrm flipV="1">
                  <a:off x="4435" y="1354"/>
                  <a:ext cx="629" cy="218"/>
                </a:xfrm>
                <a:prstGeom prst="line">
                  <a:avLst/>
                </a:prstGeom>
                <a:noFill/>
                <a:ln w="28575">
                  <a:solidFill>
                    <a:srgbClr val="3333FF"/>
                  </a:solidFill>
                  <a:round/>
                  <a:headEnd type="arrow" w="med" len="me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8214" name="Line 21"/>
                <p:cNvSpPr>
                  <a:spLocks noChangeAspect="1" noChangeShapeType="1"/>
                </p:cNvSpPr>
                <p:nvPr/>
              </p:nvSpPr>
              <p:spPr bwMode="auto">
                <a:xfrm flipV="1">
                  <a:off x="3818" y="1568"/>
                  <a:ext cx="629" cy="218"/>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grpSp>
            <p:nvGrpSpPr>
              <p:cNvPr id="8210" name="Group 22"/>
              <p:cNvGrpSpPr>
                <a:grpSpLocks noChangeAspect="1"/>
              </p:cNvGrpSpPr>
              <p:nvPr/>
            </p:nvGrpSpPr>
            <p:grpSpPr bwMode="auto">
              <a:xfrm flipH="1" flipV="1">
                <a:off x="483" y="1470"/>
                <a:ext cx="711" cy="517"/>
                <a:chOff x="3818" y="1354"/>
                <a:chExt cx="1246" cy="432"/>
              </a:xfrm>
            </p:grpSpPr>
            <p:sp>
              <p:nvSpPr>
                <p:cNvPr id="8211" name="Line 23"/>
                <p:cNvSpPr>
                  <a:spLocks noChangeAspect="1" noChangeShapeType="1"/>
                </p:cNvSpPr>
                <p:nvPr/>
              </p:nvSpPr>
              <p:spPr bwMode="auto">
                <a:xfrm flipV="1">
                  <a:off x="4435" y="1354"/>
                  <a:ext cx="629" cy="218"/>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8212" name="Line 24"/>
                <p:cNvSpPr>
                  <a:spLocks noChangeAspect="1" noChangeShapeType="1"/>
                </p:cNvSpPr>
                <p:nvPr/>
              </p:nvSpPr>
              <p:spPr bwMode="auto">
                <a:xfrm flipV="1">
                  <a:off x="3818" y="1568"/>
                  <a:ext cx="629" cy="218"/>
                </a:xfrm>
                <a:prstGeom prst="line">
                  <a:avLst/>
                </a:prstGeom>
                <a:noFill/>
                <a:ln w="28575">
                  <a:solidFill>
                    <a:srgbClr val="FF00FF"/>
                  </a:solidFill>
                  <a:round/>
                  <a:headEnd/>
                  <a:tailEnd type="arrow" w="med" len="med"/>
                </a:ln>
                <a:extLst>
                  <a:ext uri="{909E8E84-426E-40dd-AFC4-6F175D3DCCD1}">
                    <a14:hiddenFill xmlns:a14="http://schemas.microsoft.com/office/drawing/2010/main">
                      <a:noFill/>
                    </a14:hiddenFill>
                  </a:ext>
                </a:extLst>
              </p:spPr>
              <p:txBody>
                <a:bodyPr anchor="ctr">
                  <a:spAutoFit/>
                </a:bodyPr>
                <a:lstStyle/>
                <a:p>
                  <a:endParaRPr lang="en-US"/>
                </a:p>
              </p:txBody>
            </p:sp>
          </p:grpSp>
        </p:grpSp>
        <p:pic>
          <p:nvPicPr>
            <p:cNvPr id="8204" name="Picture 25" descr="txp_fig"/>
            <p:cNvPicPr>
              <a:picLocks noChangeAspect="1" noChangeArrowheads="1"/>
            </p:cNvPicPr>
            <p:nvPr>
              <p:custDataLst>
                <p:tags r:id="rId4"/>
              </p:custDataLst>
            </p:nvPr>
          </p:nvPicPr>
          <p:blipFill>
            <a:blip r:embed="rId13" cstate="screen">
              <a:extLst>
                <a:ext uri="{28A0092B-C50C-407E-A947-70E740481C1C}">
                  <a14:useLocalDpi xmlns:a14="http://schemas.microsoft.com/office/drawing/2010/main"/>
                </a:ext>
              </a:extLst>
            </a:blip>
            <a:srcRect/>
            <a:stretch>
              <a:fillRect/>
            </a:stretch>
          </p:blipFill>
          <p:spPr bwMode="auto">
            <a:xfrm>
              <a:off x="518" y="1657"/>
              <a:ext cx="114"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205" name="Picture 26" descr="txp_fig"/>
            <p:cNvPicPr>
              <a:picLocks noChangeAspect="1" noChangeArrowheads="1"/>
            </p:cNvPicPr>
            <p:nvPr>
              <p:custDataLst>
                <p:tags r:id="rId5"/>
              </p:custDataLst>
            </p:nvPr>
          </p:nvPicPr>
          <p:blipFill>
            <a:blip r:embed="rId14" cstate="screen">
              <a:extLst>
                <a:ext uri="{28A0092B-C50C-407E-A947-70E740481C1C}">
                  <a14:useLocalDpi xmlns:a14="http://schemas.microsoft.com/office/drawing/2010/main"/>
                </a:ext>
              </a:extLst>
            </a:blip>
            <a:srcRect/>
            <a:stretch>
              <a:fillRect/>
            </a:stretch>
          </p:blipFill>
          <p:spPr bwMode="auto">
            <a:xfrm>
              <a:off x="512" y="1091"/>
              <a:ext cx="11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8198"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smtClean="0">
                <a:solidFill>
                  <a:schemeClr val="tx2"/>
                </a:solidFill>
              </a:rPr>
              <a:t>6/11/12</a:t>
            </a:r>
            <a:endParaRPr lang="en-US" sz="1400">
              <a:solidFill>
                <a:schemeClr val="tx2"/>
              </a:solidFill>
            </a:endParaRPr>
          </a:p>
        </p:txBody>
      </p:sp>
      <p:sp>
        <p:nvSpPr>
          <p:cNvPr id="3" name="Slide Number Placeholder 2"/>
          <p:cNvSpPr>
            <a:spLocks noGrp="1"/>
          </p:cNvSpPr>
          <p:nvPr>
            <p:ph type="sldNum" sz="quarter" idx="12"/>
          </p:nvPr>
        </p:nvSpPr>
        <p:spPr/>
        <p:txBody>
          <a:bodyPr>
            <a:normAutofit fontScale="85000" lnSpcReduction="20000"/>
          </a:bodyPr>
          <a:lstStyle/>
          <a:p>
            <a:pPr>
              <a:defRPr/>
            </a:pPr>
            <a:fld id="{BC106162-91ED-A941-953B-01B38BDFD53D}" type="slidenum">
              <a:rPr lang="en-US"/>
              <a:pPr>
                <a:defRPr/>
              </a:pPr>
              <a:t>19</a:t>
            </a:fld>
            <a:endParaRPr lang="en-US"/>
          </a:p>
        </p:txBody>
      </p:sp>
      <p:sp>
        <p:nvSpPr>
          <p:cNvPr id="5" name="Explosion 1 4"/>
          <p:cNvSpPr/>
          <p:nvPr/>
        </p:nvSpPr>
        <p:spPr>
          <a:xfrm>
            <a:off x="704850" y="3440113"/>
            <a:ext cx="2082800" cy="900112"/>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dirty="0"/>
              <a:t>Yikes</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r>
              <a:rPr lang="en-US" smtClean="0"/>
              <a:t>6/11/12</a:t>
            </a:r>
            <a:endParaRPr lang="en-US" dirty="0"/>
          </a:p>
        </p:txBody>
      </p:sp>
      <p:sp>
        <p:nvSpPr>
          <p:cNvPr id="4" name="Slide Number Placeholder 3"/>
          <p:cNvSpPr>
            <a:spLocks noGrp="1"/>
          </p:cNvSpPr>
          <p:nvPr>
            <p:ph type="sldNum" sz="quarter" idx="12"/>
          </p:nvPr>
        </p:nvSpPr>
        <p:spPr/>
        <p:txBody>
          <a:bodyPr>
            <a:normAutofit/>
          </a:bodyPr>
          <a:lstStyle/>
          <a:p>
            <a:pPr eaLnBrk="1" latinLnBrk="0" hangingPunct="1"/>
            <a:fld id="{F0C94032-CD4C-4C25-B0C2-CEC720522D92}" type="slidenum">
              <a:rPr kumimoji="0" lang="en-US" smtClean="0"/>
              <a:pPr eaLnBrk="1" latinLnBrk="0" hangingPunct="1"/>
              <a:t>2</a:t>
            </a:fld>
            <a:endParaRPr kumimoji="0" lang="en-US" dirty="0">
              <a:solidFill>
                <a:srgbClr val="FFFFFF"/>
              </a:solidFill>
            </a:endParaRPr>
          </a:p>
        </p:txBody>
      </p:sp>
      <p:sp>
        <p:nvSpPr>
          <p:cNvPr id="2" name="Title 1"/>
          <p:cNvSpPr>
            <a:spLocks noGrp="1"/>
          </p:cNvSpPr>
          <p:nvPr>
            <p:ph type="title" idx="4294967295"/>
          </p:nvPr>
        </p:nvSpPr>
        <p:spPr>
          <a:xfrm>
            <a:off x="990600" y="228600"/>
            <a:ext cx="8153400" cy="990600"/>
          </a:xfrm>
        </p:spPr>
        <p:txBody>
          <a:bodyPr/>
          <a:lstStyle/>
          <a:p>
            <a:r>
              <a:rPr lang="en-US" dirty="0" smtClean="0"/>
              <a:t>Tevatron II (1983-2000)</a:t>
            </a:r>
            <a:endParaRPr lang="en-US" dirty="0"/>
          </a:p>
        </p:txBody>
      </p:sp>
      <p:sp>
        <p:nvSpPr>
          <p:cNvPr id="5" name="Content Placeholder 4"/>
          <p:cNvSpPr>
            <a:spLocks noGrp="1"/>
          </p:cNvSpPr>
          <p:nvPr>
            <p:ph sz="quarter" idx="4294967295"/>
          </p:nvPr>
        </p:nvSpPr>
        <p:spPr>
          <a:xfrm>
            <a:off x="451259" y="1349745"/>
            <a:ext cx="3714750" cy="4495800"/>
          </a:xfrm>
        </p:spPr>
        <p:txBody>
          <a:bodyPr>
            <a:normAutofit/>
          </a:bodyPr>
          <a:lstStyle/>
          <a:p>
            <a:r>
              <a:rPr lang="en-US" sz="2400" dirty="0" smtClean="0"/>
              <a:t>43 experiments in many different </a:t>
            </a:r>
            <a:r>
              <a:rPr lang="en-US" sz="2400" dirty="0" err="1" smtClean="0"/>
              <a:t>beamlines</a:t>
            </a:r>
            <a:endParaRPr lang="en-US" sz="2400" dirty="0" smtClean="0"/>
          </a:p>
          <a:p>
            <a:r>
              <a:rPr lang="en-US" sz="2400" dirty="0" smtClean="0"/>
              <a:t>&gt; 400 doctorates from &gt;100 Universities in 18 countries</a:t>
            </a:r>
          </a:p>
          <a:p>
            <a:r>
              <a:rPr lang="en-US" sz="2400" dirty="0" smtClean="0"/>
              <a:t>More than 300 publications</a:t>
            </a:r>
          </a:p>
          <a:p>
            <a:pPr marL="365760" lvl="1" indent="0">
              <a:buNone/>
            </a:pPr>
            <a:endParaRPr lang="en-US" dirty="0" smtClean="0"/>
          </a:p>
        </p:txBody>
      </p:sp>
      <p:pic>
        <p:nvPicPr>
          <p:cNvPr id="6" name="Picture 5" descr="janet96-1959.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27965" y="1301634"/>
            <a:ext cx="5645046" cy="4478402"/>
          </a:xfrm>
          <a:prstGeom prst="rect">
            <a:avLst/>
          </a:prstGeom>
        </p:spPr>
      </p:pic>
      <p:sp>
        <p:nvSpPr>
          <p:cNvPr id="7" name="TextBox 6"/>
          <p:cNvSpPr txBox="1"/>
          <p:nvPr/>
        </p:nvSpPr>
        <p:spPr>
          <a:xfrm>
            <a:off x="708499" y="6050672"/>
            <a:ext cx="8054501" cy="584776"/>
          </a:xfrm>
          <a:prstGeom prst="rect">
            <a:avLst/>
          </a:prstGeom>
          <a:noFill/>
        </p:spPr>
        <p:txBody>
          <a:bodyPr wrap="square" rtlCol="0">
            <a:spAutoFit/>
          </a:bodyPr>
          <a:lstStyle/>
          <a:p>
            <a:r>
              <a:rPr lang="en-US" sz="3200" dirty="0">
                <a:hlinkClick r:id="rId4"/>
              </a:rPr>
              <a:t>http://conferences.fnal.gov/tevft</a:t>
            </a:r>
            <a:r>
              <a:rPr lang="en-US" sz="3200" dirty="0" smtClean="0">
                <a:hlinkClick r:id="rId4"/>
              </a:rPr>
              <a:t>/</a:t>
            </a:r>
            <a:r>
              <a:rPr lang="en-US" sz="3200" dirty="0" smtClean="0"/>
              <a:t>  has it all</a:t>
            </a:r>
            <a:endParaRPr lang="en-US" sz="3200" dirty="0"/>
          </a:p>
        </p:txBody>
      </p:sp>
      <p:sp>
        <p:nvSpPr>
          <p:cNvPr id="8" name="TextBox 7"/>
          <p:cNvSpPr txBox="1"/>
          <p:nvPr/>
        </p:nvSpPr>
        <p:spPr>
          <a:xfrm>
            <a:off x="7320472" y="5336439"/>
            <a:ext cx="1614181" cy="369332"/>
          </a:xfrm>
          <a:prstGeom prst="rect">
            <a:avLst/>
          </a:prstGeom>
          <a:noFill/>
        </p:spPr>
        <p:txBody>
          <a:bodyPr wrap="none" rtlCol="0">
            <a:spAutoFit/>
          </a:bodyPr>
          <a:lstStyle/>
          <a:p>
            <a:r>
              <a:rPr lang="en-US" dirty="0" smtClean="0">
                <a:solidFill>
                  <a:schemeClr val="bg1"/>
                </a:solidFill>
              </a:rPr>
              <a:t>Typical postdoc</a:t>
            </a:r>
            <a:endParaRPr lang="en-US" dirty="0">
              <a:solidFill>
                <a:schemeClr val="bg1"/>
              </a:solidFill>
            </a:endParaRPr>
          </a:p>
        </p:txBody>
      </p:sp>
    </p:spTree>
    <p:extLst>
      <p:ext uri="{BB962C8B-B14F-4D97-AF65-F5344CB8AC3E}">
        <p14:creationId xmlns:p14="http://schemas.microsoft.com/office/powerpoint/2010/main" val="55811743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3" descr="nubeam2.pd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61925" y="0"/>
            <a:ext cx="57023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4" descr="Flux.pdf"/>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400675" y="1970088"/>
            <a:ext cx="36195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5"/>
          <p:cNvSpPr txBox="1">
            <a:spLocks noChangeArrowheads="1"/>
          </p:cNvSpPr>
          <p:nvPr/>
        </p:nvSpPr>
        <p:spPr bwMode="auto">
          <a:xfrm>
            <a:off x="5873750" y="5327650"/>
            <a:ext cx="2357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t>&lt; 0.1% anti-</a:t>
            </a:r>
            <a:r>
              <a:rPr lang="en-US">
                <a:latin typeface="Symbol" charset="0"/>
                <a:cs typeface="Symbol" charset="0"/>
              </a:rPr>
              <a:t>n</a:t>
            </a:r>
            <a:r>
              <a:rPr lang="en-US"/>
              <a:t> in </a:t>
            </a:r>
            <a:r>
              <a:rPr lang="en-US">
                <a:latin typeface="Symbol" charset="0"/>
                <a:cs typeface="Symbol" charset="0"/>
              </a:rPr>
              <a:t>n</a:t>
            </a:r>
          </a:p>
          <a:p>
            <a:pPr eaLnBrk="1" hangingPunct="1"/>
            <a:r>
              <a:rPr lang="en-US"/>
              <a:t>&lt; 0.3% </a:t>
            </a:r>
            <a:r>
              <a:rPr lang="en-US">
                <a:latin typeface="Symbol" charset="0"/>
                <a:cs typeface="Symbol" charset="0"/>
              </a:rPr>
              <a:t>n</a:t>
            </a:r>
            <a:r>
              <a:rPr lang="en-US"/>
              <a:t> in anti-</a:t>
            </a:r>
            <a:r>
              <a:rPr lang="en-US">
                <a:latin typeface="Symbol" charset="0"/>
                <a:cs typeface="Symbol" charset="0"/>
              </a:rPr>
              <a:t>n</a:t>
            </a:r>
          </a:p>
        </p:txBody>
      </p:sp>
      <p:sp>
        <p:nvSpPr>
          <p:cNvPr id="7" name="TextBox 6"/>
          <p:cNvSpPr txBox="1"/>
          <p:nvPr/>
        </p:nvSpPr>
        <p:spPr>
          <a:xfrm>
            <a:off x="0" y="4868863"/>
            <a:ext cx="3524250" cy="461962"/>
          </a:xfrm>
          <a:prstGeom prst="rect">
            <a:avLst/>
          </a:prstGeom>
          <a:noFill/>
        </p:spPr>
        <p:txBody>
          <a:bodyPr wrap="none">
            <a:spAutoFit/>
          </a:bodyPr>
          <a:lstStyle/>
          <a:p>
            <a:pPr>
              <a:defRPr/>
            </a:pPr>
            <a:r>
              <a:rPr lang="en-US" dirty="0">
                <a:latin typeface="+mj-lt"/>
              </a:rPr>
              <a:t>NuTeV Sign Selected beam</a:t>
            </a:r>
          </a:p>
        </p:txBody>
      </p:sp>
      <p:sp>
        <p:nvSpPr>
          <p:cNvPr id="10245"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smtClean="0">
                <a:solidFill>
                  <a:schemeClr val="tx2"/>
                </a:solidFill>
              </a:rPr>
              <a:t>6/11/12</a:t>
            </a:r>
            <a:endParaRPr lang="en-US" sz="1400">
              <a:solidFill>
                <a:schemeClr val="tx2"/>
              </a:solidFill>
            </a:endParaRPr>
          </a:p>
        </p:txBody>
      </p:sp>
      <p:sp>
        <p:nvSpPr>
          <p:cNvPr id="1024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257DCBE-B563-C840-8AE3-2A722CBF332A}" type="slidenum">
              <a:rPr lang="en-US" sz="1400">
                <a:solidFill>
                  <a:schemeClr val="tx2"/>
                </a:solidFill>
              </a:rPr>
              <a:pPr eaLnBrk="1" hangingPunct="1"/>
              <a:t>20</a:t>
            </a:fld>
            <a:endParaRPr lang="en-US" sz="1400">
              <a:solidFill>
                <a:schemeClr val="tx2"/>
              </a:solidFill>
            </a:endParaRPr>
          </a:p>
        </p:txBody>
      </p:sp>
      <p:sp>
        <p:nvSpPr>
          <p:cNvPr id="5" name="Title 4"/>
          <p:cNvSpPr>
            <a:spLocks noGrp="1"/>
          </p:cNvSpPr>
          <p:nvPr>
            <p:ph type="title" idx="4294967295"/>
          </p:nvPr>
        </p:nvSpPr>
        <p:spPr>
          <a:xfrm>
            <a:off x="4857750" y="228600"/>
            <a:ext cx="4286250" cy="795338"/>
          </a:xfrm>
        </p:spPr>
        <p:txBody>
          <a:bodyPr>
            <a:normAutofit fontScale="90000"/>
          </a:bodyPr>
          <a:lstStyle/>
          <a:p>
            <a:pPr fontAlgn="auto">
              <a:spcAft>
                <a:spcPts val="0"/>
              </a:spcAft>
              <a:defRPr/>
            </a:pPr>
            <a:r>
              <a:rPr lang="en-US" dirty="0" smtClean="0">
                <a:ea typeface="+mj-ea"/>
                <a:cs typeface="+mj-cs"/>
              </a:rPr>
              <a:t>Use neutrinos to see strange quarks</a:t>
            </a:r>
            <a:endParaRPr lang="en-US" dirty="0">
              <a:ea typeface="+mj-ea"/>
              <a:cs typeface="+mj-cs"/>
            </a:endParaRPr>
          </a:p>
        </p:txBody>
      </p:sp>
      <p:pic>
        <p:nvPicPr>
          <p:cNvPr id="3" name="Picture 2" descr="nutevbeam.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00675" y="1350872"/>
            <a:ext cx="3605193" cy="36291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r>
              <a:rPr lang="en-US" smtClean="0"/>
              <a:t>6/11/12</a:t>
            </a:r>
            <a:endParaRPr lang="en-US"/>
          </a:p>
        </p:txBody>
      </p:sp>
      <p:sp>
        <p:nvSpPr>
          <p:cNvPr id="3" name="Slide Number Placeholder 2"/>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21</a:t>
            </a:fld>
            <a:endParaRPr kumimoji="0" lang="en-US" dirty="0">
              <a:solidFill>
                <a:schemeClr val="tx2"/>
              </a:solidFill>
            </a:endParaRPr>
          </a:p>
        </p:txBody>
      </p:sp>
      <p:pic>
        <p:nvPicPr>
          <p:cNvPr id="4" name="Picture 3" descr="MIkeS98-0300-15.h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9955" y="0"/>
            <a:ext cx="10220566" cy="6858000"/>
          </a:xfrm>
          <a:prstGeom prst="rect">
            <a:avLst/>
          </a:prstGeom>
        </p:spPr>
      </p:pic>
      <p:sp>
        <p:nvSpPr>
          <p:cNvPr id="5" name="TextBox 4"/>
          <p:cNvSpPr txBox="1"/>
          <p:nvPr/>
        </p:nvSpPr>
        <p:spPr>
          <a:xfrm>
            <a:off x="695263" y="5037568"/>
            <a:ext cx="8258841" cy="1200329"/>
          </a:xfrm>
          <a:prstGeom prst="rect">
            <a:avLst/>
          </a:prstGeom>
          <a:noFill/>
        </p:spPr>
        <p:txBody>
          <a:bodyPr wrap="none" rtlCol="0">
            <a:spAutoFit/>
          </a:bodyPr>
          <a:lstStyle/>
          <a:p>
            <a:r>
              <a:rPr lang="en-US" sz="3600" dirty="0" smtClean="0">
                <a:solidFill>
                  <a:schemeClr val="bg1"/>
                </a:solidFill>
              </a:rPr>
              <a:t>Mike </a:t>
            </a:r>
            <a:r>
              <a:rPr lang="en-US" sz="3600" dirty="0" err="1" smtClean="0">
                <a:solidFill>
                  <a:schemeClr val="bg1"/>
                </a:solidFill>
              </a:rPr>
              <a:t>Shaevitz</a:t>
            </a:r>
            <a:r>
              <a:rPr lang="en-US" sz="3600" dirty="0" smtClean="0">
                <a:solidFill>
                  <a:schemeClr val="bg1"/>
                </a:solidFill>
              </a:rPr>
              <a:t> on top of  the 690 Ton target</a:t>
            </a:r>
          </a:p>
          <a:p>
            <a:r>
              <a:rPr lang="en-US" sz="3600" dirty="0" err="1" smtClean="0">
                <a:solidFill>
                  <a:schemeClr val="bg1"/>
                </a:solidFill>
              </a:rPr>
              <a:t>NUTeV</a:t>
            </a:r>
            <a:r>
              <a:rPr lang="en-US" sz="3600" dirty="0" smtClean="0">
                <a:solidFill>
                  <a:schemeClr val="bg1"/>
                </a:solidFill>
              </a:rPr>
              <a:t> luminosity was ~3000 fb</a:t>
            </a:r>
            <a:r>
              <a:rPr lang="en-US" sz="3600" baseline="30000" dirty="0" smtClean="0">
                <a:solidFill>
                  <a:schemeClr val="bg1"/>
                </a:solidFill>
              </a:rPr>
              <a:t>-1</a:t>
            </a:r>
            <a:endParaRPr lang="en-US" sz="3600" baseline="30000" dirty="0">
              <a:solidFill>
                <a:schemeClr val="bg1"/>
              </a:solidFill>
            </a:endParaRPr>
          </a:p>
        </p:txBody>
      </p:sp>
    </p:spTree>
    <p:extLst>
      <p:ext uri="{BB962C8B-B14F-4D97-AF65-F5344CB8AC3E}">
        <p14:creationId xmlns:p14="http://schemas.microsoft.com/office/powerpoint/2010/main" val="4733511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612775" y="228600"/>
            <a:ext cx="2982913" cy="990600"/>
          </a:xfrm>
        </p:spPr>
        <p:txBody>
          <a:bodyPr/>
          <a:lstStyle/>
          <a:p>
            <a:r>
              <a:rPr lang="en-US" dirty="0">
                <a:latin typeface="Tw Cen MT" charset="0"/>
              </a:rPr>
              <a:t>Strangeness</a:t>
            </a:r>
          </a:p>
        </p:txBody>
      </p:sp>
      <p:pic>
        <p:nvPicPr>
          <p:cNvPr id="11266"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844925"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733800" y="4160838"/>
            <a:ext cx="5262563" cy="2525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TextBox 16"/>
          <p:cNvSpPr txBox="1"/>
          <p:nvPr/>
        </p:nvSpPr>
        <p:spPr>
          <a:xfrm>
            <a:off x="230188" y="1535212"/>
            <a:ext cx="3932237" cy="5078313"/>
          </a:xfrm>
          <a:prstGeom prst="rect">
            <a:avLst/>
          </a:prstGeom>
          <a:noFill/>
        </p:spPr>
        <p:txBody>
          <a:bodyPr>
            <a:spAutoFit/>
          </a:bodyPr>
          <a:lstStyle/>
          <a:p>
            <a:pPr>
              <a:defRPr/>
            </a:pPr>
            <a:r>
              <a:rPr lang="en-US" sz="2800" dirty="0"/>
              <a:t>Neutrinos scattering can pick out strange quarks through the process</a:t>
            </a:r>
          </a:p>
          <a:p>
            <a:pPr>
              <a:defRPr/>
            </a:pPr>
            <a:r>
              <a:rPr lang="en-US" sz="3600" dirty="0">
                <a:solidFill>
                  <a:srgbClr val="008000"/>
                </a:solidFill>
              </a:rPr>
              <a:t> </a:t>
            </a:r>
            <a:r>
              <a:rPr lang="en-US" sz="3600" dirty="0" err="1">
                <a:solidFill>
                  <a:srgbClr val="008000"/>
                </a:solidFill>
                <a:latin typeface="Symbol" charset="2"/>
                <a:cs typeface="Symbol" charset="2"/>
              </a:rPr>
              <a:t>n</a:t>
            </a:r>
            <a:r>
              <a:rPr lang="en-US" sz="3600" dirty="0" err="1"/>
              <a:t>+</a:t>
            </a:r>
            <a:r>
              <a:rPr lang="en-US" sz="3600" dirty="0" err="1">
                <a:solidFill>
                  <a:srgbClr val="3366FF"/>
                </a:solidFill>
              </a:rPr>
              <a:t>s</a:t>
            </a:r>
            <a:r>
              <a:rPr lang="en-US" sz="2800" dirty="0" err="1">
                <a:sym typeface="Wingdings"/>
              </a:rPr>
              <a:t></a:t>
            </a:r>
            <a:r>
              <a:rPr lang="en-US" sz="3600" dirty="0" err="1" smtClean="0">
                <a:solidFill>
                  <a:srgbClr val="FF6600"/>
                </a:solidFill>
                <a:latin typeface="Symbol" charset="2"/>
                <a:cs typeface="Symbol" charset="2"/>
                <a:sym typeface="Wingdings"/>
              </a:rPr>
              <a:t>m</a:t>
            </a:r>
            <a:r>
              <a:rPr lang="en-US" sz="3600" baseline="30000" dirty="0" smtClean="0">
                <a:solidFill>
                  <a:srgbClr val="FF6600"/>
                </a:solidFill>
                <a:latin typeface="Symbol" charset="2"/>
                <a:cs typeface="Symbol" charset="2"/>
                <a:sym typeface="Wingdings"/>
              </a:rPr>
              <a:t>-</a:t>
            </a:r>
            <a:r>
              <a:rPr lang="en-US" sz="2800" dirty="0" smtClean="0">
                <a:sym typeface="Wingdings"/>
              </a:rPr>
              <a:t>+</a:t>
            </a:r>
            <a:r>
              <a:rPr lang="en-US" sz="3600" dirty="0" smtClean="0">
                <a:solidFill>
                  <a:srgbClr val="AC5AD0"/>
                </a:solidFill>
                <a:sym typeface="Wingdings"/>
              </a:rPr>
              <a:t>c</a:t>
            </a:r>
            <a:endParaRPr lang="en-US" sz="2800" dirty="0" smtClean="0">
              <a:solidFill>
                <a:srgbClr val="AC5AD0"/>
              </a:solidFill>
              <a:sym typeface="Wingdings"/>
            </a:endParaRPr>
          </a:p>
          <a:p>
            <a:pPr>
              <a:defRPr/>
            </a:pPr>
            <a:r>
              <a:rPr lang="en-US" sz="3600" dirty="0">
                <a:solidFill>
                  <a:srgbClr val="AC5AD0"/>
                </a:solidFill>
                <a:sym typeface="Wingdings"/>
              </a:rPr>
              <a:t>c</a:t>
            </a:r>
            <a:r>
              <a:rPr lang="en-US" sz="2800" dirty="0" smtClean="0">
                <a:sym typeface="Wingdings"/>
              </a:rPr>
              <a:t> decays to </a:t>
            </a:r>
            <a:r>
              <a:rPr lang="en-US" sz="3600" dirty="0" smtClean="0">
                <a:solidFill>
                  <a:srgbClr val="FF6600"/>
                </a:solidFill>
                <a:latin typeface="Symbol" charset="2"/>
                <a:cs typeface="Symbol" charset="2"/>
                <a:sym typeface="Wingdings"/>
              </a:rPr>
              <a:t>m</a:t>
            </a:r>
            <a:r>
              <a:rPr lang="en-US" sz="3600" baseline="30000" dirty="0" smtClean="0">
                <a:solidFill>
                  <a:srgbClr val="FF6600"/>
                </a:solidFill>
                <a:sym typeface="Wingdings"/>
              </a:rPr>
              <a:t>+</a:t>
            </a:r>
            <a:endParaRPr lang="en-US" sz="3600" baseline="30000" dirty="0">
              <a:solidFill>
                <a:srgbClr val="FF6600"/>
              </a:solidFill>
              <a:sym typeface="Wingdings"/>
            </a:endParaRPr>
          </a:p>
          <a:p>
            <a:pPr>
              <a:defRPr/>
            </a:pPr>
            <a:endParaRPr lang="en-US" sz="2800" dirty="0">
              <a:solidFill>
                <a:schemeClr val="accent2">
                  <a:lumMod val="75000"/>
                </a:schemeClr>
              </a:solidFill>
              <a:sym typeface="Wingdings"/>
            </a:endParaRPr>
          </a:p>
          <a:p>
            <a:pPr>
              <a:defRPr/>
            </a:pPr>
            <a:r>
              <a:rPr lang="en-US" sz="2800" dirty="0" err="1">
                <a:sym typeface="Wingdings"/>
              </a:rPr>
              <a:t>Dimuons</a:t>
            </a:r>
            <a:r>
              <a:rPr lang="en-US" sz="2800" dirty="0">
                <a:sym typeface="Wingdings"/>
              </a:rPr>
              <a:t> at NuTeV measure</a:t>
            </a:r>
          </a:p>
          <a:p>
            <a:pPr marL="342900" indent="-342900">
              <a:buFont typeface="Arial"/>
              <a:buChar char="•"/>
              <a:defRPr/>
            </a:pPr>
            <a:r>
              <a:rPr lang="en-US" sz="2800" dirty="0">
                <a:sym typeface="Wingdings"/>
              </a:rPr>
              <a:t>Strange content s(x)</a:t>
            </a:r>
          </a:p>
          <a:p>
            <a:pPr marL="342900" indent="-342900">
              <a:buFont typeface="Arial"/>
              <a:buChar char="•"/>
              <a:defRPr/>
            </a:pPr>
            <a:r>
              <a:rPr lang="en-US" sz="2800" dirty="0">
                <a:sym typeface="Wingdings"/>
              </a:rPr>
              <a:t>s/anti-s difference</a:t>
            </a:r>
          </a:p>
          <a:p>
            <a:pPr marL="342900" indent="-342900">
              <a:buFont typeface="Arial"/>
              <a:buChar char="•"/>
              <a:defRPr/>
            </a:pPr>
            <a:r>
              <a:rPr lang="en-US" sz="2800" i="1" dirty="0" err="1">
                <a:latin typeface="Times New Roman"/>
                <a:cs typeface="Times New Roman"/>
                <a:sym typeface="Wingdings"/>
              </a:rPr>
              <a:t>V</a:t>
            </a:r>
            <a:r>
              <a:rPr lang="en-US" sz="2800" i="1" baseline="-25000" dirty="0" err="1">
                <a:latin typeface="Times New Roman"/>
                <a:cs typeface="Times New Roman"/>
                <a:sym typeface="Wingdings"/>
              </a:rPr>
              <a:t>sc</a:t>
            </a:r>
            <a:r>
              <a:rPr lang="en-US" sz="2800" i="1" dirty="0">
                <a:latin typeface="Times New Roman"/>
                <a:cs typeface="Times New Roman"/>
                <a:sym typeface="Wingdings"/>
              </a:rPr>
              <a:t>/</a:t>
            </a:r>
            <a:r>
              <a:rPr lang="en-US" sz="2800" i="1" dirty="0" err="1">
                <a:latin typeface="Times New Roman"/>
                <a:cs typeface="Times New Roman"/>
                <a:sym typeface="Wingdings"/>
              </a:rPr>
              <a:t>V</a:t>
            </a:r>
            <a:r>
              <a:rPr lang="en-US" sz="2800" i="1" baseline="-25000" dirty="0" err="1">
                <a:latin typeface="Times New Roman"/>
                <a:cs typeface="Times New Roman"/>
                <a:sym typeface="Wingdings"/>
              </a:rPr>
              <a:t>dc</a:t>
            </a:r>
            <a:endParaRPr lang="en-US" sz="2800" i="1" baseline="-25000" dirty="0">
              <a:latin typeface="Times New Roman"/>
              <a:cs typeface="Times New Roman"/>
            </a:endParaRPr>
          </a:p>
        </p:txBody>
      </p:sp>
      <p:sp>
        <p:nvSpPr>
          <p:cNvPr id="11269"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smtClean="0">
                <a:solidFill>
                  <a:schemeClr val="tx2"/>
                </a:solidFill>
              </a:rPr>
              <a:t>6/11/12</a:t>
            </a:r>
            <a:endParaRPr lang="en-US" sz="1400">
              <a:solidFill>
                <a:schemeClr val="tx2"/>
              </a:solidFill>
            </a:endParaRPr>
          </a:p>
        </p:txBody>
      </p:sp>
      <p:sp>
        <p:nvSpPr>
          <p:cNvPr id="3" name="Slide Number Placeholder 2"/>
          <p:cNvSpPr>
            <a:spLocks noGrp="1"/>
          </p:cNvSpPr>
          <p:nvPr>
            <p:ph type="sldNum" sz="quarter" idx="12"/>
          </p:nvPr>
        </p:nvSpPr>
        <p:spPr/>
        <p:txBody>
          <a:bodyPr>
            <a:normAutofit fontScale="85000" lnSpcReduction="20000"/>
          </a:bodyPr>
          <a:lstStyle/>
          <a:p>
            <a:pPr>
              <a:defRPr/>
            </a:pPr>
            <a:fld id="{39BCCDA1-C862-0944-8603-4FD442F67AE0}" type="slidenum">
              <a:rPr lang="en-US"/>
              <a:pPr>
                <a:defRPr/>
              </a:pPr>
              <a:t>22</a:t>
            </a:fld>
            <a:endParaRPr lang="en-US"/>
          </a:p>
        </p:txBody>
      </p:sp>
      <p:pic>
        <p:nvPicPr>
          <p:cNvPr id="11271" name="Content Placeholder 6" descr="charmpartonwhite.pdf"/>
          <p:cNvPicPr>
            <a:picLocks noGrp="1" noChangeAspect="1"/>
          </p:cNvPicPr>
          <p:nvPr>
            <p:ph sz="quarter" idx="1"/>
          </p:nvPr>
        </p:nvPicPr>
        <p:blipFill>
          <a:blip r:embed="rId3" cstate="screen">
            <a:extLst>
              <a:ext uri="{28A0092B-C50C-407E-A947-70E740481C1C}">
                <a14:useLocalDpi xmlns:a14="http://schemas.microsoft.com/office/drawing/2010/main"/>
              </a:ext>
            </a:extLst>
          </a:blip>
          <a:srcRect l="4877" r="4877"/>
          <a:stretch>
            <a:fillRect/>
          </a:stretch>
        </p:blipFill>
        <p:spPr>
          <a:xfrm>
            <a:off x="4248150" y="3863975"/>
            <a:ext cx="4111625" cy="2266950"/>
          </a:xfr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5"/>
          <p:cNvSpPr>
            <a:spLocks noGrp="1"/>
          </p:cNvSpPr>
          <p:nvPr>
            <p:ph type="title"/>
          </p:nvPr>
        </p:nvSpPr>
        <p:spPr/>
        <p:txBody>
          <a:bodyPr/>
          <a:lstStyle/>
          <a:p>
            <a:r>
              <a:rPr lang="en-US" dirty="0" smtClean="0">
                <a:latin typeface="Tw Cen MT" charset="0"/>
              </a:rPr>
              <a:t>NuTeV Weinberg </a:t>
            </a:r>
            <a:r>
              <a:rPr lang="en-US" dirty="0">
                <a:latin typeface="Tw Cen MT" charset="0"/>
              </a:rPr>
              <a:t>Angle</a:t>
            </a:r>
          </a:p>
        </p:txBody>
      </p:sp>
      <p:sp>
        <p:nvSpPr>
          <p:cNvPr id="12291"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smtClean="0">
                <a:solidFill>
                  <a:schemeClr val="tx2"/>
                </a:solidFill>
              </a:rPr>
              <a:t>6/11/12</a:t>
            </a:r>
            <a:endParaRPr lang="en-US" sz="1400">
              <a:solidFill>
                <a:schemeClr val="tx2"/>
              </a:solidFill>
            </a:endParaRPr>
          </a:p>
        </p:txBody>
      </p:sp>
      <p:sp>
        <p:nvSpPr>
          <p:cNvPr id="3" name="Slide Number Placeholder 2"/>
          <p:cNvSpPr>
            <a:spLocks noGrp="1"/>
          </p:cNvSpPr>
          <p:nvPr>
            <p:ph type="sldNum" sz="quarter" idx="12"/>
          </p:nvPr>
        </p:nvSpPr>
        <p:spPr/>
        <p:txBody>
          <a:bodyPr>
            <a:normAutofit fontScale="85000" lnSpcReduction="20000"/>
          </a:bodyPr>
          <a:lstStyle/>
          <a:p>
            <a:pPr>
              <a:defRPr/>
            </a:pPr>
            <a:fld id="{BC3D0449-FF49-854D-A6BE-84BAC9C53FFC}" type="slidenum">
              <a:rPr lang="en-US"/>
              <a:pPr>
                <a:defRPr/>
              </a:pPr>
              <a:t>23</a:t>
            </a:fld>
            <a:endParaRPr lang="en-US"/>
          </a:p>
        </p:txBody>
      </p:sp>
      <p:pic>
        <p:nvPicPr>
          <p:cNvPr id="12293"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93788" y="1383133"/>
            <a:ext cx="1138078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5"/>
          <p:cNvSpPr txBox="1">
            <a:spLocks noChangeArrowheads="1"/>
          </p:cNvSpPr>
          <p:nvPr/>
        </p:nvSpPr>
        <p:spPr bwMode="auto">
          <a:xfrm>
            <a:off x="300038" y="2998236"/>
            <a:ext cx="27336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dirty="0"/>
              <a:t>Ratio of neutral to charged current </a:t>
            </a:r>
            <a:r>
              <a:rPr lang="en-US" dirty="0" smtClean="0"/>
              <a:t>interactions</a:t>
            </a:r>
          </a:p>
          <a:p>
            <a:pPr eaLnBrk="1" hangingPunct="1"/>
            <a:endParaRPr lang="en-US" dirty="0"/>
          </a:p>
          <a:p>
            <a:pPr eaLnBrk="1" hangingPunct="1"/>
            <a:r>
              <a:rPr lang="en-US" dirty="0" smtClean="0"/>
              <a:t>Need the sign selected beam</a:t>
            </a:r>
            <a:endParaRPr lang="en-US" dirty="0"/>
          </a:p>
        </p:txBody>
      </p:sp>
      <p:pic>
        <p:nvPicPr>
          <p:cNvPr id="2" name="Picture 1" descr="NuTeV12.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96499" y="1693863"/>
            <a:ext cx="7772400" cy="4495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lIns="64291" tIns="32146" rIns="64291" bIns="32146">
            <a:normAutofit/>
          </a:bodyPr>
          <a:lstStyle/>
          <a:p>
            <a:pPr eaLnBrk="1" latinLnBrk="0" hangingPunct="1"/>
            <a:fld id="{F0C94032-CD4C-4C25-B0C2-CEC720522D92}" type="slidenum">
              <a:rPr kumimoji="0" lang="en-US" smtClean="0"/>
              <a:pPr eaLnBrk="1" latinLnBrk="0" hangingPunct="1"/>
              <a:t>24</a:t>
            </a:fld>
            <a:endParaRPr kumimoji="0" lang="en-US" dirty="0">
              <a:solidFill>
                <a:srgbClr val="FFFFFF"/>
              </a:solidFill>
            </a:endParaRPr>
          </a:p>
        </p:txBody>
      </p:sp>
      <p:sp>
        <p:nvSpPr>
          <p:cNvPr id="16385" name="Rectangle 1"/>
          <p:cNvSpPr>
            <a:spLocks noGrp="1" noChangeArrowheads="1"/>
          </p:cNvSpPr>
          <p:nvPr>
            <p:ph type="title" idx="4294967295"/>
          </p:nvPr>
        </p:nvSpPr>
        <p:spPr>
          <a:xfrm>
            <a:off x="392906" y="228823"/>
            <a:ext cx="8153921" cy="990079"/>
          </a:xfrm>
          <a:ln/>
        </p:spPr>
        <p:txBody>
          <a:bodyPr lIns="64291" tIns="32146" rIns="28572" bIns="32146">
            <a:normAutofit/>
          </a:bodyPr>
          <a:lstStyle/>
          <a:p>
            <a:pPr marL="27903"/>
            <a:r>
              <a:rPr lang="en-US" sz="4000" dirty="0">
                <a:cs typeface="Times" charset="0"/>
                <a:sym typeface="Times" charset="0"/>
              </a:rPr>
              <a:t>Discovery of the tau </a:t>
            </a:r>
            <a:r>
              <a:rPr lang="en-US" sz="4000" dirty="0" smtClean="0">
                <a:cs typeface="Times" charset="0"/>
                <a:sym typeface="Times" charset="0"/>
              </a:rPr>
              <a:t>neutrino  (DONUT)</a:t>
            </a:r>
            <a:endParaRPr lang="en-US" sz="4000" dirty="0">
              <a:ea typeface="ヒラギノ明朝 ProN W3" charset="0"/>
              <a:cs typeface="ヒラギノ明朝 ProN W3" charset="0"/>
              <a:sym typeface="Times" charset="0"/>
            </a:endParaRPr>
          </a:p>
        </p:txBody>
      </p:sp>
      <p:pic>
        <p:nvPicPr>
          <p:cNvPr id="16386"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2172" y="1071562"/>
            <a:ext cx="7608094" cy="5518547"/>
          </a:xfrm>
          <a:prstGeom prst="rect">
            <a:avLst/>
          </a:prstGeom>
          <a:ln>
            <a:noFill/>
          </a:ln>
        </p:spPr>
      </p:pic>
      <p:sp>
        <p:nvSpPr>
          <p:cNvPr id="4" name="Rectangle 3"/>
          <p:cNvSpPr/>
          <p:nvPr/>
        </p:nvSpPr>
        <p:spPr>
          <a:xfrm>
            <a:off x="392906" y="1125141"/>
            <a:ext cx="2196703" cy="857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4288" tIns="32144" rIns="64288" bIns="32144" rtlCol="0" anchor="ctr"/>
          <a:lstStyle/>
          <a:p>
            <a:pPr algn="ctr"/>
            <a:endParaRPr lang="en-US"/>
          </a:p>
        </p:txBody>
      </p:sp>
      <p:sp>
        <p:nvSpPr>
          <p:cNvPr id="2" name="TextBox 1"/>
          <p:cNvSpPr txBox="1"/>
          <p:nvPr/>
        </p:nvSpPr>
        <p:spPr>
          <a:xfrm>
            <a:off x="1" y="1553766"/>
            <a:ext cx="3345656" cy="454451"/>
          </a:xfrm>
          <a:prstGeom prst="rect">
            <a:avLst/>
          </a:prstGeom>
          <a:noFill/>
        </p:spPr>
        <p:txBody>
          <a:bodyPr wrap="square" lIns="64288" tIns="32144" rIns="64288" bIns="32144" rtlCol="0">
            <a:spAutoFit/>
          </a:bodyPr>
          <a:lstStyle/>
          <a:p>
            <a:r>
              <a:rPr lang="en-US" sz="2500" dirty="0"/>
              <a:t>Make a </a:t>
            </a:r>
            <a:r>
              <a:rPr lang="en-US" sz="2500" dirty="0" err="1">
                <a:solidFill>
                  <a:srgbClr val="FF6600"/>
                </a:solidFill>
                <a:latin typeface="Symbol" charset="2"/>
                <a:cs typeface="Symbol" charset="2"/>
              </a:rPr>
              <a:t>n</a:t>
            </a:r>
            <a:r>
              <a:rPr lang="en-US" sz="2500" baseline="-25000" dirty="0" err="1">
                <a:solidFill>
                  <a:srgbClr val="FF6600"/>
                </a:solidFill>
                <a:latin typeface="Symbol" charset="2"/>
                <a:cs typeface="Symbol" charset="2"/>
              </a:rPr>
              <a:t>t</a:t>
            </a:r>
            <a:r>
              <a:rPr lang="en-US" sz="2500" dirty="0">
                <a:latin typeface="Symbol" charset="2"/>
                <a:cs typeface="Symbol" charset="2"/>
              </a:rPr>
              <a:t> </a:t>
            </a:r>
            <a:r>
              <a:rPr lang="en-US" sz="2500" dirty="0"/>
              <a:t>beam</a:t>
            </a:r>
          </a:p>
        </p:txBody>
      </p:sp>
      <p:sp>
        <p:nvSpPr>
          <p:cNvPr id="7" name="TextBox 6"/>
          <p:cNvSpPr txBox="1"/>
          <p:nvPr/>
        </p:nvSpPr>
        <p:spPr>
          <a:xfrm>
            <a:off x="5054204" y="1500189"/>
            <a:ext cx="3345656" cy="454451"/>
          </a:xfrm>
          <a:prstGeom prst="rect">
            <a:avLst/>
          </a:prstGeom>
          <a:noFill/>
        </p:spPr>
        <p:txBody>
          <a:bodyPr wrap="square" lIns="64288" tIns="32144" rIns="64288" bIns="32144" rtlCol="0">
            <a:spAutoFit/>
          </a:bodyPr>
          <a:lstStyle/>
          <a:p>
            <a:r>
              <a:rPr lang="en-US" sz="2500" dirty="0"/>
              <a:t>Detect a </a:t>
            </a:r>
            <a:r>
              <a:rPr lang="en-US" sz="2500" dirty="0">
                <a:solidFill>
                  <a:srgbClr val="FF6600"/>
                </a:solidFill>
                <a:latin typeface="Symbol" charset="2"/>
                <a:cs typeface="Symbol" charset="2"/>
              </a:rPr>
              <a:t>t</a:t>
            </a:r>
            <a:r>
              <a:rPr lang="en-US" sz="2500" dirty="0">
                <a:latin typeface="Symbol" charset="2"/>
                <a:cs typeface="Symbol" charset="2"/>
              </a:rPr>
              <a:t> </a:t>
            </a:r>
            <a:r>
              <a:rPr lang="en-US" sz="2500" dirty="0"/>
              <a:t>decay</a:t>
            </a:r>
          </a:p>
        </p:txBody>
      </p:sp>
      <p:sp>
        <p:nvSpPr>
          <p:cNvPr id="5" name="Date Placeholder 4"/>
          <p:cNvSpPr>
            <a:spLocks noGrp="1"/>
          </p:cNvSpPr>
          <p:nvPr>
            <p:ph type="dt" sz="half" idx="10"/>
          </p:nvPr>
        </p:nvSpPr>
        <p:spPr/>
        <p:txBody>
          <a:bodyPr/>
          <a:lstStyle/>
          <a:p>
            <a:pPr eaLnBrk="1" latinLnBrk="0" hangingPunct="1"/>
            <a:r>
              <a:rPr lang="en-US" smtClean="0"/>
              <a:t>6/11/12</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125015" y="214313"/>
            <a:ext cx="4125516" cy="1017984"/>
          </a:xfrm>
          <a:ln/>
        </p:spPr>
        <p:txBody>
          <a:bodyPr lIns="64291" tIns="32146" rIns="28572" bIns="32146"/>
          <a:lstStyle/>
          <a:p>
            <a:pPr marL="27903"/>
            <a:r>
              <a:rPr lang="en-US" sz="2500" dirty="0">
                <a:cs typeface="Times" charset="0"/>
                <a:sym typeface="Times" charset="0"/>
              </a:rPr>
              <a:t>Emulsion modules and drift chambers</a:t>
            </a:r>
            <a:endParaRPr lang="en-US" sz="2500" dirty="0">
              <a:ea typeface="ヒラギノ明朝 ProN W3" charset="0"/>
              <a:cs typeface="ヒラギノ明朝 ProN W3" charset="0"/>
              <a:sym typeface="Times" charset="0"/>
            </a:endParaRPr>
          </a:p>
        </p:txBody>
      </p:sp>
      <p:sp>
        <p:nvSpPr>
          <p:cNvPr id="2" name="Slide Number Placeholder 1"/>
          <p:cNvSpPr>
            <a:spLocks noGrp="1"/>
          </p:cNvSpPr>
          <p:nvPr>
            <p:ph type="sldNum" sz="quarter" idx="12"/>
          </p:nvPr>
        </p:nvSpPr>
        <p:spPr/>
        <p:txBody>
          <a:bodyPr lIns="64291" tIns="32146" rIns="64291" bIns="32146">
            <a:normAutofit fontScale="92500" lnSpcReduction="10000"/>
          </a:bodyPr>
          <a:lstStyle/>
          <a:p>
            <a:pPr eaLnBrk="1" latinLnBrk="0" hangingPunct="1"/>
            <a:fld id="{F0C94032-CD4C-4C25-B0C2-CEC720522D92}" type="slidenum">
              <a:rPr kumimoji="0" lang="en-US" smtClean="0"/>
              <a:pPr eaLnBrk="1" latinLnBrk="0" hangingPunct="1"/>
              <a:t>25</a:t>
            </a:fld>
            <a:endParaRPr kumimoji="0" lang="en-US" dirty="0">
              <a:solidFill>
                <a:srgbClr val="FFFFFF"/>
              </a:solidFill>
            </a:endParaRPr>
          </a:p>
        </p:txBody>
      </p:sp>
      <p:pic>
        <p:nvPicPr>
          <p:cNvPr id="18434"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1768078"/>
            <a:ext cx="471487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18435" name="Rectangle 3"/>
          <p:cNvSpPr>
            <a:spLocks/>
          </p:cNvSpPr>
          <p:nvPr/>
        </p:nvSpPr>
        <p:spPr bwMode="auto">
          <a:xfrm>
            <a:off x="553642" y="5143501"/>
            <a:ext cx="4018359" cy="839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n-US" sz="2500" dirty="0">
                <a:latin typeface="+mj-lt"/>
                <a:ea typeface="ＭＳ Ｐゴシック" charset="0"/>
                <a:cs typeface="Times" charset="0"/>
                <a:sym typeface="Times" charset="0"/>
              </a:rPr>
              <a:t>Emulsion plates interleaved with 1mm steel plates: total target mass 260 kg (not </a:t>
            </a:r>
            <a:r>
              <a:rPr lang="en-US" sz="2500" dirty="0" err="1">
                <a:latin typeface="+mj-lt"/>
                <a:ea typeface="ＭＳ Ｐゴシック" charset="0"/>
                <a:cs typeface="Times" charset="0"/>
                <a:sym typeface="Times" charset="0"/>
              </a:rPr>
              <a:t>kt</a:t>
            </a:r>
            <a:r>
              <a:rPr lang="en-US" sz="2500" dirty="0">
                <a:latin typeface="+mj-lt"/>
                <a:ea typeface="ＭＳ Ｐゴシック" charset="0"/>
                <a:cs typeface="Times" charset="0"/>
                <a:sym typeface="Times" charset="0"/>
              </a:rPr>
              <a:t> !)</a:t>
            </a:r>
          </a:p>
        </p:txBody>
      </p:sp>
      <p:pic>
        <p:nvPicPr>
          <p:cNvPr id="3" name="Picture 2" descr="87_587_2_med_large.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32735" y="3107531"/>
            <a:ext cx="2858065" cy="2892362"/>
          </a:xfrm>
          <a:prstGeom prst="rect">
            <a:avLst/>
          </a:prstGeom>
        </p:spPr>
      </p:pic>
      <p:sp>
        <p:nvSpPr>
          <p:cNvPr id="4" name="TextBox 3"/>
          <p:cNvSpPr txBox="1"/>
          <p:nvPr/>
        </p:nvSpPr>
        <p:spPr>
          <a:xfrm>
            <a:off x="4704344" y="6107907"/>
            <a:ext cx="3954271" cy="403470"/>
          </a:xfrm>
          <a:prstGeom prst="rect">
            <a:avLst/>
          </a:prstGeom>
          <a:noFill/>
        </p:spPr>
        <p:txBody>
          <a:bodyPr wrap="none" lIns="64288" tIns="32144" rIns="64288" bIns="32144" rtlCol="0">
            <a:spAutoFit/>
          </a:bodyPr>
          <a:lstStyle/>
          <a:p>
            <a:r>
              <a:rPr lang="en-US" sz="2200" dirty="0"/>
              <a:t>Recycled drift chamber electronics</a:t>
            </a:r>
          </a:p>
        </p:txBody>
      </p:sp>
      <p:pic>
        <p:nvPicPr>
          <p:cNvPr id="8" name="Picture 1"/>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68359" y="214314"/>
            <a:ext cx="4765105" cy="29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5" name="Date Placeholder 4"/>
          <p:cNvSpPr>
            <a:spLocks noGrp="1"/>
          </p:cNvSpPr>
          <p:nvPr>
            <p:ph type="dt" sz="half" idx="10"/>
          </p:nvPr>
        </p:nvSpPr>
        <p:spPr/>
        <p:txBody>
          <a:bodyPr/>
          <a:lstStyle/>
          <a:p>
            <a:pPr eaLnBrk="1" latinLnBrk="0" hangingPunct="1"/>
            <a:r>
              <a:rPr lang="en-US" smtClean="0"/>
              <a:t>6/11/12</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11490" y="1102249"/>
            <a:ext cx="5304234" cy="390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1506" name="Rectangle 2"/>
          <p:cNvSpPr>
            <a:spLocks/>
          </p:cNvSpPr>
          <p:nvPr/>
        </p:nvSpPr>
        <p:spPr bwMode="auto">
          <a:xfrm>
            <a:off x="3661172" y="4696926"/>
            <a:ext cx="12212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en-US" dirty="0" err="1">
                <a:solidFill>
                  <a:schemeClr val="tx1"/>
                </a:solidFill>
                <a:latin typeface="Times" charset="0"/>
                <a:ea typeface="ＭＳ Ｐゴシック" charset="0"/>
                <a:cs typeface="Times" charset="0"/>
                <a:sym typeface="Times" charset="0"/>
              </a:rPr>
              <a:t>τ</a:t>
            </a:r>
            <a:r>
              <a:rPr lang="en-US" dirty="0">
                <a:solidFill>
                  <a:schemeClr val="tx1"/>
                </a:solidFill>
                <a:latin typeface="Times" charset="0"/>
                <a:ea typeface="ＭＳ Ｐゴシック" charset="0"/>
                <a:cs typeface="Times" charset="0"/>
                <a:sym typeface="Times" charset="0"/>
              </a:rPr>
              <a:t> </a:t>
            </a:r>
            <a:r>
              <a:rPr lang="en-US" dirty="0">
                <a:solidFill>
                  <a:schemeClr val="tx1"/>
                </a:solidFill>
                <a:latin typeface="Symbol" charset="0"/>
                <a:ea typeface="ＭＳ Ｐゴシック" charset="0"/>
                <a:cs typeface="Symbol" charset="0"/>
                <a:sym typeface="Symbol" charset="0"/>
              </a:rPr>
              <a:t>→ 3</a:t>
            </a:r>
            <a:r>
              <a:rPr lang="en-US" i="1" dirty="0">
                <a:solidFill>
                  <a:schemeClr val="tx1"/>
                </a:solidFill>
                <a:latin typeface="Times" charset="0"/>
                <a:ea typeface="ＭＳ Ｐゴシック" charset="0"/>
                <a:cs typeface="Times" charset="0"/>
                <a:sym typeface="Times" charset="0"/>
              </a:rPr>
              <a:t>h</a:t>
            </a:r>
            <a:r>
              <a:rPr lang="en-US" baseline="32000" dirty="0">
                <a:solidFill>
                  <a:schemeClr val="tx1"/>
                </a:solidFill>
                <a:latin typeface="Times" charset="0"/>
                <a:ea typeface="ＭＳ Ｐゴシック" charset="0"/>
                <a:cs typeface="Times" charset="0"/>
                <a:sym typeface="Times" charset="0"/>
              </a:rPr>
              <a:t>±</a:t>
            </a:r>
            <a:r>
              <a:rPr lang="en-US" dirty="0">
                <a:solidFill>
                  <a:schemeClr val="tx1"/>
                </a:solidFill>
                <a:latin typeface="Times" charset="0"/>
                <a:ea typeface="ＭＳ Ｐゴシック" charset="0"/>
                <a:cs typeface="Times" charset="0"/>
                <a:sym typeface="Times" charset="0"/>
              </a:rPr>
              <a:t> + </a:t>
            </a:r>
            <a:r>
              <a:rPr lang="en-US" i="1" dirty="0" err="1">
                <a:solidFill>
                  <a:schemeClr val="tx1"/>
                </a:solidFill>
                <a:latin typeface="Times" charset="0"/>
                <a:ea typeface="ＭＳ Ｐゴシック" charset="0"/>
                <a:cs typeface="Times" charset="0"/>
                <a:sym typeface="Times" charset="0"/>
              </a:rPr>
              <a:t>ν</a:t>
            </a:r>
            <a:r>
              <a:rPr lang="en-US" i="1" baseline="-6000" dirty="0" err="1">
                <a:solidFill>
                  <a:schemeClr val="tx1"/>
                </a:solidFill>
                <a:latin typeface="Times" charset="0"/>
                <a:ea typeface="ＭＳ Ｐゴシック" charset="0"/>
                <a:cs typeface="Times" charset="0"/>
                <a:sym typeface="Times" charset="0"/>
              </a:rPr>
              <a:t>τ</a:t>
            </a:r>
            <a:endParaRPr lang="en-US" i="1" baseline="-6000" dirty="0">
              <a:solidFill>
                <a:schemeClr val="tx1"/>
              </a:solidFill>
              <a:latin typeface="Times" charset="0"/>
              <a:ea typeface="ＭＳ Ｐゴシック" charset="0"/>
              <a:cs typeface="Times" charset="0"/>
              <a:sym typeface="Times" charset="0"/>
            </a:endParaRPr>
          </a:p>
        </p:txBody>
      </p:sp>
      <p:sp>
        <p:nvSpPr>
          <p:cNvPr id="21507" name="Rectangle 3"/>
          <p:cNvSpPr>
            <a:spLocks/>
          </p:cNvSpPr>
          <p:nvPr/>
        </p:nvSpPr>
        <p:spPr bwMode="auto">
          <a:xfrm>
            <a:off x="1511490" y="5244378"/>
            <a:ext cx="5411391" cy="129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p>
            <a:pPr algn="l"/>
            <a:r>
              <a:rPr lang="en-US" sz="2800" dirty="0">
                <a:ea typeface="ＭＳ Ｐゴシック" charset="0"/>
                <a:cs typeface="Gill Sans" charset="0"/>
              </a:rPr>
              <a:t>~80 GeV </a:t>
            </a:r>
            <a:r>
              <a:rPr lang="en-US" sz="2800" dirty="0">
                <a:solidFill>
                  <a:srgbClr val="FF6600"/>
                </a:solidFill>
                <a:latin typeface="Symbol" charset="2"/>
                <a:ea typeface="ＭＳ Ｐゴシック" charset="0"/>
                <a:cs typeface="Symbol" charset="2"/>
              </a:rPr>
              <a:t>t</a:t>
            </a:r>
            <a:r>
              <a:rPr lang="en-US" sz="2800" dirty="0">
                <a:ea typeface="ＭＳ Ｐゴシック" charset="0"/>
                <a:cs typeface="Gill Sans" charset="0"/>
              </a:rPr>
              <a:t> :  </a:t>
            </a:r>
            <a:r>
              <a:rPr lang="en-US" sz="2800" dirty="0">
                <a:solidFill>
                  <a:srgbClr val="FF6600"/>
                </a:solidFill>
                <a:latin typeface="Symbol" charset="2"/>
                <a:ea typeface="ＭＳ Ｐゴシック" charset="0"/>
                <a:cs typeface="Symbol" charset="2"/>
              </a:rPr>
              <a:t>t</a:t>
            </a:r>
            <a:r>
              <a:rPr lang="en-US" sz="2800" dirty="0">
                <a:ea typeface="ＭＳ Ｐゴシック" charset="0"/>
                <a:cs typeface="Gill Sans" charset="0"/>
              </a:rPr>
              <a:t> probability 0.99+</a:t>
            </a:r>
          </a:p>
          <a:p>
            <a:pPr algn="l"/>
            <a:r>
              <a:rPr lang="en-US" sz="2800" dirty="0">
                <a:ea typeface="ＭＳ Ｐゴシック" charset="0"/>
                <a:cs typeface="Gill Sans" charset="0"/>
              </a:rPr>
              <a:t>~9mm decay length</a:t>
            </a:r>
          </a:p>
          <a:p>
            <a:pPr algn="l"/>
            <a:r>
              <a:rPr lang="en-US" sz="2800" dirty="0">
                <a:ea typeface="ＭＳ Ｐゴシック" charset="0"/>
                <a:cs typeface="Gill Sans" charset="0"/>
              </a:rPr>
              <a:t>digitized emulsion information shown </a:t>
            </a:r>
          </a:p>
        </p:txBody>
      </p:sp>
      <p:sp>
        <p:nvSpPr>
          <p:cNvPr id="2" name="TextBox 1"/>
          <p:cNvSpPr txBox="1"/>
          <p:nvPr/>
        </p:nvSpPr>
        <p:spPr>
          <a:xfrm>
            <a:off x="1" y="267892"/>
            <a:ext cx="8904260" cy="834357"/>
          </a:xfrm>
          <a:prstGeom prst="rect">
            <a:avLst/>
          </a:prstGeom>
          <a:noFill/>
        </p:spPr>
        <p:txBody>
          <a:bodyPr wrap="square" lIns="64288" tIns="32144" rIns="64288" bIns="32144" rtlCol="0">
            <a:spAutoFit/>
          </a:bodyPr>
          <a:lstStyle/>
          <a:p>
            <a:pPr marL="0" lvl="4"/>
            <a:r>
              <a:rPr lang="en-US" sz="3200" dirty="0" smtClean="0">
                <a:solidFill>
                  <a:srgbClr val="6600FF"/>
                </a:solidFill>
                <a:effectLst>
                  <a:outerShdw blurRad="38100" dist="38100" dir="2700000" algn="tl">
                    <a:srgbClr val="DDDDDD"/>
                  </a:outerShdw>
                </a:effectLst>
              </a:rPr>
              <a:t>Saw 9 candidates 7.52 </a:t>
            </a:r>
            <a:r>
              <a:rPr lang="en-US" sz="3200" dirty="0" err="1" smtClean="0">
                <a:solidFill>
                  <a:srgbClr val="6600FF"/>
                </a:solidFill>
                <a:effectLst>
                  <a:outerShdw blurRad="38100" dist="38100" dir="2700000" algn="tl">
                    <a:srgbClr val="DDDDDD"/>
                  </a:outerShdw>
                </a:effectLst>
              </a:rPr>
              <a:t>v</a:t>
            </a:r>
            <a:r>
              <a:rPr lang="en-US" sz="3200" dirty="0" err="1" smtClean="0">
                <a:solidFill>
                  <a:srgbClr val="6600FF"/>
                </a:solidFill>
                <a:effectLst>
                  <a:outerShdw blurRad="38100" dist="38100" dir="2700000" algn="tl">
                    <a:srgbClr val="DDDDDD"/>
                  </a:outerShdw>
                </a:effectLst>
                <a:sym typeface="Wingdings"/>
              </a:rPr>
              <a:t></a:t>
            </a:r>
            <a:r>
              <a:rPr lang="en-US" sz="3200" dirty="0" err="1" smtClean="0">
                <a:solidFill>
                  <a:srgbClr val="FF6600"/>
                </a:solidFill>
                <a:effectLst>
                  <a:outerShdw blurRad="38100" dist="38100" dir="2700000" algn="tl">
                    <a:srgbClr val="DDDDDD"/>
                  </a:outerShdw>
                </a:effectLst>
                <a:latin typeface="Symbol" charset="2"/>
                <a:cs typeface="Symbol" charset="2"/>
              </a:rPr>
              <a:t>t</a:t>
            </a:r>
            <a:r>
              <a:rPr lang="en-US" sz="3200" dirty="0" smtClean="0">
                <a:solidFill>
                  <a:srgbClr val="6600FF"/>
                </a:solidFill>
                <a:effectLst>
                  <a:outerShdw blurRad="38100" dist="38100" dir="2700000" algn="tl">
                    <a:srgbClr val="DDDDDD"/>
                  </a:outerShdw>
                </a:effectLst>
              </a:rPr>
              <a:t> + 1.48 background</a:t>
            </a:r>
          </a:p>
          <a:p>
            <a:endParaRPr lang="en-US" dirty="0"/>
          </a:p>
        </p:txBody>
      </p:sp>
      <p:sp>
        <p:nvSpPr>
          <p:cNvPr id="3" name="Slide Number Placeholder 2"/>
          <p:cNvSpPr>
            <a:spLocks noGrp="1"/>
          </p:cNvSpPr>
          <p:nvPr>
            <p:ph type="sldNum" sz="quarter" idx="12"/>
          </p:nvPr>
        </p:nvSpPr>
        <p:spPr/>
        <p:txBody>
          <a:bodyPr lIns="64291" tIns="32146" rIns="64291" bIns="32146">
            <a:normAutofit/>
          </a:bodyPr>
          <a:lstStyle/>
          <a:p>
            <a:pPr eaLnBrk="1" latinLnBrk="0" hangingPunct="1"/>
            <a:fld id="{F0C94032-CD4C-4C25-B0C2-CEC720522D92}" type="slidenum">
              <a:rPr kumimoji="0" lang="en-US" smtClean="0"/>
              <a:pPr eaLnBrk="1" latinLnBrk="0" hangingPunct="1"/>
              <a:t>26</a:t>
            </a:fld>
            <a:endParaRPr kumimoji="0" lang="en-US" dirty="0">
              <a:solidFill>
                <a:srgbClr val="FFFFFF"/>
              </a:solidFill>
            </a:endParaRPr>
          </a:p>
        </p:txBody>
      </p:sp>
      <p:sp>
        <p:nvSpPr>
          <p:cNvPr id="4" name="Date Placeholder 3"/>
          <p:cNvSpPr>
            <a:spLocks noGrp="1"/>
          </p:cNvSpPr>
          <p:nvPr>
            <p:ph type="dt" sz="half" idx="10"/>
          </p:nvPr>
        </p:nvSpPr>
        <p:spPr/>
        <p:txBody>
          <a:bodyPr/>
          <a:lstStyle/>
          <a:p>
            <a:pPr eaLnBrk="1" latinLnBrk="0" hangingPunct="1"/>
            <a:r>
              <a:rPr lang="en-US" smtClean="0"/>
              <a:t>6/11/12</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Conclusions	</a:t>
            </a:r>
            <a:endParaRPr lang="en-US" dirty="0"/>
          </a:p>
        </p:txBody>
      </p:sp>
      <p:sp>
        <p:nvSpPr>
          <p:cNvPr id="2" name="Date Placeholder 1"/>
          <p:cNvSpPr>
            <a:spLocks noGrp="1"/>
          </p:cNvSpPr>
          <p:nvPr>
            <p:ph type="dt" sz="half" idx="10"/>
          </p:nvPr>
        </p:nvSpPr>
        <p:spPr/>
        <p:txBody>
          <a:bodyPr/>
          <a:lstStyle/>
          <a:p>
            <a:pPr eaLnBrk="1" latinLnBrk="0" hangingPunct="1"/>
            <a:r>
              <a:rPr lang="en-US" smtClean="0"/>
              <a:t>6/11/12</a:t>
            </a:r>
            <a:endParaRPr lang="en-US"/>
          </a:p>
        </p:txBody>
      </p:sp>
      <p:sp>
        <p:nvSpPr>
          <p:cNvPr id="3" name="Slide Number Placeholder 2"/>
          <p:cNvSpPr>
            <a:spLocks noGrp="1"/>
          </p:cNvSpPr>
          <p:nvPr>
            <p:ph type="sldNum" sz="quarter" idx="12"/>
          </p:nvPr>
        </p:nvSpPr>
        <p:spPr/>
        <p:txBody>
          <a:bodyPr>
            <a:normAutofit fontScale="85000" lnSpcReduction="20000"/>
          </a:bodyPr>
          <a:lstStyle/>
          <a:p>
            <a:pPr eaLnBrk="1" latinLnBrk="0" hangingPunct="1"/>
            <a:fld id="{F0C94032-CD4C-4C25-B0C2-CEC720522D92}" type="slidenum">
              <a:rPr kumimoji="0" lang="en-US" smtClean="0"/>
              <a:pPr eaLnBrk="1" latinLnBrk="0" hangingPunct="1"/>
              <a:t>27</a:t>
            </a:fld>
            <a:endParaRPr kumimoji="0" lang="en-US" dirty="0">
              <a:solidFill>
                <a:schemeClr val="tx2"/>
              </a:solidFill>
            </a:endParaRPr>
          </a:p>
        </p:txBody>
      </p:sp>
      <p:sp>
        <p:nvSpPr>
          <p:cNvPr id="5" name="Content Placeholder 4"/>
          <p:cNvSpPr>
            <a:spLocks noGrp="1"/>
          </p:cNvSpPr>
          <p:nvPr>
            <p:ph sz="quarter" idx="1"/>
          </p:nvPr>
        </p:nvSpPr>
        <p:spPr/>
        <p:txBody>
          <a:bodyPr/>
          <a:lstStyle/>
          <a:p>
            <a:r>
              <a:rPr lang="en-US" dirty="0" smtClean="0"/>
              <a:t>Tevatron II legacy</a:t>
            </a:r>
          </a:p>
          <a:p>
            <a:pPr lvl="1"/>
            <a:r>
              <a:rPr lang="en-US" dirty="0" smtClean="0"/>
              <a:t>Led to Detectors and computing used in all modern experiments</a:t>
            </a:r>
          </a:p>
          <a:p>
            <a:pPr lvl="1"/>
            <a:r>
              <a:rPr lang="en-US" dirty="0" smtClean="0"/>
              <a:t>High intensity and highest energy ever in fixed target</a:t>
            </a:r>
          </a:p>
          <a:p>
            <a:pPr lvl="2"/>
            <a:r>
              <a:rPr lang="en-US" dirty="0" smtClean="0"/>
              <a:t>Charm physics</a:t>
            </a:r>
          </a:p>
          <a:p>
            <a:pPr lvl="2"/>
            <a:r>
              <a:rPr lang="en-US" dirty="0" err="1" smtClean="0"/>
              <a:t>Kaon</a:t>
            </a:r>
            <a:r>
              <a:rPr lang="en-US" dirty="0"/>
              <a:t> </a:t>
            </a:r>
            <a:r>
              <a:rPr lang="en-US" dirty="0" smtClean="0"/>
              <a:t>physics to 10</a:t>
            </a:r>
            <a:r>
              <a:rPr lang="en-US" baseline="30000" dirty="0" smtClean="0"/>
              <a:t>-10</a:t>
            </a:r>
          </a:p>
          <a:p>
            <a:pPr lvl="2"/>
            <a:r>
              <a:rPr lang="en-US" dirty="0" smtClean="0"/>
              <a:t>Proton Structure</a:t>
            </a:r>
          </a:p>
          <a:p>
            <a:pPr lvl="2"/>
            <a:r>
              <a:rPr lang="en-US" dirty="0" smtClean="0"/>
              <a:t>Precision Standard Model Parameters</a:t>
            </a:r>
          </a:p>
          <a:p>
            <a:pPr lvl="2"/>
            <a:r>
              <a:rPr lang="en-US" dirty="0" smtClean="0"/>
              <a:t>Discovery of </a:t>
            </a:r>
            <a:r>
              <a:rPr lang="en-US" sz="3200" dirty="0" err="1" smtClean="0">
                <a:latin typeface="Symbol" charset="2"/>
                <a:cs typeface="Symbol" charset="2"/>
              </a:rPr>
              <a:t>n</a:t>
            </a:r>
            <a:r>
              <a:rPr lang="en-US" sz="3200" baseline="-25000" dirty="0" err="1" smtClean="0">
                <a:latin typeface="Symbol" charset="2"/>
                <a:cs typeface="Symbol" charset="2"/>
              </a:rPr>
              <a:t>t</a:t>
            </a:r>
            <a:endParaRPr lang="en-US" sz="3200" baseline="-25000" dirty="0">
              <a:latin typeface="Symbol" charset="2"/>
              <a:cs typeface="Symbol" charset="2"/>
            </a:endParaRPr>
          </a:p>
        </p:txBody>
      </p:sp>
    </p:spTree>
    <p:extLst>
      <p:ext uri="{BB962C8B-B14F-4D97-AF65-F5344CB8AC3E}">
        <p14:creationId xmlns:p14="http://schemas.microsoft.com/office/powerpoint/2010/main" val="113442239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over yet</a:t>
            </a:r>
            <a:endParaRPr lang="en-US" dirty="0"/>
          </a:p>
        </p:txBody>
      </p:sp>
      <p:sp>
        <p:nvSpPr>
          <p:cNvPr id="3" name="Date Placeholder 2"/>
          <p:cNvSpPr>
            <a:spLocks noGrp="1"/>
          </p:cNvSpPr>
          <p:nvPr>
            <p:ph type="dt" sz="half" idx="10"/>
          </p:nvPr>
        </p:nvSpPr>
        <p:spPr/>
        <p:txBody>
          <a:bodyPr/>
          <a:lstStyle/>
          <a:p>
            <a:pPr eaLnBrk="1" latinLnBrk="0" hangingPunct="1"/>
            <a:r>
              <a:rPr lang="en-US" smtClean="0"/>
              <a:t>6/11/12</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eaLnBrk="1" latinLnBrk="0" hangingPunct="1"/>
            <a:fld id="{F0C94032-CD4C-4C25-B0C2-CEC720522D92}" type="slidenum">
              <a:rPr kumimoji="0" lang="en-US" smtClean="0"/>
              <a:pPr eaLnBrk="1" latinLnBrk="0" hangingPunct="1"/>
              <a:t>28</a:t>
            </a:fld>
            <a:endParaRPr kumimoji="0" lang="en-US" dirty="0">
              <a:solidFill>
                <a:srgbClr val="FFFFFF"/>
              </a:solidFill>
            </a:endParaRPr>
          </a:p>
        </p:txBody>
      </p:sp>
      <p:sp>
        <p:nvSpPr>
          <p:cNvPr id="5" name="Content Placeholder 4"/>
          <p:cNvSpPr>
            <a:spLocks noGrp="1"/>
          </p:cNvSpPr>
          <p:nvPr>
            <p:ph sz="quarter" idx="1"/>
          </p:nvPr>
        </p:nvSpPr>
        <p:spPr/>
        <p:txBody>
          <a:bodyPr>
            <a:normAutofit fontScale="92500" lnSpcReduction="10000"/>
          </a:bodyPr>
          <a:lstStyle/>
          <a:p>
            <a:r>
              <a:rPr lang="en-US" dirty="0" smtClean="0"/>
              <a:t>Fermilab fixed target lives at 8 and 120 GeV</a:t>
            </a:r>
          </a:p>
          <a:p>
            <a:r>
              <a:rPr lang="en-US" dirty="0" smtClean="0"/>
              <a:t>Neutrino physics at 8 and 120 GeV</a:t>
            </a:r>
          </a:p>
          <a:p>
            <a:pPr lvl="1"/>
            <a:r>
              <a:rPr lang="en-US" dirty="0" smtClean="0"/>
              <a:t>Cross sections (MINERvA)</a:t>
            </a:r>
          </a:p>
          <a:p>
            <a:pPr lvl="1"/>
            <a:r>
              <a:rPr lang="en-US" dirty="0" smtClean="0"/>
              <a:t>Oscillations (MINOS, NOvA, </a:t>
            </a:r>
            <a:r>
              <a:rPr lang="en-US" dirty="0" err="1" smtClean="0"/>
              <a:t>MiniBooNE</a:t>
            </a:r>
            <a:r>
              <a:rPr lang="en-US" dirty="0" smtClean="0"/>
              <a:t>, </a:t>
            </a:r>
            <a:r>
              <a:rPr lang="en-US" dirty="0" err="1" smtClean="0"/>
              <a:t>MicroBooNE</a:t>
            </a:r>
            <a:r>
              <a:rPr lang="en-US" dirty="0" smtClean="0"/>
              <a:t>, LBNE …..)</a:t>
            </a:r>
          </a:p>
          <a:p>
            <a:pPr lvl="1"/>
            <a:r>
              <a:rPr lang="en-US" dirty="0" smtClean="0"/>
              <a:t>???</a:t>
            </a:r>
          </a:p>
          <a:p>
            <a:r>
              <a:rPr lang="en-US" dirty="0" err="1" smtClean="0"/>
              <a:t>Kaon</a:t>
            </a:r>
            <a:r>
              <a:rPr lang="en-US" dirty="0" smtClean="0"/>
              <a:t> Physics with ORKA</a:t>
            </a:r>
          </a:p>
          <a:p>
            <a:r>
              <a:rPr lang="en-US" dirty="0" smtClean="0"/>
              <a:t>Proton Physics</a:t>
            </a:r>
          </a:p>
          <a:p>
            <a:pPr lvl="1"/>
            <a:r>
              <a:rPr lang="en-US" dirty="0" smtClean="0"/>
              <a:t>SEAQUEST – son of NUSEA</a:t>
            </a:r>
          </a:p>
          <a:p>
            <a:r>
              <a:rPr lang="en-US" dirty="0" smtClean="0"/>
              <a:t>Your idea here</a:t>
            </a:r>
            <a:endParaRPr lang="en-US" dirty="0"/>
          </a:p>
        </p:txBody>
      </p:sp>
    </p:spTree>
    <p:extLst>
      <p:ext uri="{BB962C8B-B14F-4D97-AF65-F5344CB8AC3E}">
        <p14:creationId xmlns:p14="http://schemas.microsoft.com/office/powerpoint/2010/main" val="330023697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r>
              <a:rPr lang="en-US" smtClean="0"/>
              <a:t>6/11/12</a:t>
            </a:r>
            <a:endParaRPr lang="en-US"/>
          </a:p>
        </p:txBody>
      </p:sp>
      <p:sp>
        <p:nvSpPr>
          <p:cNvPr id="3" name="Slide Number Placeholder 2"/>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29</a:t>
            </a:fld>
            <a:endParaRPr kumimoji="0" lang="en-US" dirty="0">
              <a:solidFill>
                <a:schemeClr val="tx2"/>
              </a:solidFill>
            </a:endParaRPr>
          </a:p>
        </p:txBody>
      </p:sp>
      <p:pic>
        <p:nvPicPr>
          <p:cNvPr id="4" name="Picture 3" descr="E76190-1226-03.h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23297"/>
            <a:ext cx="9144000" cy="7307892"/>
          </a:xfrm>
          <a:prstGeom prst="rect">
            <a:avLst/>
          </a:prstGeom>
        </p:spPr>
      </p:pic>
    </p:spTree>
    <p:extLst>
      <p:ext uri="{BB962C8B-B14F-4D97-AF65-F5344CB8AC3E}">
        <p14:creationId xmlns:p14="http://schemas.microsoft.com/office/powerpoint/2010/main" val="796891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Achievements</a:t>
            </a:r>
            <a:endParaRPr lang="en-US" dirty="0"/>
          </a:p>
        </p:txBody>
      </p:sp>
      <p:sp>
        <p:nvSpPr>
          <p:cNvPr id="5" name="Date Placeholder 4"/>
          <p:cNvSpPr>
            <a:spLocks noGrp="1"/>
          </p:cNvSpPr>
          <p:nvPr>
            <p:ph type="dt" sz="half" idx="10"/>
          </p:nvPr>
        </p:nvSpPr>
        <p:spPr/>
        <p:txBody>
          <a:bodyPr/>
          <a:lstStyle/>
          <a:p>
            <a:pPr eaLnBrk="1" latinLnBrk="0" hangingPunct="1"/>
            <a:r>
              <a:rPr lang="en-US" smtClean="0"/>
              <a:t>6/11/12</a:t>
            </a:r>
            <a:endParaRPr lang="en-US"/>
          </a:p>
        </p:txBody>
      </p:sp>
      <p:sp>
        <p:nvSpPr>
          <p:cNvPr id="6" name="Slide Number Placeholder 5"/>
          <p:cNvSpPr>
            <a:spLocks noGrp="1"/>
          </p:cNvSpPr>
          <p:nvPr>
            <p:ph type="sldNum" sz="quarter" idx="12"/>
          </p:nvPr>
        </p:nvSpPr>
        <p:spPr/>
        <p:txBody>
          <a:bodyPr>
            <a:normAutofit fontScale="85000" lnSpcReduction="20000"/>
          </a:bodyPr>
          <a:lstStyle/>
          <a:p>
            <a:pPr algn="ctr" eaLnBrk="1" latinLnBrk="0" hangingPunct="1"/>
            <a:fld id="{F0C94032-CD4C-4C25-B0C2-CEC720522D92}" type="slidenum">
              <a:rPr kumimoji="0" lang="en-US" smtClean="0"/>
              <a:pPr algn="ctr" eaLnBrk="1" latinLnBrk="0" hangingPunct="1"/>
              <a:t>3</a:t>
            </a:fld>
            <a:endParaRPr kumimoji="0" lang="en-US"/>
          </a:p>
        </p:txBody>
      </p:sp>
      <p:sp>
        <p:nvSpPr>
          <p:cNvPr id="12" name="Content Placeholder 11"/>
          <p:cNvSpPr>
            <a:spLocks noGrp="1"/>
          </p:cNvSpPr>
          <p:nvPr>
            <p:ph sz="quarter" idx="1"/>
          </p:nvPr>
        </p:nvSpPr>
        <p:spPr/>
        <p:txBody>
          <a:bodyPr/>
          <a:lstStyle/>
          <a:p>
            <a:r>
              <a:rPr lang="en-US" dirty="0" smtClean="0">
                <a:solidFill>
                  <a:srgbClr val="B95B22"/>
                </a:solidFill>
              </a:rPr>
              <a:t>Charm Physics</a:t>
            </a:r>
            <a:r>
              <a:rPr lang="en-US" dirty="0" smtClean="0"/>
              <a:t> and new technologies</a:t>
            </a:r>
          </a:p>
          <a:p>
            <a:r>
              <a:rPr lang="en-US" dirty="0" smtClean="0"/>
              <a:t>CP violation and </a:t>
            </a:r>
            <a:r>
              <a:rPr lang="en-US" dirty="0" smtClean="0">
                <a:solidFill>
                  <a:srgbClr val="B95B22"/>
                </a:solidFill>
              </a:rPr>
              <a:t>rare </a:t>
            </a:r>
            <a:r>
              <a:rPr lang="en-US" dirty="0" err="1" smtClean="0">
                <a:solidFill>
                  <a:srgbClr val="B95B22"/>
                </a:solidFill>
              </a:rPr>
              <a:t>kaon</a:t>
            </a:r>
            <a:r>
              <a:rPr lang="en-US" dirty="0" smtClean="0">
                <a:solidFill>
                  <a:srgbClr val="B95B22"/>
                </a:solidFill>
              </a:rPr>
              <a:t> decays</a:t>
            </a:r>
          </a:p>
          <a:p>
            <a:r>
              <a:rPr lang="en-US" dirty="0" smtClean="0"/>
              <a:t>Nucleon spin and structure – </a:t>
            </a:r>
            <a:r>
              <a:rPr lang="en-US" dirty="0" smtClean="0">
                <a:solidFill>
                  <a:srgbClr val="B95B22"/>
                </a:solidFill>
              </a:rPr>
              <a:t>anti-quarks </a:t>
            </a:r>
            <a:r>
              <a:rPr lang="en-US" dirty="0" smtClean="0"/>
              <a:t>and gluons</a:t>
            </a:r>
          </a:p>
          <a:p>
            <a:r>
              <a:rPr lang="en-US" dirty="0" smtClean="0"/>
              <a:t>QCD tests at many scales</a:t>
            </a:r>
          </a:p>
          <a:p>
            <a:r>
              <a:rPr lang="en-US" dirty="0" smtClean="0"/>
              <a:t>Hyperons galore</a:t>
            </a:r>
          </a:p>
          <a:p>
            <a:r>
              <a:rPr lang="en-US" dirty="0" smtClean="0"/>
              <a:t>Precision measurements of standard model parameters (</a:t>
            </a:r>
            <a:r>
              <a:rPr lang="en-US" i="1" dirty="0" err="1" smtClean="0"/>
              <a:t>V</a:t>
            </a:r>
            <a:r>
              <a:rPr lang="en-US" i="1" baseline="-25000" dirty="0" err="1" smtClean="0"/>
              <a:t>us</a:t>
            </a:r>
            <a:r>
              <a:rPr lang="en-US" i="1" dirty="0" smtClean="0"/>
              <a:t>, </a:t>
            </a:r>
            <a:r>
              <a:rPr lang="en-US" i="1" dirty="0" err="1" smtClean="0">
                <a:solidFill>
                  <a:srgbClr val="B95B22"/>
                </a:solidFill>
              </a:rPr>
              <a:t>V</a:t>
            </a:r>
            <a:r>
              <a:rPr lang="en-US" i="1" baseline="-25000" dirty="0" err="1" smtClean="0">
                <a:solidFill>
                  <a:srgbClr val="B95B22"/>
                </a:solidFill>
              </a:rPr>
              <a:t>dc</a:t>
            </a:r>
            <a:r>
              <a:rPr lang="en-US" i="1" dirty="0" smtClean="0"/>
              <a:t>, </a:t>
            </a:r>
            <a:r>
              <a:rPr lang="en-US" i="1" dirty="0" err="1" smtClean="0">
                <a:latin typeface="Symbol" charset="2"/>
                <a:cs typeface="Symbol" charset="2"/>
              </a:rPr>
              <a:t>a</a:t>
            </a:r>
            <a:r>
              <a:rPr lang="en-US" i="1" baseline="-25000" dirty="0" err="1" smtClean="0"/>
              <a:t>S</a:t>
            </a:r>
            <a:r>
              <a:rPr lang="en-US" i="1" dirty="0" smtClean="0"/>
              <a:t>, </a:t>
            </a:r>
            <a:r>
              <a:rPr lang="en-US" i="1" dirty="0" err="1" smtClean="0">
                <a:solidFill>
                  <a:srgbClr val="B95B22"/>
                </a:solidFill>
                <a:latin typeface="Symbol" charset="2"/>
                <a:cs typeface="Symbol" charset="2"/>
              </a:rPr>
              <a:t>q</a:t>
            </a:r>
            <a:r>
              <a:rPr lang="en-US" i="1" baseline="-25000" dirty="0" err="1" smtClean="0">
                <a:solidFill>
                  <a:srgbClr val="B95B22"/>
                </a:solidFill>
              </a:rPr>
              <a:t>W</a:t>
            </a:r>
            <a:r>
              <a:rPr lang="en-US" i="1" baseline="-25000" dirty="0" smtClean="0"/>
              <a:t> </a:t>
            </a:r>
            <a:r>
              <a:rPr lang="en-US" i="1" dirty="0" smtClean="0"/>
              <a:t>...</a:t>
            </a:r>
            <a:r>
              <a:rPr lang="en-US" dirty="0" smtClean="0"/>
              <a:t>)</a:t>
            </a:r>
          </a:p>
          <a:p>
            <a:r>
              <a:rPr lang="en-US" dirty="0" smtClean="0"/>
              <a:t>Creation and detection of </a:t>
            </a:r>
            <a:r>
              <a:rPr lang="en-US" sz="3600" dirty="0" err="1" smtClean="0">
                <a:solidFill>
                  <a:schemeClr val="accent2">
                    <a:lumMod val="75000"/>
                  </a:schemeClr>
                </a:solidFill>
                <a:latin typeface="Symbol" charset="2"/>
                <a:cs typeface="Symbol" charset="2"/>
              </a:rPr>
              <a:t>n</a:t>
            </a:r>
            <a:r>
              <a:rPr lang="en-US" sz="3600" baseline="-25000" dirty="0" err="1" smtClean="0">
                <a:solidFill>
                  <a:schemeClr val="accent2">
                    <a:lumMod val="75000"/>
                  </a:schemeClr>
                </a:solidFill>
                <a:latin typeface="Symbol" charset="2"/>
                <a:cs typeface="Symbol" charset="2"/>
              </a:rPr>
              <a:t>t</a:t>
            </a:r>
            <a:endParaRPr lang="en-US" sz="3600" baseline="-25000" dirty="0" smtClean="0">
              <a:solidFill>
                <a:schemeClr val="accent2">
                  <a:lumMod val="75000"/>
                </a:schemeClr>
              </a:solidFill>
              <a:latin typeface="Symbol" charset="2"/>
              <a:cs typeface="Symbol" charset="2"/>
            </a:endParaRPr>
          </a:p>
          <a:p>
            <a:endParaRPr lang="en-US" dirty="0"/>
          </a:p>
        </p:txBody>
      </p:sp>
    </p:spTree>
    <p:extLst>
      <p:ext uri="{BB962C8B-B14F-4D97-AF65-F5344CB8AC3E}">
        <p14:creationId xmlns:p14="http://schemas.microsoft.com/office/powerpoint/2010/main" val="182119132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descr="farm92-1228-09.h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27642" y="0"/>
            <a:ext cx="3700897" cy="2957770"/>
          </a:xfrm>
          <a:prstGeom prst="rect">
            <a:avLst/>
          </a:prstGeom>
        </p:spPr>
      </p:pic>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4E841369-45E9-E647-B1ED-66E1CDDB6470}" type="slidenum">
              <a:rPr lang="en-US" smtClean="0"/>
              <a:pPr/>
              <a:t>30</a:t>
            </a:fld>
            <a:endParaRPr lang="en-US"/>
          </a:p>
        </p:txBody>
      </p:sp>
      <p:pic>
        <p:nvPicPr>
          <p:cNvPr id="6" name="Content Placeholder 5" descr="Amdahl90-0281-02.hr.jpg"/>
          <p:cNvPicPr>
            <a:picLocks noGrp="1" noChangeAspect="1"/>
          </p:cNvPicPr>
          <p:nvPr>
            <p:ph sz="quarter" idx="1"/>
          </p:nvPr>
        </p:nvPicPr>
        <p:blipFill>
          <a:blip r:embed="rId4" cstate="screen">
            <a:extLst>
              <a:ext uri="{28A0092B-C50C-407E-A947-70E740481C1C}">
                <a14:useLocalDpi xmlns:a14="http://schemas.microsoft.com/office/drawing/2010/main"/>
              </a:ext>
            </a:extLst>
          </a:blip>
          <a:srcRect/>
          <a:stretch>
            <a:fillRect/>
          </a:stretch>
        </p:blipFill>
        <p:spPr>
          <a:xfrm>
            <a:off x="0" y="0"/>
            <a:ext cx="5354884" cy="2952693"/>
          </a:xfrm>
        </p:spPr>
      </p:pic>
      <p:pic>
        <p:nvPicPr>
          <p:cNvPr id="8" name="Picture 7" descr="gcc08-0186-18D.hr.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63907" y="3398947"/>
            <a:ext cx="4499610" cy="2999740"/>
          </a:xfrm>
          <a:prstGeom prst="rect">
            <a:avLst/>
          </a:prstGeom>
        </p:spPr>
      </p:pic>
      <p:sp>
        <p:nvSpPr>
          <p:cNvPr id="5" name="TextBox 4"/>
          <p:cNvSpPr txBox="1"/>
          <p:nvPr/>
        </p:nvSpPr>
        <p:spPr>
          <a:xfrm>
            <a:off x="3928533" y="2455333"/>
            <a:ext cx="694120" cy="369332"/>
          </a:xfrm>
          <a:prstGeom prst="rect">
            <a:avLst/>
          </a:prstGeom>
          <a:noFill/>
        </p:spPr>
        <p:txBody>
          <a:bodyPr wrap="none" rtlCol="0">
            <a:spAutoFit/>
          </a:bodyPr>
          <a:lstStyle/>
          <a:p>
            <a:r>
              <a:rPr lang="en-US" dirty="0" smtClean="0"/>
              <a:t>1990</a:t>
            </a:r>
            <a:endParaRPr lang="en-US" dirty="0"/>
          </a:p>
        </p:txBody>
      </p:sp>
      <p:sp>
        <p:nvSpPr>
          <p:cNvPr id="9" name="TextBox 8"/>
          <p:cNvSpPr txBox="1"/>
          <p:nvPr/>
        </p:nvSpPr>
        <p:spPr>
          <a:xfrm>
            <a:off x="7806266" y="2455334"/>
            <a:ext cx="694120" cy="369332"/>
          </a:xfrm>
          <a:prstGeom prst="rect">
            <a:avLst/>
          </a:prstGeom>
          <a:noFill/>
        </p:spPr>
        <p:txBody>
          <a:bodyPr wrap="none" rtlCol="0">
            <a:spAutoFit/>
          </a:bodyPr>
          <a:lstStyle/>
          <a:p>
            <a:r>
              <a:rPr lang="en-US" dirty="0" smtClean="0"/>
              <a:t>1992</a:t>
            </a:r>
            <a:endParaRPr lang="en-US" dirty="0"/>
          </a:p>
        </p:txBody>
      </p:sp>
      <p:sp>
        <p:nvSpPr>
          <p:cNvPr id="10" name="TextBox 9"/>
          <p:cNvSpPr txBox="1"/>
          <p:nvPr/>
        </p:nvSpPr>
        <p:spPr>
          <a:xfrm>
            <a:off x="6299201" y="6045200"/>
            <a:ext cx="694120" cy="369332"/>
          </a:xfrm>
          <a:prstGeom prst="rect">
            <a:avLst/>
          </a:prstGeom>
          <a:noFill/>
        </p:spPr>
        <p:txBody>
          <a:bodyPr wrap="none" rtlCol="0">
            <a:spAutoFit/>
          </a:bodyPr>
          <a:lstStyle/>
          <a:p>
            <a:r>
              <a:rPr lang="en-US" dirty="0" smtClean="0"/>
              <a:t>2008</a:t>
            </a:r>
            <a:endParaRPr lang="en-US" dirty="0"/>
          </a:p>
        </p:txBody>
      </p:sp>
      <p:sp>
        <p:nvSpPr>
          <p:cNvPr id="12" name="TextBox 11"/>
          <p:cNvSpPr txBox="1"/>
          <p:nvPr/>
        </p:nvSpPr>
        <p:spPr>
          <a:xfrm>
            <a:off x="237066" y="3989254"/>
            <a:ext cx="3453712" cy="369332"/>
          </a:xfrm>
          <a:prstGeom prst="rect">
            <a:avLst/>
          </a:prstGeom>
          <a:noFill/>
        </p:spPr>
        <p:txBody>
          <a:bodyPr wrap="square" rtlCol="0">
            <a:spAutoFit/>
          </a:bodyPr>
          <a:lstStyle/>
          <a:p>
            <a:endParaRPr lang="en-US" dirty="0"/>
          </a:p>
        </p:txBody>
      </p:sp>
      <p:sp>
        <p:nvSpPr>
          <p:cNvPr id="11" name="Date Placeholder 10"/>
          <p:cNvSpPr>
            <a:spLocks noGrp="1"/>
          </p:cNvSpPr>
          <p:nvPr>
            <p:ph type="dt" sz="half" idx="10"/>
          </p:nvPr>
        </p:nvSpPr>
        <p:spPr/>
        <p:txBody>
          <a:bodyPr/>
          <a:lstStyle/>
          <a:p>
            <a:pPr eaLnBrk="1" latinLnBrk="0" hangingPunct="1"/>
            <a:r>
              <a:rPr lang="en-US" smtClean="0"/>
              <a:t>6/11/12</a:t>
            </a:r>
            <a:endParaRPr lang="en-US" dirty="0"/>
          </a:p>
        </p:txBody>
      </p:sp>
      <p:pic>
        <p:nvPicPr>
          <p:cNvPr id="13" name="Picture 12" descr="PCfarm99-1056-22D.hr.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3398947"/>
            <a:ext cx="4463906" cy="2970102"/>
          </a:xfrm>
          <a:prstGeom prst="rect">
            <a:avLst/>
          </a:prstGeom>
        </p:spPr>
      </p:pic>
      <p:sp>
        <p:nvSpPr>
          <p:cNvPr id="14" name="TextBox 13"/>
          <p:cNvSpPr txBox="1"/>
          <p:nvPr/>
        </p:nvSpPr>
        <p:spPr>
          <a:xfrm>
            <a:off x="3481294" y="5972823"/>
            <a:ext cx="694120" cy="369332"/>
          </a:xfrm>
          <a:prstGeom prst="rect">
            <a:avLst/>
          </a:prstGeom>
          <a:noFill/>
        </p:spPr>
        <p:txBody>
          <a:bodyPr wrap="none" rtlCol="0">
            <a:spAutoFit/>
          </a:bodyPr>
          <a:lstStyle/>
          <a:p>
            <a:r>
              <a:rPr lang="en-US" dirty="0" smtClean="0"/>
              <a:t>1999</a:t>
            </a:r>
            <a:endParaRPr lang="en-US" dirty="0"/>
          </a:p>
        </p:txBody>
      </p:sp>
    </p:spTree>
    <p:extLst>
      <p:ext uri="{BB962C8B-B14F-4D97-AF65-F5344CB8AC3E}">
        <p14:creationId xmlns:p14="http://schemas.microsoft.com/office/powerpoint/2010/main" val="2826063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Date Placeholder 2"/>
          <p:cNvSpPr>
            <a:spLocks noGrp="1"/>
          </p:cNvSpPr>
          <p:nvPr>
            <p:ph type="dt" sz="half" idx="10"/>
          </p:nvPr>
        </p:nvSpPr>
        <p:spPr/>
        <p:txBody>
          <a:bodyPr/>
          <a:lstStyle/>
          <a:p>
            <a:pPr eaLnBrk="1" latinLnBrk="0" hangingPunct="1"/>
            <a:r>
              <a:rPr lang="en-US" smtClean="0"/>
              <a:t>6/11/12</a:t>
            </a:r>
            <a:endParaRPr lang="en-US"/>
          </a:p>
        </p:txBody>
      </p:sp>
      <p:sp>
        <p:nvSpPr>
          <p:cNvPr id="4" name="Slide Number Placeholder 3"/>
          <p:cNvSpPr>
            <a:spLocks noGrp="1"/>
          </p:cNvSpPr>
          <p:nvPr>
            <p:ph type="sldNum" sz="quarter" idx="12"/>
          </p:nvPr>
        </p:nvSpPr>
        <p:spPr/>
        <p:txBody>
          <a:bodyPr>
            <a:normAutofit fontScale="85000" lnSpcReduction="20000"/>
          </a:bodyPr>
          <a:lstStyle/>
          <a:p>
            <a:pPr eaLnBrk="1" latinLnBrk="0" hangingPunct="1"/>
            <a:fld id="{F0C94032-CD4C-4C25-B0C2-CEC720522D92}" type="slidenum">
              <a:rPr kumimoji="0" lang="en-US" smtClean="0"/>
              <a:pPr eaLnBrk="1" latinLnBrk="0" hangingPunct="1"/>
              <a:t>31</a:t>
            </a:fld>
            <a:endParaRPr kumimoji="0" lang="en-US" dirty="0">
              <a:solidFill>
                <a:srgbClr val="FFFFFF"/>
              </a:solidFill>
            </a:endParaRPr>
          </a:p>
        </p:txBody>
      </p:sp>
      <p:pic>
        <p:nvPicPr>
          <p:cNvPr id="5" name="Picture 4" descr="zeller01-1003-10.h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0"/>
            <a:ext cx="8509740" cy="6858000"/>
          </a:xfrm>
          <a:prstGeom prst="rect">
            <a:avLst/>
          </a:prstGeom>
        </p:spPr>
      </p:pic>
    </p:spTree>
    <p:extLst>
      <p:ext uri="{BB962C8B-B14F-4D97-AF65-F5344CB8AC3E}">
        <p14:creationId xmlns:p14="http://schemas.microsoft.com/office/powerpoint/2010/main" val="2033129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lIns="64291" tIns="32146" rIns="64291" bIns="32146">
            <a:normAutofit/>
          </a:bodyPr>
          <a:lstStyle/>
          <a:p>
            <a:pPr eaLnBrk="1" latinLnBrk="0" hangingPunct="1"/>
            <a:fld id="{F0C94032-CD4C-4C25-B0C2-CEC720522D92}" type="slidenum">
              <a:rPr kumimoji="0" lang="en-US" smtClean="0"/>
              <a:pPr eaLnBrk="1" latinLnBrk="0" hangingPunct="1"/>
              <a:t>32</a:t>
            </a:fld>
            <a:endParaRPr kumimoji="0" lang="en-US" dirty="0">
              <a:solidFill>
                <a:srgbClr val="FFFFFF"/>
              </a:solidFill>
            </a:endParaRPr>
          </a:p>
        </p:txBody>
      </p:sp>
      <p:sp>
        <p:nvSpPr>
          <p:cNvPr id="17409" name="Rectangle 1"/>
          <p:cNvSpPr>
            <a:spLocks noGrp="1" noChangeArrowheads="1"/>
          </p:cNvSpPr>
          <p:nvPr>
            <p:ph type="title" idx="4294967295"/>
          </p:nvPr>
        </p:nvSpPr>
        <p:spPr>
          <a:xfrm>
            <a:off x="0" y="267890"/>
            <a:ext cx="4179094" cy="696516"/>
          </a:xfrm>
          <a:ln/>
          <a:extLst>
            <a:ext uri="{91240B29-F687-4f45-9708-019B960494DF}">
              <a14:hiddenLine xmlns:a14="http://schemas.microsoft.com/office/drawing/2010/main" w="9525">
                <a:solidFill>
                  <a:schemeClr val="tx1"/>
                </a:solidFill>
                <a:miter lim="800000"/>
                <a:headEnd/>
                <a:tailEnd/>
              </a14:hiddenLine>
            </a:ext>
          </a:extLst>
        </p:spPr>
        <p:txBody>
          <a:bodyPr lIns="64291" tIns="32146" rIns="28572" bIns="32146"/>
          <a:lstStyle/>
          <a:p>
            <a:pPr marL="27903"/>
            <a:r>
              <a:rPr lang="en-US" sz="3400" dirty="0" err="1">
                <a:cs typeface="Lucida Grande" charset="0"/>
              </a:rPr>
              <a:t>ν</a:t>
            </a:r>
            <a:r>
              <a:rPr lang="en-US" sz="3400" dirty="0">
                <a:cs typeface="Lucida Grande" charset="0"/>
              </a:rPr>
              <a:t> Beam and Shielding</a:t>
            </a:r>
            <a:endParaRPr lang="en-US" sz="3400" dirty="0"/>
          </a:p>
        </p:txBody>
      </p:sp>
      <p:pic>
        <p:nvPicPr>
          <p:cNvPr id="17410"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8594" y="1125141"/>
            <a:ext cx="7608094" cy="4339828"/>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7411" name="Rectangle 3"/>
          <p:cNvSpPr>
            <a:spLocks/>
          </p:cNvSpPr>
          <p:nvPr/>
        </p:nvSpPr>
        <p:spPr bwMode="auto">
          <a:xfrm>
            <a:off x="875110" y="5464970"/>
            <a:ext cx="7697391" cy="839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28572" bIns="0"/>
          <a:lstStyle/>
          <a:p>
            <a:pPr marL="27903">
              <a:buClr>
                <a:srgbClr val="000000"/>
              </a:buClr>
              <a:buSzPct val="100000"/>
              <a:buFont typeface="Times" charset="0"/>
              <a:buChar char="•"/>
            </a:pPr>
            <a:r>
              <a:rPr lang="en-US" sz="2500" b="1" dirty="0">
                <a:ea typeface="ＭＳ Ｐゴシック" charset="0"/>
                <a:cs typeface="Times" charset="0"/>
                <a:sym typeface="Times" charset="0"/>
              </a:rPr>
              <a:t>Muon rate ~10</a:t>
            </a:r>
            <a:r>
              <a:rPr lang="en-US" sz="2500" b="1" baseline="32000" dirty="0">
                <a:ea typeface="ＭＳ Ｐゴシック" charset="0"/>
                <a:cs typeface="Times" charset="0"/>
                <a:sym typeface="Times" charset="0"/>
              </a:rPr>
              <a:t>8</a:t>
            </a:r>
            <a:r>
              <a:rPr lang="en-US" sz="2500" b="1" dirty="0">
                <a:ea typeface="ＭＳ Ｐゴシック" charset="0"/>
                <a:cs typeface="Times" charset="0"/>
                <a:sym typeface="Times" charset="0"/>
              </a:rPr>
              <a:t>  per 10</a:t>
            </a:r>
            <a:r>
              <a:rPr lang="en-US" sz="2500" b="1" baseline="31000" dirty="0">
                <a:ea typeface="ＭＳ Ｐゴシック" charset="0"/>
                <a:cs typeface="Times" charset="0"/>
                <a:sym typeface="Times" charset="0"/>
              </a:rPr>
              <a:t>13</a:t>
            </a:r>
            <a:r>
              <a:rPr lang="en-US" sz="2500" b="1" dirty="0">
                <a:ea typeface="ＭＳ Ｐゴシック" charset="0"/>
                <a:cs typeface="Times" charset="0"/>
                <a:sym typeface="Times" charset="0"/>
              </a:rPr>
              <a:t> protons</a:t>
            </a:r>
          </a:p>
          <a:p>
            <a:pPr marL="27903">
              <a:buClr>
                <a:srgbClr val="000000"/>
              </a:buClr>
              <a:buSzPct val="100000"/>
              <a:buFont typeface="Times" charset="0"/>
              <a:buChar char="•"/>
            </a:pPr>
            <a:r>
              <a:rPr lang="en-US" sz="2500" b="1" dirty="0">
                <a:ea typeface="ＭＳ Ｐゴシック" charset="0"/>
                <a:cs typeface="Times" charset="0"/>
                <a:sym typeface="Times" charset="0"/>
              </a:rPr>
              <a:t>Muon rate ~ 2</a:t>
            </a:r>
            <a:r>
              <a:rPr lang="en-US" sz="2500" dirty="0">
                <a:ea typeface="ＭＳ Ｐゴシック" charset="0"/>
                <a:cs typeface="Times" charset="0"/>
                <a:sym typeface="Times" charset="0"/>
              </a:rPr>
              <a:t>×</a:t>
            </a:r>
            <a:r>
              <a:rPr lang="en-US" sz="2500" b="1" dirty="0">
                <a:ea typeface="ＭＳ Ｐゴシック" charset="0"/>
                <a:cs typeface="Times" charset="0"/>
                <a:sym typeface="Times" charset="0"/>
              </a:rPr>
              <a:t>10</a:t>
            </a:r>
            <a:r>
              <a:rPr lang="en-US" sz="2500" b="1" baseline="31000" dirty="0">
                <a:ea typeface="ＭＳ Ｐゴシック" charset="0"/>
                <a:cs typeface="Times" charset="0"/>
                <a:sym typeface="Times" charset="0"/>
              </a:rPr>
              <a:t>4</a:t>
            </a:r>
            <a:r>
              <a:rPr lang="en-US" sz="2500" b="1" dirty="0">
                <a:ea typeface="ＭＳ Ｐゴシック" charset="0"/>
                <a:cs typeface="Times" charset="0"/>
                <a:sym typeface="Times" charset="0"/>
              </a:rPr>
              <a:t> per 10</a:t>
            </a:r>
            <a:r>
              <a:rPr lang="en-US" sz="2500" b="1" baseline="31000" dirty="0">
                <a:ea typeface="ＭＳ Ｐゴシック" charset="0"/>
                <a:cs typeface="Times" charset="0"/>
                <a:sym typeface="Times" charset="0"/>
              </a:rPr>
              <a:t>13</a:t>
            </a:r>
            <a:r>
              <a:rPr lang="en-US" sz="2500" b="1" dirty="0">
                <a:ea typeface="ＭＳ Ｐゴシック" charset="0"/>
                <a:cs typeface="Times" charset="0"/>
                <a:sym typeface="Times" charset="0"/>
              </a:rPr>
              <a:t> protons</a:t>
            </a:r>
            <a:r>
              <a:rPr lang="en-US" sz="2500" b="1" i="1" dirty="0">
                <a:ea typeface="ＭＳ Ｐゴシック" charset="0"/>
                <a:cs typeface="Times" charset="0"/>
                <a:sym typeface="Times" charset="0"/>
              </a:rPr>
              <a:t> </a:t>
            </a:r>
            <a:r>
              <a:rPr lang="en-US" sz="2500" b="1" dirty="0">
                <a:ea typeface="ＭＳ Ｐゴシック" charset="0"/>
                <a:cs typeface="Times" charset="0"/>
                <a:sym typeface="Times" charset="0"/>
              </a:rPr>
              <a:t>in emulsion area</a:t>
            </a:r>
          </a:p>
          <a:p>
            <a:pPr marL="27903">
              <a:buClr>
                <a:srgbClr val="000000"/>
              </a:buClr>
              <a:buSzPct val="100000"/>
              <a:buFont typeface="Times" charset="0"/>
              <a:buChar char="•"/>
            </a:pPr>
            <a:r>
              <a:rPr lang="en-US" sz="2500" b="1" dirty="0">
                <a:ea typeface="ＭＳ Ｐゴシック" charset="0"/>
                <a:cs typeface="Times" charset="0"/>
                <a:sym typeface="Times" charset="0"/>
              </a:rPr>
              <a:t>~5% of neutrinos are </a:t>
            </a:r>
            <a:r>
              <a:rPr lang="en-US" sz="3400" b="1" dirty="0" err="1">
                <a:latin typeface="Symbol" charset="2"/>
                <a:ea typeface="ＭＳ Ｐゴシック" charset="0"/>
                <a:cs typeface="Symbol" charset="2"/>
                <a:sym typeface="Times" charset="0"/>
              </a:rPr>
              <a:t>n</a:t>
            </a:r>
            <a:r>
              <a:rPr lang="en-US" sz="3400" b="1" baseline="-25000" dirty="0" err="1">
                <a:latin typeface="Symbol" charset="2"/>
                <a:ea typeface="ＭＳ Ｐゴシック" charset="0"/>
                <a:cs typeface="Symbol" charset="2"/>
                <a:sym typeface="Times" charset="0"/>
              </a:rPr>
              <a:t>t</a:t>
            </a:r>
            <a:endParaRPr lang="en-US" sz="3400" b="1" baseline="-25000" dirty="0">
              <a:latin typeface="Symbol" charset="2"/>
              <a:ea typeface="ＭＳ Ｐゴシック" charset="0"/>
              <a:cs typeface="Symbol" charset="2"/>
              <a:sym typeface="Times" charset="0"/>
            </a:endParaRPr>
          </a:p>
        </p:txBody>
      </p:sp>
      <p:grpSp>
        <p:nvGrpSpPr>
          <p:cNvPr id="17419" name="Group 11"/>
          <p:cNvGrpSpPr>
            <a:grpSpLocks/>
          </p:cNvGrpSpPr>
          <p:nvPr/>
        </p:nvGrpSpPr>
        <p:grpSpPr bwMode="auto">
          <a:xfrm>
            <a:off x="714376" y="1607344"/>
            <a:ext cx="8256815" cy="2688746"/>
            <a:chOff x="0" y="0"/>
            <a:chExt cx="6173" cy="1933"/>
          </a:xfrm>
        </p:grpSpPr>
        <p:grpSp>
          <p:nvGrpSpPr>
            <p:cNvPr id="17414" name="Group 6"/>
            <p:cNvGrpSpPr>
              <a:grpSpLocks/>
            </p:cNvGrpSpPr>
            <p:nvPr/>
          </p:nvGrpSpPr>
          <p:grpSpPr bwMode="auto">
            <a:xfrm>
              <a:off x="0" y="519"/>
              <a:ext cx="5704" cy="1017"/>
              <a:chOff x="0" y="0"/>
              <a:chExt cx="5704" cy="1016"/>
            </a:xfrm>
          </p:grpSpPr>
          <p:sp>
            <p:nvSpPr>
              <p:cNvPr id="17412" name="Freeform 4"/>
              <p:cNvSpPr>
                <a:spLocks/>
              </p:cNvSpPr>
              <p:nvPr/>
            </p:nvSpPr>
            <p:spPr bwMode="auto">
              <a:xfrm>
                <a:off x="0" y="0"/>
                <a:ext cx="5626" cy="475"/>
              </a:xfrm>
              <a:custGeom>
                <a:avLst/>
                <a:gdLst>
                  <a:gd name="T0" fmla="*/ 0 w 21600"/>
                  <a:gd name="T1" fmla="*/ 20903 h 21306"/>
                  <a:gd name="T2" fmla="*/ 4696 w 21600"/>
                  <a:gd name="T3" fmla="*/ 20903 h 21306"/>
                  <a:gd name="T4" fmla="*/ 9704 w 21600"/>
                  <a:gd name="T5" fmla="*/ 16723 h 21306"/>
                  <a:gd name="T6" fmla="*/ 21600 w 21600"/>
                  <a:gd name="T7" fmla="*/ 0 h 21306"/>
                </a:gdLst>
                <a:ahLst/>
                <a:cxnLst>
                  <a:cxn ang="0">
                    <a:pos x="T0" y="T1"/>
                  </a:cxn>
                  <a:cxn ang="0">
                    <a:pos x="T2" y="T3"/>
                  </a:cxn>
                  <a:cxn ang="0">
                    <a:pos x="T4" y="T5"/>
                  </a:cxn>
                  <a:cxn ang="0">
                    <a:pos x="T6" y="T7"/>
                  </a:cxn>
                </a:cxnLst>
                <a:rect l="0" t="0" r="r" b="b"/>
                <a:pathLst>
                  <a:path w="21600" h="21306">
                    <a:moveTo>
                      <a:pt x="0" y="20903"/>
                    </a:moveTo>
                    <a:cubicBezTo>
                      <a:pt x="1539" y="21252"/>
                      <a:pt x="3078" y="21600"/>
                      <a:pt x="4696" y="20903"/>
                    </a:cubicBezTo>
                    <a:cubicBezTo>
                      <a:pt x="6313" y="20206"/>
                      <a:pt x="6887" y="20119"/>
                      <a:pt x="9704" y="16723"/>
                    </a:cubicBezTo>
                    <a:cubicBezTo>
                      <a:pt x="12515" y="13239"/>
                      <a:pt x="19617" y="2787"/>
                      <a:pt x="21600" y="0"/>
                    </a:cubicBezTo>
                  </a:path>
                </a:pathLst>
              </a:custGeom>
              <a:noFill/>
              <a:ln w="12700" cap="flat">
                <a:solidFill>
                  <a:srgbClr val="FF0066"/>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7413" name="Freeform 5"/>
              <p:cNvSpPr>
                <a:spLocks/>
              </p:cNvSpPr>
              <p:nvPr/>
            </p:nvSpPr>
            <p:spPr bwMode="auto">
              <a:xfrm rot="10800000" flipH="1">
                <a:off x="156" y="476"/>
                <a:ext cx="5548" cy="540"/>
              </a:xfrm>
              <a:custGeom>
                <a:avLst/>
                <a:gdLst>
                  <a:gd name="T0" fmla="*/ 0 w 21600"/>
                  <a:gd name="T1" fmla="*/ 20903 h 21306"/>
                  <a:gd name="T2" fmla="*/ 4696 w 21600"/>
                  <a:gd name="T3" fmla="*/ 20903 h 21306"/>
                  <a:gd name="T4" fmla="*/ 9704 w 21600"/>
                  <a:gd name="T5" fmla="*/ 16723 h 21306"/>
                  <a:gd name="T6" fmla="*/ 21600 w 21600"/>
                  <a:gd name="T7" fmla="*/ 0 h 21306"/>
                </a:gdLst>
                <a:ahLst/>
                <a:cxnLst>
                  <a:cxn ang="0">
                    <a:pos x="T0" y="T1"/>
                  </a:cxn>
                  <a:cxn ang="0">
                    <a:pos x="T2" y="T3"/>
                  </a:cxn>
                  <a:cxn ang="0">
                    <a:pos x="T4" y="T5"/>
                  </a:cxn>
                  <a:cxn ang="0">
                    <a:pos x="T6" y="T7"/>
                  </a:cxn>
                </a:cxnLst>
                <a:rect l="0" t="0" r="r" b="b"/>
                <a:pathLst>
                  <a:path w="21600" h="21306">
                    <a:moveTo>
                      <a:pt x="0" y="20903"/>
                    </a:moveTo>
                    <a:cubicBezTo>
                      <a:pt x="1539" y="21252"/>
                      <a:pt x="3078" y="21600"/>
                      <a:pt x="4696" y="20903"/>
                    </a:cubicBezTo>
                    <a:cubicBezTo>
                      <a:pt x="6313" y="20206"/>
                      <a:pt x="6887" y="20119"/>
                      <a:pt x="9704" y="16723"/>
                    </a:cubicBezTo>
                    <a:cubicBezTo>
                      <a:pt x="12515" y="13239"/>
                      <a:pt x="19617" y="2787"/>
                      <a:pt x="21600" y="0"/>
                    </a:cubicBezTo>
                  </a:path>
                </a:pathLst>
              </a:custGeom>
              <a:noFill/>
              <a:ln w="12700" cap="flat">
                <a:solidFill>
                  <a:srgbClr val="FF0066"/>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7415" name="Rectangle 7"/>
            <p:cNvSpPr>
              <a:spLocks/>
            </p:cNvSpPr>
            <p:nvPr/>
          </p:nvSpPr>
          <p:spPr bwMode="auto">
            <a:xfrm>
              <a:off x="5453" y="0"/>
              <a:ext cx="453"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27903"/>
              <a:r>
                <a:rPr lang="en-US" sz="1700">
                  <a:solidFill>
                    <a:srgbClr val="FF0066"/>
                  </a:solidFill>
                  <a:latin typeface="Symbol" charset="0"/>
                  <a:ea typeface="ＭＳ Ｐゴシック" charset="0"/>
                  <a:cs typeface="Symbol" charset="0"/>
                  <a:sym typeface="Symbol" charset="0"/>
                </a:rPr>
                <a:t>μ</a:t>
              </a:r>
              <a:r>
                <a:rPr lang="en-US" sz="1700" baseline="30000">
                  <a:solidFill>
                    <a:srgbClr val="FF0066"/>
                  </a:solidFill>
                  <a:latin typeface="Symbol" charset="0"/>
                  <a:ea typeface="ＭＳ Ｐゴシック" charset="0"/>
                  <a:cs typeface="Symbol" charset="0"/>
                  <a:sym typeface="Symbol" charset="0"/>
                </a:rPr>
                <a:t>+</a:t>
              </a:r>
            </a:p>
          </p:txBody>
        </p:sp>
        <p:sp>
          <p:nvSpPr>
            <p:cNvPr id="17416" name="Rectangle 8"/>
            <p:cNvSpPr>
              <a:spLocks/>
            </p:cNvSpPr>
            <p:nvPr/>
          </p:nvSpPr>
          <p:spPr bwMode="auto">
            <a:xfrm>
              <a:off x="5488" y="1425"/>
              <a:ext cx="453"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27903"/>
              <a:r>
                <a:rPr lang="en-US" sz="1700" dirty="0">
                  <a:solidFill>
                    <a:srgbClr val="FF0066"/>
                  </a:solidFill>
                  <a:latin typeface="Symbol" charset="0"/>
                  <a:ea typeface="ＭＳ Ｐゴシック" charset="0"/>
                  <a:cs typeface="Symbol" charset="0"/>
                  <a:sym typeface="Symbol" charset="0"/>
                </a:rPr>
                <a:t>μ</a:t>
              </a:r>
              <a:r>
                <a:rPr lang="en-US" sz="1700" baseline="30000" dirty="0">
                  <a:solidFill>
                    <a:srgbClr val="FF0066"/>
                  </a:solidFill>
                  <a:latin typeface="Symbol" charset="0"/>
                  <a:ea typeface="ＭＳ Ｐゴシック" charset="0"/>
                  <a:cs typeface="Symbol" charset="0"/>
                  <a:sym typeface="Symbol" charset="0"/>
                </a:rPr>
                <a:t>−</a:t>
              </a:r>
            </a:p>
          </p:txBody>
        </p:sp>
        <p:sp>
          <p:nvSpPr>
            <p:cNvPr id="17417" name="Line 9"/>
            <p:cNvSpPr>
              <a:spLocks noChangeShapeType="1"/>
            </p:cNvSpPr>
            <p:nvPr/>
          </p:nvSpPr>
          <p:spPr bwMode="auto">
            <a:xfrm>
              <a:off x="1562" y="988"/>
              <a:ext cx="4611" cy="2"/>
            </a:xfrm>
            <a:prstGeom prst="line">
              <a:avLst/>
            </a:prstGeom>
            <a:noFill/>
            <a:ln w="12700" cap="flat">
              <a:solidFill>
                <a:srgbClr val="C0C0C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7418" name="Rectangle 10"/>
            <p:cNvSpPr>
              <a:spLocks/>
            </p:cNvSpPr>
            <p:nvPr/>
          </p:nvSpPr>
          <p:spPr bwMode="auto">
            <a:xfrm>
              <a:off x="5327" y="809"/>
              <a:ext cx="28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27903"/>
              <a:r>
                <a:rPr lang="en-US" sz="2800" dirty="0" err="1">
                  <a:solidFill>
                    <a:srgbClr val="FF6600"/>
                  </a:solidFill>
                  <a:latin typeface="Symbol" charset="0"/>
                  <a:ea typeface="ＭＳ Ｐゴシック" charset="0"/>
                  <a:cs typeface="Symbol" charset="0"/>
                  <a:sym typeface="Symbol" charset="0"/>
                </a:rPr>
                <a:t>ν</a:t>
              </a:r>
              <a:endParaRPr lang="en-US" sz="2800" dirty="0">
                <a:solidFill>
                  <a:srgbClr val="FF6600"/>
                </a:solidFill>
                <a:latin typeface="Symbol" charset="0"/>
                <a:ea typeface="ＭＳ Ｐゴシック" charset="0"/>
                <a:cs typeface="Symbol" charset="0"/>
                <a:sym typeface="Symbol" charset="0"/>
              </a:endParaRPr>
            </a:p>
          </p:txBody>
        </p:sp>
      </p:grpSp>
      <p:sp>
        <p:nvSpPr>
          <p:cNvPr id="17420" name="Line 12"/>
          <p:cNvSpPr>
            <a:spLocks noChangeShapeType="1"/>
          </p:cNvSpPr>
          <p:nvPr/>
        </p:nvSpPr>
        <p:spPr bwMode="auto">
          <a:xfrm flipH="1">
            <a:off x="5589984" y="3643313"/>
            <a:ext cx="1714500" cy="2250281"/>
          </a:xfrm>
          <a:prstGeom prst="line">
            <a:avLst/>
          </a:prstGeom>
          <a:noFill/>
          <a:ln w="76200" cap="flat">
            <a:solidFill>
              <a:srgbClr val="9900FF"/>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 name="Date Placeholder 2"/>
          <p:cNvSpPr>
            <a:spLocks noGrp="1"/>
          </p:cNvSpPr>
          <p:nvPr>
            <p:ph type="dt" sz="half" idx="10"/>
          </p:nvPr>
        </p:nvSpPr>
        <p:spPr/>
        <p:txBody>
          <a:bodyPr/>
          <a:lstStyle/>
          <a:p>
            <a:pPr eaLnBrk="1" latinLnBrk="0" hangingPunct="1"/>
            <a:r>
              <a:rPr lang="en-US" smtClean="0"/>
              <a:t>6/11/12</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lIns="64291" tIns="32146" rIns="64291" bIns="32146">
            <a:normAutofit fontScale="90000"/>
          </a:bodyPr>
          <a:lstStyle/>
          <a:p>
            <a:r>
              <a:rPr lang="en-US" dirty="0" smtClean="0"/>
              <a:t>Another typical (small) spectrometer</a:t>
            </a:r>
            <a:endParaRPr lang="en-US" dirty="0"/>
          </a:p>
        </p:txBody>
      </p:sp>
      <p:sp>
        <p:nvSpPr>
          <p:cNvPr id="3" name="Slide Number Placeholder 2"/>
          <p:cNvSpPr>
            <a:spLocks noGrp="1"/>
          </p:cNvSpPr>
          <p:nvPr>
            <p:ph type="sldNum" sz="quarter" idx="12"/>
          </p:nvPr>
        </p:nvSpPr>
        <p:spPr/>
        <p:txBody>
          <a:bodyPr lIns="64291" tIns="32146" rIns="64291" bIns="32146">
            <a:normAutofit fontScale="92500" lnSpcReduction="10000"/>
          </a:bodyPr>
          <a:lstStyle/>
          <a:p>
            <a:pPr eaLnBrk="1" latinLnBrk="0" hangingPunct="1"/>
            <a:fld id="{F0C94032-CD4C-4C25-B0C2-CEC720522D92}" type="slidenum">
              <a:rPr kumimoji="0" lang="en-US" smtClean="0"/>
              <a:pPr eaLnBrk="1" latinLnBrk="0" hangingPunct="1"/>
              <a:t>33</a:t>
            </a:fld>
            <a:endParaRPr kumimoji="0" lang="en-US" dirty="0">
              <a:solidFill>
                <a:srgbClr val="FFFFFF"/>
              </a:solidFill>
            </a:endParaRPr>
          </a:p>
        </p:txBody>
      </p:sp>
      <p:pic>
        <p:nvPicPr>
          <p:cNvPr id="4" name="Picture 3" descr="donu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446610"/>
            <a:ext cx="5632133" cy="3677603"/>
          </a:xfrm>
          <a:prstGeom prst="rect">
            <a:avLst/>
          </a:prstGeom>
        </p:spPr>
      </p:pic>
      <p:pic>
        <p:nvPicPr>
          <p:cNvPr id="6" name="Picture 5" descr="magnet_large_lr.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43563" y="1500188"/>
            <a:ext cx="3482578" cy="3482578"/>
          </a:xfrm>
          <a:prstGeom prst="rect">
            <a:avLst/>
          </a:prstGeom>
        </p:spPr>
      </p:pic>
      <p:sp>
        <p:nvSpPr>
          <p:cNvPr id="2" name="Date Placeholder 1"/>
          <p:cNvSpPr>
            <a:spLocks noGrp="1"/>
          </p:cNvSpPr>
          <p:nvPr>
            <p:ph type="dt" sz="half" idx="10"/>
          </p:nvPr>
        </p:nvSpPr>
        <p:spPr/>
        <p:txBody>
          <a:bodyPr/>
          <a:lstStyle/>
          <a:p>
            <a:pPr eaLnBrk="1" latinLnBrk="0" hangingPunct="1"/>
            <a:r>
              <a:rPr lang="en-US" smtClean="0"/>
              <a:t>6/11/12</a:t>
            </a:r>
            <a:endParaRPr lang="en-US"/>
          </a:p>
        </p:txBody>
      </p:sp>
    </p:spTree>
    <p:extLst>
      <p:ext uri="{BB962C8B-B14F-4D97-AF65-F5344CB8AC3E}">
        <p14:creationId xmlns:p14="http://schemas.microsoft.com/office/powerpoint/2010/main" val="786596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955675"/>
          </a:xfrm>
        </p:spPr>
        <p:txBody>
          <a:bodyPr>
            <a:normAutofit/>
          </a:bodyPr>
          <a:lstStyle/>
          <a:p>
            <a:r>
              <a:rPr lang="en-US" sz="3200" dirty="0" smtClean="0"/>
              <a:t>better than 1% resolution in EM calorimeter </a:t>
            </a:r>
            <a:endParaRPr lang="en-US" sz="3200" dirty="0"/>
          </a:p>
        </p:txBody>
      </p:sp>
      <p:pic>
        <p:nvPicPr>
          <p:cNvPr id="2050" name="Picture 2"/>
          <p:cNvPicPr>
            <a:picLocks noGrp="1" noChangeAspect="1" noChangeArrowheads="1"/>
          </p:cNvPicPr>
          <p:nvPr>
            <p:ph sz="quarter" idx="1"/>
          </p:nvPr>
        </p:nvPicPr>
        <p:blipFill>
          <a:blip r:embed="rId2" cstate="screen">
            <a:extLst>
              <a:ext uri="{28A0092B-C50C-407E-A947-70E740481C1C}">
                <a14:useLocalDpi xmlns:a14="http://schemas.microsoft.com/office/drawing/2010/main"/>
              </a:ext>
            </a:extLst>
          </a:blip>
          <a:srcRect l="2789" r="2789"/>
          <a:stretch>
            <a:fillRect/>
          </a:stretch>
        </p:blipFill>
        <p:spPr bwMode="auto">
          <a:prstGeom prst="rect">
            <a:avLst/>
          </a:prstGeom>
          <a:noFill/>
          <a:ln w="9525">
            <a:noFill/>
            <a:miter lim="800000"/>
            <a:headEnd/>
            <a:tailEnd/>
          </a:ln>
        </p:spPr>
      </p:pic>
      <p:sp>
        <p:nvSpPr>
          <p:cNvPr id="3" name="Date Placeholder 2"/>
          <p:cNvSpPr>
            <a:spLocks noGrp="1"/>
          </p:cNvSpPr>
          <p:nvPr>
            <p:ph type="dt" sz="half" idx="10"/>
          </p:nvPr>
        </p:nvSpPr>
        <p:spPr/>
        <p:txBody>
          <a:bodyPr/>
          <a:lstStyle/>
          <a:p>
            <a:pPr eaLnBrk="1" latinLnBrk="0" hangingPunct="1"/>
            <a:r>
              <a:rPr lang="en-US" smtClean="0"/>
              <a:t>6/11/12</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eaLnBrk="1" latinLnBrk="0" hangingPunct="1"/>
            <a:fld id="{F0C94032-CD4C-4C25-B0C2-CEC720522D92}" type="slidenum">
              <a:rPr kumimoji="0" lang="en-US" smtClean="0"/>
              <a:pPr eaLnBrk="1" latinLnBrk="0" hangingPunct="1"/>
              <a:t>34</a:t>
            </a:fld>
            <a:endParaRPr kumimoji="0" lang="en-US"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1" name="Title 1"/>
          <p:cNvSpPr>
            <a:spLocks noGrp="1"/>
          </p:cNvSpPr>
          <p:nvPr>
            <p:ph type="title"/>
          </p:nvPr>
        </p:nvSpPr>
        <p:spPr>
          <a:xfrm>
            <a:off x="612775" y="228600"/>
            <a:ext cx="8153400" cy="990600"/>
          </a:xfrm>
        </p:spPr>
        <p:txBody>
          <a:bodyPr/>
          <a:lstStyle/>
          <a:p>
            <a:r>
              <a:rPr lang="en-US" dirty="0">
                <a:latin typeface="Tw Cen MT" charset="0"/>
              </a:rPr>
              <a:t>E866/</a:t>
            </a:r>
            <a:r>
              <a:rPr lang="en-US" dirty="0" err="1">
                <a:latin typeface="Tw Cen MT" charset="0"/>
              </a:rPr>
              <a:t>NUSea</a:t>
            </a:r>
            <a:endParaRPr lang="en-US" dirty="0">
              <a:latin typeface="Tw Cen MT" charset="0"/>
            </a:endParaRPr>
          </a:p>
        </p:txBody>
      </p:sp>
      <p:pic>
        <p:nvPicPr>
          <p:cNvPr id="5122" name="Picture 29"/>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554663"/>
            <a:ext cx="81184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 descr="906 Layout with Muons-4.pd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4600" y="1330325"/>
            <a:ext cx="54483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701925" y="1608138"/>
            <a:ext cx="470535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smtClean="0">
                <a:solidFill>
                  <a:schemeClr val="tx2"/>
                </a:solidFill>
              </a:rPr>
              <a:t>6/11/12</a:t>
            </a:r>
            <a:endParaRPr lang="en-US" sz="1400">
              <a:solidFill>
                <a:schemeClr val="tx2"/>
              </a:solidFill>
            </a:endParaRPr>
          </a:p>
        </p:txBody>
      </p:sp>
      <p:sp>
        <p:nvSpPr>
          <p:cNvPr id="3" name="Slide Number Placeholder 2"/>
          <p:cNvSpPr>
            <a:spLocks noGrp="1"/>
          </p:cNvSpPr>
          <p:nvPr>
            <p:ph type="sldNum" sz="quarter" idx="12"/>
          </p:nvPr>
        </p:nvSpPr>
        <p:spPr/>
        <p:txBody>
          <a:bodyPr>
            <a:normAutofit fontScale="85000" lnSpcReduction="20000"/>
          </a:bodyPr>
          <a:lstStyle/>
          <a:p>
            <a:pPr>
              <a:defRPr/>
            </a:pPr>
            <a:fld id="{72A37871-74E7-9A43-AAD8-453B27B88170}" type="slidenum">
              <a:rPr lang="en-US"/>
              <a:pPr>
                <a:defRPr/>
              </a:pPr>
              <a:t>35</a:t>
            </a:fld>
            <a:endParaRPr lang="en-US"/>
          </a:p>
        </p:txBody>
      </p:sp>
      <p:cxnSp>
        <p:nvCxnSpPr>
          <p:cNvPr id="5" name="Straight Arrow Connector 4"/>
          <p:cNvCxnSpPr/>
          <p:nvPr/>
        </p:nvCxnSpPr>
        <p:spPr>
          <a:xfrm flipV="1">
            <a:off x="176213" y="3509963"/>
            <a:ext cx="2681287" cy="3540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28" name="TextBox 6"/>
          <p:cNvSpPr txBox="1">
            <a:spLocks noChangeArrowheads="1"/>
          </p:cNvSpPr>
          <p:nvPr/>
        </p:nvSpPr>
        <p:spPr bwMode="auto">
          <a:xfrm>
            <a:off x="300038" y="3175000"/>
            <a:ext cx="1822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t>2x10</a:t>
            </a:r>
            <a:r>
              <a:rPr lang="en-US" baseline="30000"/>
              <a:t>12</a:t>
            </a:r>
            <a:r>
              <a:rPr lang="en-US"/>
              <a:t> p/min</a:t>
            </a:r>
          </a:p>
        </p:txBody>
      </p:sp>
      <p:sp>
        <p:nvSpPr>
          <p:cNvPr id="5129" name="TextBox 7"/>
          <p:cNvSpPr txBox="1">
            <a:spLocks noChangeArrowheads="1"/>
          </p:cNvSpPr>
          <p:nvPr/>
        </p:nvSpPr>
        <p:spPr bwMode="auto">
          <a:xfrm>
            <a:off x="4408487" y="4029453"/>
            <a:ext cx="4357688"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dirty="0"/>
              <a:t>Muon momenta tell </a:t>
            </a:r>
            <a:r>
              <a:rPr lang="en-US" dirty="0" smtClean="0"/>
              <a:t>you the  </a:t>
            </a:r>
            <a:r>
              <a:rPr lang="en-US" dirty="0"/>
              <a:t>approximate quark </a:t>
            </a:r>
            <a:r>
              <a:rPr lang="en-US" dirty="0" smtClean="0"/>
              <a:t>momentum fraction x</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69" name="Picture 10" descr="C:\Documents and Settings\reimer\workarea\text\talk\inter03\DNP2002\eps\spectrum6x6.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71600" y="322263"/>
            <a:ext cx="5835650" cy="580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Text Placeholder 1"/>
          <p:cNvSpPr>
            <a:spLocks noGrp="1"/>
          </p:cNvSpPr>
          <p:nvPr>
            <p:ph type="body" sz="half" idx="1"/>
          </p:nvPr>
        </p:nvSpPr>
        <p:spPr>
          <a:xfrm>
            <a:off x="155575" y="1149350"/>
            <a:ext cx="2135188" cy="5162550"/>
          </a:xfrm>
        </p:spPr>
        <p:txBody>
          <a:bodyPr/>
          <a:lstStyle/>
          <a:p>
            <a:endParaRPr lang="en-US">
              <a:latin typeface="Tw Cen MT" charset="0"/>
            </a:endParaRPr>
          </a:p>
        </p:txBody>
      </p:sp>
      <p:sp>
        <p:nvSpPr>
          <p:cNvPr id="7171"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smtClean="0">
                <a:solidFill>
                  <a:schemeClr val="tx2"/>
                </a:solidFill>
              </a:rPr>
              <a:t>6/11/12</a:t>
            </a:r>
            <a:endParaRPr lang="en-US" sz="1400">
              <a:solidFill>
                <a:schemeClr val="tx2"/>
              </a:solidFill>
            </a:endParaRPr>
          </a:p>
        </p:txBody>
      </p:sp>
      <p:sp>
        <p:nvSpPr>
          <p:cNvPr id="3" name="Slide Number Placeholder 2"/>
          <p:cNvSpPr>
            <a:spLocks noGrp="1"/>
          </p:cNvSpPr>
          <p:nvPr>
            <p:ph type="sldNum" sz="quarter" idx="12"/>
          </p:nvPr>
        </p:nvSpPr>
        <p:spPr/>
        <p:txBody>
          <a:bodyPr>
            <a:normAutofit fontScale="85000" lnSpcReduction="20000"/>
          </a:bodyPr>
          <a:lstStyle/>
          <a:p>
            <a:pPr>
              <a:defRPr/>
            </a:pPr>
            <a:fld id="{A42321C1-37C9-5248-866E-F4B5F875DB17}" type="slidenum">
              <a:rPr lang="en-US" smtClean="0"/>
              <a:pPr>
                <a:defRPr/>
              </a:pPr>
              <a:t>36</a:t>
            </a:fld>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beginning</a:t>
            </a:r>
            <a:endParaRPr lang="en-US" dirty="0"/>
          </a:p>
        </p:txBody>
      </p:sp>
      <p:sp>
        <p:nvSpPr>
          <p:cNvPr id="3" name="Date Placeholder 2"/>
          <p:cNvSpPr>
            <a:spLocks noGrp="1"/>
          </p:cNvSpPr>
          <p:nvPr>
            <p:ph type="dt" sz="half" idx="10"/>
          </p:nvPr>
        </p:nvSpPr>
        <p:spPr/>
        <p:txBody>
          <a:bodyPr/>
          <a:lstStyle/>
          <a:p>
            <a:pPr eaLnBrk="1" latinLnBrk="0" hangingPunct="1"/>
            <a:r>
              <a:rPr lang="en-US" smtClean="0"/>
              <a:t>6/11/12</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eaLnBrk="1" latinLnBrk="0" hangingPunct="1"/>
            <a:fld id="{F0C94032-CD4C-4C25-B0C2-CEC720522D92}" type="slidenum">
              <a:rPr kumimoji="0" lang="en-US" smtClean="0"/>
              <a:pPr eaLnBrk="1" latinLnBrk="0" hangingPunct="1"/>
              <a:t>37</a:t>
            </a:fld>
            <a:endParaRPr kumimoji="0" lang="en-US" dirty="0">
              <a:solidFill>
                <a:srgbClr val="FFFFFF"/>
              </a:solidFill>
            </a:endParaRPr>
          </a:p>
        </p:txBody>
      </p:sp>
      <p:pic>
        <p:nvPicPr>
          <p:cNvPr id="9" name="Picture 8" descr="screensho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604284"/>
            <a:ext cx="9144000" cy="4764765"/>
          </a:xfrm>
          <a:prstGeom prst="rect">
            <a:avLst/>
          </a:prstGeom>
        </p:spPr>
      </p:pic>
    </p:spTree>
    <p:extLst>
      <p:ext uri="{BB962C8B-B14F-4D97-AF65-F5344CB8AC3E}">
        <p14:creationId xmlns:p14="http://schemas.microsoft.com/office/powerpoint/2010/main" val="36370312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TeV II</a:t>
            </a:r>
            <a:endParaRPr lang="en-US" dirty="0"/>
          </a:p>
        </p:txBody>
      </p:sp>
      <p:sp>
        <p:nvSpPr>
          <p:cNvPr id="3" name="Date Placeholder 2"/>
          <p:cNvSpPr>
            <a:spLocks noGrp="1"/>
          </p:cNvSpPr>
          <p:nvPr>
            <p:ph type="dt" sz="half" idx="10"/>
          </p:nvPr>
        </p:nvSpPr>
        <p:spPr/>
        <p:txBody>
          <a:bodyPr/>
          <a:lstStyle/>
          <a:p>
            <a:pPr eaLnBrk="1" latinLnBrk="0" hangingPunct="1"/>
            <a:r>
              <a:rPr lang="en-US" smtClean="0"/>
              <a:t>6/11/12</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eaLnBrk="1" latinLnBrk="0" hangingPunct="1"/>
            <a:fld id="{F0C94032-CD4C-4C25-B0C2-CEC720522D92}" type="slidenum">
              <a:rPr kumimoji="0" lang="en-US" smtClean="0"/>
              <a:pPr eaLnBrk="1" latinLnBrk="0" hangingPunct="1"/>
              <a:t>4</a:t>
            </a:fld>
            <a:endParaRPr kumimoji="0" lang="en-US" dirty="0">
              <a:solidFill>
                <a:srgbClr val="FFFFFF"/>
              </a:solidFill>
            </a:endParaRPr>
          </a:p>
        </p:txBody>
      </p:sp>
      <p:pic>
        <p:nvPicPr>
          <p:cNvPr id="7" name="Picture 6" descr="SiteWithKey.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6000" y="0"/>
            <a:ext cx="6858000" cy="6858000"/>
          </a:xfrm>
          <a:prstGeom prst="rect">
            <a:avLst/>
          </a:prstGeom>
        </p:spPr>
      </p:pic>
      <p:sp>
        <p:nvSpPr>
          <p:cNvPr id="5" name="TextBox 4"/>
          <p:cNvSpPr txBox="1"/>
          <p:nvPr/>
        </p:nvSpPr>
        <p:spPr>
          <a:xfrm>
            <a:off x="1" y="1444893"/>
            <a:ext cx="2286000" cy="2862323"/>
          </a:xfrm>
          <a:prstGeom prst="rect">
            <a:avLst/>
          </a:prstGeom>
          <a:noFill/>
        </p:spPr>
        <p:txBody>
          <a:bodyPr wrap="square" rtlCol="0">
            <a:spAutoFit/>
          </a:bodyPr>
          <a:lstStyle/>
          <a:p>
            <a:r>
              <a:rPr lang="en-US" dirty="0" smtClean="0"/>
              <a:t>Every minute</a:t>
            </a:r>
          </a:p>
          <a:p>
            <a:r>
              <a:rPr lang="en-US" dirty="0"/>
              <a:t>r</a:t>
            </a:r>
            <a:r>
              <a:rPr lang="en-US" dirty="0" smtClean="0"/>
              <a:t>amp from 0-800 GeV</a:t>
            </a:r>
          </a:p>
          <a:p>
            <a:endParaRPr lang="en-US" dirty="0"/>
          </a:p>
          <a:p>
            <a:endParaRPr lang="en-US" dirty="0" smtClean="0"/>
          </a:p>
          <a:p>
            <a:r>
              <a:rPr lang="en-US" dirty="0" smtClean="0"/>
              <a:t>Deliver up to 3x10</a:t>
            </a:r>
            <a:r>
              <a:rPr lang="en-US" baseline="30000" dirty="0" smtClean="0"/>
              <a:t>13</a:t>
            </a:r>
            <a:r>
              <a:rPr lang="en-US" dirty="0" smtClean="0"/>
              <a:t> protons/cycle</a:t>
            </a:r>
          </a:p>
          <a:p>
            <a:endParaRPr lang="en-US" dirty="0"/>
          </a:p>
          <a:p>
            <a:endParaRPr lang="en-US" dirty="0" smtClean="0"/>
          </a:p>
          <a:p>
            <a:r>
              <a:rPr lang="en-US" dirty="0" smtClean="0"/>
              <a:t>&gt; 10 dipoles gave their lives for TeV II</a:t>
            </a:r>
          </a:p>
        </p:txBody>
      </p:sp>
    </p:spTree>
    <p:extLst>
      <p:ext uri="{BB962C8B-B14F-4D97-AF65-F5344CB8AC3E}">
        <p14:creationId xmlns:p14="http://schemas.microsoft.com/office/powerpoint/2010/main" val="35433359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eaLnBrk="1" latinLnBrk="0" hangingPunct="1"/>
            <a:fld id="{F0C94032-CD4C-4C25-B0C2-CEC720522D92}" type="slidenum">
              <a:rPr kumimoji="0" lang="en-US" smtClean="0"/>
              <a:pPr eaLnBrk="1" latinLnBrk="0" hangingPunct="1"/>
              <a:t>5</a:t>
            </a:fld>
            <a:endParaRPr kumimoji="0" lang="en-US" dirty="0">
              <a:solidFill>
                <a:srgbClr val="FFFFFF"/>
              </a:solidFill>
            </a:endParaRPr>
          </a:p>
        </p:txBody>
      </p:sp>
      <p:sp>
        <p:nvSpPr>
          <p:cNvPr id="8" name="Title 7"/>
          <p:cNvSpPr>
            <a:spLocks noGrp="1"/>
          </p:cNvSpPr>
          <p:nvPr>
            <p:ph type="title" idx="4294967295"/>
          </p:nvPr>
        </p:nvSpPr>
        <p:spPr>
          <a:xfrm>
            <a:off x="357472" y="40468"/>
            <a:ext cx="8153400" cy="990600"/>
          </a:xfrm>
        </p:spPr>
        <p:txBody>
          <a:bodyPr/>
          <a:lstStyle/>
          <a:p>
            <a:r>
              <a:rPr lang="en-US" dirty="0" smtClean="0"/>
              <a:t>Why fixed </a:t>
            </a:r>
            <a:r>
              <a:rPr lang="en-US" dirty="0" smtClean="0"/>
              <a:t>target?</a:t>
            </a:r>
            <a:endParaRPr lang="en-US" dirty="0"/>
          </a:p>
        </p:txBody>
      </p:sp>
      <p:pic>
        <p:nvPicPr>
          <p:cNvPr id="17" name="Picture 16"/>
          <p:cNvPicPr>
            <a:picLocks noChangeAspect="1"/>
          </p:cNvPicPr>
          <p:nvPr/>
        </p:nvPicPr>
        <p:blipFill>
          <a:blip r:embed="rId3"/>
          <a:stretch>
            <a:fillRect/>
          </a:stretch>
        </p:blipFill>
        <p:spPr>
          <a:xfrm>
            <a:off x="-1238924" y="5333999"/>
            <a:ext cx="6953924" cy="424962"/>
          </a:xfrm>
          <a:prstGeom prst="rect">
            <a:avLst/>
          </a:prstGeom>
        </p:spPr>
      </p:pic>
      <p:pic>
        <p:nvPicPr>
          <p:cNvPr id="18" name="Picture 17"/>
          <p:cNvPicPr>
            <a:picLocks noChangeAspect="1"/>
          </p:cNvPicPr>
          <p:nvPr/>
        </p:nvPicPr>
        <p:blipFill>
          <a:blip r:embed="rId4"/>
          <a:stretch>
            <a:fillRect/>
          </a:stretch>
        </p:blipFill>
        <p:spPr>
          <a:xfrm>
            <a:off x="2416908" y="5146387"/>
            <a:ext cx="8290170" cy="612574"/>
          </a:xfrm>
          <a:prstGeom prst="rect">
            <a:avLst/>
          </a:prstGeom>
        </p:spPr>
      </p:pic>
      <p:pic>
        <p:nvPicPr>
          <p:cNvPr id="2" name="Picture 1" descr="collider.pd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2015515"/>
            <a:ext cx="4434172" cy="3154389"/>
          </a:xfrm>
          <a:prstGeom prst="rect">
            <a:avLst/>
          </a:prstGeom>
        </p:spPr>
      </p:pic>
      <p:pic>
        <p:nvPicPr>
          <p:cNvPr id="5" name="Picture 4" descr="fixed.pdf"/>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31028" y="2498693"/>
            <a:ext cx="4471369" cy="1819115"/>
          </a:xfrm>
          <a:prstGeom prst="rect">
            <a:avLst/>
          </a:prstGeom>
        </p:spPr>
      </p:pic>
      <p:sp>
        <p:nvSpPr>
          <p:cNvPr id="6" name="TextBox 5"/>
          <p:cNvSpPr txBox="1"/>
          <p:nvPr/>
        </p:nvSpPr>
        <p:spPr>
          <a:xfrm>
            <a:off x="1066025" y="1098997"/>
            <a:ext cx="2242120" cy="1077218"/>
          </a:xfrm>
          <a:prstGeom prst="rect">
            <a:avLst/>
          </a:prstGeom>
          <a:noFill/>
        </p:spPr>
        <p:txBody>
          <a:bodyPr wrap="square" rtlCol="0">
            <a:spAutoFit/>
          </a:bodyPr>
          <a:lstStyle/>
          <a:p>
            <a:r>
              <a:rPr lang="en-US" sz="3200" dirty="0" smtClean="0"/>
              <a:t>Collider</a:t>
            </a:r>
          </a:p>
          <a:p>
            <a:r>
              <a:rPr lang="en-US" sz="3200" dirty="0" smtClean="0"/>
              <a:t>Tevatron I</a:t>
            </a:r>
            <a:endParaRPr lang="en-US" sz="3200" dirty="0"/>
          </a:p>
        </p:txBody>
      </p:sp>
      <p:sp>
        <p:nvSpPr>
          <p:cNvPr id="7" name="TextBox 6"/>
          <p:cNvSpPr txBox="1"/>
          <p:nvPr/>
        </p:nvSpPr>
        <p:spPr>
          <a:xfrm>
            <a:off x="5715000" y="1098997"/>
            <a:ext cx="2411259" cy="1077218"/>
          </a:xfrm>
          <a:prstGeom prst="rect">
            <a:avLst/>
          </a:prstGeom>
          <a:noFill/>
        </p:spPr>
        <p:txBody>
          <a:bodyPr wrap="square" rtlCol="0">
            <a:spAutoFit/>
          </a:bodyPr>
          <a:lstStyle/>
          <a:p>
            <a:r>
              <a:rPr lang="en-US" sz="3200" dirty="0" smtClean="0"/>
              <a:t>Fixed Target</a:t>
            </a:r>
          </a:p>
          <a:p>
            <a:r>
              <a:rPr lang="en-US" sz="3200" dirty="0" smtClean="0"/>
              <a:t>Tevatron II</a:t>
            </a:r>
            <a:endParaRPr lang="en-US" sz="3200" dirty="0"/>
          </a:p>
        </p:txBody>
      </p:sp>
      <p:sp>
        <p:nvSpPr>
          <p:cNvPr id="16" name="TextBox 15"/>
          <p:cNvSpPr txBox="1"/>
          <p:nvPr/>
        </p:nvSpPr>
        <p:spPr>
          <a:xfrm>
            <a:off x="1066025" y="5851518"/>
            <a:ext cx="2242120" cy="584776"/>
          </a:xfrm>
          <a:prstGeom prst="rect">
            <a:avLst/>
          </a:prstGeom>
          <a:noFill/>
        </p:spPr>
        <p:txBody>
          <a:bodyPr wrap="none" rtlCol="0">
            <a:spAutoFit/>
          </a:bodyPr>
          <a:lstStyle/>
          <a:p>
            <a:r>
              <a:rPr lang="en-US" sz="3200" dirty="0" smtClean="0"/>
              <a:t>~1960 GeV</a:t>
            </a:r>
            <a:endParaRPr lang="en-US" sz="3200" dirty="0"/>
          </a:p>
        </p:txBody>
      </p:sp>
      <p:sp>
        <p:nvSpPr>
          <p:cNvPr id="19" name="TextBox 18"/>
          <p:cNvSpPr txBox="1"/>
          <p:nvPr/>
        </p:nvSpPr>
        <p:spPr>
          <a:xfrm>
            <a:off x="6096000" y="5822173"/>
            <a:ext cx="1789272" cy="584776"/>
          </a:xfrm>
          <a:prstGeom prst="rect">
            <a:avLst/>
          </a:prstGeom>
          <a:noFill/>
        </p:spPr>
        <p:txBody>
          <a:bodyPr wrap="none" rtlCol="0">
            <a:spAutoFit/>
          </a:bodyPr>
          <a:lstStyle/>
          <a:p>
            <a:r>
              <a:rPr lang="en-US" sz="3200" dirty="0" smtClean="0"/>
              <a:t>~40 GeV</a:t>
            </a:r>
            <a:endParaRPr lang="en-US" sz="3200" dirty="0"/>
          </a:p>
        </p:txBody>
      </p:sp>
      <p:sp>
        <p:nvSpPr>
          <p:cNvPr id="10" name="Date Placeholder 9"/>
          <p:cNvSpPr>
            <a:spLocks noGrp="1"/>
          </p:cNvSpPr>
          <p:nvPr>
            <p:ph type="dt" sz="half" idx="10"/>
          </p:nvPr>
        </p:nvSpPr>
        <p:spPr/>
        <p:txBody>
          <a:bodyPr/>
          <a:lstStyle/>
          <a:p>
            <a:pPr eaLnBrk="1" latinLnBrk="0" hangingPunct="1"/>
            <a:r>
              <a:rPr lang="en-US" smtClean="0"/>
              <a:t>6/11/12</a:t>
            </a:r>
            <a:endParaRPr lang="en-US"/>
          </a:p>
        </p:txBody>
      </p:sp>
    </p:spTree>
    <p:extLst>
      <p:ext uri="{BB962C8B-B14F-4D97-AF65-F5344CB8AC3E}">
        <p14:creationId xmlns:p14="http://schemas.microsoft.com/office/powerpoint/2010/main" val="40450455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r>
              <a:rPr lang="en-US" smtClean="0"/>
              <a:t>6/11/12</a:t>
            </a:r>
            <a:endParaRPr lang="en-US"/>
          </a:p>
        </p:txBody>
      </p:sp>
      <p:sp>
        <p:nvSpPr>
          <p:cNvPr id="3" name="Slide Number Placeholder 2"/>
          <p:cNvSpPr>
            <a:spLocks noGrp="1"/>
          </p:cNvSpPr>
          <p:nvPr>
            <p:ph type="sldNum" sz="quarter" idx="12"/>
          </p:nvPr>
        </p:nvSpPr>
        <p:spPr/>
        <p:txBody>
          <a:bodyPr>
            <a:normAutofit/>
          </a:bodyPr>
          <a:lstStyle/>
          <a:p>
            <a:pPr eaLnBrk="1" latinLnBrk="0" hangingPunct="1"/>
            <a:fld id="{F0C94032-CD4C-4C25-B0C2-CEC720522D92}" type="slidenum">
              <a:rPr kumimoji="0" lang="en-US" smtClean="0"/>
              <a:pPr eaLnBrk="1" latinLnBrk="0" hangingPunct="1"/>
              <a:t>6</a:t>
            </a:fld>
            <a:endParaRPr kumimoji="0" lang="en-US" dirty="0">
              <a:solidFill>
                <a:schemeClr val="tx2"/>
              </a:solidFill>
            </a:endParaRPr>
          </a:p>
        </p:txBody>
      </p:sp>
      <p:sp>
        <p:nvSpPr>
          <p:cNvPr id="10" name="Content Placeholder 9"/>
          <p:cNvSpPr>
            <a:spLocks noGrp="1"/>
          </p:cNvSpPr>
          <p:nvPr>
            <p:ph sz="quarter" idx="4294967295"/>
          </p:nvPr>
        </p:nvSpPr>
        <p:spPr>
          <a:xfrm>
            <a:off x="533400" y="1752600"/>
            <a:ext cx="8153400" cy="4495800"/>
          </a:xfrm>
        </p:spPr>
        <p:txBody>
          <a:bodyPr/>
          <a:lstStyle/>
          <a:p>
            <a:r>
              <a:rPr lang="en-US" sz="3600" dirty="0" smtClean="0"/>
              <a:t>Advantages</a:t>
            </a:r>
          </a:p>
          <a:p>
            <a:pPr lvl="1"/>
            <a:r>
              <a:rPr lang="en-US" sz="3200" dirty="0" smtClean="0"/>
              <a:t>Higher Luminosity </a:t>
            </a:r>
          </a:p>
          <a:p>
            <a:pPr lvl="2"/>
            <a:r>
              <a:rPr lang="en-US" sz="2800" dirty="0" smtClean="0"/>
              <a:t>10</a:t>
            </a:r>
            <a:r>
              <a:rPr lang="en-US" sz="2800" baseline="30000" dirty="0" smtClean="0"/>
              <a:t>13</a:t>
            </a:r>
            <a:r>
              <a:rPr lang="en-US" sz="2800" dirty="0" smtClean="0"/>
              <a:t> p/min instead of 10</a:t>
            </a:r>
            <a:r>
              <a:rPr lang="en-US" sz="2800" baseline="30000" dirty="0" smtClean="0"/>
              <a:t>13</a:t>
            </a:r>
            <a:r>
              <a:rPr lang="en-US" sz="2800" dirty="0" smtClean="0"/>
              <a:t> p/day</a:t>
            </a:r>
          </a:p>
          <a:p>
            <a:pPr lvl="2"/>
            <a:r>
              <a:rPr lang="en-US" sz="2800" dirty="0" smtClean="0"/>
              <a:t> 10</a:t>
            </a:r>
            <a:r>
              <a:rPr lang="en-US" sz="2800" baseline="30000" dirty="0" smtClean="0"/>
              <a:t>36</a:t>
            </a:r>
            <a:r>
              <a:rPr lang="en-US" sz="2800" dirty="0" smtClean="0"/>
              <a:t>/cm</a:t>
            </a:r>
            <a:r>
              <a:rPr lang="en-US" sz="2800" baseline="30000" dirty="0" smtClean="0"/>
              <a:t>2</a:t>
            </a:r>
            <a:r>
              <a:rPr lang="en-US" sz="2800" dirty="0" smtClean="0"/>
              <a:t>/sec </a:t>
            </a:r>
            <a:r>
              <a:rPr lang="en-US" sz="2800" dirty="0" err="1" smtClean="0"/>
              <a:t>vs</a:t>
            </a:r>
            <a:r>
              <a:rPr lang="en-US" sz="2800" dirty="0" smtClean="0"/>
              <a:t> 10</a:t>
            </a:r>
            <a:r>
              <a:rPr lang="en-US" sz="2800" baseline="30000" dirty="0" smtClean="0"/>
              <a:t>32</a:t>
            </a:r>
            <a:r>
              <a:rPr lang="en-US" sz="2800" dirty="0" smtClean="0"/>
              <a:t>/cm</a:t>
            </a:r>
            <a:r>
              <a:rPr lang="en-US" sz="2800" baseline="30000" dirty="0" smtClean="0"/>
              <a:t>2</a:t>
            </a:r>
            <a:r>
              <a:rPr lang="en-US" sz="2800" dirty="0" smtClean="0"/>
              <a:t>/sec</a:t>
            </a:r>
          </a:p>
          <a:p>
            <a:pPr lvl="1"/>
            <a:r>
              <a:rPr lang="en-US" sz="3200" dirty="0" smtClean="0"/>
              <a:t>Longer, more flexible detector designs</a:t>
            </a:r>
          </a:p>
          <a:p>
            <a:pPr lvl="1"/>
            <a:r>
              <a:rPr lang="en-US" sz="3200" dirty="0" smtClean="0"/>
              <a:t>Hot and cold running exotic particle beams</a:t>
            </a:r>
          </a:p>
          <a:p>
            <a:pPr lvl="1"/>
            <a:r>
              <a:rPr lang="en-US" sz="3200" dirty="0" smtClean="0"/>
              <a:t>Smaller groups </a:t>
            </a:r>
          </a:p>
          <a:p>
            <a:pPr lvl="1"/>
            <a:endParaRPr lang="en-US" dirty="0"/>
          </a:p>
        </p:txBody>
      </p:sp>
      <p:pic>
        <p:nvPicPr>
          <p:cNvPr id="4" name="Picture 3" descr="fixed.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93094" y="0"/>
            <a:ext cx="4624639" cy="2043717"/>
          </a:xfrm>
          <a:prstGeom prst="rect">
            <a:avLst/>
          </a:prstGeom>
        </p:spPr>
      </p:pic>
    </p:spTree>
    <p:extLst>
      <p:ext uri="{BB962C8B-B14F-4D97-AF65-F5344CB8AC3E}">
        <p14:creationId xmlns:p14="http://schemas.microsoft.com/office/powerpoint/2010/main" val="27133922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C915EFC7-3AC6-9945-B692-491623BF5BCD}" type="slidenum">
              <a:rPr lang="en-US"/>
              <a:pPr/>
              <a:t>7</a:t>
            </a:fld>
            <a:endParaRPr lang="en-US"/>
          </a:p>
        </p:txBody>
      </p:sp>
      <p:pic>
        <p:nvPicPr>
          <p:cNvPr id="2" name="Picture 1" descr="e687.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417768"/>
            <a:ext cx="6657609" cy="5144516"/>
          </a:xfrm>
          <a:prstGeom prst="rect">
            <a:avLst/>
          </a:prstGeom>
        </p:spPr>
      </p:pic>
      <p:pic>
        <p:nvPicPr>
          <p:cNvPr id="3" name="Picture 2" descr="92-0096.hr.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1032" y="243531"/>
            <a:ext cx="3300140" cy="2644048"/>
          </a:xfrm>
          <a:prstGeom prst="rect">
            <a:avLst/>
          </a:prstGeom>
        </p:spPr>
      </p:pic>
      <p:sp>
        <p:nvSpPr>
          <p:cNvPr id="4" name="TextBox 3"/>
          <p:cNvSpPr txBox="1"/>
          <p:nvPr/>
        </p:nvSpPr>
        <p:spPr>
          <a:xfrm>
            <a:off x="591479" y="574037"/>
            <a:ext cx="4142480" cy="543739"/>
          </a:xfrm>
          <a:prstGeom prst="rect">
            <a:avLst/>
          </a:prstGeom>
          <a:noFill/>
        </p:spPr>
        <p:txBody>
          <a:bodyPr wrap="none" rtlCol="0">
            <a:spAutoFit/>
          </a:bodyPr>
          <a:lstStyle/>
          <a:p>
            <a:r>
              <a:rPr lang="en-US" sz="3200" dirty="0" smtClean="0">
                <a:latin typeface="+mn-lt"/>
              </a:rPr>
              <a:t>Generic detector (E687)</a:t>
            </a:r>
            <a:endParaRPr lang="en-US" sz="3200" dirty="0">
              <a:latin typeface="+mn-lt"/>
            </a:endParaRPr>
          </a:p>
        </p:txBody>
      </p:sp>
      <p:sp>
        <p:nvSpPr>
          <p:cNvPr id="7" name="TextBox 6"/>
          <p:cNvSpPr txBox="1"/>
          <p:nvPr/>
        </p:nvSpPr>
        <p:spPr>
          <a:xfrm>
            <a:off x="6541059" y="3479011"/>
            <a:ext cx="2185664" cy="2744341"/>
          </a:xfrm>
          <a:prstGeom prst="rect">
            <a:avLst/>
          </a:prstGeom>
          <a:noFill/>
        </p:spPr>
        <p:txBody>
          <a:bodyPr wrap="none" rtlCol="0">
            <a:spAutoFit/>
          </a:bodyPr>
          <a:lstStyle/>
          <a:p>
            <a:r>
              <a:rPr lang="en-US" dirty="0" smtClean="0">
                <a:solidFill>
                  <a:srgbClr val="000090"/>
                </a:solidFill>
                <a:latin typeface="+mn-lt"/>
              </a:rPr>
              <a:t>Target</a:t>
            </a:r>
          </a:p>
          <a:p>
            <a:r>
              <a:rPr lang="en-US" dirty="0" smtClean="0">
                <a:solidFill>
                  <a:schemeClr val="accent6"/>
                </a:solidFill>
                <a:latin typeface="+mn-lt"/>
              </a:rPr>
              <a:t>Silicon </a:t>
            </a:r>
            <a:r>
              <a:rPr lang="en-US" dirty="0" err="1" smtClean="0">
                <a:solidFill>
                  <a:schemeClr val="accent6"/>
                </a:solidFill>
                <a:latin typeface="+mn-lt"/>
              </a:rPr>
              <a:t>microstrips</a:t>
            </a:r>
            <a:endParaRPr lang="en-US" dirty="0" smtClean="0">
              <a:solidFill>
                <a:schemeClr val="accent6"/>
              </a:solidFill>
              <a:latin typeface="+mn-lt"/>
            </a:endParaRPr>
          </a:p>
          <a:p>
            <a:r>
              <a:rPr lang="en-US" dirty="0" err="1" smtClean="0">
                <a:solidFill>
                  <a:srgbClr val="FF6600"/>
                </a:solidFill>
                <a:latin typeface="+mn-lt"/>
              </a:rPr>
              <a:t>Scint</a:t>
            </a:r>
            <a:r>
              <a:rPr lang="en-US" dirty="0" smtClean="0">
                <a:solidFill>
                  <a:srgbClr val="FF6600"/>
                </a:solidFill>
                <a:latin typeface="+mn-lt"/>
              </a:rPr>
              <a:t>. Counters</a:t>
            </a:r>
          </a:p>
          <a:p>
            <a:r>
              <a:rPr lang="en-US" dirty="0" smtClean="0">
                <a:solidFill>
                  <a:schemeClr val="accent4">
                    <a:lumMod val="75000"/>
                  </a:schemeClr>
                </a:solidFill>
                <a:latin typeface="+mn-lt"/>
              </a:rPr>
              <a:t>Tracking chambers</a:t>
            </a:r>
          </a:p>
          <a:p>
            <a:r>
              <a:rPr lang="en-US" dirty="0" smtClean="0">
                <a:solidFill>
                  <a:srgbClr val="FF0000"/>
                </a:solidFill>
                <a:latin typeface="+mn-lt"/>
              </a:rPr>
              <a:t>Particle ID</a:t>
            </a:r>
          </a:p>
          <a:p>
            <a:r>
              <a:rPr lang="en-US" dirty="0" smtClean="0">
                <a:solidFill>
                  <a:srgbClr val="006600"/>
                </a:solidFill>
                <a:latin typeface="+mn-lt"/>
              </a:rPr>
              <a:t>EM calorimeter</a:t>
            </a:r>
          </a:p>
          <a:p>
            <a:r>
              <a:rPr lang="en-US" dirty="0" smtClean="0">
                <a:solidFill>
                  <a:srgbClr val="00FFFF"/>
                </a:solidFill>
                <a:latin typeface="+mn-lt"/>
              </a:rPr>
              <a:t>Hadron calorimeter</a:t>
            </a:r>
          </a:p>
          <a:p>
            <a:r>
              <a:rPr lang="en-US" dirty="0" smtClean="0">
                <a:solidFill>
                  <a:srgbClr val="660066"/>
                </a:solidFill>
                <a:latin typeface="+mn-lt"/>
              </a:rPr>
              <a:t>Muon detector</a:t>
            </a:r>
            <a:endParaRPr lang="en-US" dirty="0">
              <a:solidFill>
                <a:srgbClr val="660066"/>
              </a:solidFill>
              <a:latin typeface="+mn-lt"/>
            </a:endParaRPr>
          </a:p>
        </p:txBody>
      </p:sp>
      <p:sp>
        <p:nvSpPr>
          <p:cNvPr id="8" name="Date Placeholder 7"/>
          <p:cNvSpPr>
            <a:spLocks noGrp="1"/>
          </p:cNvSpPr>
          <p:nvPr>
            <p:ph type="dt" sz="half" idx="10"/>
          </p:nvPr>
        </p:nvSpPr>
        <p:spPr/>
        <p:txBody>
          <a:bodyPr/>
          <a:lstStyle/>
          <a:p>
            <a:pPr eaLnBrk="1" latinLnBrk="0" hangingPunct="1"/>
            <a:r>
              <a:rPr lang="en-US" smtClean="0"/>
              <a:t>6/11/12</a:t>
            </a:r>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4E841369-45E9-E647-B1ED-66E1CDDB6470}" type="slidenum">
              <a:rPr lang="en-US" smtClean="0"/>
              <a:pPr/>
              <a:t>8</a:t>
            </a:fld>
            <a:endParaRPr lang="en-US"/>
          </a:p>
        </p:txBody>
      </p:sp>
      <p:pic>
        <p:nvPicPr>
          <p:cNvPr id="7" name="Content Placeholder 6" descr="pravda_2970_45_2636_c.gif"/>
          <p:cNvPicPr>
            <a:picLocks noGrp="1" noChangeAspect="1"/>
          </p:cNvPicPr>
          <p:nvPr>
            <p:ph sz="quarter" idx="4294967295"/>
          </p:nvPr>
        </p:nvPicPr>
        <p:blipFill>
          <a:blip r:embed="rId3" cstate="screen">
            <a:extLst>
              <a:ext uri="{28A0092B-C50C-407E-A947-70E740481C1C}">
                <a14:useLocalDpi xmlns:a14="http://schemas.microsoft.com/office/drawing/2010/main"/>
              </a:ext>
            </a:extLst>
          </a:blip>
          <a:srcRect t="14321" b="14321"/>
          <a:stretch>
            <a:fillRect/>
          </a:stretch>
        </p:blipFill>
        <p:spPr>
          <a:xfrm>
            <a:off x="0" y="2713038"/>
            <a:ext cx="5580063" cy="3076575"/>
          </a:xfrm>
        </p:spPr>
      </p:pic>
      <p:pic>
        <p:nvPicPr>
          <p:cNvPr id="8" name="Picture 7" descr="pravda_2970_45_2636_b.g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57769" y="0"/>
            <a:ext cx="3561044" cy="2751716"/>
          </a:xfrm>
          <a:prstGeom prst="rect">
            <a:avLst/>
          </a:prstGeom>
        </p:spPr>
      </p:pic>
      <p:pic>
        <p:nvPicPr>
          <p:cNvPr id="9" name="Picture 8" descr="90-0075.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36562" y="0"/>
            <a:ext cx="2933473" cy="3666842"/>
          </a:xfrm>
          <a:prstGeom prst="rect">
            <a:avLst/>
          </a:prstGeom>
        </p:spPr>
      </p:pic>
      <p:cxnSp>
        <p:nvCxnSpPr>
          <p:cNvPr id="5" name="Straight Connector 4"/>
          <p:cNvCxnSpPr/>
          <p:nvPr/>
        </p:nvCxnSpPr>
        <p:spPr>
          <a:xfrm flipH="1">
            <a:off x="270933" y="2607733"/>
            <a:ext cx="965200" cy="1828800"/>
          </a:xfrm>
          <a:prstGeom prst="line">
            <a:avLst/>
          </a:prstGeom>
          <a:ln>
            <a:solidFill>
              <a:schemeClr val="accent2"/>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338667" y="2675467"/>
            <a:ext cx="4182533" cy="1811866"/>
          </a:xfrm>
          <a:prstGeom prst="line">
            <a:avLst/>
          </a:prstGeom>
          <a:ln>
            <a:solidFill>
              <a:schemeClr val="accent2"/>
            </a:solidFill>
            <a:prstDash val="lgDash"/>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036562" y="4093964"/>
            <a:ext cx="2720412" cy="2308324"/>
          </a:xfrm>
          <a:prstGeom prst="rect">
            <a:avLst/>
          </a:prstGeom>
          <a:noFill/>
        </p:spPr>
        <p:txBody>
          <a:bodyPr wrap="square" rtlCol="0">
            <a:spAutoFit/>
          </a:bodyPr>
          <a:lstStyle/>
          <a:p>
            <a:r>
              <a:rPr lang="en-US" sz="2400" dirty="0" smtClean="0"/>
              <a:t>High statistics Charm physics</a:t>
            </a:r>
          </a:p>
          <a:p>
            <a:r>
              <a:rPr lang="en-US" sz="2400" dirty="0" smtClean="0"/>
              <a:t>Use silicon strip detectors to identify charm in humungous background</a:t>
            </a:r>
          </a:p>
        </p:txBody>
      </p:sp>
      <p:pic>
        <p:nvPicPr>
          <p:cNvPr id="2" name="Picture 1"/>
          <p:cNvPicPr>
            <a:picLocks noChangeAspect="1"/>
          </p:cNvPicPr>
          <p:nvPr/>
        </p:nvPicPr>
        <p:blipFill>
          <a:blip r:embed="rId6"/>
          <a:stretch>
            <a:fillRect/>
          </a:stretch>
        </p:blipFill>
        <p:spPr>
          <a:xfrm>
            <a:off x="396876" y="1337888"/>
            <a:ext cx="3429000" cy="224518"/>
          </a:xfrm>
          <a:prstGeom prst="rect">
            <a:avLst/>
          </a:prstGeom>
        </p:spPr>
      </p:pic>
      <p:pic>
        <p:nvPicPr>
          <p:cNvPr id="10" name="Picture 9"/>
          <p:cNvPicPr>
            <a:picLocks noChangeAspect="1"/>
          </p:cNvPicPr>
          <p:nvPr/>
        </p:nvPicPr>
        <p:blipFill>
          <a:blip r:embed="rId7"/>
          <a:stretch>
            <a:fillRect/>
          </a:stretch>
        </p:blipFill>
        <p:spPr>
          <a:xfrm>
            <a:off x="1423458" y="1938965"/>
            <a:ext cx="4480146" cy="247646"/>
          </a:xfrm>
          <a:prstGeom prst="rect">
            <a:avLst/>
          </a:prstGeom>
        </p:spPr>
      </p:pic>
      <p:sp>
        <p:nvSpPr>
          <p:cNvPr id="13" name="TextBox 12"/>
          <p:cNvSpPr txBox="1"/>
          <p:nvPr/>
        </p:nvSpPr>
        <p:spPr>
          <a:xfrm>
            <a:off x="799732" y="5879068"/>
            <a:ext cx="3528232" cy="523220"/>
          </a:xfrm>
          <a:prstGeom prst="rect">
            <a:avLst/>
          </a:prstGeom>
          <a:noFill/>
        </p:spPr>
        <p:txBody>
          <a:bodyPr wrap="square" rtlCol="0">
            <a:spAutoFit/>
          </a:bodyPr>
          <a:lstStyle/>
          <a:p>
            <a:r>
              <a:rPr lang="en-US" sz="2800" dirty="0" smtClean="0"/>
              <a:t>E687 –  photon beam</a:t>
            </a:r>
            <a:endParaRPr lang="en-US" sz="2800" dirty="0"/>
          </a:p>
        </p:txBody>
      </p:sp>
      <p:sp>
        <p:nvSpPr>
          <p:cNvPr id="15" name="Date Placeholder 14"/>
          <p:cNvSpPr>
            <a:spLocks noGrp="1"/>
          </p:cNvSpPr>
          <p:nvPr>
            <p:ph type="dt" sz="half" idx="10"/>
          </p:nvPr>
        </p:nvSpPr>
        <p:spPr/>
        <p:txBody>
          <a:bodyPr/>
          <a:lstStyle/>
          <a:p>
            <a:pPr eaLnBrk="1" latinLnBrk="0" hangingPunct="1"/>
            <a:r>
              <a:rPr lang="en-US" smtClean="0"/>
              <a:t>6/11/12</a:t>
            </a:r>
            <a:endParaRPr lang="en-US"/>
          </a:p>
        </p:txBody>
      </p:sp>
      <p:cxnSp>
        <p:nvCxnSpPr>
          <p:cNvPr id="6" name="Straight Arrow Connector 5"/>
          <p:cNvCxnSpPr/>
          <p:nvPr/>
        </p:nvCxnSpPr>
        <p:spPr>
          <a:xfrm>
            <a:off x="0" y="1712383"/>
            <a:ext cx="1645709" cy="0"/>
          </a:xfrm>
          <a:prstGeom prst="straightConnector1">
            <a:avLst/>
          </a:prstGeom>
          <a:ln>
            <a:solidFill>
              <a:srgbClr val="FF6600"/>
            </a:solidFill>
            <a:prstDash val="lgDash"/>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67924" y="1233521"/>
            <a:ext cx="795673" cy="369332"/>
          </a:xfrm>
          <a:prstGeom prst="rect">
            <a:avLst/>
          </a:prstGeom>
          <a:noFill/>
        </p:spPr>
        <p:txBody>
          <a:bodyPr wrap="none" rtlCol="0">
            <a:spAutoFit/>
          </a:bodyPr>
          <a:lstStyle/>
          <a:p>
            <a:r>
              <a:rPr lang="en-US" dirty="0" smtClean="0">
                <a:solidFill>
                  <a:srgbClr val="FF6600"/>
                </a:solidFill>
              </a:rPr>
              <a:t>Photon</a:t>
            </a:r>
            <a:endParaRPr lang="en-US" dirty="0">
              <a:solidFill>
                <a:srgbClr val="FF6600"/>
              </a:solidFill>
            </a:endParaRPr>
          </a:p>
        </p:txBody>
      </p:sp>
    </p:spTree>
    <p:extLst>
      <p:ext uri="{BB962C8B-B14F-4D97-AF65-F5344CB8AC3E}">
        <p14:creationId xmlns:p14="http://schemas.microsoft.com/office/powerpoint/2010/main" val="27071714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p:txBody>
          <a:bodyPr/>
          <a:lstStyle/>
          <a:p>
            <a:r>
              <a:rPr lang="en-US" dirty="0"/>
              <a:t>Charm rates at E791</a:t>
            </a:r>
          </a:p>
        </p:txBody>
      </p:sp>
      <p:sp>
        <p:nvSpPr>
          <p:cNvPr id="6" name="Slide Number Placeholder 5"/>
          <p:cNvSpPr>
            <a:spLocks noGrp="1"/>
          </p:cNvSpPr>
          <p:nvPr>
            <p:ph type="sldNum" sz="quarter" idx="12"/>
          </p:nvPr>
        </p:nvSpPr>
        <p:spPr/>
        <p:txBody>
          <a:bodyPr>
            <a:normAutofit fontScale="85000" lnSpcReduction="20000"/>
          </a:bodyPr>
          <a:lstStyle/>
          <a:p>
            <a:fld id="{8B7FB41E-4431-C74A-BBF4-926738671172}" type="slidenum">
              <a:rPr lang="en-US"/>
              <a:pPr/>
              <a:t>9</a:t>
            </a:fld>
            <a:endParaRPr lang="en-US"/>
          </a:p>
        </p:txBody>
      </p:sp>
      <p:sp>
        <p:nvSpPr>
          <p:cNvPr id="566275" name="Rectangle 3"/>
          <p:cNvSpPr>
            <a:spLocks noGrp="1" noChangeArrowheads="1"/>
          </p:cNvSpPr>
          <p:nvPr>
            <p:ph sz="quarter" idx="1"/>
          </p:nvPr>
        </p:nvSpPr>
        <p:spPr>
          <a:xfrm>
            <a:off x="223962" y="1732026"/>
            <a:ext cx="4081038" cy="4495937"/>
          </a:xfrm>
        </p:spPr>
        <p:txBody>
          <a:bodyPr>
            <a:normAutofit/>
          </a:bodyPr>
          <a:lstStyle/>
          <a:p>
            <a:pPr>
              <a:lnSpc>
                <a:spcPct val="80000"/>
              </a:lnSpc>
            </a:pPr>
            <a:r>
              <a:rPr lang="en-US" sz="2400" dirty="0" smtClean="0"/>
              <a:t>Pion beam at 2 MHz</a:t>
            </a:r>
          </a:p>
          <a:p>
            <a:pPr>
              <a:lnSpc>
                <a:spcPct val="90000"/>
              </a:lnSpc>
            </a:pPr>
            <a:r>
              <a:rPr lang="en-US" sz="2400" dirty="0"/>
              <a:t>The target consisted of 5 foils:</a:t>
            </a:r>
          </a:p>
          <a:p>
            <a:pPr lvl="1">
              <a:lnSpc>
                <a:spcPct val="90000"/>
              </a:lnSpc>
            </a:pPr>
            <a:r>
              <a:rPr lang="en-US" sz="2000" dirty="0"/>
              <a:t> A 0.5 mm </a:t>
            </a:r>
            <a:r>
              <a:rPr lang="en-US" sz="2000" dirty="0" err="1"/>
              <a:t>Pt</a:t>
            </a:r>
            <a:r>
              <a:rPr lang="en-US" sz="2000" dirty="0"/>
              <a:t> target and </a:t>
            </a:r>
          </a:p>
          <a:p>
            <a:pPr lvl="1">
              <a:lnSpc>
                <a:spcPct val="90000"/>
              </a:lnSpc>
            </a:pPr>
            <a:r>
              <a:rPr lang="en-US" sz="2000" dirty="0"/>
              <a:t>Four 1.6 mm C (diamond) targets</a:t>
            </a:r>
          </a:p>
          <a:p>
            <a:pPr>
              <a:lnSpc>
                <a:spcPct val="80000"/>
              </a:lnSpc>
            </a:pPr>
            <a:r>
              <a:rPr lang="en-US" sz="2400" dirty="0" smtClean="0"/>
              <a:t>Interaction rate of 40 kHz – 10 kHz written to tape</a:t>
            </a:r>
          </a:p>
          <a:p>
            <a:pPr>
              <a:lnSpc>
                <a:spcPct val="80000"/>
              </a:lnSpc>
            </a:pPr>
            <a:r>
              <a:rPr lang="en-US" sz="2400" dirty="0" smtClean="0"/>
              <a:t>Only 1/1000 of the events were charm</a:t>
            </a:r>
          </a:p>
          <a:p>
            <a:pPr>
              <a:lnSpc>
                <a:spcPct val="80000"/>
              </a:lnSpc>
            </a:pPr>
            <a:r>
              <a:rPr lang="en-US" sz="2400" dirty="0" smtClean="0"/>
              <a:t>A </a:t>
            </a:r>
            <a:r>
              <a:rPr lang="en-US" sz="2400" dirty="0"/>
              <a:t>total of 2 x 10</a:t>
            </a:r>
            <a:r>
              <a:rPr lang="en-US" sz="2400" baseline="30000" dirty="0"/>
              <a:t>10</a:t>
            </a:r>
            <a:r>
              <a:rPr lang="en-US" sz="2400" dirty="0"/>
              <a:t> events were recorded</a:t>
            </a:r>
            <a:r>
              <a:rPr lang="en-US" sz="2400" dirty="0" smtClean="0"/>
              <a:t>.</a:t>
            </a:r>
            <a:endParaRPr lang="en-US" sz="2400" dirty="0"/>
          </a:p>
        </p:txBody>
      </p:sp>
      <p:pic>
        <p:nvPicPr>
          <p:cNvPr id="7" name="Picture 4" descr="CoptyCPV_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56572" y="514350"/>
            <a:ext cx="5286375" cy="63436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57334" y="2201333"/>
            <a:ext cx="567918" cy="374461"/>
          </a:xfrm>
          <a:prstGeom prst="rect">
            <a:avLst/>
          </a:prstGeom>
          <a:noFill/>
        </p:spPr>
        <p:txBody>
          <a:bodyPr wrap="square" rtlCol="0">
            <a:spAutoFit/>
          </a:bodyPr>
          <a:lstStyle/>
          <a:p>
            <a:r>
              <a:rPr lang="en-US" dirty="0" smtClean="0"/>
              <a:t>D</a:t>
            </a:r>
            <a:r>
              <a:rPr lang="en-US" baseline="30000" dirty="0" smtClean="0"/>
              <a:t>+</a:t>
            </a:r>
            <a:endParaRPr lang="en-US" baseline="30000" dirty="0"/>
          </a:p>
        </p:txBody>
      </p:sp>
      <p:sp>
        <p:nvSpPr>
          <p:cNvPr id="3" name="TextBox 2"/>
          <p:cNvSpPr txBox="1"/>
          <p:nvPr/>
        </p:nvSpPr>
        <p:spPr>
          <a:xfrm>
            <a:off x="6231467" y="1744133"/>
            <a:ext cx="436429" cy="374461"/>
          </a:xfrm>
          <a:prstGeom prst="rect">
            <a:avLst/>
          </a:prstGeom>
          <a:noFill/>
        </p:spPr>
        <p:txBody>
          <a:bodyPr wrap="none" rtlCol="0">
            <a:spAutoFit/>
          </a:bodyPr>
          <a:lstStyle/>
          <a:p>
            <a:r>
              <a:rPr lang="en-US" dirty="0" smtClean="0"/>
              <a:t>D</a:t>
            </a:r>
            <a:r>
              <a:rPr lang="en-US" baseline="-25000" dirty="0" smtClean="0"/>
              <a:t>s</a:t>
            </a:r>
            <a:endParaRPr lang="en-US" baseline="-25000" dirty="0"/>
          </a:p>
        </p:txBody>
      </p:sp>
      <p:sp>
        <p:nvSpPr>
          <p:cNvPr id="4" name="TextBox 3"/>
          <p:cNvSpPr txBox="1"/>
          <p:nvPr/>
        </p:nvSpPr>
        <p:spPr>
          <a:xfrm>
            <a:off x="6667896" y="6227963"/>
            <a:ext cx="2185214" cy="369332"/>
          </a:xfrm>
          <a:prstGeom prst="rect">
            <a:avLst/>
          </a:prstGeom>
          <a:noFill/>
        </p:spPr>
        <p:txBody>
          <a:bodyPr wrap="none" rtlCol="0">
            <a:spAutoFit/>
          </a:bodyPr>
          <a:lstStyle/>
          <a:p>
            <a:r>
              <a:rPr lang="en-US" dirty="0" smtClean="0"/>
              <a:t>Slides from M. </a:t>
            </a:r>
            <a:r>
              <a:rPr lang="en-US" dirty="0" err="1" smtClean="0"/>
              <a:t>Purohit</a:t>
            </a:r>
            <a:endParaRPr lang="en-US" dirty="0"/>
          </a:p>
        </p:txBody>
      </p:sp>
      <p:sp>
        <p:nvSpPr>
          <p:cNvPr id="8" name="Date Placeholder 7"/>
          <p:cNvSpPr>
            <a:spLocks noGrp="1"/>
          </p:cNvSpPr>
          <p:nvPr>
            <p:ph type="dt" sz="half" idx="10"/>
          </p:nvPr>
        </p:nvSpPr>
        <p:spPr/>
        <p:txBody>
          <a:bodyPr/>
          <a:lstStyle/>
          <a:p>
            <a:pPr eaLnBrk="1" latinLnBrk="0" hangingPunct="1"/>
            <a:r>
              <a:rPr lang="en-US" smtClean="0"/>
              <a:t>6/11/12</a:t>
            </a:r>
            <a:endParaRPr lang="en-US" dirty="0"/>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article}\pagestyle{empty}&#10;\usepackage{colordvi}&#10;\begin{document}&#10;\textBlue&#10;$\displaystyle&#10;\left.\frac{\sigma^{pd}}{2\sigma^{pp}}\right|_{x_b\gg x_t} \approx \frac{1}{2}\left[1+\frac{\bar d(x_t)}{\bar u(x_t)}\right]&#10;$&#10;\end{document}&#10;"/>
  <p:tag name="EXTERNALNAME" val="txp_fig"/>
  <p:tag name="BLEND" val="False"/>
  <p:tag name="TRANSPARENT" val="False"/>
  <p:tag name="KEEPFILES" val="False"/>
  <p:tag name="DEBUGPAUSE" val="False"/>
  <p:tag name="RESOLUTION" val="600"/>
  <p:tag name="TIMEOUT" val="---"/>
  <p:tag name="BITMAPFORMAT" val="bmp256"/>
  <p:tag name="DEBUGINTERACTIVE" val="True"/>
  <p:tag name="ORIGWIDTH" val="914.375"/>
  <p:tag name="PICTUREFILESIZE" val="237806"/>
</p:tagLst>
</file>

<file path=ppt/tags/tag2.xml><?xml version="1.0" encoding="utf-8"?>
<p:tagLst xmlns:a="http://schemas.openxmlformats.org/drawingml/2006/main" xmlns:r="http://schemas.openxmlformats.org/officeDocument/2006/relationships" xmlns:p="http://schemas.openxmlformats.org/presentationml/2006/main">
  <p:tag name="SOURCE" val="\documentclass{article}\pagestyle{empty}&#10;\usepackage[usenames]{color}&#10;\begin{document}&#10;$\mu^-$&#10;\end{document}&#10;"/>
  <p:tag name="EXTERNALNAME" val="txp_fig"/>
  <p:tag name="BLEND" val="False"/>
  <p:tag name="TRANSPARENT" val="False"/>
  <p:tag name="KEEPFILES" val="False"/>
  <p:tag name="DEBUGPAUSE" val="False"/>
  <p:tag name="RESOLUTION" val="1200"/>
  <p:tag name="TIMEOUT" val="15"/>
  <p:tag name="BOXWIDTH" val="354"/>
  <p:tag name="BOXHEIGHT" val="383"/>
  <p:tag name="BOXFONT" val="12"/>
  <p:tag name="BOXWRAP" val="False"/>
  <p:tag name="WORKAROUNDTRANSPARENCYBUG" val="False"/>
  <p:tag name="ALLOWFONTSUBSTITUTION" val="False"/>
  <p:tag name="BITMAPFORMAT" val="png256"/>
  <p:tag name="ORIGWIDTH" val="13"/>
  <p:tag name="PICTUREFILESIZE" val="1411"/>
</p:tagLst>
</file>

<file path=ppt/tags/tag3.xml><?xml version="1.0" encoding="utf-8"?>
<p:tagLst xmlns:a="http://schemas.openxmlformats.org/drawingml/2006/main" xmlns:r="http://schemas.openxmlformats.org/officeDocument/2006/relationships" xmlns:p="http://schemas.openxmlformats.org/presentationml/2006/main">
  <p:tag name="SOURCE" val="\documentclass{article}\pagestyle{empty}&#10;\usepackage[usenames]{color}&#10;\begin{document}&#10;$\mu^+$&#10;\end{document}&#10;"/>
  <p:tag name="EXTERNALNAME" val="txp_fig"/>
  <p:tag name="BLEND" val="False"/>
  <p:tag name="TRANSPARENT" val="False"/>
  <p:tag name="KEEPFILES" val="False"/>
  <p:tag name="DEBUGPAUSE" val="False"/>
  <p:tag name="RESOLUTION" val="1200"/>
  <p:tag name="TIMEOUT" val="15"/>
  <p:tag name="BOXWIDTH" val="354"/>
  <p:tag name="BOXHEIGHT" val="383"/>
  <p:tag name="BOXFONT" val="12"/>
  <p:tag name="BOXWRAP" val="False"/>
  <p:tag name="WORKAROUNDTRANSPARENCYBUG" val="False"/>
  <p:tag name="ALLOWFONTSUBSTITUTION" val="False"/>
  <p:tag name="BITMAPFORMAT" val="png256"/>
  <p:tag name="ORIGWIDTH" val="13"/>
  <p:tag name="PICTUREFILESIZE" val="1620"/>
</p:tagLst>
</file>

<file path=ppt/tags/tag4.xml><?xml version="1.0" encoding="utf-8"?>
<p:tagLst xmlns:a="http://schemas.openxmlformats.org/drawingml/2006/main" xmlns:r="http://schemas.openxmlformats.org/officeDocument/2006/relationships" xmlns:p="http://schemas.openxmlformats.org/presentationml/2006/main">
  <p:tag name="SOURCE" val="\documentclass{article}\pagestyle{empty}&#10;\usepackage[usenames]{color}&#10;\begin{document}&#10;\color{Magenta}$\bar q$&#10;\end{document}&#10;"/>
  <p:tag name="EXTERNALNAME" val="txp_fig"/>
  <p:tag name="BLEND" val="False"/>
  <p:tag name="TRANSPARENT" val="False"/>
  <p:tag name="KEEPFILES" val="False"/>
  <p:tag name="DEBUGPAUSE" val="False"/>
  <p:tag name="RESOLUTION" val="1200"/>
  <p:tag name="TIMEOUT" val="(none)"/>
  <p:tag name="BOXWIDTH" val="354"/>
  <p:tag name="BOXHEIGHT" val="383"/>
  <p:tag name="BOXFONT" val="12"/>
  <p:tag name="BOXWRAP" val="False"/>
  <p:tag name="WORKAROUNDTRANSPARENCYBUG" val="False"/>
  <p:tag name="ALLOWFONTSUBSTITUTION" val="False"/>
  <p:tag name="BITMAPFORMAT" val="png256"/>
  <p:tag name="ORIGWIDTH" val="5"/>
  <p:tag name="PICTUREFILESIZE" val="1306"/>
</p:tagLst>
</file>

<file path=ppt/tags/tag5.xml><?xml version="1.0" encoding="utf-8"?>
<p:tagLst xmlns:a="http://schemas.openxmlformats.org/drawingml/2006/main" xmlns:r="http://schemas.openxmlformats.org/officeDocument/2006/relationships" xmlns:p="http://schemas.openxmlformats.org/presentationml/2006/main">
  <p:tag name="SOURCE" val="\documentclass{article}\pagestyle{empty}&#10;\usepackage[usenames]{color}&#10;\begin{document}&#10;\color{Blue}$q$&#10;\end{document}&#10;"/>
  <p:tag name="EXTERNALNAME" val="txp_fig"/>
  <p:tag name="BLEND" val="False"/>
  <p:tag name="TRANSPARENT" val="False"/>
  <p:tag name="KEEPFILES" val="False"/>
  <p:tag name="DEBUGPAUSE" val="False"/>
  <p:tag name="RESOLUTION" val="1200"/>
  <p:tag name="TIMEOUT" val="(none)"/>
  <p:tag name="BOXWIDTH" val="354"/>
  <p:tag name="BOXHEIGHT" val="383"/>
  <p:tag name="BOXFONT" val="12"/>
  <p:tag name="BOXWRAP" val="False"/>
  <p:tag name="WORKAROUNDTRANSPARENCYBUG" val="False"/>
  <p:tag name="ALLOWFONTSUBSTITUTION" val="False"/>
  <p:tag name="BITMAPFORMAT" val="png256"/>
  <p:tag name="ORIGWIDTH" val="5"/>
  <p:tag name="PICTUREFILESIZE" val="128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ixedTarget">
  <a:themeElements>
    <a:clrScheme name="Custom 1">
      <a:dk1>
        <a:sysClr val="windowText" lastClr="000000"/>
      </a:dk1>
      <a:lt1>
        <a:sysClr val="window" lastClr="FFFFFF"/>
      </a:lt1>
      <a:dk2>
        <a:srgbClr val="775F55"/>
      </a:dk2>
      <a:lt2>
        <a:srgbClr val="EBDDC3"/>
      </a:lt2>
      <a:accent1>
        <a:srgbClr val="70899E"/>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FixedTarget.thmx</Template>
  <TotalTime>639</TotalTime>
  <Words>1941</Words>
  <Application>Microsoft Macintosh PowerPoint</Application>
  <PresentationFormat>On-screen Show (4:3)</PresentationFormat>
  <Paragraphs>315</Paragraphs>
  <Slides>37</Slides>
  <Notes>24</Notes>
  <HiddenSlides>8</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FixedTarget</vt:lpstr>
      <vt:lpstr>Achievements of the Tevatron Fixed-Target Program</vt:lpstr>
      <vt:lpstr>Tevatron II (1983-2000)</vt:lpstr>
      <vt:lpstr>Achievements</vt:lpstr>
      <vt:lpstr>TeV II</vt:lpstr>
      <vt:lpstr>Why fixed target?</vt:lpstr>
      <vt:lpstr>PowerPoint Presentation</vt:lpstr>
      <vt:lpstr>PowerPoint Presentation</vt:lpstr>
      <vt:lpstr>PowerPoint Presentation</vt:lpstr>
      <vt:lpstr>Charm rates at E791</vt:lpstr>
      <vt:lpstr>PowerPoint Presentation</vt:lpstr>
      <vt:lpstr>Data Volume per experiment (in Gbyte)</vt:lpstr>
      <vt:lpstr>KTeV: high intensity kaon beams</vt:lpstr>
      <vt:lpstr>PowerPoint Presentation</vt:lpstr>
      <vt:lpstr>KTeV Pure CsI Calorimeter</vt:lpstr>
      <vt:lpstr>Example of Intensity Discovery of KLgp+p-e+e- Branching fraction of 4x10-7     </vt:lpstr>
      <vt:lpstr>NUSEA – proton on protons</vt:lpstr>
      <vt:lpstr>Momentum fractions</vt:lpstr>
      <vt:lpstr>Hydrogen and deuterium targets</vt:lpstr>
      <vt:lpstr>Drell-Yan Cross Section Ratio and dbar/u-bar</vt:lpstr>
      <vt:lpstr>Use neutrinos to see strange quarks</vt:lpstr>
      <vt:lpstr>PowerPoint Presentation</vt:lpstr>
      <vt:lpstr>Strangeness</vt:lpstr>
      <vt:lpstr>NuTeV Weinberg Angle</vt:lpstr>
      <vt:lpstr>Discovery of the tau neutrino  (DONUT)</vt:lpstr>
      <vt:lpstr>Emulsion modules and drift chambers</vt:lpstr>
      <vt:lpstr>PowerPoint Presentation</vt:lpstr>
      <vt:lpstr>Conclusions </vt:lpstr>
      <vt:lpstr>Not over yet</vt:lpstr>
      <vt:lpstr>PowerPoint Presentation</vt:lpstr>
      <vt:lpstr>PowerPoint Presentation</vt:lpstr>
      <vt:lpstr>PowerPoint Presentation</vt:lpstr>
      <vt:lpstr>ν Beam and Shielding</vt:lpstr>
      <vt:lpstr>Another typical (small) spectrometer</vt:lpstr>
      <vt:lpstr>better than 1% resolution in EM calorimeter </vt:lpstr>
      <vt:lpstr>E866/NUSea</vt:lpstr>
      <vt:lpstr>PowerPoint Presentation</vt:lpstr>
      <vt:lpstr>The beginning</vt:lpstr>
    </vt:vector>
  </TitlesOfParts>
  <Company>Northwestern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Schellman</dc:creator>
  <cp:lastModifiedBy>Heidi Schellman</cp:lastModifiedBy>
  <cp:revision>59</cp:revision>
  <cp:lastPrinted>2012-06-10T15:49:20Z</cp:lastPrinted>
  <dcterms:created xsi:type="dcterms:W3CDTF">2012-06-03T14:42:34Z</dcterms:created>
  <dcterms:modified xsi:type="dcterms:W3CDTF">2012-06-10T17:09:47Z</dcterms:modified>
</cp:coreProperties>
</file>