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12" r:id="rId1"/>
  </p:sldMasterIdLst>
  <p:notesMasterIdLst>
    <p:notesMasterId r:id="rId33"/>
  </p:notesMasterIdLst>
  <p:handoutMasterIdLst>
    <p:handoutMasterId r:id="rId34"/>
  </p:handoutMasterIdLst>
  <p:sldIdLst>
    <p:sldId id="643" r:id="rId2"/>
    <p:sldId id="816" r:id="rId3"/>
    <p:sldId id="819" r:id="rId4"/>
    <p:sldId id="828" r:id="rId5"/>
    <p:sldId id="829" r:id="rId6"/>
    <p:sldId id="817" r:id="rId7"/>
    <p:sldId id="825" r:id="rId8"/>
    <p:sldId id="830" r:id="rId9"/>
    <p:sldId id="745" r:id="rId10"/>
    <p:sldId id="831" r:id="rId11"/>
    <p:sldId id="838" r:id="rId12"/>
    <p:sldId id="746" r:id="rId13"/>
    <p:sldId id="762" r:id="rId14"/>
    <p:sldId id="747" r:id="rId15"/>
    <p:sldId id="784" r:id="rId16"/>
    <p:sldId id="788" r:id="rId17"/>
    <p:sldId id="751" r:id="rId18"/>
    <p:sldId id="753" r:id="rId19"/>
    <p:sldId id="750" r:id="rId20"/>
    <p:sldId id="805" r:id="rId21"/>
    <p:sldId id="748" r:id="rId22"/>
    <p:sldId id="785" r:id="rId23"/>
    <p:sldId id="771" r:id="rId24"/>
    <p:sldId id="772" r:id="rId25"/>
    <p:sldId id="775" r:id="rId26"/>
    <p:sldId id="801" r:id="rId27"/>
    <p:sldId id="809" r:id="rId28"/>
    <p:sldId id="797" r:id="rId29"/>
    <p:sldId id="798" r:id="rId30"/>
    <p:sldId id="803" r:id="rId31"/>
    <p:sldId id="839" r:id="rId32"/>
  </p:sldIdLst>
  <p:sldSz cx="9144000" cy="6858000" type="screen4x3"/>
  <p:notesSz cx="6997700" cy="9283700"/>
  <p:defaultTextStyle>
    <a:defPPr>
      <a:defRPr lang="en-US"/>
    </a:defPPr>
    <a:lvl1pPr algn="l" rtl="0" fontAlgn="base">
      <a:spcBef>
        <a:spcPct val="0"/>
      </a:spcBef>
      <a:spcAft>
        <a:spcPct val="0"/>
      </a:spcAft>
      <a:defRPr sz="2400" kern="1200">
        <a:solidFill>
          <a:schemeClr val="tx1"/>
        </a:solidFill>
        <a:latin typeface="Arial" charset="0"/>
        <a:ea typeface="+mn-ea"/>
        <a:cs typeface="+mn-cs"/>
      </a:defRPr>
    </a:lvl1pPr>
    <a:lvl2pPr marL="457200" algn="l" rtl="0" fontAlgn="base">
      <a:spcBef>
        <a:spcPct val="0"/>
      </a:spcBef>
      <a:spcAft>
        <a:spcPct val="0"/>
      </a:spcAft>
      <a:defRPr sz="2400" kern="1200">
        <a:solidFill>
          <a:schemeClr val="tx1"/>
        </a:solidFill>
        <a:latin typeface="Arial" charset="0"/>
        <a:ea typeface="+mn-ea"/>
        <a:cs typeface="+mn-cs"/>
      </a:defRPr>
    </a:lvl2pPr>
    <a:lvl3pPr marL="914400" algn="l" rtl="0" fontAlgn="base">
      <a:spcBef>
        <a:spcPct val="0"/>
      </a:spcBef>
      <a:spcAft>
        <a:spcPct val="0"/>
      </a:spcAft>
      <a:defRPr sz="2400" kern="1200">
        <a:solidFill>
          <a:schemeClr val="tx1"/>
        </a:solidFill>
        <a:latin typeface="Arial" charset="0"/>
        <a:ea typeface="+mn-ea"/>
        <a:cs typeface="+mn-cs"/>
      </a:defRPr>
    </a:lvl3pPr>
    <a:lvl4pPr marL="1371600" algn="l" rtl="0" fontAlgn="base">
      <a:spcBef>
        <a:spcPct val="0"/>
      </a:spcBef>
      <a:spcAft>
        <a:spcPct val="0"/>
      </a:spcAft>
      <a:defRPr sz="2400" kern="1200">
        <a:solidFill>
          <a:schemeClr val="tx1"/>
        </a:solidFill>
        <a:latin typeface="Arial" charset="0"/>
        <a:ea typeface="+mn-ea"/>
        <a:cs typeface="+mn-cs"/>
      </a:defRPr>
    </a:lvl4pPr>
    <a:lvl5pPr marL="1828800" algn="l" rtl="0" fontAlgn="base">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a:srgbClr val="CCFFFF"/>
    <a:srgbClr val="FFFFFF"/>
    <a:srgbClr val="FFFF00"/>
    <a:srgbClr val="000000"/>
    <a:srgbClr val="00FFFF"/>
    <a:srgbClr val="FF6600"/>
    <a:srgbClr val="FFCC99"/>
    <a:srgbClr val="FF0000"/>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664" autoAdjust="0"/>
    <p:restoredTop sz="94494" autoAdjust="0"/>
  </p:normalViewPr>
  <p:slideViewPr>
    <p:cSldViewPr snapToGrid="0" snapToObjects="1">
      <p:cViewPr>
        <p:scale>
          <a:sx n="70" d="100"/>
          <a:sy n="70" d="100"/>
        </p:scale>
        <p:origin x="-960" y="-235"/>
      </p:cViewPr>
      <p:guideLst>
        <p:guide orient="horz" pos="2154"/>
        <p:guide pos="2880"/>
      </p:guideLst>
    </p:cSldViewPr>
  </p:slideViewPr>
  <p:outlineViewPr>
    <p:cViewPr>
      <p:scale>
        <a:sx n="33" d="100"/>
        <a:sy n="33" d="100"/>
      </p:scale>
      <p:origin x="0" y="13674"/>
    </p:cViewPr>
  </p:outlineViewPr>
  <p:notesTextViewPr>
    <p:cViewPr>
      <p:scale>
        <a:sx n="100" d="100"/>
        <a:sy n="100" d="100"/>
      </p:scale>
      <p:origin x="0" y="0"/>
    </p:cViewPr>
  </p:notesTextViewPr>
  <p:sorterViewPr>
    <p:cViewPr>
      <p:scale>
        <a:sx n="50" d="100"/>
        <a:sy n="50" d="100"/>
      </p:scale>
      <p:origin x="0" y="0"/>
    </p:cViewPr>
  </p:sorterViewPr>
  <p:notesViewPr>
    <p:cSldViewPr snapToGrid="0" snapToObjects="1">
      <p:cViewPr varScale="1">
        <p:scale>
          <a:sx n="58" d="100"/>
          <a:sy n="58" d="100"/>
        </p:scale>
        <p:origin x="-1812" y="-72"/>
      </p:cViewPr>
      <p:guideLst>
        <p:guide orient="horz" pos="2924"/>
        <p:guide pos="2204"/>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2125" cy="46355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63988" y="0"/>
            <a:ext cx="3032125" cy="463550"/>
          </a:xfrm>
          <a:prstGeom prst="rect">
            <a:avLst/>
          </a:prstGeom>
        </p:spPr>
        <p:txBody>
          <a:bodyPr vert="horz" lIns="91440" tIns="45720" rIns="91440" bIns="45720" rtlCol="0"/>
          <a:lstStyle>
            <a:lvl1pPr algn="r">
              <a:defRPr sz="1200"/>
            </a:lvl1pPr>
          </a:lstStyle>
          <a:p>
            <a:fld id="{E13713A8-BD80-408B-9D30-7DD919B03528}" type="datetimeFigureOut">
              <a:rPr lang="en-US" smtClean="0"/>
              <a:t>6/10/2012</a:t>
            </a:fld>
            <a:endParaRPr lang="en-US"/>
          </a:p>
        </p:txBody>
      </p:sp>
      <p:sp>
        <p:nvSpPr>
          <p:cNvPr id="4" name="Footer Placeholder 3"/>
          <p:cNvSpPr>
            <a:spLocks noGrp="1"/>
          </p:cNvSpPr>
          <p:nvPr>
            <p:ph type="ftr" sz="quarter" idx="2"/>
          </p:nvPr>
        </p:nvSpPr>
        <p:spPr>
          <a:xfrm>
            <a:off x="0" y="8818563"/>
            <a:ext cx="3032125" cy="46355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63988" y="8818563"/>
            <a:ext cx="3032125" cy="463550"/>
          </a:xfrm>
          <a:prstGeom prst="rect">
            <a:avLst/>
          </a:prstGeom>
        </p:spPr>
        <p:txBody>
          <a:bodyPr vert="horz" lIns="91440" tIns="45720" rIns="91440" bIns="45720" rtlCol="0" anchor="b"/>
          <a:lstStyle>
            <a:lvl1pPr algn="r">
              <a:defRPr sz="1200"/>
            </a:lvl1pPr>
          </a:lstStyle>
          <a:p>
            <a:fld id="{7FBF1543-7570-42CA-A5BE-69C12C3677C4}" type="slidenum">
              <a:rPr lang="en-US" smtClean="0"/>
              <a:t>‹#›</a:t>
            </a:fld>
            <a:endParaRPr lang="en-US"/>
          </a:p>
        </p:txBody>
      </p:sp>
    </p:spTree>
    <p:extLst>
      <p:ext uri="{BB962C8B-B14F-4D97-AF65-F5344CB8AC3E}">
        <p14:creationId xmlns:p14="http://schemas.microsoft.com/office/powerpoint/2010/main" val="412004317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67298" name="Rectangle 2"/>
          <p:cNvSpPr>
            <a:spLocks noGrp="1" noChangeArrowheads="1"/>
          </p:cNvSpPr>
          <p:nvPr>
            <p:ph type="hdr" sz="quarter"/>
          </p:nvPr>
        </p:nvSpPr>
        <p:spPr bwMode="auto">
          <a:xfrm>
            <a:off x="0" y="0"/>
            <a:ext cx="3032337" cy="464185"/>
          </a:xfrm>
          <a:prstGeom prst="rect">
            <a:avLst/>
          </a:prstGeom>
          <a:noFill/>
          <a:ln w="9525">
            <a:noFill/>
            <a:miter lim="800000"/>
            <a:headEnd/>
            <a:tailEnd/>
          </a:ln>
          <a:effectLst/>
        </p:spPr>
        <p:txBody>
          <a:bodyPr vert="horz" wrap="square" lIns="93031" tIns="46516" rIns="93031" bIns="46516" numCol="1" anchor="t" anchorCtr="0" compatLnSpc="1">
            <a:prstTxWarp prst="textNoShape">
              <a:avLst/>
            </a:prstTxWarp>
          </a:bodyPr>
          <a:lstStyle>
            <a:lvl1pPr algn="l">
              <a:spcBef>
                <a:spcPct val="20000"/>
              </a:spcBef>
              <a:buClr>
                <a:srgbClr val="FFFF00"/>
              </a:buClr>
              <a:buSzPct val="80000"/>
              <a:buFont typeface="Wingdings" pitchFamily="2" charset="2"/>
              <a:buNone/>
              <a:defRPr sz="1200">
                <a:latin typeface="Arial" charset="0"/>
              </a:defRPr>
            </a:lvl1pPr>
          </a:lstStyle>
          <a:p>
            <a:pPr>
              <a:defRPr/>
            </a:pPr>
            <a:endParaRPr lang="en-US" dirty="0"/>
          </a:p>
        </p:txBody>
      </p:sp>
      <p:sp>
        <p:nvSpPr>
          <p:cNvPr id="567299" name="Rectangle 3"/>
          <p:cNvSpPr>
            <a:spLocks noGrp="1" noChangeArrowheads="1"/>
          </p:cNvSpPr>
          <p:nvPr>
            <p:ph type="dt" idx="1"/>
          </p:nvPr>
        </p:nvSpPr>
        <p:spPr bwMode="auto">
          <a:xfrm>
            <a:off x="3965363" y="0"/>
            <a:ext cx="3032337" cy="464185"/>
          </a:xfrm>
          <a:prstGeom prst="rect">
            <a:avLst/>
          </a:prstGeom>
          <a:noFill/>
          <a:ln w="9525">
            <a:noFill/>
            <a:miter lim="800000"/>
            <a:headEnd/>
            <a:tailEnd/>
          </a:ln>
          <a:effectLst/>
        </p:spPr>
        <p:txBody>
          <a:bodyPr vert="horz" wrap="square" lIns="93031" tIns="46516" rIns="93031" bIns="46516" numCol="1" anchor="t" anchorCtr="0" compatLnSpc="1">
            <a:prstTxWarp prst="textNoShape">
              <a:avLst/>
            </a:prstTxWarp>
          </a:bodyPr>
          <a:lstStyle>
            <a:lvl1pPr algn="r">
              <a:spcBef>
                <a:spcPct val="20000"/>
              </a:spcBef>
              <a:buClr>
                <a:srgbClr val="FFFF00"/>
              </a:buClr>
              <a:buSzPct val="80000"/>
              <a:buFont typeface="Wingdings" pitchFamily="2" charset="2"/>
              <a:buNone/>
              <a:defRPr sz="1200">
                <a:latin typeface="Arial" charset="0"/>
              </a:defRPr>
            </a:lvl1pPr>
          </a:lstStyle>
          <a:p>
            <a:pPr>
              <a:defRPr/>
            </a:pPr>
            <a:endParaRPr lang="en-US" dirty="0"/>
          </a:p>
        </p:txBody>
      </p:sp>
      <p:sp>
        <p:nvSpPr>
          <p:cNvPr id="45060" name="Rectangle 4"/>
          <p:cNvSpPr>
            <a:spLocks noGrp="1" noRot="1" noChangeAspect="1" noChangeArrowheads="1" noTextEdit="1"/>
          </p:cNvSpPr>
          <p:nvPr>
            <p:ph type="sldImg" idx="2"/>
          </p:nvPr>
        </p:nvSpPr>
        <p:spPr bwMode="auto">
          <a:xfrm>
            <a:off x="1177925" y="696913"/>
            <a:ext cx="4641850" cy="3481387"/>
          </a:xfrm>
          <a:prstGeom prst="rect">
            <a:avLst/>
          </a:prstGeom>
          <a:noFill/>
          <a:ln w="9525">
            <a:solidFill>
              <a:srgbClr val="000000"/>
            </a:solidFill>
            <a:miter lim="800000"/>
            <a:headEnd/>
            <a:tailEnd/>
          </a:ln>
        </p:spPr>
      </p:sp>
      <p:sp>
        <p:nvSpPr>
          <p:cNvPr id="567301" name="Rectangle 5"/>
          <p:cNvSpPr>
            <a:spLocks noGrp="1" noChangeArrowheads="1"/>
          </p:cNvSpPr>
          <p:nvPr>
            <p:ph type="body" sz="quarter" idx="3"/>
          </p:nvPr>
        </p:nvSpPr>
        <p:spPr bwMode="auto">
          <a:xfrm>
            <a:off x="933027" y="4409758"/>
            <a:ext cx="5131647" cy="4177665"/>
          </a:xfrm>
          <a:prstGeom prst="rect">
            <a:avLst/>
          </a:prstGeom>
          <a:noFill/>
          <a:ln w="9525">
            <a:noFill/>
            <a:miter lim="800000"/>
            <a:headEnd/>
            <a:tailEnd/>
          </a:ln>
          <a:effectLst/>
        </p:spPr>
        <p:txBody>
          <a:bodyPr vert="horz" wrap="square" lIns="93031" tIns="46516" rIns="93031" bIns="46516"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567302" name="Rectangle 6"/>
          <p:cNvSpPr>
            <a:spLocks noGrp="1" noChangeArrowheads="1"/>
          </p:cNvSpPr>
          <p:nvPr>
            <p:ph type="ftr" sz="quarter" idx="4"/>
          </p:nvPr>
        </p:nvSpPr>
        <p:spPr bwMode="auto">
          <a:xfrm>
            <a:off x="0" y="8819515"/>
            <a:ext cx="3032337" cy="464185"/>
          </a:xfrm>
          <a:prstGeom prst="rect">
            <a:avLst/>
          </a:prstGeom>
          <a:noFill/>
          <a:ln w="9525">
            <a:noFill/>
            <a:miter lim="800000"/>
            <a:headEnd/>
            <a:tailEnd/>
          </a:ln>
          <a:effectLst/>
        </p:spPr>
        <p:txBody>
          <a:bodyPr vert="horz" wrap="square" lIns="93031" tIns="46516" rIns="93031" bIns="46516" numCol="1" anchor="b" anchorCtr="0" compatLnSpc="1">
            <a:prstTxWarp prst="textNoShape">
              <a:avLst/>
            </a:prstTxWarp>
          </a:bodyPr>
          <a:lstStyle>
            <a:lvl1pPr algn="l">
              <a:spcBef>
                <a:spcPct val="20000"/>
              </a:spcBef>
              <a:buClr>
                <a:srgbClr val="FFFF00"/>
              </a:buClr>
              <a:buSzPct val="80000"/>
              <a:buFont typeface="Wingdings" pitchFamily="2" charset="2"/>
              <a:buNone/>
              <a:defRPr sz="1200">
                <a:latin typeface="Arial" charset="0"/>
              </a:defRPr>
            </a:lvl1pPr>
          </a:lstStyle>
          <a:p>
            <a:pPr>
              <a:defRPr/>
            </a:pPr>
            <a:endParaRPr lang="en-US" dirty="0"/>
          </a:p>
        </p:txBody>
      </p:sp>
      <p:sp>
        <p:nvSpPr>
          <p:cNvPr id="567303" name="Rectangle 7"/>
          <p:cNvSpPr>
            <a:spLocks noGrp="1" noChangeArrowheads="1"/>
          </p:cNvSpPr>
          <p:nvPr>
            <p:ph type="sldNum" sz="quarter" idx="5"/>
          </p:nvPr>
        </p:nvSpPr>
        <p:spPr bwMode="auto">
          <a:xfrm>
            <a:off x="3965363" y="8819515"/>
            <a:ext cx="3032337" cy="464185"/>
          </a:xfrm>
          <a:prstGeom prst="rect">
            <a:avLst/>
          </a:prstGeom>
          <a:noFill/>
          <a:ln w="9525">
            <a:noFill/>
            <a:miter lim="800000"/>
            <a:headEnd/>
            <a:tailEnd/>
          </a:ln>
          <a:effectLst/>
        </p:spPr>
        <p:txBody>
          <a:bodyPr vert="horz" wrap="square" lIns="93031" tIns="46516" rIns="93031" bIns="46516" numCol="1" anchor="b" anchorCtr="0" compatLnSpc="1">
            <a:prstTxWarp prst="textNoShape">
              <a:avLst/>
            </a:prstTxWarp>
          </a:bodyPr>
          <a:lstStyle>
            <a:lvl1pPr algn="r">
              <a:spcBef>
                <a:spcPct val="20000"/>
              </a:spcBef>
              <a:buClr>
                <a:srgbClr val="FFFF00"/>
              </a:buClr>
              <a:buSzPct val="80000"/>
              <a:buFont typeface="Wingdings" pitchFamily="2" charset="2"/>
              <a:buNone/>
              <a:defRPr sz="1200">
                <a:latin typeface="Arial" charset="0"/>
              </a:defRPr>
            </a:lvl1pPr>
          </a:lstStyle>
          <a:p>
            <a:pPr>
              <a:defRPr/>
            </a:pPr>
            <a:fld id="{DA63D670-C841-461E-B38E-D81B5C00E991}" type="slidenum">
              <a:rPr lang="en-US"/>
              <a:pPr>
                <a:defRPr/>
              </a:pPr>
              <a:t>‹#›</a:t>
            </a:fld>
            <a:endParaRPr lang="en-US" dirty="0"/>
          </a:p>
        </p:txBody>
      </p:sp>
    </p:spTree>
    <p:extLst>
      <p:ext uri="{BB962C8B-B14F-4D97-AF65-F5344CB8AC3E}">
        <p14:creationId xmlns:p14="http://schemas.microsoft.com/office/powerpoint/2010/main" val="97143021"/>
      </p:ext>
    </p:extLst>
  </p:cSld>
  <p:clrMap bg1="lt1" tx1="dk1" bg2="lt2" tx2="dk2" accent1="accent1" accent2="accent2" accent3="accent3" accent4="accent4" accent5="accent5" accent6="accent6" hlink="hlink" folHlink="folHlink"/>
  <p:notesStyle>
    <a:lvl1pPr algn="l" rtl="0" eaLnBrk="0" fontAlgn="base" hangingPunct="0">
      <a:spcBef>
        <a:spcPct val="0"/>
      </a:spcBef>
      <a:spcAft>
        <a:spcPct val="0"/>
      </a:spcAft>
      <a:defRPr kumimoji="1"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kumimoji="1" sz="1200" kern="1200">
        <a:solidFill>
          <a:schemeClr val="tx1"/>
        </a:solidFill>
        <a:latin typeface="Arial Narrow" pitchFamily="34" charset="0"/>
        <a:ea typeface="+mn-ea"/>
        <a:cs typeface="+mn-cs"/>
      </a:defRPr>
    </a:lvl2pPr>
    <a:lvl3pPr marL="914400" algn="l" rtl="0" eaLnBrk="0" fontAlgn="base" hangingPunct="0">
      <a:spcBef>
        <a:spcPct val="30000"/>
      </a:spcBef>
      <a:spcAft>
        <a:spcPct val="0"/>
      </a:spcAft>
      <a:defRPr kumimoji="1" sz="1200" kern="1200">
        <a:solidFill>
          <a:schemeClr val="tx1"/>
        </a:solidFill>
        <a:latin typeface="Arial Narrow" pitchFamily="34"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Arial Narrow" pitchFamily="34"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Arial Narrow"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352" eaLnBrk="0" hangingPunct="0">
              <a:defRPr>
                <a:solidFill>
                  <a:schemeClr val="tx1"/>
                </a:solidFill>
                <a:latin typeface="Arial" pitchFamily="34" charset="0"/>
                <a:ea typeface="ＭＳ Ｐゴシック" pitchFamily="34" charset="-128"/>
              </a:defRPr>
            </a:lvl1pPr>
            <a:lvl2pPr marL="741761" indent="-285293" defTabSz="911352" eaLnBrk="0" hangingPunct="0">
              <a:defRPr>
                <a:solidFill>
                  <a:schemeClr val="tx1"/>
                </a:solidFill>
                <a:latin typeface="Arial" pitchFamily="34" charset="0"/>
                <a:ea typeface="ＭＳ Ｐゴシック" pitchFamily="34" charset="-128"/>
              </a:defRPr>
            </a:lvl2pPr>
            <a:lvl3pPr marL="1141171" indent="-228234" defTabSz="911352" eaLnBrk="0" hangingPunct="0">
              <a:defRPr>
                <a:solidFill>
                  <a:schemeClr val="tx1"/>
                </a:solidFill>
                <a:latin typeface="Arial" pitchFamily="34" charset="0"/>
                <a:ea typeface="ＭＳ Ｐゴシック" pitchFamily="34" charset="-128"/>
              </a:defRPr>
            </a:lvl3pPr>
            <a:lvl4pPr marL="1597640" indent="-228234" defTabSz="911352" eaLnBrk="0" hangingPunct="0">
              <a:defRPr>
                <a:solidFill>
                  <a:schemeClr val="tx1"/>
                </a:solidFill>
                <a:latin typeface="Arial" pitchFamily="34" charset="0"/>
                <a:ea typeface="ＭＳ Ｐゴシック" pitchFamily="34" charset="-128"/>
              </a:defRPr>
            </a:lvl4pPr>
            <a:lvl5pPr marL="2054108" indent="-228234" defTabSz="911352" eaLnBrk="0" hangingPunct="0">
              <a:defRPr>
                <a:solidFill>
                  <a:schemeClr val="tx1"/>
                </a:solidFill>
                <a:latin typeface="Arial" pitchFamily="34" charset="0"/>
                <a:ea typeface="ＭＳ Ｐゴシック" pitchFamily="34" charset="-128"/>
              </a:defRPr>
            </a:lvl5pPr>
            <a:lvl6pPr marL="2510577" indent="-228234" defTabSz="911352" eaLnBrk="0" fontAlgn="base" hangingPunct="0">
              <a:spcBef>
                <a:spcPct val="0"/>
              </a:spcBef>
              <a:spcAft>
                <a:spcPct val="0"/>
              </a:spcAft>
              <a:defRPr>
                <a:solidFill>
                  <a:schemeClr val="tx1"/>
                </a:solidFill>
                <a:latin typeface="Arial" pitchFamily="34" charset="0"/>
                <a:ea typeface="ＭＳ Ｐゴシック" pitchFamily="34" charset="-128"/>
              </a:defRPr>
            </a:lvl6pPr>
            <a:lvl7pPr marL="2967045" indent="-228234" defTabSz="911352"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3514" indent="-228234" defTabSz="911352" eaLnBrk="0" fontAlgn="base" hangingPunct="0">
              <a:spcBef>
                <a:spcPct val="0"/>
              </a:spcBef>
              <a:spcAft>
                <a:spcPct val="0"/>
              </a:spcAft>
              <a:defRPr>
                <a:solidFill>
                  <a:schemeClr val="tx1"/>
                </a:solidFill>
                <a:latin typeface="Arial" pitchFamily="34" charset="0"/>
                <a:ea typeface="ＭＳ Ｐゴシック" pitchFamily="34" charset="-128"/>
              </a:defRPr>
            </a:lvl8pPr>
            <a:lvl9pPr marL="3879982" indent="-228234" defTabSz="911352"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2EBBFD71-61C5-4D00-874F-900143B31326}" type="slidenum">
              <a:rPr lang="en-US" smtClean="0"/>
              <a:pPr eaLnBrk="1" hangingPunct="1"/>
              <a:t>12</a:t>
            </a:fld>
            <a:endParaRPr lang="en-US" smtClean="0"/>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a typeface="ＭＳ Ｐゴシック"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352" eaLnBrk="0" hangingPunct="0">
              <a:defRPr>
                <a:solidFill>
                  <a:schemeClr val="tx1"/>
                </a:solidFill>
                <a:latin typeface="Arial" pitchFamily="34" charset="0"/>
                <a:ea typeface="ＭＳ Ｐゴシック" pitchFamily="34" charset="-128"/>
              </a:defRPr>
            </a:lvl1pPr>
            <a:lvl2pPr marL="741761" indent="-285293" defTabSz="911352" eaLnBrk="0" hangingPunct="0">
              <a:defRPr>
                <a:solidFill>
                  <a:schemeClr val="tx1"/>
                </a:solidFill>
                <a:latin typeface="Arial" pitchFamily="34" charset="0"/>
                <a:ea typeface="ＭＳ Ｐゴシック" pitchFamily="34" charset="-128"/>
              </a:defRPr>
            </a:lvl2pPr>
            <a:lvl3pPr marL="1141171" indent="-228234" defTabSz="911352" eaLnBrk="0" hangingPunct="0">
              <a:defRPr>
                <a:solidFill>
                  <a:schemeClr val="tx1"/>
                </a:solidFill>
                <a:latin typeface="Arial" pitchFamily="34" charset="0"/>
                <a:ea typeface="ＭＳ Ｐゴシック" pitchFamily="34" charset="-128"/>
              </a:defRPr>
            </a:lvl3pPr>
            <a:lvl4pPr marL="1597640" indent="-228234" defTabSz="911352" eaLnBrk="0" hangingPunct="0">
              <a:defRPr>
                <a:solidFill>
                  <a:schemeClr val="tx1"/>
                </a:solidFill>
                <a:latin typeface="Arial" pitchFamily="34" charset="0"/>
                <a:ea typeface="ＭＳ Ｐゴシック" pitchFamily="34" charset="-128"/>
              </a:defRPr>
            </a:lvl4pPr>
            <a:lvl5pPr marL="2054108" indent="-228234" defTabSz="911352" eaLnBrk="0" hangingPunct="0">
              <a:defRPr>
                <a:solidFill>
                  <a:schemeClr val="tx1"/>
                </a:solidFill>
                <a:latin typeface="Arial" pitchFamily="34" charset="0"/>
                <a:ea typeface="ＭＳ Ｐゴシック" pitchFamily="34" charset="-128"/>
              </a:defRPr>
            </a:lvl5pPr>
            <a:lvl6pPr marL="2510577" indent="-228234" defTabSz="911352" eaLnBrk="0" fontAlgn="base" hangingPunct="0">
              <a:spcBef>
                <a:spcPct val="0"/>
              </a:spcBef>
              <a:spcAft>
                <a:spcPct val="0"/>
              </a:spcAft>
              <a:defRPr>
                <a:solidFill>
                  <a:schemeClr val="tx1"/>
                </a:solidFill>
                <a:latin typeface="Arial" pitchFamily="34" charset="0"/>
                <a:ea typeface="ＭＳ Ｐゴシック" pitchFamily="34" charset="-128"/>
              </a:defRPr>
            </a:lvl6pPr>
            <a:lvl7pPr marL="2967045" indent="-228234" defTabSz="911352"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3514" indent="-228234" defTabSz="911352" eaLnBrk="0" fontAlgn="base" hangingPunct="0">
              <a:spcBef>
                <a:spcPct val="0"/>
              </a:spcBef>
              <a:spcAft>
                <a:spcPct val="0"/>
              </a:spcAft>
              <a:defRPr>
                <a:solidFill>
                  <a:schemeClr val="tx1"/>
                </a:solidFill>
                <a:latin typeface="Arial" pitchFamily="34" charset="0"/>
                <a:ea typeface="ＭＳ Ｐゴシック" pitchFamily="34" charset="-128"/>
              </a:defRPr>
            </a:lvl8pPr>
            <a:lvl9pPr marL="3879982" indent="-228234" defTabSz="911352"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72885675-95D9-4542-A15B-16175DF04BEB}" type="slidenum">
              <a:rPr lang="en-US" smtClean="0"/>
              <a:pPr eaLnBrk="1" hangingPunct="1"/>
              <a:t>14</a:t>
            </a:fld>
            <a:endParaRPr lang="en-US" smtClean="0"/>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a typeface="ＭＳ Ｐゴシック"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352" eaLnBrk="0" hangingPunct="0">
              <a:defRPr>
                <a:solidFill>
                  <a:schemeClr val="tx1"/>
                </a:solidFill>
                <a:latin typeface="Arial" pitchFamily="34" charset="0"/>
                <a:ea typeface="ＭＳ Ｐゴシック" pitchFamily="34" charset="-128"/>
              </a:defRPr>
            </a:lvl1pPr>
            <a:lvl2pPr marL="741761" indent="-285293" defTabSz="911352" eaLnBrk="0" hangingPunct="0">
              <a:defRPr>
                <a:solidFill>
                  <a:schemeClr val="tx1"/>
                </a:solidFill>
                <a:latin typeface="Arial" pitchFamily="34" charset="0"/>
                <a:ea typeface="ＭＳ Ｐゴシック" pitchFamily="34" charset="-128"/>
              </a:defRPr>
            </a:lvl2pPr>
            <a:lvl3pPr marL="1141171" indent="-228234" defTabSz="911352" eaLnBrk="0" hangingPunct="0">
              <a:defRPr>
                <a:solidFill>
                  <a:schemeClr val="tx1"/>
                </a:solidFill>
                <a:latin typeface="Arial" pitchFamily="34" charset="0"/>
                <a:ea typeface="ＭＳ Ｐゴシック" pitchFamily="34" charset="-128"/>
              </a:defRPr>
            </a:lvl3pPr>
            <a:lvl4pPr marL="1597640" indent="-228234" defTabSz="911352" eaLnBrk="0" hangingPunct="0">
              <a:defRPr>
                <a:solidFill>
                  <a:schemeClr val="tx1"/>
                </a:solidFill>
                <a:latin typeface="Arial" pitchFamily="34" charset="0"/>
                <a:ea typeface="ＭＳ Ｐゴシック" pitchFamily="34" charset="-128"/>
              </a:defRPr>
            </a:lvl4pPr>
            <a:lvl5pPr marL="2054108" indent="-228234" defTabSz="911352" eaLnBrk="0" hangingPunct="0">
              <a:defRPr>
                <a:solidFill>
                  <a:schemeClr val="tx1"/>
                </a:solidFill>
                <a:latin typeface="Arial" pitchFamily="34" charset="0"/>
                <a:ea typeface="ＭＳ Ｐゴシック" pitchFamily="34" charset="-128"/>
              </a:defRPr>
            </a:lvl5pPr>
            <a:lvl6pPr marL="2510577" indent="-228234" defTabSz="911352" eaLnBrk="0" fontAlgn="base" hangingPunct="0">
              <a:spcBef>
                <a:spcPct val="0"/>
              </a:spcBef>
              <a:spcAft>
                <a:spcPct val="0"/>
              </a:spcAft>
              <a:defRPr>
                <a:solidFill>
                  <a:schemeClr val="tx1"/>
                </a:solidFill>
                <a:latin typeface="Arial" pitchFamily="34" charset="0"/>
                <a:ea typeface="ＭＳ Ｐゴシック" pitchFamily="34" charset="-128"/>
              </a:defRPr>
            </a:lvl6pPr>
            <a:lvl7pPr marL="2967045" indent="-228234" defTabSz="911352"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3514" indent="-228234" defTabSz="911352" eaLnBrk="0" fontAlgn="base" hangingPunct="0">
              <a:spcBef>
                <a:spcPct val="0"/>
              </a:spcBef>
              <a:spcAft>
                <a:spcPct val="0"/>
              </a:spcAft>
              <a:defRPr>
                <a:solidFill>
                  <a:schemeClr val="tx1"/>
                </a:solidFill>
                <a:latin typeface="Arial" pitchFamily="34" charset="0"/>
                <a:ea typeface="ＭＳ Ｐゴシック" pitchFamily="34" charset="-128"/>
              </a:defRPr>
            </a:lvl8pPr>
            <a:lvl9pPr marL="3879982" indent="-228234" defTabSz="911352"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6FDF147C-04A8-42F6-AF7E-104573F877F2}" type="slidenum">
              <a:rPr lang="en-US" smtClean="0"/>
              <a:pPr eaLnBrk="1" hangingPunct="1"/>
              <a:t>23</a:t>
            </a:fld>
            <a:endParaRPr lang="en-US" smtClean="0"/>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a typeface="ＭＳ Ｐゴシック"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352" eaLnBrk="0" hangingPunct="0">
              <a:defRPr>
                <a:solidFill>
                  <a:schemeClr val="tx1"/>
                </a:solidFill>
                <a:latin typeface="Arial" pitchFamily="34" charset="0"/>
                <a:ea typeface="ＭＳ Ｐゴシック" pitchFamily="34" charset="-128"/>
              </a:defRPr>
            </a:lvl1pPr>
            <a:lvl2pPr marL="741761" indent="-285293" defTabSz="911352" eaLnBrk="0" hangingPunct="0">
              <a:defRPr>
                <a:solidFill>
                  <a:schemeClr val="tx1"/>
                </a:solidFill>
                <a:latin typeface="Arial" pitchFamily="34" charset="0"/>
                <a:ea typeface="ＭＳ Ｐゴシック" pitchFamily="34" charset="-128"/>
              </a:defRPr>
            </a:lvl2pPr>
            <a:lvl3pPr marL="1141171" indent="-228234" defTabSz="911352" eaLnBrk="0" hangingPunct="0">
              <a:defRPr>
                <a:solidFill>
                  <a:schemeClr val="tx1"/>
                </a:solidFill>
                <a:latin typeface="Arial" pitchFamily="34" charset="0"/>
                <a:ea typeface="ＭＳ Ｐゴシック" pitchFamily="34" charset="-128"/>
              </a:defRPr>
            </a:lvl3pPr>
            <a:lvl4pPr marL="1597640" indent="-228234" defTabSz="911352" eaLnBrk="0" hangingPunct="0">
              <a:defRPr>
                <a:solidFill>
                  <a:schemeClr val="tx1"/>
                </a:solidFill>
                <a:latin typeface="Arial" pitchFamily="34" charset="0"/>
                <a:ea typeface="ＭＳ Ｐゴシック" pitchFamily="34" charset="-128"/>
              </a:defRPr>
            </a:lvl4pPr>
            <a:lvl5pPr marL="2054108" indent="-228234" defTabSz="911352" eaLnBrk="0" hangingPunct="0">
              <a:defRPr>
                <a:solidFill>
                  <a:schemeClr val="tx1"/>
                </a:solidFill>
                <a:latin typeface="Arial" pitchFamily="34" charset="0"/>
                <a:ea typeface="ＭＳ Ｐゴシック" pitchFamily="34" charset="-128"/>
              </a:defRPr>
            </a:lvl5pPr>
            <a:lvl6pPr marL="2510577" indent="-228234" defTabSz="911352" eaLnBrk="0" fontAlgn="base" hangingPunct="0">
              <a:spcBef>
                <a:spcPct val="0"/>
              </a:spcBef>
              <a:spcAft>
                <a:spcPct val="0"/>
              </a:spcAft>
              <a:defRPr>
                <a:solidFill>
                  <a:schemeClr val="tx1"/>
                </a:solidFill>
                <a:latin typeface="Arial" pitchFamily="34" charset="0"/>
                <a:ea typeface="ＭＳ Ｐゴシック" pitchFamily="34" charset="-128"/>
              </a:defRPr>
            </a:lvl6pPr>
            <a:lvl7pPr marL="2967045" indent="-228234" defTabSz="911352"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3514" indent="-228234" defTabSz="911352" eaLnBrk="0" fontAlgn="base" hangingPunct="0">
              <a:spcBef>
                <a:spcPct val="0"/>
              </a:spcBef>
              <a:spcAft>
                <a:spcPct val="0"/>
              </a:spcAft>
              <a:defRPr>
                <a:solidFill>
                  <a:schemeClr val="tx1"/>
                </a:solidFill>
                <a:latin typeface="Arial" pitchFamily="34" charset="0"/>
                <a:ea typeface="ＭＳ Ｐゴシック" pitchFamily="34" charset="-128"/>
              </a:defRPr>
            </a:lvl8pPr>
            <a:lvl9pPr marL="3879982" indent="-228234" defTabSz="911352"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92C20DDB-5047-46BF-8F0D-66E9E1F43D85}" type="slidenum">
              <a:rPr lang="en-US" smtClean="0"/>
              <a:pPr eaLnBrk="1" hangingPunct="1"/>
              <a:t>24</a:t>
            </a:fld>
            <a:endParaRPr lang="en-US" smtClean="0"/>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a typeface="ＭＳ Ｐゴシック"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pic>
        <p:nvPicPr>
          <p:cNvPr id="3" name="Picture 25"/>
          <p:cNvPicPr>
            <a:picLocks noChangeAspect="1" noChangeArrowheads="1"/>
          </p:cNvPicPr>
          <p:nvPr/>
        </p:nvPicPr>
        <p:blipFill>
          <a:blip r:embed="rId2" cstate="print"/>
          <a:srcRect/>
          <a:stretch>
            <a:fillRect/>
          </a:stretch>
        </p:blipFill>
        <p:spPr bwMode="auto">
          <a:xfrm>
            <a:off x="0" y="19050"/>
            <a:ext cx="9144000" cy="6858000"/>
          </a:xfrm>
          <a:prstGeom prst="rect">
            <a:avLst/>
          </a:prstGeom>
          <a:noFill/>
          <a:ln w="9525">
            <a:noFill/>
            <a:miter lim="800000"/>
            <a:headEnd/>
            <a:tailEnd/>
          </a:ln>
        </p:spPr>
      </p:pic>
      <p:sp>
        <p:nvSpPr>
          <p:cNvPr id="4" name="Text Box 23"/>
          <p:cNvSpPr txBox="1">
            <a:spLocks noChangeArrowheads="1"/>
          </p:cNvSpPr>
          <p:nvPr/>
        </p:nvSpPr>
        <p:spPr bwMode="auto">
          <a:xfrm>
            <a:off x="3505200" y="3048000"/>
            <a:ext cx="5410200" cy="457200"/>
          </a:xfrm>
          <a:prstGeom prst="rect">
            <a:avLst/>
          </a:prstGeom>
          <a:noFill/>
          <a:ln w="9525">
            <a:noFill/>
            <a:miter lim="800000"/>
            <a:headEnd/>
            <a:tailEnd/>
          </a:ln>
          <a:effectLst/>
        </p:spPr>
        <p:txBody>
          <a:bodyPr>
            <a:spAutoFit/>
          </a:bodyPr>
          <a:lstStyle/>
          <a:p>
            <a:pPr>
              <a:defRPr/>
            </a:pPr>
            <a:endParaRPr lang="en-US" dirty="0">
              <a:latin typeface="Arial Narrow" pitchFamily="34" charset="0"/>
            </a:endParaRPr>
          </a:p>
        </p:txBody>
      </p:sp>
      <p:sp>
        <p:nvSpPr>
          <p:cNvPr id="537614" name="Rectangle 14"/>
          <p:cNvSpPr>
            <a:spLocks noGrp="1" noChangeArrowheads="1"/>
          </p:cNvSpPr>
          <p:nvPr>
            <p:ph type="ctrTitle"/>
          </p:nvPr>
        </p:nvSpPr>
        <p:spPr>
          <a:xfrm>
            <a:off x="1219200" y="1600200"/>
            <a:ext cx="7772400" cy="1143000"/>
          </a:xfrm>
        </p:spPr>
        <p:txBody>
          <a:bodyPr anchor="b"/>
          <a:lstStyle>
            <a:lvl1pPr algn="r">
              <a:defRPr sz="4400"/>
            </a:lvl1pPr>
          </a:lstStyle>
          <a:p>
            <a:r>
              <a:rPr lang="en-US"/>
              <a:t>Click to edit Master title style</a:t>
            </a:r>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6"/>
          <p:cNvSpPr>
            <a:spLocks noGrp="1" noChangeArrowheads="1"/>
          </p:cNvSpPr>
          <p:nvPr>
            <p:ph type="ftr" sz="quarter" idx="10"/>
          </p:nvPr>
        </p:nvSpPr>
        <p:spPr>
          <a:ln/>
        </p:spPr>
        <p:txBody>
          <a:bodyPr/>
          <a:lstStyle>
            <a:lvl1pPr>
              <a:defRPr/>
            </a:lvl1pPr>
          </a:lstStyle>
          <a:p>
            <a:pPr>
              <a:defRPr/>
            </a:pPr>
            <a:r>
              <a:rPr lang="en-US" smtClean="0"/>
              <a:t>P Oddone, DOE Planning Meeting, June 6th, 2012</a:t>
            </a:r>
            <a:endParaRPr lang="en-US" sz="1200" dirty="0"/>
          </a:p>
        </p:txBody>
      </p:sp>
      <p:sp>
        <p:nvSpPr>
          <p:cNvPr id="5" name="Rectangle 17"/>
          <p:cNvSpPr>
            <a:spLocks noGrp="1" noChangeArrowheads="1"/>
          </p:cNvSpPr>
          <p:nvPr>
            <p:ph type="sldNum" sz="quarter" idx="11"/>
          </p:nvPr>
        </p:nvSpPr>
        <p:spPr>
          <a:ln/>
        </p:spPr>
        <p:txBody>
          <a:bodyPr/>
          <a:lstStyle>
            <a:lvl1pPr>
              <a:defRPr/>
            </a:lvl1pPr>
          </a:lstStyle>
          <a:p>
            <a:pPr>
              <a:defRPr/>
            </a:pPr>
            <a:fld id="{F345EE62-ED88-4173-8B27-8F4EB9CE5ABD}"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34175" y="203200"/>
            <a:ext cx="1724025" cy="54419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557338" y="203200"/>
            <a:ext cx="5024437" cy="54419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6"/>
          <p:cNvSpPr>
            <a:spLocks noGrp="1" noChangeArrowheads="1"/>
          </p:cNvSpPr>
          <p:nvPr>
            <p:ph type="ftr" sz="quarter" idx="10"/>
          </p:nvPr>
        </p:nvSpPr>
        <p:spPr>
          <a:ln/>
        </p:spPr>
        <p:txBody>
          <a:bodyPr/>
          <a:lstStyle>
            <a:lvl1pPr>
              <a:defRPr/>
            </a:lvl1pPr>
          </a:lstStyle>
          <a:p>
            <a:pPr>
              <a:defRPr/>
            </a:pPr>
            <a:r>
              <a:rPr lang="en-US" smtClean="0"/>
              <a:t>P Oddone, DOE Planning Meeting, June 6th, 2012</a:t>
            </a:r>
            <a:endParaRPr lang="en-US" sz="1200" dirty="0"/>
          </a:p>
        </p:txBody>
      </p:sp>
      <p:sp>
        <p:nvSpPr>
          <p:cNvPr id="5" name="Rectangle 17"/>
          <p:cNvSpPr>
            <a:spLocks noGrp="1" noChangeArrowheads="1"/>
          </p:cNvSpPr>
          <p:nvPr>
            <p:ph type="sldNum" sz="quarter" idx="11"/>
          </p:nvPr>
        </p:nvSpPr>
        <p:spPr>
          <a:ln/>
        </p:spPr>
        <p:txBody>
          <a:bodyPr/>
          <a:lstStyle>
            <a:lvl1pPr>
              <a:defRPr/>
            </a:lvl1pPr>
          </a:lstStyle>
          <a:p>
            <a:pPr>
              <a:defRPr/>
            </a:pPr>
            <a:fld id="{E810157E-72B2-4F55-BBC8-AFB56B89D143}" type="slidenum">
              <a:rPr lang="en-US"/>
              <a:pPr>
                <a:defRPr/>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57338" y="203200"/>
            <a:ext cx="68580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600200" y="1530350"/>
            <a:ext cx="33528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05400" y="1530350"/>
            <a:ext cx="33528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6"/>
          <p:cNvSpPr>
            <a:spLocks noGrp="1" noChangeArrowheads="1"/>
          </p:cNvSpPr>
          <p:nvPr>
            <p:ph type="ftr" sz="quarter" idx="10"/>
          </p:nvPr>
        </p:nvSpPr>
        <p:spPr>
          <a:ln/>
        </p:spPr>
        <p:txBody>
          <a:bodyPr/>
          <a:lstStyle>
            <a:lvl1pPr>
              <a:defRPr/>
            </a:lvl1pPr>
          </a:lstStyle>
          <a:p>
            <a:pPr>
              <a:defRPr/>
            </a:pPr>
            <a:r>
              <a:rPr lang="en-US" smtClean="0"/>
              <a:t>P Oddone, DOE Planning Meeting, June 6th, 2012</a:t>
            </a:r>
            <a:endParaRPr lang="en-US" sz="1200" dirty="0"/>
          </a:p>
        </p:txBody>
      </p:sp>
      <p:sp>
        <p:nvSpPr>
          <p:cNvPr id="6" name="Rectangle 17"/>
          <p:cNvSpPr>
            <a:spLocks noGrp="1" noChangeArrowheads="1"/>
          </p:cNvSpPr>
          <p:nvPr>
            <p:ph type="sldNum" sz="quarter" idx="11"/>
          </p:nvPr>
        </p:nvSpPr>
        <p:spPr>
          <a:ln/>
        </p:spPr>
        <p:txBody>
          <a:bodyPr/>
          <a:lstStyle>
            <a:lvl1pPr>
              <a:defRPr/>
            </a:lvl1pPr>
          </a:lstStyle>
          <a:p>
            <a:pPr>
              <a:defRPr/>
            </a:pPr>
            <a:fld id="{5B4F3337-FA56-4E85-9020-E185317CAF26}" type="slidenum">
              <a:rPr lang="en-US"/>
              <a:pPr>
                <a:defRPr/>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Media">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4648200" y="1600200"/>
            <a:ext cx="4038600" cy="4530725"/>
          </a:xfrm>
        </p:spPr>
        <p:txBody>
          <a:bodyPr/>
          <a:lstStyle/>
          <a:p>
            <a:pPr lvl="0"/>
            <a:endParaRPr lang="en-US" noProof="0" smtClean="0"/>
          </a:p>
        </p:txBody>
      </p:sp>
      <p:sp>
        <p:nvSpPr>
          <p:cNvPr id="5" name="Rectangle 12"/>
          <p:cNvSpPr>
            <a:spLocks noGrp="1" noChangeArrowheads="1"/>
          </p:cNvSpPr>
          <p:nvPr>
            <p:ph type="dt" sz="half" idx="10"/>
          </p:nvPr>
        </p:nvSpPr>
        <p:spPr>
          <a:xfrm>
            <a:off x="457200" y="6245225"/>
            <a:ext cx="2133600" cy="476250"/>
          </a:xfrm>
          <a:prstGeom prst="rect">
            <a:avLst/>
          </a:prstGeom>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r>
              <a:rPr lang="en-US" smtClean="0"/>
              <a:t>P Oddone, DOE Planning Meeting, June 6th, 2012</a:t>
            </a:r>
            <a:endParaRPr lang="en-US"/>
          </a:p>
        </p:txBody>
      </p:sp>
      <p:sp>
        <p:nvSpPr>
          <p:cNvPr id="7" name="Rectangle 14"/>
          <p:cNvSpPr>
            <a:spLocks noGrp="1" noChangeArrowheads="1"/>
          </p:cNvSpPr>
          <p:nvPr>
            <p:ph type="sldNum" sz="quarter" idx="12"/>
          </p:nvPr>
        </p:nvSpPr>
        <p:spPr/>
        <p:txBody>
          <a:bodyPr/>
          <a:lstStyle>
            <a:lvl1pPr>
              <a:defRPr/>
            </a:lvl1pPr>
          </a:lstStyle>
          <a:p>
            <a:pPr>
              <a:defRPr/>
            </a:pPr>
            <a:fld id="{FBE71BAE-FBFC-4B40-B84B-50034EA19380}" type="slidenum">
              <a:rPr lang="en-US"/>
              <a:pPr>
                <a:defRPr/>
              </a:pPr>
              <a:t>‹#›</a:t>
            </a:fld>
            <a:endParaRPr lang="en-US"/>
          </a:p>
        </p:txBody>
      </p:sp>
    </p:spTree>
    <p:extLst>
      <p:ext uri="{BB962C8B-B14F-4D97-AF65-F5344CB8AC3E}">
        <p14:creationId xmlns:p14="http://schemas.microsoft.com/office/powerpoint/2010/main" val="36782541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6"/>
          <p:cNvSpPr>
            <a:spLocks noGrp="1" noChangeArrowheads="1"/>
          </p:cNvSpPr>
          <p:nvPr>
            <p:ph type="ftr" sz="quarter" idx="10"/>
          </p:nvPr>
        </p:nvSpPr>
        <p:spPr/>
        <p:txBody>
          <a:bodyPr/>
          <a:lstStyle>
            <a:lvl1pPr>
              <a:defRPr/>
            </a:lvl1pPr>
          </a:lstStyle>
          <a:p>
            <a:pPr>
              <a:defRPr/>
            </a:pPr>
            <a:r>
              <a:rPr lang="en-US" dirty="0" smtClean="0"/>
              <a:t>P Oddone, DOE Planning Meeting, June 6th, 2012</a:t>
            </a:r>
            <a:endParaRPr lang="en-US" sz="1200" dirty="0"/>
          </a:p>
        </p:txBody>
      </p:sp>
      <p:sp>
        <p:nvSpPr>
          <p:cNvPr id="5" name="Rectangle 17"/>
          <p:cNvSpPr>
            <a:spLocks noGrp="1" noChangeArrowheads="1"/>
          </p:cNvSpPr>
          <p:nvPr>
            <p:ph type="sldNum" sz="quarter" idx="11"/>
          </p:nvPr>
        </p:nvSpPr>
        <p:spPr/>
        <p:txBody>
          <a:bodyPr/>
          <a:lstStyle>
            <a:lvl1pPr>
              <a:defRPr/>
            </a:lvl1pPr>
          </a:lstStyle>
          <a:p>
            <a:pPr>
              <a:defRPr/>
            </a:pPr>
            <a:fld id="{DD335B24-A5D2-4BBF-9E7F-0C9CC4A20CBD}" type="slidenum">
              <a:rPr lang="en-US"/>
              <a:pPr>
                <a:defRPr/>
              </a:pPr>
              <a:t>‹#›</a:t>
            </a:fld>
            <a:endParaRPr lang="en-US"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6"/>
          <p:cNvSpPr>
            <a:spLocks noGrp="1" noChangeArrowheads="1"/>
          </p:cNvSpPr>
          <p:nvPr>
            <p:ph type="ftr" sz="quarter" idx="10"/>
          </p:nvPr>
        </p:nvSpPr>
        <p:spPr>
          <a:ln/>
        </p:spPr>
        <p:txBody>
          <a:bodyPr/>
          <a:lstStyle>
            <a:lvl1pPr>
              <a:defRPr/>
            </a:lvl1pPr>
          </a:lstStyle>
          <a:p>
            <a:pPr>
              <a:defRPr/>
            </a:pPr>
            <a:r>
              <a:rPr lang="en-US" smtClean="0"/>
              <a:t>P Oddone, DOE Planning Meeting, June 6th, 2012</a:t>
            </a:r>
            <a:endParaRPr lang="en-US" sz="1200" dirty="0"/>
          </a:p>
        </p:txBody>
      </p:sp>
      <p:sp>
        <p:nvSpPr>
          <p:cNvPr id="5" name="Rectangle 17"/>
          <p:cNvSpPr>
            <a:spLocks noGrp="1" noChangeArrowheads="1"/>
          </p:cNvSpPr>
          <p:nvPr>
            <p:ph type="sldNum" sz="quarter" idx="11"/>
          </p:nvPr>
        </p:nvSpPr>
        <p:spPr>
          <a:ln/>
        </p:spPr>
        <p:txBody>
          <a:bodyPr/>
          <a:lstStyle>
            <a:lvl1pPr>
              <a:defRPr/>
            </a:lvl1pPr>
          </a:lstStyle>
          <a:p>
            <a:pPr>
              <a:defRPr/>
            </a:pPr>
            <a:fld id="{D2D8E96C-89C8-4115-B502-E8A273FC030D}" type="slidenum">
              <a:rPr lang="en-US"/>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600200" y="1530350"/>
            <a:ext cx="3352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05400" y="1530350"/>
            <a:ext cx="3352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6"/>
          <p:cNvSpPr>
            <a:spLocks noGrp="1" noChangeArrowheads="1"/>
          </p:cNvSpPr>
          <p:nvPr>
            <p:ph type="ftr" sz="quarter" idx="10"/>
          </p:nvPr>
        </p:nvSpPr>
        <p:spPr>
          <a:ln/>
        </p:spPr>
        <p:txBody>
          <a:bodyPr/>
          <a:lstStyle>
            <a:lvl1pPr>
              <a:defRPr/>
            </a:lvl1pPr>
          </a:lstStyle>
          <a:p>
            <a:pPr>
              <a:defRPr/>
            </a:pPr>
            <a:r>
              <a:rPr lang="en-US" smtClean="0"/>
              <a:t>P Oddone, DOE Planning Meeting, June 6th, 2012</a:t>
            </a:r>
            <a:endParaRPr lang="en-US" sz="1200" dirty="0"/>
          </a:p>
        </p:txBody>
      </p:sp>
      <p:sp>
        <p:nvSpPr>
          <p:cNvPr id="6" name="Rectangle 17"/>
          <p:cNvSpPr>
            <a:spLocks noGrp="1" noChangeArrowheads="1"/>
          </p:cNvSpPr>
          <p:nvPr>
            <p:ph type="sldNum" sz="quarter" idx="11"/>
          </p:nvPr>
        </p:nvSpPr>
        <p:spPr>
          <a:ln/>
        </p:spPr>
        <p:txBody>
          <a:bodyPr/>
          <a:lstStyle>
            <a:lvl1pPr>
              <a:defRPr/>
            </a:lvl1pPr>
          </a:lstStyle>
          <a:p>
            <a:pPr>
              <a:defRPr/>
            </a:pPr>
            <a:fld id="{57A8D854-33E8-4529-AFFE-ECD716F5A45B}" type="slidenum">
              <a:rPr lang="en-US"/>
              <a:pPr>
                <a:defRPr/>
              </a:pPr>
              <a:t>‹#›</a:t>
            </a:fld>
            <a:endParaRPr lang="en-US" dirty="0"/>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6"/>
          <p:cNvSpPr>
            <a:spLocks noGrp="1" noChangeArrowheads="1"/>
          </p:cNvSpPr>
          <p:nvPr>
            <p:ph type="ftr" sz="quarter" idx="10"/>
          </p:nvPr>
        </p:nvSpPr>
        <p:spPr>
          <a:ln/>
        </p:spPr>
        <p:txBody>
          <a:bodyPr/>
          <a:lstStyle>
            <a:lvl1pPr>
              <a:defRPr/>
            </a:lvl1pPr>
          </a:lstStyle>
          <a:p>
            <a:pPr>
              <a:defRPr/>
            </a:pPr>
            <a:r>
              <a:rPr lang="en-US" smtClean="0"/>
              <a:t>P Oddone, DOE Planning Meeting, June 6th, 2012</a:t>
            </a:r>
            <a:endParaRPr lang="en-US" sz="1200" dirty="0"/>
          </a:p>
        </p:txBody>
      </p:sp>
      <p:sp>
        <p:nvSpPr>
          <p:cNvPr id="8" name="Rectangle 17"/>
          <p:cNvSpPr>
            <a:spLocks noGrp="1" noChangeArrowheads="1"/>
          </p:cNvSpPr>
          <p:nvPr>
            <p:ph type="sldNum" sz="quarter" idx="11"/>
          </p:nvPr>
        </p:nvSpPr>
        <p:spPr>
          <a:ln/>
        </p:spPr>
        <p:txBody>
          <a:bodyPr/>
          <a:lstStyle>
            <a:lvl1pPr>
              <a:defRPr/>
            </a:lvl1pPr>
          </a:lstStyle>
          <a:p>
            <a:pPr>
              <a:defRPr/>
            </a:pPr>
            <a:fld id="{5BFC6DA6-91F6-426D-A145-7504F12760F0}"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6"/>
          <p:cNvSpPr>
            <a:spLocks noGrp="1" noChangeArrowheads="1"/>
          </p:cNvSpPr>
          <p:nvPr>
            <p:ph type="ftr" sz="quarter" idx="10"/>
          </p:nvPr>
        </p:nvSpPr>
        <p:spPr>
          <a:xfrm>
            <a:off x="2832433" y="6305550"/>
            <a:ext cx="4707355" cy="457200"/>
          </a:xfrm>
          <a:ln/>
        </p:spPr>
        <p:txBody>
          <a:bodyPr/>
          <a:lstStyle>
            <a:lvl1pPr>
              <a:defRPr/>
            </a:lvl1pPr>
          </a:lstStyle>
          <a:p>
            <a:pPr>
              <a:defRPr/>
            </a:pPr>
            <a:r>
              <a:rPr lang="en-US" smtClean="0"/>
              <a:t>P Oddone, DOE Planning Meeting, June 6th, 2012</a:t>
            </a:r>
            <a:endParaRPr lang="en-US" sz="1200" dirty="0"/>
          </a:p>
        </p:txBody>
      </p:sp>
      <p:sp>
        <p:nvSpPr>
          <p:cNvPr id="4" name="Rectangle 17"/>
          <p:cNvSpPr>
            <a:spLocks noGrp="1" noChangeArrowheads="1"/>
          </p:cNvSpPr>
          <p:nvPr>
            <p:ph type="sldNum" sz="quarter" idx="11"/>
          </p:nvPr>
        </p:nvSpPr>
        <p:spPr>
          <a:ln/>
        </p:spPr>
        <p:txBody>
          <a:bodyPr/>
          <a:lstStyle>
            <a:lvl1pPr>
              <a:defRPr/>
            </a:lvl1pPr>
          </a:lstStyle>
          <a:p>
            <a:pPr>
              <a:defRPr/>
            </a:pPr>
            <a:fld id="{35B77CE8-6CCD-40BE-BE5B-35486880A513}"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6"/>
          <p:cNvSpPr>
            <a:spLocks noGrp="1" noChangeArrowheads="1"/>
          </p:cNvSpPr>
          <p:nvPr>
            <p:ph type="ftr" sz="quarter" idx="10"/>
          </p:nvPr>
        </p:nvSpPr>
        <p:spPr>
          <a:ln/>
        </p:spPr>
        <p:txBody>
          <a:bodyPr/>
          <a:lstStyle>
            <a:lvl1pPr>
              <a:defRPr/>
            </a:lvl1pPr>
          </a:lstStyle>
          <a:p>
            <a:pPr>
              <a:defRPr/>
            </a:pPr>
            <a:r>
              <a:rPr lang="en-US" smtClean="0"/>
              <a:t>P Oddone, DOE Planning Meeting, June 6th, 2012</a:t>
            </a:r>
            <a:endParaRPr lang="en-US" sz="1200" dirty="0"/>
          </a:p>
        </p:txBody>
      </p:sp>
      <p:sp>
        <p:nvSpPr>
          <p:cNvPr id="3" name="Rectangle 17"/>
          <p:cNvSpPr>
            <a:spLocks noGrp="1" noChangeArrowheads="1"/>
          </p:cNvSpPr>
          <p:nvPr>
            <p:ph type="sldNum" sz="quarter" idx="11"/>
          </p:nvPr>
        </p:nvSpPr>
        <p:spPr>
          <a:ln/>
        </p:spPr>
        <p:txBody>
          <a:bodyPr/>
          <a:lstStyle>
            <a:lvl1pPr>
              <a:defRPr/>
            </a:lvl1pPr>
          </a:lstStyle>
          <a:p>
            <a:pPr>
              <a:defRPr/>
            </a:pPr>
            <a:fld id="{4EE63935-E45B-46A4-BFD3-287CB7A07C9F}"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6"/>
          <p:cNvSpPr>
            <a:spLocks noGrp="1" noChangeArrowheads="1"/>
          </p:cNvSpPr>
          <p:nvPr>
            <p:ph type="ftr" sz="quarter" idx="10"/>
          </p:nvPr>
        </p:nvSpPr>
        <p:spPr>
          <a:ln/>
        </p:spPr>
        <p:txBody>
          <a:bodyPr/>
          <a:lstStyle>
            <a:lvl1pPr>
              <a:defRPr/>
            </a:lvl1pPr>
          </a:lstStyle>
          <a:p>
            <a:pPr>
              <a:defRPr/>
            </a:pPr>
            <a:r>
              <a:rPr lang="en-US" smtClean="0"/>
              <a:t>P Oddone, DOE Planning Meeting, June 6th, 2012</a:t>
            </a:r>
            <a:endParaRPr lang="en-US" sz="1200" dirty="0"/>
          </a:p>
        </p:txBody>
      </p:sp>
      <p:sp>
        <p:nvSpPr>
          <p:cNvPr id="6" name="Rectangle 17"/>
          <p:cNvSpPr>
            <a:spLocks noGrp="1" noChangeArrowheads="1"/>
          </p:cNvSpPr>
          <p:nvPr>
            <p:ph type="sldNum" sz="quarter" idx="11"/>
          </p:nvPr>
        </p:nvSpPr>
        <p:spPr>
          <a:ln/>
        </p:spPr>
        <p:txBody>
          <a:bodyPr/>
          <a:lstStyle>
            <a:lvl1pPr>
              <a:defRPr/>
            </a:lvl1pPr>
          </a:lstStyle>
          <a:p>
            <a:pPr>
              <a:defRPr/>
            </a:pPr>
            <a:fld id="{EA1EAC21-27E2-441C-BD22-211A29FDE630}" type="slidenum">
              <a:rPr lang="en-US"/>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6"/>
          <p:cNvSpPr>
            <a:spLocks noGrp="1" noChangeArrowheads="1"/>
          </p:cNvSpPr>
          <p:nvPr>
            <p:ph type="ftr" sz="quarter" idx="10"/>
          </p:nvPr>
        </p:nvSpPr>
        <p:spPr>
          <a:ln/>
        </p:spPr>
        <p:txBody>
          <a:bodyPr/>
          <a:lstStyle>
            <a:lvl1pPr>
              <a:defRPr/>
            </a:lvl1pPr>
          </a:lstStyle>
          <a:p>
            <a:pPr>
              <a:defRPr/>
            </a:pPr>
            <a:r>
              <a:rPr lang="en-US" smtClean="0"/>
              <a:t>P Oddone, DOE Planning Meeting, June 6th, 2012</a:t>
            </a:r>
            <a:endParaRPr lang="en-US" sz="1200" dirty="0"/>
          </a:p>
        </p:txBody>
      </p:sp>
      <p:sp>
        <p:nvSpPr>
          <p:cNvPr id="6" name="Rectangle 17"/>
          <p:cNvSpPr>
            <a:spLocks noGrp="1" noChangeArrowheads="1"/>
          </p:cNvSpPr>
          <p:nvPr>
            <p:ph type="sldNum" sz="quarter" idx="11"/>
          </p:nvPr>
        </p:nvSpPr>
        <p:spPr>
          <a:ln/>
        </p:spPr>
        <p:txBody>
          <a:bodyPr/>
          <a:lstStyle>
            <a:lvl1pPr>
              <a:defRPr/>
            </a:lvl1pPr>
          </a:lstStyle>
          <a:p>
            <a:pPr>
              <a:defRPr/>
            </a:pPr>
            <a:fld id="{3AD108CD-BAB9-4798-B14D-0F76E02C4BC1}"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3399"/>
        </a:solidFill>
        <a:effectLst/>
      </p:bgPr>
    </p:bg>
    <p:spTree>
      <p:nvGrpSpPr>
        <p:cNvPr id="1" name=""/>
        <p:cNvGrpSpPr/>
        <p:nvPr/>
      </p:nvGrpSpPr>
      <p:grpSpPr>
        <a:xfrm>
          <a:off x="0" y="0"/>
          <a:ext cx="0" cy="0"/>
          <a:chOff x="0" y="0"/>
          <a:chExt cx="0" cy="0"/>
        </a:xfrm>
      </p:grpSpPr>
      <p:pic>
        <p:nvPicPr>
          <p:cNvPr id="2050" name="Picture 24" descr="Fermi_Blue_subpage"/>
          <p:cNvPicPr>
            <a:picLocks noChangeAspect="1" noChangeArrowheads="1"/>
          </p:cNvPicPr>
          <p:nvPr/>
        </p:nvPicPr>
        <p:blipFill>
          <a:blip r:embed="rId15" cstate="print"/>
          <a:srcRect/>
          <a:stretch>
            <a:fillRect/>
          </a:stretch>
        </p:blipFill>
        <p:spPr bwMode="auto">
          <a:xfrm>
            <a:off x="0" y="0"/>
            <a:ext cx="9144000" cy="6858000"/>
          </a:xfrm>
          <a:prstGeom prst="rect">
            <a:avLst/>
          </a:prstGeom>
          <a:noFill/>
          <a:ln w="9525">
            <a:noFill/>
            <a:miter lim="800000"/>
            <a:headEnd/>
            <a:tailEnd/>
          </a:ln>
        </p:spPr>
      </p:pic>
      <p:sp>
        <p:nvSpPr>
          <p:cNvPr id="536592" name="Rectangle 16"/>
          <p:cNvSpPr>
            <a:spLocks noGrp="1" noChangeArrowheads="1"/>
          </p:cNvSpPr>
          <p:nvPr>
            <p:ph type="ftr" sz="quarter" idx="3"/>
          </p:nvPr>
        </p:nvSpPr>
        <p:spPr bwMode="auto">
          <a:xfrm>
            <a:off x="2800349" y="6305550"/>
            <a:ext cx="4739439"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spcBef>
                <a:spcPct val="0"/>
              </a:spcBef>
              <a:buClrTx/>
              <a:buSzTx/>
              <a:buFontTx/>
              <a:buNone/>
              <a:defRPr sz="1400">
                <a:solidFill>
                  <a:srgbClr val="FFFFFF"/>
                </a:solidFill>
                <a:latin typeface="Arial" charset="0"/>
              </a:defRPr>
            </a:lvl1pPr>
          </a:lstStyle>
          <a:p>
            <a:pPr>
              <a:defRPr/>
            </a:pPr>
            <a:r>
              <a:rPr lang="en-US" smtClean="0"/>
              <a:t>P Oddone, DOE Planning Meeting, June 6th, 2012</a:t>
            </a:r>
            <a:endParaRPr lang="en-US" sz="1200" dirty="0"/>
          </a:p>
        </p:txBody>
      </p:sp>
      <p:sp>
        <p:nvSpPr>
          <p:cNvPr id="536593" name="Rectangle 17"/>
          <p:cNvSpPr>
            <a:spLocks noGrp="1" noChangeArrowheads="1"/>
          </p:cNvSpPr>
          <p:nvPr>
            <p:ph type="sldNum" sz="quarter" idx="4"/>
          </p:nvPr>
        </p:nvSpPr>
        <p:spPr bwMode="auto">
          <a:xfrm>
            <a:off x="381000" y="630555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spcBef>
                <a:spcPct val="0"/>
              </a:spcBef>
              <a:buClrTx/>
              <a:buSzTx/>
              <a:buFontTx/>
              <a:buNone/>
              <a:defRPr sz="1200">
                <a:solidFill>
                  <a:srgbClr val="FFFFFF"/>
                </a:solidFill>
                <a:latin typeface="Arial" charset="0"/>
              </a:defRPr>
            </a:lvl1pPr>
          </a:lstStyle>
          <a:p>
            <a:pPr>
              <a:defRPr/>
            </a:pPr>
            <a:fld id="{8718B7D7-3FFB-4269-A6DA-DD16FBE07F8E}" type="slidenum">
              <a:rPr lang="en-US"/>
              <a:pPr>
                <a:defRPr/>
              </a:pPr>
              <a:t>‹#›</a:t>
            </a:fld>
            <a:endParaRPr lang="en-US" dirty="0"/>
          </a:p>
        </p:txBody>
      </p:sp>
      <p:sp>
        <p:nvSpPr>
          <p:cNvPr id="2053" name="Rectangle 25"/>
          <p:cNvSpPr>
            <a:spLocks noGrp="1" noChangeArrowheads="1"/>
          </p:cNvSpPr>
          <p:nvPr>
            <p:ph type="title"/>
          </p:nvPr>
        </p:nvSpPr>
        <p:spPr bwMode="auto">
          <a:xfrm>
            <a:off x="1557338" y="203200"/>
            <a:ext cx="6858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4" name="Rectangle 26"/>
          <p:cNvSpPr>
            <a:spLocks noGrp="1" noChangeArrowheads="1"/>
          </p:cNvSpPr>
          <p:nvPr>
            <p:ph type="body" idx="1"/>
          </p:nvPr>
        </p:nvSpPr>
        <p:spPr bwMode="auto">
          <a:xfrm>
            <a:off x="1600200" y="1530350"/>
            <a:ext cx="68580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Laksdjfalkjfds</a:t>
            </a:r>
          </a:p>
          <a:p>
            <a:pPr lvl="1"/>
            <a:r>
              <a:rPr lang="en-US" smtClean="0"/>
              <a:t>;slkjfda;slkjfd</a:t>
            </a:r>
          </a:p>
          <a:p>
            <a:pPr lvl="3"/>
            <a:r>
              <a:rPr lang="en-US" smtClean="0"/>
              <a:t>A;slkjfda;slkjfd</a:t>
            </a:r>
          </a:p>
          <a:p>
            <a:pPr lvl="3"/>
            <a:r>
              <a:rPr lang="en-US" smtClean="0"/>
              <a:t>	a;lksdjf;lsakjfd</a:t>
            </a:r>
          </a:p>
          <a:p>
            <a:pPr lvl="4"/>
            <a:r>
              <a:rPr lang="en-US" smtClean="0"/>
              <a:t>slkdflsdkjflsdkjflsdkjf</a:t>
            </a:r>
          </a:p>
        </p:txBody>
      </p:sp>
    </p:spTree>
  </p:cSld>
  <p:clrMap bg1="dk2" tx1="lt1" bg2="dk1" tx2="lt2" accent1="accent1" accent2="accent2" accent3="accent3" accent4="accent4" accent5="accent5" accent6="accent6" hlink="hlink" folHlink="folHlink"/>
  <p:sldLayoutIdLst>
    <p:sldLayoutId id="2147483934" r:id="rId1"/>
    <p:sldLayoutId id="2147483935" r:id="rId2"/>
    <p:sldLayoutId id="2147483924" r:id="rId3"/>
    <p:sldLayoutId id="2147483925" r:id="rId4"/>
    <p:sldLayoutId id="2147483926" r:id="rId5"/>
    <p:sldLayoutId id="2147483927" r:id="rId6"/>
    <p:sldLayoutId id="2147483928" r:id="rId7"/>
    <p:sldLayoutId id="2147483929" r:id="rId8"/>
    <p:sldLayoutId id="2147483930" r:id="rId9"/>
    <p:sldLayoutId id="2147483931" r:id="rId10"/>
    <p:sldLayoutId id="2147483932" r:id="rId11"/>
    <p:sldLayoutId id="2147483933" r:id="rId12"/>
    <p:sldLayoutId id="2147483936" r:id="rId13"/>
  </p:sldLayoutIdLst>
  <p:timing>
    <p:tnLst>
      <p:par>
        <p:cTn id="1" dur="indefinite" restart="never" nodeType="tmRoot"/>
      </p:par>
    </p:tnLst>
  </p:timing>
  <p:hf hdr="0" dt="0"/>
  <p:txStyles>
    <p:titleStyle>
      <a:lvl1pPr algn="l" rtl="0" eaLnBrk="0" fontAlgn="base" hangingPunct="0">
        <a:spcBef>
          <a:spcPct val="0"/>
        </a:spcBef>
        <a:spcAft>
          <a:spcPct val="0"/>
        </a:spcAft>
        <a:defRPr sz="3200">
          <a:solidFill>
            <a:srgbClr val="FFFFFF"/>
          </a:solidFill>
          <a:latin typeface="+mj-lt"/>
          <a:ea typeface="+mj-ea"/>
          <a:cs typeface="+mj-cs"/>
        </a:defRPr>
      </a:lvl1pPr>
      <a:lvl2pPr algn="l" rtl="0" eaLnBrk="0" fontAlgn="base" hangingPunct="0">
        <a:spcBef>
          <a:spcPct val="0"/>
        </a:spcBef>
        <a:spcAft>
          <a:spcPct val="0"/>
        </a:spcAft>
        <a:defRPr sz="3200">
          <a:solidFill>
            <a:srgbClr val="FFFFFF"/>
          </a:solidFill>
          <a:latin typeface="Arial" charset="0"/>
        </a:defRPr>
      </a:lvl2pPr>
      <a:lvl3pPr algn="l" rtl="0" eaLnBrk="0" fontAlgn="base" hangingPunct="0">
        <a:spcBef>
          <a:spcPct val="0"/>
        </a:spcBef>
        <a:spcAft>
          <a:spcPct val="0"/>
        </a:spcAft>
        <a:defRPr sz="3200">
          <a:solidFill>
            <a:srgbClr val="FFFFFF"/>
          </a:solidFill>
          <a:latin typeface="Arial" charset="0"/>
        </a:defRPr>
      </a:lvl3pPr>
      <a:lvl4pPr algn="l" rtl="0" eaLnBrk="0" fontAlgn="base" hangingPunct="0">
        <a:spcBef>
          <a:spcPct val="0"/>
        </a:spcBef>
        <a:spcAft>
          <a:spcPct val="0"/>
        </a:spcAft>
        <a:defRPr sz="3200">
          <a:solidFill>
            <a:srgbClr val="FFFFFF"/>
          </a:solidFill>
          <a:latin typeface="Arial" charset="0"/>
        </a:defRPr>
      </a:lvl4pPr>
      <a:lvl5pPr algn="l" rtl="0" eaLnBrk="0" fontAlgn="base" hangingPunct="0">
        <a:spcBef>
          <a:spcPct val="0"/>
        </a:spcBef>
        <a:spcAft>
          <a:spcPct val="0"/>
        </a:spcAft>
        <a:defRPr sz="3200">
          <a:solidFill>
            <a:srgbClr val="FFFFFF"/>
          </a:solidFill>
          <a:latin typeface="Arial" charset="0"/>
        </a:defRPr>
      </a:lvl5pPr>
      <a:lvl6pPr marL="457200" algn="l" rtl="0" fontAlgn="base">
        <a:spcBef>
          <a:spcPct val="0"/>
        </a:spcBef>
        <a:spcAft>
          <a:spcPct val="0"/>
        </a:spcAft>
        <a:defRPr sz="3200">
          <a:solidFill>
            <a:srgbClr val="FFFFFF"/>
          </a:solidFill>
          <a:latin typeface="Arial" charset="0"/>
        </a:defRPr>
      </a:lvl6pPr>
      <a:lvl7pPr marL="914400" algn="l" rtl="0" fontAlgn="base">
        <a:spcBef>
          <a:spcPct val="0"/>
        </a:spcBef>
        <a:spcAft>
          <a:spcPct val="0"/>
        </a:spcAft>
        <a:defRPr sz="3200">
          <a:solidFill>
            <a:srgbClr val="FFFFFF"/>
          </a:solidFill>
          <a:latin typeface="Arial" charset="0"/>
        </a:defRPr>
      </a:lvl7pPr>
      <a:lvl8pPr marL="1371600" algn="l" rtl="0" fontAlgn="base">
        <a:spcBef>
          <a:spcPct val="0"/>
        </a:spcBef>
        <a:spcAft>
          <a:spcPct val="0"/>
        </a:spcAft>
        <a:defRPr sz="3200">
          <a:solidFill>
            <a:srgbClr val="FFFFFF"/>
          </a:solidFill>
          <a:latin typeface="Arial" charset="0"/>
        </a:defRPr>
      </a:lvl8pPr>
      <a:lvl9pPr marL="1828800" algn="l" rtl="0" fontAlgn="base">
        <a:spcBef>
          <a:spcPct val="0"/>
        </a:spcBef>
        <a:spcAft>
          <a:spcPct val="0"/>
        </a:spcAft>
        <a:defRPr sz="3200">
          <a:solidFill>
            <a:srgbClr val="FFFFFF"/>
          </a:solidFill>
          <a:latin typeface="Arial" charset="0"/>
        </a:defRPr>
      </a:lvl9pPr>
    </p:titleStyle>
    <p:bodyStyle>
      <a:lvl1pPr marL="342900" indent="-342900" algn="l" rtl="0" eaLnBrk="0" fontAlgn="base" hangingPunct="0">
        <a:spcBef>
          <a:spcPct val="20000"/>
        </a:spcBef>
        <a:spcAft>
          <a:spcPct val="0"/>
        </a:spcAft>
        <a:buClr>
          <a:srgbClr val="CCFFFF"/>
        </a:buClr>
        <a:buSzPct val="80000"/>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70000"/>
        <a:buFont typeface="Wingdings" pitchFamily="2" charset="2"/>
        <a:buChar char="§"/>
        <a:defRPr sz="2000">
          <a:solidFill>
            <a:schemeClr val="tx1"/>
          </a:solidFill>
          <a:latin typeface="+mn-lt"/>
        </a:defRPr>
      </a:lvl2pPr>
      <a:lvl3pPr marL="1143000" indent="-228600" algn="l" rtl="0" eaLnBrk="0" fontAlgn="base" hangingPunct="0">
        <a:spcBef>
          <a:spcPct val="20000"/>
        </a:spcBef>
        <a:spcAft>
          <a:spcPct val="0"/>
        </a:spcAft>
        <a:buClr>
          <a:srgbClr val="009900"/>
        </a:buClr>
        <a:buSzPct val="60000"/>
        <a:buFont typeface="Wingdings" pitchFamily="2" charset="2"/>
        <a:buChar char="®"/>
        <a:defRPr sz="2400">
          <a:solidFill>
            <a:schemeClr val="tx1"/>
          </a:solidFill>
          <a:latin typeface="+mn-lt"/>
        </a:defRPr>
      </a:lvl3pPr>
      <a:lvl4pPr marL="1600200" indent="-228600" algn="l" rtl="0" eaLnBrk="0" fontAlgn="base" hangingPunct="0">
        <a:spcBef>
          <a:spcPct val="20000"/>
        </a:spcBef>
        <a:spcAft>
          <a:spcPct val="0"/>
        </a:spcAft>
        <a:buClr>
          <a:schemeClr val="tx1"/>
        </a:buClr>
        <a:buSzPct val="25000"/>
        <a:buFont typeface="Wingdings" pitchFamily="2" charset="2"/>
        <a:buChar char="q"/>
        <a:defRPr sz="2000">
          <a:solidFill>
            <a:schemeClr val="tx1"/>
          </a:solidFill>
          <a:latin typeface="+mn-lt"/>
        </a:defRPr>
      </a:lvl4pPr>
      <a:lvl5pPr marL="2057400" indent="-228600" algn="l" rtl="0" eaLnBrk="0" fontAlgn="base" hangingPunct="0">
        <a:spcBef>
          <a:spcPct val="20000"/>
        </a:spcBef>
        <a:spcAft>
          <a:spcPct val="0"/>
        </a:spcAft>
        <a:buClr>
          <a:schemeClr val="accent2"/>
        </a:buClr>
        <a:buSzPct val="55000"/>
        <a:buFont typeface="Wingdings" pitchFamily="2" charset="2"/>
        <a:buChar char="l"/>
        <a:defRPr sz="2000">
          <a:solidFill>
            <a:schemeClr val="tx1"/>
          </a:solidFill>
          <a:latin typeface="+mn-lt"/>
        </a:defRPr>
      </a:lvl5pPr>
      <a:lvl6pPr marL="2514600" indent="-228600" algn="l" rtl="0" fontAlgn="base">
        <a:spcBef>
          <a:spcPct val="20000"/>
        </a:spcBef>
        <a:spcAft>
          <a:spcPct val="0"/>
        </a:spcAft>
        <a:buClr>
          <a:schemeClr val="accent2"/>
        </a:buClr>
        <a:buSzPct val="55000"/>
        <a:buFont typeface="Wingdings" pitchFamily="2" charset="2"/>
        <a:buChar char="l"/>
        <a:defRPr sz="2000">
          <a:solidFill>
            <a:schemeClr val="tx1"/>
          </a:solidFill>
          <a:latin typeface="+mn-lt"/>
        </a:defRPr>
      </a:lvl6pPr>
      <a:lvl7pPr marL="2971800" indent="-228600" algn="l" rtl="0" fontAlgn="base">
        <a:spcBef>
          <a:spcPct val="20000"/>
        </a:spcBef>
        <a:spcAft>
          <a:spcPct val="0"/>
        </a:spcAft>
        <a:buClr>
          <a:schemeClr val="accent2"/>
        </a:buClr>
        <a:buSzPct val="55000"/>
        <a:buFont typeface="Wingdings" pitchFamily="2" charset="2"/>
        <a:buChar char="l"/>
        <a:defRPr sz="2000">
          <a:solidFill>
            <a:schemeClr val="tx1"/>
          </a:solidFill>
          <a:latin typeface="+mn-lt"/>
        </a:defRPr>
      </a:lvl7pPr>
      <a:lvl8pPr marL="3429000" indent="-228600" algn="l" rtl="0" fontAlgn="base">
        <a:spcBef>
          <a:spcPct val="20000"/>
        </a:spcBef>
        <a:spcAft>
          <a:spcPct val="0"/>
        </a:spcAft>
        <a:buClr>
          <a:schemeClr val="accent2"/>
        </a:buClr>
        <a:buSzPct val="55000"/>
        <a:buFont typeface="Wingdings" pitchFamily="2" charset="2"/>
        <a:buChar char="l"/>
        <a:defRPr sz="2000">
          <a:solidFill>
            <a:schemeClr val="tx1"/>
          </a:solidFill>
          <a:latin typeface="+mn-lt"/>
        </a:defRPr>
      </a:lvl8pPr>
      <a:lvl9pPr marL="3886200" indent="-228600" algn="l" rtl="0" fontAlgn="base">
        <a:spcBef>
          <a:spcPct val="20000"/>
        </a:spcBef>
        <a:spcAft>
          <a:spcPct val="0"/>
        </a:spcAft>
        <a:buClr>
          <a:schemeClr val="accent2"/>
        </a:buClr>
        <a:buSzPct val="55000"/>
        <a:buFont typeface="Wingdings" pitchFamily="2" charset="2"/>
        <a:buChar char="l"/>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jpeg"/><Relationship Id="rId1" Type="http://schemas.openxmlformats.org/officeDocument/2006/relationships/slideLayout" Target="../slideLayouts/slideLayout6.xml"/><Relationship Id="rId4" Type="http://schemas.openxmlformats.org/officeDocument/2006/relationships/image" Target="../media/image26.jpg"/></Relationships>
</file>

<file path=ppt/slides/_rels/slide1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6.xml"/><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jpeg"/><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jpeg"/><Relationship Id="rId7" Type="http://schemas.openxmlformats.org/officeDocument/2006/relationships/image" Target="../media/image46.png"/><Relationship Id="rId12" Type="http://schemas.openxmlformats.org/officeDocument/2006/relationships/image" Target="../media/image51.png"/><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image" Target="../media/image45.jpeg"/><Relationship Id="rId11" Type="http://schemas.openxmlformats.org/officeDocument/2006/relationships/image" Target="../media/image50.png"/><Relationship Id="rId5" Type="http://schemas.openxmlformats.org/officeDocument/2006/relationships/image" Target="../media/image44.jpeg"/><Relationship Id="rId10" Type="http://schemas.openxmlformats.org/officeDocument/2006/relationships/image" Target="../media/image49.jpeg"/><Relationship Id="rId4" Type="http://schemas.openxmlformats.org/officeDocument/2006/relationships/image" Target="../media/image43.jpeg"/><Relationship Id="rId9" Type="http://schemas.openxmlformats.org/officeDocument/2006/relationships/image" Target="../media/image48.jpeg"/></Relationships>
</file>

<file path=ppt/slides/_rels/slide1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slideLayout" Target="../slideLayouts/slideLayout6.xml"/><Relationship Id="rId1" Type="http://schemas.openxmlformats.org/officeDocument/2006/relationships/tags" Target="../tags/tag3.xml"/><Relationship Id="rId4" Type="http://schemas.openxmlformats.org/officeDocument/2006/relationships/image" Target="../media/image53.jpeg"/></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54.jpg"/><Relationship Id="rId1" Type="http://schemas.openxmlformats.org/officeDocument/2006/relationships/slideLayout" Target="../slideLayouts/slideLayout6.xml"/><Relationship Id="rId4" Type="http://schemas.openxmlformats.org/officeDocument/2006/relationships/image" Target="../media/image56.jpg"/></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notesSlide" Target="../notesSlides/notesSlide3.xml"/><Relationship Id="rId7" Type="http://schemas.openxmlformats.org/officeDocument/2006/relationships/image" Target="../media/image60.jpeg"/><Relationship Id="rId2" Type="http://schemas.openxmlformats.org/officeDocument/2006/relationships/slideLayout" Target="../slideLayouts/slideLayout7.xml"/><Relationship Id="rId1" Type="http://schemas.openxmlformats.org/officeDocument/2006/relationships/tags" Target="../tags/tag5.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jpeg"/></Relationships>
</file>

<file path=ppt/slides/_rels/slide2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63.jpeg"/></Relationships>
</file>

<file path=ppt/slides/_rels/slide25.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5.jpeg"/><Relationship Id="rId1" Type="http://schemas.openxmlformats.org/officeDocument/2006/relationships/slideLayout" Target="../slideLayouts/slideLayout12.xml"/><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2.xml"/><Relationship Id="rId4" Type="http://schemas.openxmlformats.org/officeDocument/2006/relationships/image" Target="../media/image69.jpe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6.xml"/><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image" Target="../media/image14.jpeg"/><Relationship Id="rId1" Type="http://schemas.openxmlformats.org/officeDocument/2006/relationships/slideLayout" Target="../slideLayouts/slideLayout6.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video" Target="file:///C:\Users\ykkim\Documents\Talks\Public%20Lectures\YKK\Collisions%20Tevatron.wmv" TargetMode="External"/><Relationship Id="rId2" Type="http://schemas.microsoft.com/office/2007/relationships/media" Target="file:///C:\Users\ykkim\Documents\Talks\Public%20Lectures\YKK\Collisions%20Tevatron.wmv" TargetMode="External"/><Relationship Id="rId1" Type="http://schemas.openxmlformats.org/officeDocument/2006/relationships/tags" Target="../tags/tag1.xml"/><Relationship Id="rId6" Type="http://schemas.openxmlformats.org/officeDocument/2006/relationships/image" Target="../media/image23.jpeg"/><Relationship Id="rId5" Type="http://schemas.openxmlformats.org/officeDocument/2006/relationships/image" Target="../media/image22.png"/><Relationship Id="rId4"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Box 1"/>
          <p:cNvSpPr txBox="1"/>
          <p:nvPr/>
        </p:nvSpPr>
        <p:spPr>
          <a:xfrm>
            <a:off x="295275" y="238125"/>
            <a:ext cx="1928733" cy="1384995"/>
          </a:xfrm>
          <a:prstGeom prst="rect">
            <a:avLst/>
          </a:prstGeom>
          <a:noFill/>
        </p:spPr>
        <p:txBody>
          <a:bodyPr wrap="none" rtlCol="0">
            <a:spAutoFit/>
          </a:bodyPr>
          <a:lstStyle/>
          <a:p>
            <a:pPr algn="ctr"/>
            <a:r>
              <a:rPr lang="en-US" dirty="0" smtClean="0"/>
              <a:t>The future of</a:t>
            </a:r>
          </a:p>
          <a:p>
            <a:pPr algn="ctr"/>
            <a:r>
              <a:rPr lang="en-US" dirty="0" smtClean="0"/>
              <a:t>Fermilab</a:t>
            </a:r>
          </a:p>
          <a:p>
            <a:pPr algn="ctr"/>
            <a:r>
              <a:rPr lang="en-US" sz="1200" dirty="0" smtClean="0"/>
              <a:t>P. Oddone</a:t>
            </a:r>
          </a:p>
          <a:p>
            <a:pPr algn="ctr"/>
            <a:r>
              <a:rPr lang="en-US" sz="1200" dirty="0" err="1" smtClean="0"/>
              <a:t>Tevatron</a:t>
            </a:r>
            <a:r>
              <a:rPr lang="en-US" sz="1200" dirty="0" smtClean="0"/>
              <a:t> Symposium</a:t>
            </a:r>
          </a:p>
          <a:p>
            <a:pPr algn="ctr"/>
            <a:r>
              <a:rPr lang="en-US" sz="1200" dirty="0" smtClean="0"/>
              <a:t>June 11, 2012</a:t>
            </a:r>
            <a:endParaRPr lang="en-US" sz="12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 the energy frontier….. now</a:t>
            </a:r>
            <a:endParaRPr lang="en-US" dirty="0"/>
          </a:p>
        </p:txBody>
      </p:sp>
      <p:sp>
        <p:nvSpPr>
          <p:cNvPr id="4" name="Slide Number Placeholder 3"/>
          <p:cNvSpPr>
            <a:spLocks noGrp="1"/>
          </p:cNvSpPr>
          <p:nvPr>
            <p:ph type="sldNum" sz="quarter" idx="11"/>
          </p:nvPr>
        </p:nvSpPr>
        <p:spPr/>
        <p:txBody>
          <a:bodyPr/>
          <a:lstStyle/>
          <a:p>
            <a:pPr>
              <a:defRPr/>
            </a:pPr>
            <a:fld id="{35B77CE8-6CCD-40BE-BE5B-35486880A513}" type="slidenum">
              <a:rPr lang="en-US" smtClean="0"/>
              <a:pPr>
                <a:defRPr/>
              </a:pPr>
              <a:t>10</a:t>
            </a:fld>
            <a:endParaRPr lang="en-US" dirty="0"/>
          </a:p>
        </p:txBody>
      </p:sp>
      <p:pic>
        <p:nvPicPr>
          <p:cNvPr id="5" name="Picture 6" descr="DZero in the pit Low Res 20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1038" y="1204681"/>
            <a:ext cx="2734008" cy="2676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p:cNvPicPr>
            <a:picLocks noChangeAspect="1" noChangeArrowheads="1"/>
          </p:cNvPicPr>
          <p:nvPr/>
        </p:nvPicPr>
        <p:blipFill>
          <a:blip r:embed="rId3" cstate="print"/>
          <a:srcRect/>
          <a:stretch>
            <a:fillRect/>
          </a:stretch>
        </p:blipFill>
        <p:spPr bwMode="auto">
          <a:xfrm>
            <a:off x="4449687" y="1553561"/>
            <a:ext cx="4444637" cy="4302954"/>
          </a:xfrm>
          <a:prstGeom prst="rect">
            <a:avLst/>
          </a:prstGeom>
          <a:noFill/>
          <a:ln w="9525">
            <a:noFill/>
            <a:miter lim="800000"/>
            <a:headEnd/>
            <a:tailEnd/>
          </a:ln>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21672" r="3658"/>
          <a:stretch/>
        </p:blipFill>
        <p:spPr>
          <a:xfrm>
            <a:off x="827322" y="4041281"/>
            <a:ext cx="2727724" cy="2433814"/>
          </a:xfrm>
          <a:prstGeom prst="rect">
            <a:avLst/>
          </a:prstGeom>
        </p:spPr>
      </p:pic>
      <p:sp>
        <p:nvSpPr>
          <p:cNvPr id="8" name="TextBox 7"/>
          <p:cNvSpPr txBox="1"/>
          <p:nvPr/>
        </p:nvSpPr>
        <p:spPr>
          <a:xfrm>
            <a:off x="3494321" y="3585292"/>
            <a:ext cx="753732" cy="338554"/>
          </a:xfrm>
          <a:prstGeom prst="rect">
            <a:avLst/>
          </a:prstGeom>
          <a:noFill/>
        </p:spPr>
        <p:txBody>
          <a:bodyPr wrap="none" rtlCol="0">
            <a:spAutoFit/>
          </a:bodyPr>
          <a:lstStyle/>
          <a:p>
            <a:r>
              <a:rPr lang="en-US" sz="1600" dirty="0" err="1" smtClean="0"/>
              <a:t>DZero</a:t>
            </a:r>
            <a:endParaRPr lang="en-US" sz="1600" dirty="0"/>
          </a:p>
        </p:txBody>
      </p:sp>
      <p:sp>
        <p:nvSpPr>
          <p:cNvPr id="9" name="TextBox 8"/>
          <p:cNvSpPr txBox="1"/>
          <p:nvPr/>
        </p:nvSpPr>
        <p:spPr>
          <a:xfrm>
            <a:off x="3494320" y="6215744"/>
            <a:ext cx="604653" cy="338554"/>
          </a:xfrm>
          <a:prstGeom prst="rect">
            <a:avLst/>
          </a:prstGeom>
          <a:noFill/>
        </p:spPr>
        <p:txBody>
          <a:bodyPr wrap="none" rtlCol="0">
            <a:spAutoFit/>
          </a:bodyPr>
          <a:lstStyle/>
          <a:p>
            <a:r>
              <a:rPr lang="en-US" sz="1600" dirty="0" smtClean="0"/>
              <a:t>CDF</a:t>
            </a:r>
            <a:endParaRPr lang="en-US" sz="1600" dirty="0"/>
          </a:p>
        </p:txBody>
      </p:sp>
      <p:sp>
        <p:nvSpPr>
          <p:cNvPr id="10" name="TextBox 9"/>
          <p:cNvSpPr txBox="1"/>
          <p:nvPr/>
        </p:nvSpPr>
        <p:spPr>
          <a:xfrm>
            <a:off x="4909380" y="5845624"/>
            <a:ext cx="4070345" cy="338554"/>
          </a:xfrm>
          <a:prstGeom prst="rect">
            <a:avLst/>
          </a:prstGeom>
          <a:noFill/>
        </p:spPr>
        <p:txBody>
          <a:bodyPr wrap="none" rtlCol="0">
            <a:spAutoFit/>
          </a:bodyPr>
          <a:lstStyle/>
          <a:p>
            <a:r>
              <a:rPr lang="en-US" sz="1600" dirty="0" smtClean="0"/>
              <a:t>CMS physics and LHC and CMS upgrades</a:t>
            </a:r>
            <a:endParaRPr lang="en-US" sz="1600" dirty="0"/>
          </a:p>
        </p:txBody>
      </p:sp>
    </p:spTree>
    <p:extLst>
      <p:ext uri="{BB962C8B-B14F-4D97-AF65-F5344CB8AC3E}">
        <p14:creationId xmlns:p14="http://schemas.microsoft.com/office/powerpoint/2010/main" val="259425561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 the energy frontier….. future</a:t>
            </a:r>
            <a:endParaRPr lang="en-US" dirty="0"/>
          </a:p>
        </p:txBody>
      </p:sp>
      <p:sp>
        <p:nvSpPr>
          <p:cNvPr id="4" name="Slide Number Placeholder 3"/>
          <p:cNvSpPr>
            <a:spLocks noGrp="1"/>
          </p:cNvSpPr>
          <p:nvPr>
            <p:ph type="sldNum" sz="quarter" idx="11"/>
          </p:nvPr>
        </p:nvSpPr>
        <p:spPr/>
        <p:txBody>
          <a:bodyPr/>
          <a:lstStyle/>
          <a:p>
            <a:pPr>
              <a:defRPr/>
            </a:pPr>
            <a:fld id="{35B77CE8-6CCD-40BE-BE5B-35486880A513}" type="slidenum">
              <a:rPr lang="en-US" smtClean="0"/>
              <a:pPr>
                <a:defRPr/>
              </a:pPr>
              <a:t>11</a:t>
            </a:fld>
            <a:endParaRPr lang="en-US" dirty="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0286" y="2579906"/>
            <a:ext cx="3811428" cy="2533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1" descr="MICE-3D-layout-2007-sectionview1.jpg"/>
          <p:cNvPicPr>
            <a:picLocks noChangeAspect="1"/>
          </p:cNvPicPr>
          <p:nvPr/>
        </p:nvPicPr>
        <p:blipFill>
          <a:blip r:embed="rId3"/>
          <a:srcRect/>
          <a:stretch>
            <a:fillRect/>
          </a:stretch>
        </p:blipFill>
        <p:spPr bwMode="auto">
          <a:xfrm>
            <a:off x="4425524" y="1549149"/>
            <a:ext cx="4500762" cy="1880158"/>
          </a:xfrm>
          <a:prstGeom prst="rect">
            <a:avLst/>
          </a:prstGeom>
          <a:noFill/>
          <a:ln w="9525">
            <a:noFill/>
            <a:miter lim="800000"/>
            <a:headEnd/>
            <a:tailEnd/>
          </a:ln>
        </p:spPr>
      </p:pic>
      <p:pic>
        <p:nvPicPr>
          <p:cNvPr id="7"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5524" y="3997434"/>
            <a:ext cx="4500762" cy="21488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304755" y="5127165"/>
            <a:ext cx="503664" cy="338554"/>
          </a:xfrm>
          <a:prstGeom prst="rect">
            <a:avLst/>
          </a:prstGeom>
          <a:noFill/>
        </p:spPr>
        <p:txBody>
          <a:bodyPr wrap="none" rtlCol="0">
            <a:spAutoFit/>
          </a:bodyPr>
          <a:lstStyle/>
          <a:p>
            <a:r>
              <a:rPr lang="en-US" sz="1600" dirty="0" smtClean="0"/>
              <a:t>ILC</a:t>
            </a:r>
            <a:endParaRPr lang="en-US" sz="1600" dirty="0"/>
          </a:p>
        </p:txBody>
      </p:sp>
      <p:sp>
        <p:nvSpPr>
          <p:cNvPr id="9" name="TextBox 8"/>
          <p:cNvSpPr txBox="1"/>
          <p:nvPr/>
        </p:nvSpPr>
        <p:spPr>
          <a:xfrm>
            <a:off x="4425524" y="3532500"/>
            <a:ext cx="3078087" cy="338554"/>
          </a:xfrm>
          <a:prstGeom prst="rect">
            <a:avLst/>
          </a:prstGeom>
          <a:noFill/>
        </p:spPr>
        <p:txBody>
          <a:bodyPr wrap="none" rtlCol="0">
            <a:spAutoFit/>
          </a:bodyPr>
          <a:lstStyle/>
          <a:p>
            <a:r>
              <a:rPr lang="en-US" sz="1600" dirty="0" err="1" smtClean="0"/>
              <a:t>Muon</a:t>
            </a:r>
            <a:r>
              <a:rPr lang="en-US" sz="1600" dirty="0" smtClean="0"/>
              <a:t> cooling and </a:t>
            </a:r>
            <a:r>
              <a:rPr lang="en-US" sz="1600" dirty="0" err="1" smtClean="0"/>
              <a:t>muon</a:t>
            </a:r>
            <a:r>
              <a:rPr lang="en-US" sz="1600" dirty="0" smtClean="0"/>
              <a:t> collider</a:t>
            </a:r>
            <a:endParaRPr lang="en-US" sz="1600" dirty="0"/>
          </a:p>
        </p:txBody>
      </p:sp>
    </p:spTree>
    <p:extLst>
      <p:ext uri="{BB962C8B-B14F-4D97-AF65-F5344CB8AC3E}">
        <p14:creationId xmlns:p14="http://schemas.microsoft.com/office/powerpoint/2010/main" val="384727144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 Box 6"/>
          <p:cNvSpPr txBox="1">
            <a:spLocks noChangeArrowheads="1"/>
          </p:cNvSpPr>
          <p:nvPr/>
        </p:nvSpPr>
        <p:spPr bwMode="auto">
          <a:xfrm>
            <a:off x="777875" y="3297238"/>
            <a:ext cx="1890261"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a:solidFill>
                  <a:schemeClr val="tx1"/>
                </a:solidFill>
                <a:latin typeface="Arial" pitchFamily="34" charset="0"/>
                <a:ea typeface="ＭＳ Ｐゴシック" pitchFamily="34" charset="-128"/>
              </a:defRPr>
            </a:lvl1pPr>
            <a:lvl2pPr marL="742950" indent="-285750" defTabSz="912813" eaLnBrk="0" hangingPunct="0">
              <a:defRPr>
                <a:solidFill>
                  <a:schemeClr val="tx1"/>
                </a:solidFill>
                <a:latin typeface="Arial" pitchFamily="34" charset="0"/>
                <a:ea typeface="ＭＳ Ｐゴシック" pitchFamily="34" charset="-128"/>
              </a:defRPr>
            </a:lvl2pPr>
            <a:lvl3pPr marL="1143000" indent="-228600" defTabSz="912813" eaLnBrk="0" hangingPunct="0">
              <a:defRPr>
                <a:solidFill>
                  <a:schemeClr val="tx1"/>
                </a:solidFill>
                <a:latin typeface="Arial" pitchFamily="34" charset="0"/>
                <a:ea typeface="ＭＳ Ｐゴシック" pitchFamily="34" charset="-128"/>
              </a:defRPr>
            </a:lvl3pPr>
            <a:lvl4pPr marL="1600200" indent="-228600" defTabSz="912813" eaLnBrk="0" hangingPunct="0">
              <a:defRPr>
                <a:solidFill>
                  <a:schemeClr val="tx1"/>
                </a:solidFill>
                <a:latin typeface="Arial" pitchFamily="34" charset="0"/>
                <a:ea typeface="ＭＳ Ｐゴシック" pitchFamily="34" charset="-128"/>
              </a:defRPr>
            </a:lvl4pPr>
            <a:lvl5pPr marL="2057400" indent="-228600" defTabSz="912813" eaLnBrk="0" hangingPunct="0">
              <a:defRPr>
                <a:solidFill>
                  <a:schemeClr val="tx1"/>
                </a:solidFill>
                <a:latin typeface="Arial" pitchFamily="34" charset="0"/>
                <a:ea typeface="ＭＳ Ｐゴシック" pitchFamily="34" charset="-128"/>
              </a:defRPr>
            </a:lvl5pPr>
            <a:lvl6pPr marL="25146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sz="2000" b="1" dirty="0" smtClean="0">
                <a:solidFill>
                  <a:srgbClr val="FFFFFF"/>
                </a:solidFill>
              </a:rPr>
              <a:t>High-intensity</a:t>
            </a:r>
            <a:endParaRPr lang="en-US" sz="2000" b="1" dirty="0">
              <a:solidFill>
                <a:srgbClr val="FFFFFF"/>
              </a:solidFill>
            </a:endParaRPr>
          </a:p>
          <a:p>
            <a:pPr eaLnBrk="1" hangingPunct="1"/>
            <a:endParaRPr lang="en-US" sz="1000" b="1" dirty="0">
              <a:solidFill>
                <a:srgbClr val="FFFFFF"/>
              </a:solidFill>
            </a:endParaRPr>
          </a:p>
          <a:p>
            <a:pPr eaLnBrk="1" hangingPunct="1"/>
            <a:r>
              <a:rPr lang="en-US" sz="2000" b="1" dirty="0">
                <a:solidFill>
                  <a:srgbClr val="FFFFFF"/>
                </a:solidFill>
              </a:rPr>
              <a:t>particle beam</a:t>
            </a:r>
          </a:p>
        </p:txBody>
      </p:sp>
      <p:sp>
        <p:nvSpPr>
          <p:cNvPr id="33795" name="Oval 20"/>
          <p:cNvSpPr>
            <a:spLocks noChangeArrowheads="1"/>
          </p:cNvSpPr>
          <p:nvPr/>
        </p:nvSpPr>
        <p:spPr bwMode="auto">
          <a:xfrm>
            <a:off x="3494088" y="2841625"/>
            <a:ext cx="2149475" cy="1876425"/>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12813"/>
            <a:endParaRPr lang="en-US"/>
          </a:p>
        </p:txBody>
      </p:sp>
      <p:sp>
        <p:nvSpPr>
          <p:cNvPr id="33796" name="Line 37"/>
          <p:cNvSpPr>
            <a:spLocks noChangeShapeType="1"/>
          </p:cNvSpPr>
          <p:nvPr/>
        </p:nvSpPr>
        <p:spPr bwMode="auto">
          <a:xfrm>
            <a:off x="893763" y="3768725"/>
            <a:ext cx="2590800" cy="0"/>
          </a:xfrm>
          <a:prstGeom prst="line">
            <a:avLst/>
          </a:prstGeom>
          <a:noFill/>
          <a:ln w="28575">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797" name="Line 38"/>
          <p:cNvSpPr>
            <a:spLocks noChangeShapeType="1"/>
          </p:cNvSpPr>
          <p:nvPr/>
        </p:nvSpPr>
        <p:spPr bwMode="auto">
          <a:xfrm>
            <a:off x="5657850" y="3768725"/>
            <a:ext cx="1277938" cy="0"/>
          </a:xfrm>
          <a:prstGeom prst="line">
            <a:avLst/>
          </a:prstGeom>
          <a:noFill/>
          <a:ln w="28575">
            <a:solidFill>
              <a:srgbClr val="FFFFFF"/>
            </a:solidFill>
            <a:round/>
            <a:headEnd/>
            <a:tailEnd type="arrow" w="med" len="med"/>
          </a:ln>
          <a:extLst>
            <a:ext uri="{909E8E84-426E-40DD-AFC4-6F175D3DCCD1}">
              <a14:hiddenFill xmlns:a14="http://schemas.microsoft.com/office/drawing/2010/main">
                <a:noFill/>
              </a14:hiddenFill>
            </a:ext>
          </a:extLst>
        </p:spPr>
        <p:txBody>
          <a:bodyPr/>
          <a:lstStyle/>
          <a:p>
            <a:endParaRPr lang="en-US"/>
          </a:p>
        </p:txBody>
      </p:sp>
      <p:sp>
        <p:nvSpPr>
          <p:cNvPr id="33798" name="Text Box 16"/>
          <p:cNvSpPr txBox="1">
            <a:spLocks noChangeArrowheads="1"/>
          </p:cNvSpPr>
          <p:nvPr/>
        </p:nvSpPr>
        <p:spPr bwMode="auto">
          <a:xfrm>
            <a:off x="-3175" y="2346325"/>
            <a:ext cx="9144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a:solidFill>
                  <a:schemeClr val="tx1"/>
                </a:solidFill>
                <a:latin typeface="Arial" pitchFamily="34" charset="0"/>
                <a:ea typeface="ＭＳ Ｐゴシック" pitchFamily="34" charset="-128"/>
              </a:defRPr>
            </a:lvl1pPr>
            <a:lvl2pPr marL="742950" indent="-285750" defTabSz="912813" eaLnBrk="0" hangingPunct="0">
              <a:defRPr>
                <a:solidFill>
                  <a:schemeClr val="tx1"/>
                </a:solidFill>
                <a:latin typeface="Arial" pitchFamily="34" charset="0"/>
                <a:ea typeface="ＭＳ Ｐゴシック" pitchFamily="34" charset="-128"/>
              </a:defRPr>
            </a:lvl2pPr>
            <a:lvl3pPr marL="1143000" indent="-228600" defTabSz="912813" eaLnBrk="0" hangingPunct="0">
              <a:defRPr>
                <a:solidFill>
                  <a:schemeClr val="tx1"/>
                </a:solidFill>
                <a:latin typeface="Arial" pitchFamily="34" charset="0"/>
                <a:ea typeface="ＭＳ Ｐゴシック" pitchFamily="34" charset="-128"/>
              </a:defRPr>
            </a:lvl3pPr>
            <a:lvl4pPr marL="1600200" indent="-228600" defTabSz="912813" eaLnBrk="0" hangingPunct="0">
              <a:defRPr>
                <a:solidFill>
                  <a:schemeClr val="tx1"/>
                </a:solidFill>
                <a:latin typeface="Arial" pitchFamily="34" charset="0"/>
                <a:ea typeface="ＭＳ Ｐゴシック" pitchFamily="34" charset="-128"/>
              </a:defRPr>
            </a:lvl4pPr>
            <a:lvl5pPr marL="2057400" indent="-228600" defTabSz="912813" eaLnBrk="0" hangingPunct="0">
              <a:defRPr>
                <a:solidFill>
                  <a:schemeClr val="tx1"/>
                </a:solidFill>
                <a:latin typeface="Arial" pitchFamily="34" charset="0"/>
                <a:ea typeface="ＭＳ Ｐゴシック" pitchFamily="34" charset="-128"/>
              </a:defRPr>
            </a:lvl5pPr>
            <a:lvl6pPr marL="25146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r>
              <a:rPr lang="en-US" sz="2800">
                <a:solidFill>
                  <a:srgbClr val="FF0000"/>
                </a:solidFill>
              </a:rPr>
              <a:t>Quantum Fluctuation</a:t>
            </a:r>
          </a:p>
        </p:txBody>
      </p:sp>
      <p:sp>
        <p:nvSpPr>
          <p:cNvPr id="34823" name="Text Box 17"/>
          <p:cNvSpPr txBox="1">
            <a:spLocks noChangeArrowheads="1"/>
          </p:cNvSpPr>
          <p:nvPr/>
        </p:nvSpPr>
        <p:spPr bwMode="auto">
          <a:xfrm>
            <a:off x="581025" y="1366838"/>
            <a:ext cx="91440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en-US" sz="2400" dirty="0" smtClean="0">
                <a:solidFill>
                  <a:srgbClr val="FFFFFF"/>
                </a:solidFill>
                <a:ea typeface="+mn-ea"/>
              </a:rPr>
              <a:t>Discover the nature of massive known &amp; </a:t>
            </a:r>
            <a:r>
              <a:rPr lang="en-US" sz="2400" dirty="0" smtClean="0">
                <a:solidFill>
                  <a:srgbClr val="00FF00"/>
                </a:solidFill>
                <a:ea typeface="+mn-ea"/>
              </a:rPr>
              <a:t>NEW </a:t>
            </a:r>
            <a:r>
              <a:rPr lang="en-US" sz="2400" dirty="0" smtClean="0">
                <a:solidFill>
                  <a:srgbClr val="FFFFFF"/>
                </a:solidFill>
                <a:ea typeface="+mn-ea"/>
              </a:rPr>
              <a:t>particles </a:t>
            </a:r>
            <a:endParaRPr lang="en-US" sz="1050" dirty="0" smtClean="0">
              <a:solidFill>
                <a:srgbClr val="FFFFFF"/>
              </a:solidFill>
              <a:ea typeface="+mn-ea"/>
            </a:endParaRPr>
          </a:p>
          <a:p>
            <a:pPr eaLnBrk="1" hangingPunct="1">
              <a:defRPr/>
            </a:pPr>
            <a:r>
              <a:rPr lang="en-US" sz="2400" dirty="0" smtClean="0">
                <a:solidFill>
                  <a:srgbClr val="FFFFFF"/>
                </a:solidFill>
                <a:ea typeface="+mn-ea"/>
              </a:rPr>
              <a:t>indirectly by intense beams of charged leptons and quarks</a:t>
            </a:r>
          </a:p>
        </p:txBody>
      </p:sp>
      <p:sp>
        <p:nvSpPr>
          <p:cNvPr id="33800" name="Text Box 28"/>
          <p:cNvSpPr txBox="1">
            <a:spLocks noChangeArrowheads="1"/>
          </p:cNvSpPr>
          <p:nvPr/>
        </p:nvSpPr>
        <p:spPr bwMode="auto">
          <a:xfrm>
            <a:off x="4119563" y="2981325"/>
            <a:ext cx="903287"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a:solidFill>
                  <a:schemeClr val="tx1"/>
                </a:solidFill>
                <a:latin typeface="Arial" pitchFamily="34" charset="0"/>
                <a:ea typeface="ＭＳ Ｐゴシック" pitchFamily="34" charset="-128"/>
              </a:defRPr>
            </a:lvl1pPr>
            <a:lvl2pPr marL="742950" indent="-285750" defTabSz="912813" eaLnBrk="0" hangingPunct="0">
              <a:defRPr>
                <a:solidFill>
                  <a:schemeClr val="tx1"/>
                </a:solidFill>
                <a:latin typeface="Arial" pitchFamily="34" charset="0"/>
                <a:ea typeface="ＭＳ Ｐゴシック" pitchFamily="34" charset="-128"/>
              </a:defRPr>
            </a:lvl2pPr>
            <a:lvl3pPr marL="1143000" indent="-228600" defTabSz="912813" eaLnBrk="0" hangingPunct="0">
              <a:defRPr>
                <a:solidFill>
                  <a:schemeClr val="tx1"/>
                </a:solidFill>
                <a:latin typeface="Arial" pitchFamily="34" charset="0"/>
                <a:ea typeface="ＭＳ Ｐゴシック" pitchFamily="34" charset="-128"/>
              </a:defRPr>
            </a:lvl3pPr>
            <a:lvl4pPr marL="1600200" indent="-228600" defTabSz="912813" eaLnBrk="0" hangingPunct="0">
              <a:defRPr>
                <a:solidFill>
                  <a:schemeClr val="tx1"/>
                </a:solidFill>
                <a:latin typeface="Arial" pitchFamily="34" charset="0"/>
                <a:ea typeface="ＭＳ Ｐゴシック" pitchFamily="34" charset="-128"/>
              </a:defRPr>
            </a:lvl4pPr>
            <a:lvl5pPr marL="2057400" indent="-228600" defTabSz="912813" eaLnBrk="0" hangingPunct="0">
              <a:defRPr>
                <a:solidFill>
                  <a:schemeClr val="tx1"/>
                </a:solidFill>
                <a:latin typeface="Arial" pitchFamily="34" charset="0"/>
                <a:ea typeface="ＭＳ Ｐゴシック" pitchFamily="34" charset="-128"/>
              </a:defRPr>
            </a:lvl5pPr>
            <a:lvl6pPr marL="25146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r>
              <a:rPr lang="en-US" sz="2400" i="1">
                <a:solidFill>
                  <a:srgbClr val="FFFF00"/>
                </a:solidFill>
              </a:rPr>
              <a:t>Top</a:t>
            </a:r>
          </a:p>
          <a:p>
            <a:pPr algn="ctr" eaLnBrk="1" hangingPunct="1"/>
            <a:r>
              <a:rPr lang="en-US" sz="2400" i="1">
                <a:solidFill>
                  <a:srgbClr val="FFFF00"/>
                </a:solidFill>
              </a:rPr>
              <a:t>W, Z</a:t>
            </a:r>
          </a:p>
          <a:p>
            <a:pPr algn="ctr" eaLnBrk="1" hangingPunct="1"/>
            <a:r>
              <a:rPr lang="en-US" sz="2400" i="1">
                <a:solidFill>
                  <a:srgbClr val="FFFF00"/>
                </a:solidFill>
              </a:rPr>
              <a:t>….</a:t>
            </a:r>
          </a:p>
          <a:p>
            <a:pPr algn="ctr" eaLnBrk="1" hangingPunct="1"/>
            <a:r>
              <a:rPr lang="en-US" sz="2400" i="1">
                <a:solidFill>
                  <a:srgbClr val="00FF00"/>
                </a:solidFill>
              </a:rPr>
              <a:t>NEW</a:t>
            </a:r>
            <a:endParaRPr lang="en-US" sz="2400" i="1">
              <a:solidFill>
                <a:srgbClr val="FFFF00"/>
              </a:solidFill>
            </a:endParaRPr>
          </a:p>
        </p:txBody>
      </p:sp>
      <p:sp>
        <p:nvSpPr>
          <p:cNvPr id="33801" name="Text Box 10"/>
          <p:cNvSpPr txBox="1">
            <a:spLocks noChangeArrowheads="1"/>
          </p:cNvSpPr>
          <p:nvPr/>
        </p:nvSpPr>
        <p:spPr bwMode="auto">
          <a:xfrm>
            <a:off x="0" y="438150"/>
            <a:ext cx="9144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a:solidFill>
                  <a:schemeClr val="tx1"/>
                </a:solidFill>
                <a:latin typeface="Arial" pitchFamily="34" charset="0"/>
                <a:ea typeface="ＭＳ Ｐゴシック" pitchFamily="34" charset="-128"/>
              </a:defRPr>
            </a:lvl1pPr>
            <a:lvl2pPr marL="742950" indent="-285750" defTabSz="912813" eaLnBrk="0" hangingPunct="0">
              <a:defRPr>
                <a:solidFill>
                  <a:schemeClr val="tx1"/>
                </a:solidFill>
                <a:latin typeface="Arial" pitchFamily="34" charset="0"/>
                <a:ea typeface="ＭＳ Ｐゴシック" pitchFamily="34" charset="-128"/>
              </a:defRPr>
            </a:lvl2pPr>
            <a:lvl3pPr marL="1143000" indent="-228600" defTabSz="912813" eaLnBrk="0" hangingPunct="0">
              <a:defRPr>
                <a:solidFill>
                  <a:schemeClr val="tx1"/>
                </a:solidFill>
                <a:latin typeface="Arial" pitchFamily="34" charset="0"/>
                <a:ea typeface="ＭＳ Ｐゴシック" pitchFamily="34" charset="-128"/>
              </a:defRPr>
            </a:lvl3pPr>
            <a:lvl4pPr marL="1600200" indent="-228600" defTabSz="912813" eaLnBrk="0" hangingPunct="0">
              <a:defRPr>
                <a:solidFill>
                  <a:schemeClr val="tx1"/>
                </a:solidFill>
                <a:latin typeface="Arial" pitchFamily="34" charset="0"/>
                <a:ea typeface="ＭＳ Ｐゴシック" pitchFamily="34" charset="-128"/>
              </a:defRPr>
            </a:lvl4pPr>
            <a:lvl5pPr marL="2057400" indent="-228600" defTabSz="912813" eaLnBrk="0" hangingPunct="0">
              <a:defRPr>
                <a:solidFill>
                  <a:schemeClr val="tx1"/>
                </a:solidFill>
                <a:latin typeface="Arial" pitchFamily="34" charset="0"/>
                <a:ea typeface="ＭＳ Ｐゴシック" pitchFamily="34" charset="-128"/>
              </a:defRPr>
            </a:lvl5pPr>
            <a:lvl6pPr marL="25146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r>
              <a:rPr lang="en-US" sz="3600" dirty="0" smtClean="0">
                <a:solidFill>
                  <a:srgbClr val="FFFFFF"/>
                </a:solidFill>
              </a:rPr>
              <a:t>At the Intensity </a:t>
            </a:r>
            <a:r>
              <a:rPr lang="en-US" sz="3600" dirty="0">
                <a:solidFill>
                  <a:srgbClr val="FFFFFF"/>
                </a:solidFill>
              </a:rPr>
              <a:t>Frontier</a:t>
            </a:r>
            <a:endParaRPr lang="en-US" sz="3200" dirty="0">
              <a:solidFill>
                <a:srgbClr val="FFFFFF"/>
              </a:solidFill>
            </a:endParaRPr>
          </a:p>
        </p:txBody>
      </p:sp>
      <p:pic>
        <p:nvPicPr>
          <p:cNvPr id="33802" name="Picture 1"/>
          <p:cNvPicPr>
            <a:picLocks noChangeAspect="1"/>
          </p:cNvPicPr>
          <p:nvPr/>
        </p:nvPicPr>
        <p:blipFill>
          <a:blip r:embed="rId3">
            <a:extLst>
              <a:ext uri="{28A0092B-C50C-407E-A947-70E740481C1C}">
                <a14:useLocalDpi xmlns:a14="http://schemas.microsoft.com/office/drawing/2010/main" val="0"/>
              </a:ext>
            </a:extLst>
          </a:blip>
          <a:srcRect b="20142"/>
          <a:stretch>
            <a:fillRect/>
          </a:stretch>
        </p:blipFill>
        <p:spPr bwMode="auto">
          <a:xfrm>
            <a:off x="2723087" y="4359176"/>
            <a:ext cx="1146175" cy="1233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03" name="TextBox 2"/>
          <p:cNvSpPr txBox="1">
            <a:spLocks noChangeArrowheads="1"/>
          </p:cNvSpPr>
          <p:nvPr/>
        </p:nvSpPr>
        <p:spPr bwMode="auto">
          <a:xfrm>
            <a:off x="2723087" y="5653028"/>
            <a:ext cx="253787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a:solidFill>
                  <a:schemeClr val="tx1"/>
                </a:solidFill>
                <a:latin typeface="Arial" pitchFamily="34" charset="0"/>
                <a:ea typeface="ＭＳ Ｐゴシック" pitchFamily="34" charset="-128"/>
              </a:defRPr>
            </a:lvl1pPr>
            <a:lvl2pPr marL="742950" indent="-285750" defTabSz="912813" eaLnBrk="0" hangingPunct="0">
              <a:defRPr>
                <a:solidFill>
                  <a:schemeClr val="tx1"/>
                </a:solidFill>
                <a:latin typeface="Arial" pitchFamily="34" charset="0"/>
                <a:ea typeface="ＭＳ Ｐゴシック" pitchFamily="34" charset="-128"/>
              </a:defRPr>
            </a:lvl2pPr>
            <a:lvl3pPr marL="1143000" indent="-228600" defTabSz="912813" eaLnBrk="0" hangingPunct="0">
              <a:defRPr>
                <a:solidFill>
                  <a:schemeClr val="tx1"/>
                </a:solidFill>
                <a:latin typeface="Arial" pitchFamily="34" charset="0"/>
                <a:ea typeface="ＭＳ Ｐゴシック" pitchFamily="34" charset="-128"/>
              </a:defRPr>
            </a:lvl3pPr>
            <a:lvl4pPr marL="1600200" indent="-228600" defTabSz="912813" eaLnBrk="0" hangingPunct="0">
              <a:defRPr>
                <a:solidFill>
                  <a:schemeClr val="tx1"/>
                </a:solidFill>
                <a:latin typeface="Arial" pitchFamily="34" charset="0"/>
                <a:ea typeface="ＭＳ Ｐゴシック" pitchFamily="34" charset="-128"/>
              </a:defRPr>
            </a:lvl4pPr>
            <a:lvl5pPr marL="2057400" indent="-228600" defTabSz="912813" eaLnBrk="0" hangingPunct="0">
              <a:defRPr>
                <a:solidFill>
                  <a:schemeClr val="tx1"/>
                </a:solidFill>
                <a:latin typeface="Arial" pitchFamily="34" charset="0"/>
                <a:ea typeface="ＭＳ Ｐゴシック" pitchFamily="34" charset="-128"/>
              </a:defRPr>
            </a:lvl5pPr>
            <a:lvl6pPr marL="25146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sz="2000" dirty="0">
                <a:solidFill>
                  <a:srgbClr val="FFFFFF"/>
                </a:solidFill>
              </a:rPr>
              <a:t>Uncertainty Principle</a:t>
            </a:r>
          </a:p>
        </p:txBody>
      </p:sp>
      <p:sp>
        <p:nvSpPr>
          <p:cNvPr id="33804" name="Text Box 19"/>
          <p:cNvSpPr txBox="1">
            <a:spLocks noChangeArrowheads="1"/>
          </p:cNvSpPr>
          <p:nvPr/>
        </p:nvSpPr>
        <p:spPr bwMode="auto">
          <a:xfrm>
            <a:off x="6167796" y="5004495"/>
            <a:ext cx="2499595"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a:solidFill>
                  <a:schemeClr val="tx1"/>
                </a:solidFill>
                <a:latin typeface="Arial" pitchFamily="34" charset="0"/>
                <a:ea typeface="ＭＳ Ｐゴシック" pitchFamily="34" charset="-128"/>
              </a:defRPr>
            </a:lvl1pPr>
            <a:lvl2pPr marL="742950" indent="-285750" defTabSz="912813" eaLnBrk="0" hangingPunct="0">
              <a:defRPr>
                <a:solidFill>
                  <a:schemeClr val="tx1"/>
                </a:solidFill>
                <a:latin typeface="Arial" pitchFamily="34" charset="0"/>
                <a:ea typeface="ＭＳ Ｐゴシック" pitchFamily="34" charset="-128"/>
              </a:defRPr>
            </a:lvl2pPr>
            <a:lvl3pPr marL="1143000" indent="-228600" defTabSz="912813" eaLnBrk="0" hangingPunct="0">
              <a:defRPr>
                <a:solidFill>
                  <a:schemeClr val="tx1"/>
                </a:solidFill>
                <a:latin typeface="Arial" pitchFamily="34" charset="0"/>
                <a:ea typeface="ＭＳ Ｐゴシック" pitchFamily="34" charset="-128"/>
              </a:defRPr>
            </a:lvl3pPr>
            <a:lvl4pPr marL="1600200" indent="-228600" defTabSz="912813" eaLnBrk="0" hangingPunct="0">
              <a:defRPr>
                <a:solidFill>
                  <a:schemeClr val="tx1"/>
                </a:solidFill>
                <a:latin typeface="Arial" pitchFamily="34" charset="0"/>
                <a:ea typeface="ＭＳ Ｐゴシック" pitchFamily="34" charset="-128"/>
              </a:defRPr>
            </a:lvl4pPr>
            <a:lvl5pPr marL="2057400" indent="-228600" defTabSz="912813" eaLnBrk="0" hangingPunct="0">
              <a:defRPr>
                <a:solidFill>
                  <a:schemeClr val="tx1"/>
                </a:solidFill>
                <a:latin typeface="Arial" pitchFamily="34" charset="0"/>
                <a:ea typeface="ＭＳ Ｐゴシック" pitchFamily="34" charset="-128"/>
              </a:defRPr>
            </a:lvl5pPr>
            <a:lvl6pPr marL="25146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r>
              <a:rPr lang="en-US" sz="3600" b="1" i="1" dirty="0">
                <a:solidFill>
                  <a:srgbClr val="FFFF00"/>
                </a:solidFill>
              </a:rPr>
              <a:t>E = Mc</a:t>
            </a:r>
            <a:r>
              <a:rPr lang="en-US" sz="3600" b="1" i="1" baseline="30000" dirty="0">
                <a:solidFill>
                  <a:srgbClr val="FFFF00"/>
                </a:solidFill>
              </a:rPr>
              <a:t>2</a:t>
            </a:r>
          </a:p>
          <a:p>
            <a:pPr algn="ctr" eaLnBrk="1" hangingPunct="1"/>
            <a:r>
              <a:rPr lang="en-US" sz="2800" dirty="0" smtClean="0">
                <a:solidFill>
                  <a:srgbClr val="FFFF00"/>
                </a:solidFill>
              </a:rPr>
              <a:t>Limit ~10</a:t>
            </a:r>
            <a:r>
              <a:rPr lang="en-US" sz="2800" baseline="30000" dirty="0" smtClean="0">
                <a:solidFill>
                  <a:srgbClr val="FFFF00"/>
                </a:solidFill>
              </a:rPr>
              <a:t>4</a:t>
            </a:r>
            <a:r>
              <a:rPr lang="en-US" sz="2800" dirty="0" smtClean="0">
                <a:solidFill>
                  <a:srgbClr val="FFFF00"/>
                </a:solidFill>
              </a:rPr>
              <a:t> </a:t>
            </a:r>
            <a:r>
              <a:rPr lang="en-US" sz="2800" dirty="0" err="1">
                <a:solidFill>
                  <a:srgbClr val="FFFF00"/>
                </a:solidFill>
              </a:rPr>
              <a:t>TeV</a:t>
            </a:r>
            <a:endParaRPr lang="en-US" sz="2800" dirty="0">
              <a:solidFill>
                <a:srgbClr val="FFFF00"/>
              </a:solidFill>
            </a:endParaRPr>
          </a:p>
        </p:txBody>
      </p:sp>
      <p:sp>
        <p:nvSpPr>
          <p:cNvPr id="3" name="Slide Number Placeholder 2"/>
          <p:cNvSpPr>
            <a:spLocks noGrp="1"/>
          </p:cNvSpPr>
          <p:nvPr>
            <p:ph type="sldNum" sz="quarter" idx="11"/>
          </p:nvPr>
        </p:nvSpPr>
        <p:spPr/>
        <p:txBody>
          <a:bodyPr/>
          <a:lstStyle/>
          <a:p>
            <a:pPr>
              <a:defRPr/>
            </a:pPr>
            <a:fld id="{4EE63935-E45B-46A4-BFD3-287CB7A07C9F}" type="slidenum">
              <a:rPr lang="en-US" smtClean="0"/>
              <a:pPr>
                <a:defRPr/>
              </a:pPr>
              <a:t>12</a:t>
            </a:fld>
            <a:endParaRPr lang="en-US" dirty="0"/>
          </a:p>
        </p:txBody>
      </p:sp>
      <p:sp>
        <p:nvSpPr>
          <p:cNvPr id="4" name="TextBox 3"/>
          <p:cNvSpPr txBox="1"/>
          <p:nvPr/>
        </p:nvSpPr>
        <p:spPr>
          <a:xfrm>
            <a:off x="6886575" y="3419475"/>
            <a:ext cx="1911350" cy="707886"/>
          </a:xfrm>
          <a:prstGeom prst="rect">
            <a:avLst/>
          </a:prstGeom>
          <a:noFill/>
        </p:spPr>
        <p:txBody>
          <a:bodyPr wrap="square" rtlCol="0">
            <a:spAutoFit/>
          </a:bodyPr>
          <a:lstStyle/>
          <a:p>
            <a:r>
              <a:rPr lang="en-US" sz="2000" b="1" dirty="0" smtClean="0"/>
              <a:t>Rate for rare transition</a:t>
            </a:r>
            <a:endParaRPr lang="en-US" sz="2000" b="1" dirty="0"/>
          </a:p>
        </p:txBody>
      </p:sp>
    </p:spTree>
    <p:extLst>
      <p:ext uri="{BB962C8B-B14F-4D97-AF65-F5344CB8AC3E}">
        <p14:creationId xmlns:p14="http://schemas.microsoft.com/office/powerpoint/2010/main" val="1564909700"/>
      </p:ext>
    </p:extLst>
  </p:cSld>
  <p:clrMapOvr>
    <a:masterClrMapping/>
  </p:clrMapOvr>
  <p:transition advTm="74173"/>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139249" y="960384"/>
            <a:ext cx="3779094" cy="3521787"/>
            <a:chOff x="1268160" y="1079500"/>
            <a:chExt cx="4702172" cy="5349875"/>
          </a:xfrm>
        </p:grpSpPr>
        <p:grpSp>
          <p:nvGrpSpPr>
            <p:cNvPr id="46082" name="Group 84"/>
            <p:cNvGrpSpPr>
              <a:grpSpLocks/>
            </p:cNvGrpSpPr>
            <p:nvPr/>
          </p:nvGrpSpPr>
          <p:grpSpPr bwMode="auto">
            <a:xfrm>
              <a:off x="1268160" y="1079500"/>
              <a:ext cx="4648200" cy="5349875"/>
              <a:chOff x="228600" y="1066800"/>
              <a:chExt cx="4648200" cy="5351097"/>
            </a:xfrm>
          </p:grpSpPr>
          <p:pic>
            <p:nvPicPr>
              <p:cNvPr id="46086" name="Picture 33" descr="Screen shot 2011-12-12 at 9.16.33 AM   Dec 12.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1066800"/>
                <a:ext cx="4648200" cy="5287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35" descr="Screen shot 2011-12-12 at 9.16.59 AM   Dec 12.png"/>
              <p:cNvPicPr>
                <a:picLocks noChangeAspect="1"/>
              </p:cNvPicPr>
              <p:nvPr/>
            </p:nvPicPr>
            <p:blipFill>
              <a:blip r:embed="rId3"/>
              <a:stretch>
                <a:fillRect/>
              </a:stretch>
            </p:blipFill>
            <p:spPr>
              <a:xfrm>
                <a:off x="3581400" y="4953000"/>
                <a:ext cx="729681" cy="1464897"/>
              </a:xfrm>
              <a:prstGeom prst="rect">
                <a:avLst/>
              </a:prstGeom>
              <a:effectLst>
                <a:softEdge rad="139700"/>
              </a:effectLst>
            </p:spPr>
          </p:pic>
          <p:sp>
            <p:nvSpPr>
              <p:cNvPr id="37" name="Freeform 36"/>
              <p:cNvSpPr/>
              <p:nvPr/>
            </p:nvSpPr>
            <p:spPr>
              <a:xfrm>
                <a:off x="3733800" y="5008313"/>
                <a:ext cx="381000" cy="1392487"/>
              </a:xfrm>
              <a:custGeom>
                <a:avLst/>
                <a:gdLst>
                  <a:gd name="connsiteX0" fmla="*/ 0 w 250654"/>
                  <a:gd name="connsiteY0" fmla="*/ 0 h 1392487"/>
                  <a:gd name="connsiteX1" fmla="*/ 189383 w 250654"/>
                  <a:gd name="connsiteY1" fmla="*/ 445596 h 1392487"/>
                  <a:gd name="connsiteX2" fmla="*/ 245084 w 250654"/>
                  <a:gd name="connsiteY2" fmla="*/ 701814 h 1392487"/>
                  <a:gd name="connsiteX3" fmla="*/ 222803 w 250654"/>
                  <a:gd name="connsiteY3" fmla="*/ 963601 h 1392487"/>
                  <a:gd name="connsiteX4" fmla="*/ 155962 w 250654"/>
                  <a:gd name="connsiteY4" fmla="*/ 1164119 h 1392487"/>
                  <a:gd name="connsiteX5" fmla="*/ 72411 w 250654"/>
                  <a:gd name="connsiteY5" fmla="*/ 1392487 h 1392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0654" h="1392487">
                    <a:moveTo>
                      <a:pt x="0" y="0"/>
                    </a:moveTo>
                    <a:cubicBezTo>
                      <a:pt x="74268" y="164313"/>
                      <a:pt x="148536" y="328627"/>
                      <a:pt x="189383" y="445596"/>
                    </a:cubicBezTo>
                    <a:cubicBezTo>
                      <a:pt x="230230" y="562565"/>
                      <a:pt x="239514" y="615480"/>
                      <a:pt x="245084" y="701814"/>
                    </a:cubicBezTo>
                    <a:cubicBezTo>
                      <a:pt x="250654" y="788148"/>
                      <a:pt x="237657" y="886550"/>
                      <a:pt x="222803" y="963601"/>
                    </a:cubicBezTo>
                    <a:cubicBezTo>
                      <a:pt x="207949" y="1040652"/>
                      <a:pt x="181027" y="1092638"/>
                      <a:pt x="155962" y="1164119"/>
                    </a:cubicBezTo>
                    <a:cubicBezTo>
                      <a:pt x="130897" y="1235600"/>
                      <a:pt x="101654" y="1314043"/>
                      <a:pt x="72411" y="1392487"/>
                    </a:cubicBezTo>
                  </a:path>
                </a:pathLst>
              </a:custGeom>
              <a:ln w="63500">
                <a:solidFill>
                  <a:schemeClr val="accent4">
                    <a:lumMod val="20000"/>
                    <a:lumOff val="80000"/>
                  </a:schemeClr>
                </a:solidFill>
              </a:ln>
              <a:effectLst>
                <a:softEdge rad="12700"/>
              </a:effectLst>
            </p:spPr>
            <p:style>
              <a:lnRef idx="2">
                <a:schemeClr val="accent1"/>
              </a:lnRef>
              <a:fillRef idx="0">
                <a:schemeClr val="accent1"/>
              </a:fillRef>
              <a:effectRef idx="1">
                <a:schemeClr val="accent1"/>
              </a:effectRef>
              <a:fontRef idx="minor">
                <a:schemeClr val="tx1"/>
              </a:fontRef>
            </p:style>
            <p:txBody>
              <a:bodyPr anchor="ctr"/>
              <a:lstStyle/>
              <a:p>
                <a:pPr algn="ctr">
                  <a:buFont typeface="Wingdings" pitchFamily="1" charset="2"/>
                  <a:buNone/>
                  <a:defRPr/>
                </a:pPr>
                <a:endParaRPr lang="en-US"/>
              </a:p>
            </p:txBody>
          </p:sp>
          <p:sp>
            <p:nvSpPr>
              <p:cNvPr id="47" name="Freeform 46"/>
              <p:cNvSpPr/>
              <p:nvPr/>
            </p:nvSpPr>
            <p:spPr>
              <a:xfrm>
                <a:off x="2960688" y="5487410"/>
                <a:ext cx="942975" cy="517643"/>
              </a:xfrm>
              <a:custGeom>
                <a:avLst/>
                <a:gdLst>
                  <a:gd name="connsiteX0" fmla="*/ 0 w 942975"/>
                  <a:gd name="connsiteY0" fmla="*/ 0 h 517525"/>
                  <a:gd name="connsiteX1" fmla="*/ 101600 w 942975"/>
                  <a:gd name="connsiteY1" fmla="*/ 95250 h 517525"/>
                  <a:gd name="connsiteX2" fmla="*/ 514350 w 942975"/>
                  <a:gd name="connsiteY2" fmla="*/ 317500 h 517525"/>
                  <a:gd name="connsiteX3" fmla="*/ 942975 w 942975"/>
                  <a:gd name="connsiteY3" fmla="*/ 517525 h 517525"/>
                </a:gdLst>
                <a:ahLst/>
                <a:cxnLst>
                  <a:cxn ang="0">
                    <a:pos x="connsiteX0" y="connsiteY0"/>
                  </a:cxn>
                  <a:cxn ang="0">
                    <a:pos x="connsiteX1" y="connsiteY1"/>
                  </a:cxn>
                  <a:cxn ang="0">
                    <a:pos x="connsiteX2" y="connsiteY2"/>
                  </a:cxn>
                  <a:cxn ang="0">
                    <a:pos x="connsiteX3" y="connsiteY3"/>
                  </a:cxn>
                </a:cxnLst>
                <a:rect l="l" t="t" r="r" b="b"/>
                <a:pathLst>
                  <a:path w="942975" h="517525">
                    <a:moveTo>
                      <a:pt x="0" y="0"/>
                    </a:moveTo>
                    <a:cubicBezTo>
                      <a:pt x="7937" y="21166"/>
                      <a:pt x="15875" y="42333"/>
                      <a:pt x="101600" y="95250"/>
                    </a:cubicBezTo>
                    <a:cubicBezTo>
                      <a:pt x="187325" y="148167"/>
                      <a:pt x="374121" y="247121"/>
                      <a:pt x="514350" y="317500"/>
                    </a:cubicBezTo>
                    <a:cubicBezTo>
                      <a:pt x="654579" y="387879"/>
                      <a:pt x="798777" y="452702"/>
                      <a:pt x="942975" y="517525"/>
                    </a:cubicBezTo>
                  </a:path>
                </a:pathLst>
              </a:custGeom>
              <a:ln w="38100">
                <a:solidFill>
                  <a:schemeClr val="bg1">
                    <a:lumMod val="60000"/>
                    <a:lumOff val="40000"/>
                  </a:schemeClr>
                </a:solidFill>
              </a:ln>
              <a:effectLst/>
            </p:spPr>
            <p:style>
              <a:lnRef idx="2">
                <a:schemeClr val="accent1"/>
              </a:lnRef>
              <a:fillRef idx="0">
                <a:schemeClr val="accent1"/>
              </a:fillRef>
              <a:effectRef idx="1">
                <a:schemeClr val="accent1"/>
              </a:effectRef>
              <a:fontRef idx="minor">
                <a:schemeClr val="tx1"/>
              </a:fontRef>
            </p:style>
            <p:txBody>
              <a:bodyPr anchor="ctr"/>
              <a:lstStyle/>
              <a:p>
                <a:pPr algn="ctr">
                  <a:buFont typeface="Wingdings" pitchFamily="1" charset="2"/>
                  <a:buNone/>
                  <a:defRPr/>
                </a:pPr>
                <a:endParaRPr lang="en-US"/>
              </a:p>
            </p:txBody>
          </p:sp>
          <p:sp>
            <p:nvSpPr>
              <p:cNvPr id="48" name="Rectangle 47"/>
              <p:cNvSpPr>
                <a:spLocks noChangeArrowheads="1"/>
              </p:cNvSpPr>
              <p:nvPr/>
            </p:nvSpPr>
            <p:spPr bwMode="auto">
              <a:xfrm rot="1712896">
                <a:off x="3246438" y="5760522"/>
                <a:ext cx="177800" cy="139732"/>
              </a:xfrm>
              <a:prstGeom prst="rect">
                <a:avLst/>
              </a:prstGeom>
              <a:solidFill>
                <a:srgbClr val="1616FF"/>
              </a:solidFill>
              <a:ln w="9525">
                <a:solidFill>
                  <a:srgbClr val="1616FF"/>
                </a:solidFill>
                <a:miter lim="800000"/>
                <a:headEnd/>
                <a:tailEnd/>
              </a:ln>
              <a:effectLst>
                <a:outerShdw blurRad="40000" dist="23000" dir="5400000" rotWithShape="0">
                  <a:srgbClr val="808080">
                    <a:alpha val="34998"/>
                  </a:srgbClr>
                </a:outerShdw>
              </a:effectLst>
            </p:spPr>
            <p:txBody>
              <a:bodyPr anchor="ctr"/>
              <a:lstStyle/>
              <a:p>
                <a:pPr algn="ctr">
                  <a:buFont typeface="Wingdings" pitchFamily="1" charset="2"/>
                  <a:buNone/>
                  <a:defRPr/>
                </a:pPr>
                <a:endParaRPr lang="en-US">
                  <a:solidFill>
                    <a:schemeClr val="lt1"/>
                  </a:solidFill>
                  <a:latin typeface="+mn-lt"/>
                  <a:ea typeface="+mn-ea"/>
                </a:endParaRPr>
              </a:p>
            </p:txBody>
          </p:sp>
          <p:grpSp>
            <p:nvGrpSpPr>
              <p:cNvPr id="3" name="Group 48"/>
              <p:cNvGrpSpPr/>
              <p:nvPr/>
            </p:nvGrpSpPr>
            <p:grpSpPr>
              <a:xfrm rot="1459535">
                <a:off x="3669795" y="5758655"/>
                <a:ext cx="335245" cy="235196"/>
                <a:chOff x="5965825" y="5905501"/>
                <a:chExt cx="335245" cy="235196"/>
              </a:xfrm>
              <a:solidFill>
                <a:srgbClr val="1616FF"/>
              </a:solidFill>
            </p:grpSpPr>
            <p:sp>
              <p:nvSpPr>
                <p:cNvPr id="50" name="Rectangle 49"/>
                <p:cNvSpPr/>
                <p:nvPr/>
              </p:nvSpPr>
              <p:spPr>
                <a:xfrm>
                  <a:off x="5965825" y="5905501"/>
                  <a:ext cx="335245" cy="158432"/>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anchor="ctr"/>
                <a:lstStyle/>
                <a:p>
                  <a:pPr algn="ctr">
                    <a:buFont typeface="Wingdings" pitchFamily="1" charset="2"/>
                    <a:buNone/>
                    <a:defRPr/>
                  </a:pPr>
                  <a:endParaRPr lang="en-US"/>
                </a:p>
              </p:txBody>
            </p:sp>
            <p:sp>
              <p:nvSpPr>
                <p:cNvPr id="51" name="Rectangle 50"/>
                <p:cNvSpPr/>
                <p:nvPr/>
              </p:nvSpPr>
              <p:spPr>
                <a:xfrm>
                  <a:off x="6139705" y="6058147"/>
                  <a:ext cx="158750" cy="8255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anchor="ctr"/>
                <a:lstStyle/>
                <a:p>
                  <a:pPr algn="ctr">
                    <a:buFont typeface="Wingdings" pitchFamily="1" charset="2"/>
                    <a:buNone/>
                    <a:defRPr/>
                  </a:pPr>
                  <a:endParaRPr lang="en-US"/>
                </a:p>
              </p:txBody>
            </p:sp>
          </p:grpSp>
          <p:sp>
            <p:nvSpPr>
              <p:cNvPr id="46094" name="TextBox 51"/>
              <p:cNvSpPr txBox="1">
                <a:spLocks noChangeArrowheads="1"/>
              </p:cNvSpPr>
              <p:nvPr/>
            </p:nvSpPr>
            <p:spPr bwMode="auto">
              <a:xfrm>
                <a:off x="1782763" y="2371969"/>
                <a:ext cx="1552575" cy="338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a:solidFill>
                      <a:schemeClr val="tx1"/>
                    </a:solidFill>
                    <a:latin typeface="Arial" pitchFamily="34" charset="0"/>
                    <a:ea typeface="ＭＳ Ｐゴシック" pitchFamily="34" charset="-128"/>
                  </a:defRPr>
                </a:lvl1pPr>
                <a:lvl2pPr marL="742950" indent="-285750" defTabSz="912813" eaLnBrk="0" hangingPunct="0">
                  <a:defRPr>
                    <a:solidFill>
                      <a:schemeClr val="tx1"/>
                    </a:solidFill>
                    <a:latin typeface="Arial" pitchFamily="34" charset="0"/>
                    <a:ea typeface="ＭＳ Ｐゴシック" pitchFamily="34" charset="-128"/>
                  </a:defRPr>
                </a:lvl2pPr>
                <a:lvl3pPr marL="1143000" indent="-228600" defTabSz="912813" eaLnBrk="0" hangingPunct="0">
                  <a:defRPr>
                    <a:solidFill>
                      <a:schemeClr val="tx1"/>
                    </a:solidFill>
                    <a:latin typeface="Arial" pitchFamily="34" charset="0"/>
                    <a:ea typeface="ＭＳ Ｐゴシック" pitchFamily="34" charset="-128"/>
                  </a:defRPr>
                </a:lvl3pPr>
                <a:lvl4pPr marL="1600200" indent="-228600" defTabSz="912813" eaLnBrk="0" hangingPunct="0">
                  <a:defRPr>
                    <a:solidFill>
                      <a:schemeClr val="tx1"/>
                    </a:solidFill>
                    <a:latin typeface="Arial" pitchFamily="34" charset="0"/>
                    <a:ea typeface="ＭＳ Ｐゴシック" pitchFamily="34" charset="-128"/>
                  </a:defRPr>
                </a:lvl4pPr>
                <a:lvl5pPr marL="2057400" indent="-228600" defTabSz="912813" eaLnBrk="0" hangingPunct="0">
                  <a:defRPr>
                    <a:solidFill>
                      <a:schemeClr val="tx1"/>
                    </a:solidFill>
                    <a:latin typeface="Arial" pitchFamily="34" charset="0"/>
                    <a:ea typeface="ＭＳ Ｐゴシック" pitchFamily="34" charset="-128"/>
                  </a:defRPr>
                </a:lvl5pPr>
                <a:lvl6pPr marL="25146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buFont typeface="Wingdings" pitchFamily="2" charset="2"/>
                  <a:buNone/>
                </a:pPr>
                <a:r>
                  <a:rPr lang="en-US" sz="1600">
                    <a:solidFill>
                      <a:srgbClr val="FF0000"/>
                    </a:solidFill>
                  </a:rPr>
                  <a:t>Proton delivery</a:t>
                </a:r>
              </a:p>
            </p:txBody>
          </p:sp>
          <p:sp>
            <p:nvSpPr>
              <p:cNvPr id="46095" name="TextBox 52"/>
              <p:cNvSpPr txBox="1">
                <a:spLocks noChangeArrowheads="1"/>
              </p:cNvSpPr>
              <p:nvPr/>
            </p:nvSpPr>
            <p:spPr bwMode="auto">
              <a:xfrm rot="2280000">
                <a:off x="969657" y="4119697"/>
                <a:ext cx="2057400" cy="339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a:solidFill>
                      <a:schemeClr val="tx1"/>
                    </a:solidFill>
                    <a:latin typeface="Arial" pitchFamily="34" charset="0"/>
                    <a:ea typeface="ＭＳ Ｐゴシック" pitchFamily="34" charset="-128"/>
                  </a:defRPr>
                </a:lvl1pPr>
                <a:lvl2pPr marL="742950" indent="-285750" defTabSz="912813" eaLnBrk="0" hangingPunct="0">
                  <a:defRPr>
                    <a:solidFill>
                      <a:schemeClr val="tx1"/>
                    </a:solidFill>
                    <a:latin typeface="Arial" pitchFamily="34" charset="0"/>
                    <a:ea typeface="ＭＳ Ｐゴシック" pitchFamily="34" charset="-128"/>
                  </a:defRPr>
                </a:lvl2pPr>
                <a:lvl3pPr marL="1143000" indent="-228600" defTabSz="912813" eaLnBrk="0" hangingPunct="0">
                  <a:defRPr>
                    <a:solidFill>
                      <a:schemeClr val="tx1"/>
                    </a:solidFill>
                    <a:latin typeface="Arial" pitchFamily="34" charset="0"/>
                    <a:ea typeface="ＭＳ Ｐゴシック" pitchFamily="34" charset="-128"/>
                  </a:defRPr>
                </a:lvl3pPr>
                <a:lvl4pPr marL="1600200" indent="-228600" defTabSz="912813" eaLnBrk="0" hangingPunct="0">
                  <a:defRPr>
                    <a:solidFill>
                      <a:schemeClr val="tx1"/>
                    </a:solidFill>
                    <a:latin typeface="Arial" pitchFamily="34" charset="0"/>
                    <a:ea typeface="ＭＳ Ｐゴシック" pitchFamily="34" charset="-128"/>
                  </a:defRPr>
                </a:lvl4pPr>
                <a:lvl5pPr marL="2057400" indent="-228600" defTabSz="912813" eaLnBrk="0" hangingPunct="0">
                  <a:defRPr>
                    <a:solidFill>
                      <a:schemeClr val="tx1"/>
                    </a:solidFill>
                    <a:latin typeface="Arial" pitchFamily="34" charset="0"/>
                    <a:ea typeface="ＭＳ Ｐゴシック" pitchFamily="34" charset="-128"/>
                  </a:defRPr>
                </a:lvl5pPr>
                <a:lvl6pPr marL="25146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buFont typeface="Wingdings" pitchFamily="2" charset="2"/>
                  <a:buNone/>
                </a:pPr>
                <a:r>
                  <a:rPr lang="en-US" sz="1600">
                    <a:solidFill>
                      <a:srgbClr val="FF9933"/>
                    </a:solidFill>
                  </a:rPr>
                  <a:t>Beam Transfer</a:t>
                </a:r>
              </a:p>
            </p:txBody>
          </p:sp>
          <p:sp>
            <p:nvSpPr>
              <p:cNvPr id="46096" name="Freeform 62"/>
              <p:cNvSpPr>
                <a:spLocks noChangeArrowheads="1"/>
              </p:cNvSpPr>
              <p:nvPr/>
            </p:nvSpPr>
            <p:spPr bwMode="auto">
              <a:xfrm>
                <a:off x="427567" y="1280583"/>
                <a:ext cx="3854450" cy="4497917"/>
              </a:xfrm>
              <a:custGeom>
                <a:avLst/>
                <a:gdLst>
                  <a:gd name="T0" fmla="*/ 207433 w 3854450"/>
                  <a:gd name="T1" fmla="*/ 1551517 h 4497917"/>
                  <a:gd name="T2" fmla="*/ 67733 w 3854450"/>
                  <a:gd name="T3" fmla="*/ 1373717 h 4497917"/>
                  <a:gd name="T4" fmla="*/ 4233 w 3854450"/>
                  <a:gd name="T5" fmla="*/ 1157817 h 4497917"/>
                  <a:gd name="T6" fmla="*/ 93133 w 3854450"/>
                  <a:gd name="T7" fmla="*/ 891117 h 4497917"/>
                  <a:gd name="T8" fmla="*/ 156633 w 3854450"/>
                  <a:gd name="T9" fmla="*/ 700617 h 4497917"/>
                  <a:gd name="T10" fmla="*/ 296333 w 3854450"/>
                  <a:gd name="T11" fmla="*/ 573617 h 4497917"/>
                  <a:gd name="T12" fmla="*/ 436033 w 3854450"/>
                  <a:gd name="T13" fmla="*/ 433917 h 4497917"/>
                  <a:gd name="T14" fmla="*/ 588433 w 3854450"/>
                  <a:gd name="T15" fmla="*/ 345017 h 4497917"/>
                  <a:gd name="T16" fmla="*/ 702733 w 3854450"/>
                  <a:gd name="T17" fmla="*/ 281517 h 4497917"/>
                  <a:gd name="T18" fmla="*/ 867833 w 3854450"/>
                  <a:gd name="T19" fmla="*/ 179917 h 4497917"/>
                  <a:gd name="T20" fmla="*/ 1299633 w 3854450"/>
                  <a:gd name="T21" fmla="*/ 78317 h 4497917"/>
                  <a:gd name="T22" fmla="*/ 1655233 w 3854450"/>
                  <a:gd name="T23" fmla="*/ 14817 h 4497917"/>
                  <a:gd name="T24" fmla="*/ 2290233 w 3854450"/>
                  <a:gd name="T25" fmla="*/ 14817 h 4497917"/>
                  <a:gd name="T26" fmla="*/ 2671233 w 3854450"/>
                  <a:gd name="T27" fmla="*/ 103717 h 4497917"/>
                  <a:gd name="T28" fmla="*/ 3064933 w 3854450"/>
                  <a:gd name="T29" fmla="*/ 268817 h 4497917"/>
                  <a:gd name="T30" fmla="*/ 3433233 w 3854450"/>
                  <a:gd name="T31" fmla="*/ 522817 h 4497917"/>
                  <a:gd name="T32" fmla="*/ 3687233 w 3854450"/>
                  <a:gd name="T33" fmla="*/ 738717 h 4497917"/>
                  <a:gd name="T34" fmla="*/ 3814233 w 3854450"/>
                  <a:gd name="T35" fmla="*/ 929217 h 4497917"/>
                  <a:gd name="T36" fmla="*/ 3852333 w 3854450"/>
                  <a:gd name="T37" fmla="*/ 1259417 h 4497917"/>
                  <a:gd name="T38" fmla="*/ 3826933 w 3854450"/>
                  <a:gd name="T39" fmla="*/ 1564217 h 4497917"/>
                  <a:gd name="T40" fmla="*/ 3725333 w 3854450"/>
                  <a:gd name="T41" fmla="*/ 1818217 h 4497917"/>
                  <a:gd name="T42" fmla="*/ 3547533 w 3854450"/>
                  <a:gd name="T43" fmla="*/ 2059517 h 4497917"/>
                  <a:gd name="T44" fmla="*/ 3230033 w 3854450"/>
                  <a:gd name="T45" fmla="*/ 2288117 h 4497917"/>
                  <a:gd name="T46" fmla="*/ 2887133 w 3854450"/>
                  <a:gd name="T47" fmla="*/ 2427817 h 4497917"/>
                  <a:gd name="T48" fmla="*/ 2518833 w 3854450"/>
                  <a:gd name="T49" fmla="*/ 2605617 h 4497917"/>
                  <a:gd name="T50" fmla="*/ 2252133 w 3854450"/>
                  <a:gd name="T51" fmla="*/ 2859617 h 4497917"/>
                  <a:gd name="T52" fmla="*/ 2087033 w 3854450"/>
                  <a:gd name="T53" fmla="*/ 3240617 h 4497917"/>
                  <a:gd name="T54" fmla="*/ 2201333 w 3854450"/>
                  <a:gd name="T55" fmla="*/ 3761317 h 4497917"/>
                  <a:gd name="T56" fmla="*/ 2315633 w 3854450"/>
                  <a:gd name="T57" fmla="*/ 4116917 h 4497917"/>
                  <a:gd name="T58" fmla="*/ 2480733 w 3854450"/>
                  <a:gd name="T59" fmla="*/ 4497917 h 449791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3854450"/>
                  <a:gd name="T91" fmla="*/ 0 h 4497917"/>
                  <a:gd name="T92" fmla="*/ 3854450 w 3854450"/>
                  <a:gd name="T93" fmla="*/ 4497917 h 449791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3854450" h="4497917">
                    <a:moveTo>
                      <a:pt x="207433" y="1551517"/>
                    </a:moveTo>
                    <a:cubicBezTo>
                      <a:pt x="154516" y="1495425"/>
                      <a:pt x="101600" y="1439334"/>
                      <a:pt x="67733" y="1373717"/>
                    </a:cubicBezTo>
                    <a:cubicBezTo>
                      <a:pt x="33866" y="1308100"/>
                      <a:pt x="0" y="1238250"/>
                      <a:pt x="4233" y="1157817"/>
                    </a:cubicBezTo>
                    <a:cubicBezTo>
                      <a:pt x="8466" y="1077384"/>
                      <a:pt x="93133" y="891117"/>
                      <a:pt x="93133" y="891117"/>
                    </a:cubicBezTo>
                    <a:cubicBezTo>
                      <a:pt x="118533" y="814917"/>
                      <a:pt x="122766" y="753534"/>
                      <a:pt x="156633" y="700617"/>
                    </a:cubicBezTo>
                    <a:cubicBezTo>
                      <a:pt x="190500" y="647700"/>
                      <a:pt x="249766" y="618067"/>
                      <a:pt x="296333" y="573617"/>
                    </a:cubicBezTo>
                    <a:cubicBezTo>
                      <a:pt x="342900" y="529167"/>
                      <a:pt x="387350" y="472017"/>
                      <a:pt x="436033" y="433917"/>
                    </a:cubicBezTo>
                    <a:cubicBezTo>
                      <a:pt x="484716" y="395817"/>
                      <a:pt x="543983" y="370417"/>
                      <a:pt x="588433" y="345017"/>
                    </a:cubicBezTo>
                    <a:cubicBezTo>
                      <a:pt x="632883" y="319617"/>
                      <a:pt x="656166" y="309034"/>
                      <a:pt x="702733" y="281517"/>
                    </a:cubicBezTo>
                    <a:cubicBezTo>
                      <a:pt x="749300" y="254000"/>
                      <a:pt x="768350" y="213784"/>
                      <a:pt x="867833" y="179917"/>
                    </a:cubicBezTo>
                    <a:cubicBezTo>
                      <a:pt x="967316" y="146050"/>
                      <a:pt x="1168400" y="105834"/>
                      <a:pt x="1299633" y="78317"/>
                    </a:cubicBezTo>
                    <a:cubicBezTo>
                      <a:pt x="1430866" y="50800"/>
                      <a:pt x="1490133" y="25400"/>
                      <a:pt x="1655233" y="14817"/>
                    </a:cubicBezTo>
                    <a:cubicBezTo>
                      <a:pt x="1820333" y="4234"/>
                      <a:pt x="2120900" y="0"/>
                      <a:pt x="2290233" y="14817"/>
                    </a:cubicBezTo>
                    <a:cubicBezTo>
                      <a:pt x="2459566" y="29634"/>
                      <a:pt x="2542117" y="61384"/>
                      <a:pt x="2671233" y="103717"/>
                    </a:cubicBezTo>
                    <a:cubicBezTo>
                      <a:pt x="2800349" y="146050"/>
                      <a:pt x="2937933" y="198967"/>
                      <a:pt x="3064933" y="268817"/>
                    </a:cubicBezTo>
                    <a:cubicBezTo>
                      <a:pt x="3191933" y="338667"/>
                      <a:pt x="3329516" y="444500"/>
                      <a:pt x="3433233" y="522817"/>
                    </a:cubicBezTo>
                    <a:cubicBezTo>
                      <a:pt x="3536950" y="601134"/>
                      <a:pt x="3623733" y="670984"/>
                      <a:pt x="3687233" y="738717"/>
                    </a:cubicBezTo>
                    <a:cubicBezTo>
                      <a:pt x="3750733" y="806450"/>
                      <a:pt x="3786716" y="842434"/>
                      <a:pt x="3814233" y="929217"/>
                    </a:cubicBezTo>
                    <a:cubicBezTo>
                      <a:pt x="3841750" y="1016000"/>
                      <a:pt x="3850216" y="1153584"/>
                      <a:pt x="3852333" y="1259417"/>
                    </a:cubicBezTo>
                    <a:cubicBezTo>
                      <a:pt x="3854450" y="1365250"/>
                      <a:pt x="3848100" y="1471084"/>
                      <a:pt x="3826933" y="1564217"/>
                    </a:cubicBezTo>
                    <a:cubicBezTo>
                      <a:pt x="3805766" y="1657350"/>
                      <a:pt x="3771900" y="1735667"/>
                      <a:pt x="3725333" y="1818217"/>
                    </a:cubicBezTo>
                    <a:cubicBezTo>
                      <a:pt x="3678766" y="1900767"/>
                      <a:pt x="3630083" y="1981200"/>
                      <a:pt x="3547533" y="2059517"/>
                    </a:cubicBezTo>
                    <a:cubicBezTo>
                      <a:pt x="3464983" y="2137834"/>
                      <a:pt x="3340100" y="2226734"/>
                      <a:pt x="3230033" y="2288117"/>
                    </a:cubicBezTo>
                    <a:cubicBezTo>
                      <a:pt x="3119966" y="2349500"/>
                      <a:pt x="3005666" y="2374900"/>
                      <a:pt x="2887133" y="2427817"/>
                    </a:cubicBezTo>
                    <a:cubicBezTo>
                      <a:pt x="2768600" y="2480734"/>
                      <a:pt x="2624666" y="2533650"/>
                      <a:pt x="2518833" y="2605617"/>
                    </a:cubicBezTo>
                    <a:cubicBezTo>
                      <a:pt x="2413000" y="2677584"/>
                      <a:pt x="2324100" y="2753784"/>
                      <a:pt x="2252133" y="2859617"/>
                    </a:cubicBezTo>
                    <a:cubicBezTo>
                      <a:pt x="2180166" y="2965450"/>
                      <a:pt x="2095500" y="3090334"/>
                      <a:pt x="2087033" y="3240617"/>
                    </a:cubicBezTo>
                    <a:cubicBezTo>
                      <a:pt x="2078566" y="3390900"/>
                      <a:pt x="2163233" y="3615267"/>
                      <a:pt x="2201333" y="3761317"/>
                    </a:cubicBezTo>
                    <a:cubicBezTo>
                      <a:pt x="2239433" y="3907367"/>
                      <a:pt x="2269066" y="3994150"/>
                      <a:pt x="2315633" y="4116917"/>
                    </a:cubicBezTo>
                    <a:cubicBezTo>
                      <a:pt x="2362200" y="4239684"/>
                      <a:pt x="2480733" y="4497917"/>
                      <a:pt x="2480733" y="4497917"/>
                    </a:cubicBezTo>
                  </a:path>
                </a:pathLst>
              </a:cu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r>
                  <a:rPr lang="en-US" dirty="0" smtClean="0"/>
                  <a:t>                                                                                   </a:t>
                </a:r>
                <a:endParaRPr lang="en-US" dirty="0"/>
              </a:p>
            </p:txBody>
          </p:sp>
          <p:sp>
            <p:nvSpPr>
              <p:cNvPr id="46097" name="Freeform 63"/>
              <p:cNvSpPr>
                <a:spLocks noChangeArrowheads="1"/>
              </p:cNvSpPr>
              <p:nvPr/>
            </p:nvSpPr>
            <p:spPr bwMode="auto">
              <a:xfrm>
                <a:off x="2908300" y="5765800"/>
                <a:ext cx="622300" cy="622300"/>
              </a:xfrm>
              <a:custGeom>
                <a:avLst/>
                <a:gdLst>
                  <a:gd name="T0" fmla="*/ 0 w 622300"/>
                  <a:gd name="T1" fmla="*/ 0 h 622300"/>
                  <a:gd name="T2" fmla="*/ 139700 w 622300"/>
                  <a:gd name="T3" fmla="*/ 101600 h 622300"/>
                  <a:gd name="T4" fmla="*/ 431800 w 622300"/>
                  <a:gd name="T5" fmla="*/ 190500 h 622300"/>
                  <a:gd name="T6" fmla="*/ 546100 w 622300"/>
                  <a:gd name="T7" fmla="*/ 342900 h 622300"/>
                  <a:gd name="T8" fmla="*/ 622300 w 622300"/>
                  <a:gd name="T9" fmla="*/ 622300 h 622300"/>
                  <a:gd name="T10" fmla="*/ 622300 w 622300"/>
                  <a:gd name="T11" fmla="*/ 622300 h 622300"/>
                  <a:gd name="T12" fmla="*/ 0 60000 65536"/>
                  <a:gd name="T13" fmla="*/ 0 60000 65536"/>
                  <a:gd name="T14" fmla="*/ 0 60000 65536"/>
                  <a:gd name="T15" fmla="*/ 0 60000 65536"/>
                  <a:gd name="T16" fmla="*/ 0 60000 65536"/>
                  <a:gd name="T17" fmla="*/ 0 60000 65536"/>
                  <a:gd name="T18" fmla="*/ 0 w 622300"/>
                  <a:gd name="T19" fmla="*/ 0 h 622300"/>
                  <a:gd name="T20" fmla="*/ 622300 w 622300"/>
                  <a:gd name="T21" fmla="*/ 622300 h 622300"/>
                </a:gdLst>
                <a:ahLst/>
                <a:cxnLst>
                  <a:cxn ang="T12">
                    <a:pos x="T0" y="T1"/>
                  </a:cxn>
                  <a:cxn ang="T13">
                    <a:pos x="T2" y="T3"/>
                  </a:cxn>
                  <a:cxn ang="T14">
                    <a:pos x="T4" y="T5"/>
                  </a:cxn>
                  <a:cxn ang="T15">
                    <a:pos x="T6" y="T7"/>
                  </a:cxn>
                  <a:cxn ang="T16">
                    <a:pos x="T8" y="T9"/>
                  </a:cxn>
                  <a:cxn ang="T17">
                    <a:pos x="T10" y="T11"/>
                  </a:cxn>
                </a:cxnLst>
                <a:rect l="T18" t="T19" r="T20" b="T21"/>
                <a:pathLst>
                  <a:path w="622300" h="622300">
                    <a:moveTo>
                      <a:pt x="0" y="0"/>
                    </a:moveTo>
                    <a:cubicBezTo>
                      <a:pt x="33866" y="34925"/>
                      <a:pt x="67733" y="69850"/>
                      <a:pt x="139700" y="101600"/>
                    </a:cubicBezTo>
                    <a:cubicBezTo>
                      <a:pt x="211667" y="133350"/>
                      <a:pt x="364067" y="150283"/>
                      <a:pt x="431800" y="190500"/>
                    </a:cubicBezTo>
                    <a:cubicBezTo>
                      <a:pt x="499533" y="230717"/>
                      <a:pt x="514350" y="270933"/>
                      <a:pt x="546100" y="342900"/>
                    </a:cubicBezTo>
                    <a:cubicBezTo>
                      <a:pt x="577850" y="414867"/>
                      <a:pt x="622300" y="622300"/>
                      <a:pt x="622300" y="622300"/>
                    </a:cubicBezTo>
                  </a:path>
                </a:pathLst>
              </a:cu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cxnSp>
            <p:nvCxnSpPr>
              <p:cNvPr id="46098" name="Straight Arrow Connector 65"/>
              <p:cNvCxnSpPr>
                <a:cxnSpLocks noChangeShapeType="1"/>
                <a:stCxn id="46096" idx="28"/>
                <a:endCxn id="46096" idx="27"/>
              </p:cNvCxnSpPr>
              <p:nvPr/>
            </p:nvCxnSpPr>
            <p:spPr bwMode="auto">
              <a:xfrm flipH="1" flipV="1">
                <a:off x="2628900" y="5041900"/>
                <a:ext cx="114300" cy="355600"/>
              </a:xfrm>
              <a:prstGeom prst="straightConnector1">
                <a:avLst/>
              </a:prstGeom>
              <a:noFill/>
              <a:ln w="38100">
                <a:solidFill>
                  <a:srgbClr val="FF0000"/>
                </a:solidFill>
                <a:round/>
                <a:headEnd/>
                <a:tailEnd type="arrow" w="med" len="med"/>
              </a:ln>
              <a:extLst>
                <a:ext uri="{909E8E84-426E-40DD-AFC4-6F175D3DCCD1}">
                  <a14:hiddenFill xmlns:a14="http://schemas.microsoft.com/office/drawing/2010/main">
                    <a:noFill/>
                  </a14:hiddenFill>
                </a:ext>
              </a:extLst>
            </p:spPr>
          </p:cxnSp>
          <p:cxnSp>
            <p:nvCxnSpPr>
              <p:cNvPr id="46099" name="Straight Arrow Connector 67"/>
              <p:cNvCxnSpPr>
                <a:cxnSpLocks noChangeShapeType="1"/>
                <a:stCxn id="46096" idx="21"/>
                <a:endCxn id="46096" idx="20"/>
              </p:cNvCxnSpPr>
              <p:nvPr/>
            </p:nvCxnSpPr>
            <p:spPr bwMode="auto">
              <a:xfrm flipV="1">
                <a:off x="3975100" y="3098800"/>
                <a:ext cx="177800" cy="241300"/>
              </a:xfrm>
              <a:prstGeom prst="straightConnector1">
                <a:avLst/>
              </a:prstGeom>
              <a:noFill/>
              <a:ln w="38100">
                <a:solidFill>
                  <a:srgbClr val="FF0000"/>
                </a:solidFill>
                <a:round/>
                <a:headEnd/>
                <a:tailEnd type="arrow" w="med" len="med"/>
              </a:ln>
              <a:extLst>
                <a:ext uri="{909E8E84-426E-40DD-AFC4-6F175D3DCCD1}">
                  <a14:hiddenFill xmlns:a14="http://schemas.microsoft.com/office/drawing/2010/main">
                    <a:noFill/>
                  </a14:hiddenFill>
                </a:ext>
              </a:extLst>
            </p:spPr>
          </p:cxnSp>
          <p:cxnSp>
            <p:nvCxnSpPr>
              <p:cNvPr id="46100" name="Straight Arrow Connector 70"/>
              <p:cNvCxnSpPr>
                <a:cxnSpLocks noChangeShapeType="1"/>
                <a:endCxn id="46096" idx="8"/>
              </p:cNvCxnSpPr>
              <p:nvPr/>
            </p:nvCxnSpPr>
            <p:spPr bwMode="auto">
              <a:xfrm rot="10800000" flipV="1">
                <a:off x="1130300" y="1371600"/>
                <a:ext cx="393700" cy="190500"/>
              </a:xfrm>
              <a:prstGeom prst="straightConnector1">
                <a:avLst/>
              </a:prstGeom>
              <a:noFill/>
              <a:ln w="38100">
                <a:solidFill>
                  <a:srgbClr val="FF0000"/>
                </a:solidFill>
                <a:round/>
                <a:headEnd/>
                <a:tailEnd type="arrow" w="med" len="med"/>
              </a:ln>
              <a:extLst>
                <a:ext uri="{909E8E84-426E-40DD-AFC4-6F175D3DCCD1}">
                  <a14:hiddenFill xmlns:a14="http://schemas.microsoft.com/office/drawing/2010/main">
                    <a:noFill/>
                  </a14:hiddenFill>
                </a:ext>
              </a:extLst>
            </p:spPr>
          </p:cxnSp>
          <p:cxnSp>
            <p:nvCxnSpPr>
              <p:cNvPr id="46101" name="Straight Connector 72"/>
              <p:cNvCxnSpPr>
                <a:cxnSpLocks noChangeShapeType="1"/>
                <a:stCxn id="46096" idx="0"/>
              </p:cNvCxnSpPr>
              <p:nvPr/>
            </p:nvCxnSpPr>
            <p:spPr bwMode="auto">
              <a:xfrm>
                <a:off x="635000" y="2832100"/>
                <a:ext cx="584200" cy="673100"/>
              </a:xfrm>
              <a:prstGeom prst="line">
                <a:avLst/>
              </a:prstGeom>
              <a:noFill/>
              <a:ln w="38100">
                <a:solidFill>
                  <a:srgbClr val="FF0000"/>
                </a:solidFill>
                <a:prstDash val="sysDash"/>
                <a:round/>
                <a:headEnd/>
                <a:tailEnd type="arrow" w="med" len="med"/>
              </a:ln>
              <a:extLst>
                <a:ext uri="{909E8E84-426E-40DD-AFC4-6F175D3DCCD1}">
                  <a14:hiddenFill xmlns:a14="http://schemas.microsoft.com/office/drawing/2010/main">
                    <a:noFill/>
                  </a14:hiddenFill>
                </a:ext>
              </a:extLst>
            </p:spPr>
          </p:cxnSp>
          <p:cxnSp>
            <p:nvCxnSpPr>
              <p:cNvPr id="77" name="Straight Arrow Connector 76"/>
              <p:cNvCxnSpPr/>
              <p:nvPr/>
            </p:nvCxnSpPr>
            <p:spPr bwMode="auto">
              <a:xfrm>
                <a:off x="1219200" y="3505757"/>
                <a:ext cx="762000" cy="609739"/>
              </a:xfrm>
              <a:prstGeom prst="straightConnector1">
                <a:avLst/>
              </a:prstGeom>
              <a:noFill/>
              <a:ln w="38100" cap="flat" cmpd="sng" algn="ctr">
                <a:solidFill>
                  <a:schemeClr val="accent1">
                    <a:lumMod val="75000"/>
                  </a:schemeClr>
                </a:solidFill>
                <a:prstDash val="solid"/>
                <a:round/>
                <a:headEnd type="none" w="med" len="med"/>
                <a:tailEnd type="arrow" w="med" len="med"/>
              </a:ln>
              <a:effectLst/>
            </p:spPr>
          </p:cxnSp>
          <p:sp>
            <p:nvSpPr>
              <p:cNvPr id="46103" name="Freeform 77"/>
              <p:cNvSpPr>
                <a:spLocks noChangeArrowheads="1"/>
              </p:cNvSpPr>
              <p:nvPr/>
            </p:nvSpPr>
            <p:spPr bwMode="auto">
              <a:xfrm>
                <a:off x="1993900" y="4114800"/>
                <a:ext cx="736600" cy="850900"/>
              </a:xfrm>
              <a:custGeom>
                <a:avLst/>
                <a:gdLst>
                  <a:gd name="T0" fmla="*/ 0 w 736600"/>
                  <a:gd name="T1" fmla="*/ 0 h 850900"/>
                  <a:gd name="T2" fmla="*/ 596900 w 736600"/>
                  <a:gd name="T3" fmla="*/ 533400 h 850900"/>
                  <a:gd name="T4" fmla="*/ 685800 w 736600"/>
                  <a:gd name="T5" fmla="*/ 673100 h 850900"/>
                  <a:gd name="T6" fmla="*/ 736600 w 736600"/>
                  <a:gd name="T7" fmla="*/ 850900 h 850900"/>
                  <a:gd name="T8" fmla="*/ 0 60000 65536"/>
                  <a:gd name="T9" fmla="*/ 0 60000 65536"/>
                  <a:gd name="T10" fmla="*/ 0 60000 65536"/>
                  <a:gd name="T11" fmla="*/ 0 60000 65536"/>
                  <a:gd name="T12" fmla="*/ 0 w 736600"/>
                  <a:gd name="T13" fmla="*/ 0 h 850900"/>
                  <a:gd name="T14" fmla="*/ 736600 w 736600"/>
                  <a:gd name="T15" fmla="*/ 850900 h 850900"/>
                </a:gdLst>
                <a:ahLst/>
                <a:cxnLst>
                  <a:cxn ang="T8">
                    <a:pos x="T0" y="T1"/>
                  </a:cxn>
                  <a:cxn ang="T9">
                    <a:pos x="T2" y="T3"/>
                  </a:cxn>
                  <a:cxn ang="T10">
                    <a:pos x="T4" y="T5"/>
                  </a:cxn>
                  <a:cxn ang="T11">
                    <a:pos x="T6" y="T7"/>
                  </a:cxn>
                </a:cxnLst>
                <a:rect l="T12" t="T13" r="T14" b="T15"/>
                <a:pathLst>
                  <a:path w="736600" h="850900">
                    <a:moveTo>
                      <a:pt x="0" y="0"/>
                    </a:moveTo>
                    <a:cubicBezTo>
                      <a:pt x="241300" y="210608"/>
                      <a:pt x="482600" y="421217"/>
                      <a:pt x="596900" y="533400"/>
                    </a:cubicBezTo>
                    <a:cubicBezTo>
                      <a:pt x="711200" y="645583"/>
                      <a:pt x="662517" y="620183"/>
                      <a:pt x="685800" y="673100"/>
                    </a:cubicBezTo>
                    <a:cubicBezTo>
                      <a:pt x="709083" y="726017"/>
                      <a:pt x="736600" y="850900"/>
                      <a:pt x="736600" y="850900"/>
                    </a:cubicBezTo>
                  </a:path>
                </a:pathLst>
              </a:custGeom>
              <a:noFill/>
              <a:ln w="38100">
                <a:solidFill>
                  <a:srgbClr val="E98604"/>
                </a:solidFill>
                <a:round/>
                <a:headEnd/>
                <a:tailEnd type="arrow"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6104" name="Freeform 78"/>
              <p:cNvSpPr>
                <a:spLocks noChangeArrowheads="1"/>
              </p:cNvSpPr>
              <p:nvPr/>
            </p:nvSpPr>
            <p:spPr bwMode="auto">
              <a:xfrm>
                <a:off x="2705100" y="4646083"/>
                <a:ext cx="1049867" cy="933450"/>
              </a:xfrm>
              <a:custGeom>
                <a:avLst/>
                <a:gdLst>
                  <a:gd name="T0" fmla="*/ 0 w 1049867"/>
                  <a:gd name="T1" fmla="*/ 281517 h 933450"/>
                  <a:gd name="T2" fmla="*/ 25400 w 1049867"/>
                  <a:gd name="T3" fmla="*/ 484717 h 933450"/>
                  <a:gd name="T4" fmla="*/ 127000 w 1049867"/>
                  <a:gd name="T5" fmla="*/ 649817 h 933450"/>
                  <a:gd name="T6" fmla="*/ 203200 w 1049867"/>
                  <a:gd name="T7" fmla="*/ 814917 h 933450"/>
                  <a:gd name="T8" fmla="*/ 254000 w 1049867"/>
                  <a:gd name="T9" fmla="*/ 878417 h 933450"/>
                  <a:gd name="T10" fmla="*/ 355600 w 1049867"/>
                  <a:gd name="T11" fmla="*/ 903817 h 933450"/>
                  <a:gd name="T12" fmla="*/ 457200 w 1049867"/>
                  <a:gd name="T13" fmla="*/ 929217 h 933450"/>
                  <a:gd name="T14" fmla="*/ 596900 w 1049867"/>
                  <a:gd name="T15" fmla="*/ 929217 h 933450"/>
                  <a:gd name="T16" fmla="*/ 660400 w 1049867"/>
                  <a:gd name="T17" fmla="*/ 903817 h 933450"/>
                  <a:gd name="T18" fmla="*/ 749300 w 1049867"/>
                  <a:gd name="T19" fmla="*/ 827617 h 933450"/>
                  <a:gd name="T20" fmla="*/ 1003300 w 1049867"/>
                  <a:gd name="T21" fmla="*/ 395817 h 933450"/>
                  <a:gd name="T22" fmla="*/ 1028700 w 1049867"/>
                  <a:gd name="T23" fmla="*/ 345017 h 933450"/>
                  <a:gd name="T24" fmla="*/ 1028700 w 1049867"/>
                  <a:gd name="T25" fmla="*/ 306917 h 933450"/>
                  <a:gd name="T26" fmla="*/ 1003300 w 1049867"/>
                  <a:gd name="T27" fmla="*/ 243417 h 933450"/>
                  <a:gd name="T28" fmla="*/ 952500 w 1049867"/>
                  <a:gd name="T29" fmla="*/ 192617 h 933450"/>
                  <a:gd name="T30" fmla="*/ 914400 w 1049867"/>
                  <a:gd name="T31" fmla="*/ 167217 h 933450"/>
                  <a:gd name="T32" fmla="*/ 838200 w 1049867"/>
                  <a:gd name="T33" fmla="*/ 78317 h 933450"/>
                  <a:gd name="T34" fmla="*/ 749300 w 1049867"/>
                  <a:gd name="T35" fmla="*/ 65617 h 933450"/>
                  <a:gd name="T36" fmla="*/ 647700 w 1049867"/>
                  <a:gd name="T37" fmla="*/ 40217 h 933450"/>
                  <a:gd name="T38" fmla="*/ 304800 w 1049867"/>
                  <a:gd name="T39" fmla="*/ 2117 h 933450"/>
                  <a:gd name="T40" fmla="*/ 177800 w 1049867"/>
                  <a:gd name="T41" fmla="*/ 27517 h 933450"/>
                  <a:gd name="T42" fmla="*/ 114300 w 1049867"/>
                  <a:gd name="T43" fmla="*/ 78317 h 933450"/>
                  <a:gd name="T44" fmla="*/ 63500 w 1049867"/>
                  <a:gd name="T45" fmla="*/ 192617 h 933450"/>
                  <a:gd name="T46" fmla="*/ 12700 w 1049867"/>
                  <a:gd name="T47" fmla="*/ 357717 h 933450"/>
                  <a:gd name="T48" fmla="*/ 50800 w 1049867"/>
                  <a:gd name="T49" fmla="*/ 421217 h 93345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049867"/>
                  <a:gd name="T76" fmla="*/ 0 h 933450"/>
                  <a:gd name="T77" fmla="*/ 1049867 w 1049867"/>
                  <a:gd name="T78" fmla="*/ 933450 h 93345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049867" h="933450">
                    <a:moveTo>
                      <a:pt x="0" y="281517"/>
                    </a:moveTo>
                    <a:cubicBezTo>
                      <a:pt x="2116" y="352425"/>
                      <a:pt x="4233" y="423334"/>
                      <a:pt x="25400" y="484717"/>
                    </a:cubicBezTo>
                    <a:cubicBezTo>
                      <a:pt x="46567" y="546100"/>
                      <a:pt x="97367" y="594784"/>
                      <a:pt x="127000" y="649817"/>
                    </a:cubicBezTo>
                    <a:cubicBezTo>
                      <a:pt x="156633" y="704850"/>
                      <a:pt x="182033" y="776817"/>
                      <a:pt x="203200" y="814917"/>
                    </a:cubicBezTo>
                    <a:cubicBezTo>
                      <a:pt x="224367" y="853017"/>
                      <a:pt x="228600" y="863600"/>
                      <a:pt x="254000" y="878417"/>
                    </a:cubicBezTo>
                    <a:cubicBezTo>
                      <a:pt x="279400" y="893234"/>
                      <a:pt x="355600" y="903817"/>
                      <a:pt x="355600" y="903817"/>
                    </a:cubicBezTo>
                    <a:cubicBezTo>
                      <a:pt x="389467" y="912284"/>
                      <a:pt x="416983" y="924984"/>
                      <a:pt x="457200" y="929217"/>
                    </a:cubicBezTo>
                    <a:cubicBezTo>
                      <a:pt x="497417" y="933450"/>
                      <a:pt x="563033" y="933450"/>
                      <a:pt x="596900" y="929217"/>
                    </a:cubicBezTo>
                    <a:cubicBezTo>
                      <a:pt x="630767" y="924984"/>
                      <a:pt x="635000" y="920750"/>
                      <a:pt x="660400" y="903817"/>
                    </a:cubicBezTo>
                    <a:cubicBezTo>
                      <a:pt x="685800" y="886884"/>
                      <a:pt x="692150" y="912284"/>
                      <a:pt x="749300" y="827617"/>
                    </a:cubicBezTo>
                    <a:cubicBezTo>
                      <a:pt x="806450" y="742950"/>
                      <a:pt x="956733" y="476250"/>
                      <a:pt x="1003300" y="395817"/>
                    </a:cubicBezTo>
                    <a:cubicBezTo>
                      <a:pt x="1049867" y="315384"/>
                      <a:pt x="1024467" y="359834"/>
                      <a:pt x="1028700" y="345017"/>
                    </a:cubicBezTo>
                    <a:cubicBezTo>
                      <a:pt x="1032933" y="330200"/>
                      <a:pt x="1032933" y="323850"/>
                      <a:pt x="1028700" y="306917"/>
                    </a:cubicBezTo>
                    <a:cubicBezTo>
                      <a:pt x="1024467" y="289984"/>
                      <a:pt x="1016000" y="262467"/>
                      <a:pt x="1003300" y="243417"/>
                    </a:cubicBezTo>
                    <a:cubicBezTo>
                      <a:pt x="990600" y="224367"/>
                      <a:pt x="967317" y="205317"/>
                      <a:pt x="952500" y="192617"/>
                    </a:cubicBezTo>
                    <a:cubicBezTo>
                      <a:pt x="937683" y="179917"/>
                      <a:pt x="933450" y="186267"/>
                      <a:pt x="914400" y="167217"/>
                    </a:cubicBezTo>
                    <a:cubicBezTo>
                      <a:pt x="895350" y="148167"/>
                      <a:pt x="865717" y="95250"/>
                      <a:pt x="838200" y="78317"/>
                    </a:cubicBezTo>
                    <a:cubicBezTo>
                      <a:pt x="810683" y="61384"/>
                      <a:pt x="781050" y="71967"/>
                      <a:pt x="749300" y="65617"/>
                    </a:cubicBezTo>
                    <a:cubicBezTo>
                      <a:pt x="717550" y="59267"/>
                      <a:pt x="721783" y="50800"/>
                      <a:pt x="647700" y="40217"/>
                    </a:cubicBezTo>
                    <a:cubicBezTo>
                      <a:pt x="573617" y="29634"/>
                      <a:pt x="383117" y="4234"/>
                      <a:pt x="304800" y="2117"/>
                    </a:cubicBezTo>
                    <a:cubicBezTo>
                      <a:pt x="226483" y="0"/>
                      <a:pt x="209550" y="14817"/>
                      <a:pt x="177800" y="27517"/>
                    </a:cubicBezTo>
                    <a:cubicBezTo>
                      <a:pt x="146050" y="40217"/>
                      <a:pt x="133350" y="50800"/>
                      <a:pt x="114300" y="78317"/>
                    </a:cubicBezTo>
                    <a:cubicBezTo>
                      <a:pt x="95250" y="105834"/>
                      <a:pt x="80433" y="146050"/>
                      <a:pt x="63500" y="192617"/>
                    </a:cubicBezTo>
                    <a:cubicBezTo>
                      <a:pt x="46567" y="239184"/>
                      <a:pt x="14817" y="319617"/>
                      <a:pt x="12700" y="357717"/>
                    </a:cubicBezTo>
                    <a:cubicBezTo>
                      <a:pt x="10583" y="395817"/>
                      <a:pt x="50800" y="421217"/>
                      <a:pt x="50800" y="421217"/>
                    </a:cubicBezTo>
                  </a:path>
                </a:pathLst>
              </a:custGeom>
              <a:noFill/>
              <a:ln w="38100">
                <a:solidFill>
                  <a:srgbClr val="E98604"/>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cxnSp>
            <p:nvCxnSpPr>
              <p:cNvPr id="46105" name="Straight Arrow Connector 80"/>
              <p:cNvCxnSpPr>
                <a:cxnSpLocks noChangeShapeType="1"/>
                <a:stCxn id="46104" idx="5"/>
                <a:endCxn id="46104" idx="7"/>
              </p:cNvCxnSpPr>
              <p:nvPr/>
            </p:nvCxnSpPr>
            <p:spPr bwMode="auto">
              <a:xfrm>
                <a:off x="3060700" y="5549900"/>
                <a:ext cx="241300" cy="25400"/>
              </a:xfrm>
              <a:prstGeom prst="straightConnector1">
                <a:avLst/>
              </a:prstGeom>
              <a:noFill/>
              <a:ln w="38100">
                <a:solidFill>
                  <a:srgbClr val="E98604"/>
                </a:solidFill>
                <a:round/>
                <a:headEnd/>
                <a:tailEnd type="arrow" w="med" len="med"/>
              </a:ln>
              <a:extLst>
                <a:ext uri="{909E8E84-426E-40DD-AFC4-6F175D3DCCD1}">
                  <a14:hiddenFill xmlns:a14="http://schemas.microsoft.com/office/drawing/2010/main">
                    <a:noFill/>
                  </a14:hiddenFill>
                </a:ext>
              </a:extLst>
            </p:spPr>
          </p:cxnSp>
          <p:cxnSp>
            <p:nvCxnSpPr>
              <p:cNvPr id="46106" name="Straight Arrow Connector 82"/>
              <p:cNvCxnSpPr>
                <a:cxnSpLocks noChangeShapeType="1"/>
                <a:stCxn id="46104" idx="13"/>
                <a:endCxn id="46104" idx="17"/>
              </p:cNvCxnSpPr>
              <p:nvPr/>
            </p:nvCxnSpPr>
            <p:spPr bwMode="auto">
              <a:xfrm flipH="1" flipV="1">
                <a:off x="3454400" y="4711700"/>
                <a:ext cx="254000" cy="177800"/>
              </a:xfrm>
              <a:prstGeom prst="straightConnector1">
                <a:avLst/>
              </a:prstGeom>
              <a:noFill/>
              <a:ln w="38100">
                <a:solidFill>
                  <a:srgbClr val="E98604"/>
                </a:solidFill>
                <a:round/>
                <a:headEnd/>
                <a:tailEnd type="arrow" w="med" len="med"/>
              </a:ln>
              <a:extLst>
                <a:ext uri="{909E8E84-426E-40DD-AFC4-6F175D3DCCD1}">
                  <a14:hiddenFill xmlns:a14="http://schemas.microsoft.com/office/drawing/2010/main">
                    <a:noFill/>
                  </a14:hiddenFill>
                </a:ext>
              </a:extLst>
            </p:spPr>
          </p:cxnSp>
          <p:pic>
            <p:nvPicPr>
              <p:cNvPr id="84" name="Picture 83" descr="Screen shot 2011-12-12 at 9.17.17 AM   Dec 12.png"/>
              <p:cNvPicPr>
                <a:picLocks noChangeAspect="1"/>
              </p:cNvPicPr>
              <p:nvPr/>
            </p:nvPicPr>
            <p:blipFill>
              <a:blip r:embed="rId4"/>
              <a:stretch>
                <a:fillRect/>
              </a:stretch>
            </p:blipFill>
            <p:spPr>
              <a:xfrm>
                <a:off x="4035545" y="5024557"/>
                <a:ext cx="676021" cy="1230960"/>
              </a:xfrm>
              <a:prstGeom prst="rect">
                <a:avLst/>
              </a:prstGeom>
              <a:effectLst>
                <a:softEdge rad="88900"/>
              </a:effectLst>
            </p:spPr>
          </p:pic>
        </p:grpSp>
        <p:sp>
          <p:nvSpPr>
            <p:cNvPr id="46083" name="Freeform 40"/>
            <p:cNvSpPr>
              <a:spLocks noChangeArrowheads="1"/>
            </p:cNvSpPr>
            <p:nvPr/>
          </p:nvSpPr>
          <p:spPr bwMode="auto">
            <a:xfrm>
              <a:off x="1801560" y="2876550"/>
              <a:ext cx="3479800" cy="877888"/>
            </a:xfrm>
            <a:custGeom>
              <a:avLst/>
              <a:gdLst>
                <a:gd name="T0" fmla="*/ 0 w 3479800"/>
                <a:gd name="T1" fmla="*/ 0 h 878417"/>
                <a:gd name="T2" fmla="*/ 990600 w 3479800"/>
                <a:gd name="T3" fmla="*/ 667046 h 878417"/>
                <a:gd name="T4" fmla="*/ 1066800 w 3479800"/>
                <a:gd name="T5" fmla="*/ 717388 h 878417"/>
                <a:gd name="T6" fmla="*/ 1257300 w 3479800"/>
                <a:gd name="T7" fmla="*/ 805489 h 878417"/>
                <a:gd name="T8" fmla="*/ 1397000 w 3479800"/>
                <a:gd name="T9" fmla="*/ 843246 h 878417"/>
                <a:gd name="T10" fmla="*/ 1549400 w 3479800"/>
                <a:gd name="T11" fmla="*/ 855831 h 878417"/>
                <a:gd name="T12" fmla="*/ 1778000 w 3479800"/>
                <a:gd name="T13" fmla="*/ 868417 h 878417"/>
                <a:gd name="T14" fmla="*/ 2082800 w 3479800"/>
                <a:gd name="T15" fmla="*/ 843246 h 878417"/>
                <a:gd name="T16" fmla="*/ 2425700 w 3479800"/>
                <a:gd name="T17" fmla="*/ 780318 h 878417"/>
                <a:gd name="T18" fmla="*/ 2844800 w 3479800"/>
                <a:gd name="T19" fmla="*/ 604117 h 878417"/>
                <a:gd name="T20" fmla="*/ 3289300 w 3479800"/>
                <a:gd name="T21" fmla="*/ 364987 h 878417"/>
                <a:gd name="T22" fmla="*/ 3479800 w 3479800"/>
                <a:gd name="T23" fmla="*/ 151029 h 87841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479800"/>
                <a:gd name="T37" fmla="*/ 0 h 878417"/>
                <a:gd name="T38" fmla="*/ 3479800 w 3479800"/>
                <a:gd name="T39" fmla="*/ 878417 h 87841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479800" h="878417">
                  <a:moveTo>
                    <a:pt x="0" y="0"/>
                  </a:moveTo>
                  <a:lnTo>
                    <a:pt x="990600" y="673100"/>
                  </a:lnTo>
                  <a:cubicBezTo>
                    <a:pt x="1168400" y="793750"/>
                    <a:pt x="1022350" y="700617"/>
                    <a:pt x="1066800" y="723900"/>
                  </a:cubicBezTo>
                  <a:cubicBezTo>
                    <a:pt x="1111250" y="747183"/>
                    <a:pt x="1202267" y="791633"/>
                    <a:pt x="1257300" y="812800"/>
                  </a:cubicBezTo>
                  <a:cubicBezTo>
                    <a:pt x="1312333" y="833967"/>
                    <a:pt x="1348317" y="842433"/>
                    <a:pt x="1397000" y="850900"/>
                  </a:cubicBezTo>
                  <a:cubicBezTo>
                    <a:pt x="1445683" y="859367"/>
                    <a:pt x="1485900" y="859367"/>
                    <a:pt x="1549400" y="863600"/>
                  </a:cubicBezTo>
                  <a:cubicBezTo>
                    <a:pt x="1612900" y="867833"/>
                    <a:pt x="1689100" y="878417"/>
                    <a:pt x="1778000" y="876300"/>
                  </a:cubicBezTo>
                  <a:cubicBezTo>
                    <a:pt x="1866900" y="874183"/>
                    <a:pt x="1974850" y="865717"/>
                    <a:pt x="2082800" y="850900"/>
                  </a:cubicBezTo>
                  <a:cubicBezTo>
                    <a:pt x="2190750" y="836083"/>
                    <a:pt x="2298700" y="827617"/>
                    <a:pt x="2425700" y="787400"/>
                  </a:cubicBezTo>
                  <a:cubicBezTo>
                    <a:pt x="2552700" y="747183"/>
                    <a:pt x="2700867" y="679450"/>
                    <a:pt x="2844800" y="609600"/>
                  </a:cubicBezTo>
                  <a:cubicBezTo>
                    <a:pt x="2988733" y="539750"/>
                    <a:pt x="3183467" y="444500"/>
                    <a:pt x="3289300" y="368300"/>
                  </a:cubicBezTo>
                  <a:cubicBezTo>
                    <a:pt x="3395133" y="292100"/>
                    <a:pt x="3437466" y="222250"/>
                    <a:pt x="3479800" y="152400"/>
                  </a:cubicBezTo>
                </a:path>
              </a:pathLst>
            </a:cu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6084" name="TextBox 53"/>
            <p:cNvSpPr txBox="1">
              <a:spLocks noChangeArrowheads="1"/>
            </p:cNvSpPr>
            <p:nvPr/>
          </p:nvSpPr>
          <p:spPr bwMode="auto">
            <a:xfrm rot="1500000">
              <a:off x="4935283" y="5358770"/>
              <a:ext cx="1035049" cy="523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a:solidFill>
                    <a:schemeClr val="tx1"/>
                  </a:solidFill>
                  <a:latin typeface="Arial" pitchFamily="34" charset="0"/>
                  <a:ea typeface="ＭＳ Ｐゴシック" pitchFamily="34" charset="-128"/>
                </a:defRPr>
              </a:lvl1pPr>
              <a:lvl2pPr marL="742950" indent="-285750" defTabSz="912813" eaLnBrk="0" hangingPunct="0">
                <a:defRPr>
                  <a:solidFill>
                    <a:schemeClr val="tx1"/>
                  </a:solidFill>
                  <a:latin typeface="Arial" pitchFamily="34" charset="0"/>
                  <a:ea typeface="ＭＳ Ｐゴシック" pitchFamily="34" charset="-128"/>
                </a:defRPr>
              </a:lvl2pPr>
              <a:lvl3pPr marL="1143000" indent="-228600" defTabSz="912813" eaLnBrk="0" hangingPunct="0">
                <a:defRPr>
                  <a:solidFill>
                    <a:schemeClr val="tx1"/>
                  </a:solidFill>
                  <a:latin typeface="Arial" pitchFamily="34" charset="0"/>
                  <a:ea typeface="ＭＳ Ｐゴシック" pitchFamily="34" charset="-128"/>
                </a:defRPr>
              </a:lvl3pPr>
              <a:lvl4pPr marL="1600200" indent="-228600" defTabSz="912813" eaLnBrk="0" hangingPunct="0">
                <a:defRPr>
                  <a:solidFill>
                    <a:schemeClr val="tx1"/>
                  </a:solidFill>
                  <a:latin typeface="Arial" pitchFamily="34" charset="0"/>
                  <a:ea typeface="ＭＳ Ｐゴシック" pitchFamily="34" charset="-128"/>
                </a:defRPr>
              </a:lvl4pPr>
              <a:lvl5pPr marL="2057400" indent="-228600" defTabSz="912813" eaLnBrk="0" hangingPunct="0">
                <a:defRPr>
                  <a:solidFill>
                    <a:schemeClr val="tx1"/>
                  </a:solidFill>
                  <a:latin typeface="Arial" pitchFamily="34" charset="0"/>
                  <a:ea typeface="ＭＳ Ｐゴシック" pitchFamily="34" charset="-128"/>
                </a:defRPr>
              </a:lvl5pPr>
              <a:lvl6pPr marL="25146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buFont typeface="Wingdings" pitchFamily="2" charset="2"/>
                <a:buNone/>
              </a:pPr>
              <a:r>
                <a:rPr lang="en-US" sz="1400" dirty="0" err="1">
                  <a:solidFill>
                    <a:srgbClr val="FFFFFF"/>
                  </a:solidFill>
                </a:rPr>
                <a:t>Muon</a:t>
              </a:r>
              <a:r>
                <a:rPr lang="en-US" sz="1400" dirty="0">
                  <a:solidFill>
                    <a:srgbClr val="FFFFFF"/>
                  </a:solidFill>
                </a:rPr>
                <a:t> Campus</a:t>
              </a:r>
            </a:p>
          </p:txBody>
        </p:sp>
      </p:grpSp>
      <p:sp>
        <p:nvSpPr>
          <p:cNvPr id="46085" name="Text Box 10"/>
          <p:cNvSpPr txBox="1">
            <a:spLocks noChangeArrowheads="1"/>
          </p:cNvSpPr>
          <p:nvPr/>
        </p:nvSpPr>
        <p:spPr bwMode="auto">
          <a:xfrm>
            <a:off x="-10886" y="400050"/>
            <a:ext cx="91440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a:solidFill>
                  <a:schemeClr val="tx1"/>
                </a:solidFill>
                <a:latin typeface="Arial" pitchFamily="34" charset="0"/>
                <a:ea typeface="ＭＳ Ｐゴシック" pitchFamily="34" charset="-128"/>
              </a:defRPr>
            </a:lvl1pPr>
            <a:lvl2pPr marL="742950" indent="-285750" defTabSz="912813" eaLnBrk="0" hangingPunct="0">
              <a:defRPr>
                <a:solidFill>
                  <a:schemeClr val="tx1"/>
                </a:solidFill>
                <a:latin typeface="Arial" pitchFamily="34" charset="0"/>
                <a:ea typeface="ＭＳ Ｐゴシック" pitchFamily="34" charset="-128"/>
              </a:defRPr>
            </a:lvl2pPr>
            <a:lvl3pPr marL="1143000" indent="-228600" defTabSz="912813" eaLnBrk="0" hangingPunct="0">
              <a:defRPr>
                <a:solidFill>
                  <a:schemeClr val="tx1"/>
                </a:solidFill>
                <a:latin typeface="Arial" pitchFamily="34" charset="0"/>
                <a:ea typeface="ＭＳ Ｐゴシック" pitchFamily="34" charset="-128"/>
              </a:defRPr>
            </a:lvl3pPr>
            <a:lvl4pPr marL="1600200" indent="-228600" defTabSz="912813" eaLnBrk="0" hangingPunct="0">
              <a:defRPr>
                <a:solidFill>
                  <a:schemeClr val="tx1"/>
                </a:solidFill>
                <a:latin typeface="Arial" pitchFamily="34" charset="0"/>
                <a:ea typeface="ＭＳ Ｐゴシック" pitchFamily="34" charset="-128"/>
              </a:defRPr>
            </a:lvl4pPr>
            <a:lvl5pPr marL="2057400" indent="-228600" defTabSz="912813" eaLnBrk="0" hangingPunct="0">
              <a:defRPr>
                <a:solidFill>
                  <a:schemeClr val="tx1"/>
                </a:solidFill>
                <a:latin typeface="Arial" pitchFamily="34" charset="0"/>
                <a:ea typeface="ＭＳ Ｐゴシック" pitchFamily="34" charset="-128"/>
              </a:defRPr>
            </a:lvl5pPr>
            <a:lvl6pPr marL="25146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r>
              <a:rPr lang="en-US" sz="2700" dirty="0" smtClean="0">
                <a:solidFill>
                  <a:srgbClr val="FFFFFF"/>
                </a:solidFill>
              </a:rPr>
              <a:t>Intensity Frontier at Fermilab: </a:t>
            </a:r>
            <a:r>
              <a:rPr lang="en-US" sz="2700" dirty="0" err="1" smtClean="0">
                <a:solidFill>
                  <a:srgbClr val="FFFFFF"/>
                </a:solidFill>
              </a:rPr>
              <a:t>Muon</a:t>
            </a:r>
            <a:r>
              <a:rPr lang="en-US" sz="2700" dirty="0" smtClean="0">
                <a:solidFill>
                  <a:srgbClr val="FFFFFF"/>
                </a:solidFill>
              </a:rPr>
              <a:t> Campus</a:t>
            </a:r>
            <a:endParaRPr lang="en-US" sz="2700" dirty="0">
              <a:solidFill>
                <a:srgbClr val="FFFFFF"/>
              </a:solidFill>
            </a:endParaRPr>
          </a:p>
        </p:txBody>
      </p:sp>
      <p:sp>
        <p:nvSpPr>
          <p:cNvPr id="4" name="Slide Number Placeholder 3"/>
          <p:cNvSpPr>
            <a:spLocks noGrp="1"/>
          </p:cNvSpPr>
          <p:nvPr>
            <p:ph type="sldNum" sz="quarter" idx="11"/>
          </p:nvPr>
        </p:nvSpPr>
        <p:spPr/>
        <p:txBody>
          <a:bodyPr/>
          <a:lstStyle/>
          <a:p>
            <a:pPr>
              <a:defRPr/>
            </a:pPr>
            <a:fld id="{4EE63935-E45B-46A4-BFD3-287CB7A07C9F}" type="slidenum">
              <a:rPr lang="en-US" smtClean="0"/>
              <a:pPr>
                <a:defRPr/>
              </a:pPr>
              <a:t>13</a:t>
            </a:fld>
            <a:endParaRPr lang="en-US" dirty="0"/>
          </a:p>
        </p:txBody>
      </p:sp>
      <p:pic>
        <p:nvPicPr>
          <p:cNvPr id="56" name="Picture 61" descr="g-2-jpg"/>
          <p:cNvPicPr>
            <a:picLocks noChangeAspect="1" noChangeArrowheads="1"/>
          </p:cNvPicPr>
          <p:nvPr/>
        </p:nvPicPr>
        <p:blipFill>
          <a:blip r:embed="rId5">
            <a:extLst>
              <a:ext uri="{28A0092B-C50C-407E-A947-70E740481C1C}">
                <a14:useLocalDpi xmlns:a14="http://schemas.microsoft.com/office/drawing/2010/main" val="0"/>
              </a:ext>
            </a:extLst>
          </a:blip>
          <a:srcRect l="50000" t="18965" r="734" b="18965"/>
          <a:stretch>
            <a:fillRect/>
          </a:stretch>
        </p:blipFill>
        <p:spPr bwMode="auto">
          <a:xfrm>
            <a:off x="5367342" y="1340781"/>
            <a:ext cx="3192770" cy="2739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8" name="Group 26"/>
          <p:cNvGrpSpPr>
            <a:grpSpLocks/>
          </p:cNvGrpSpPr>
          <p:nvPr/>
        </p:nvGrpSpPr>
        <p:grpSpPr bwMode="auto">
          <a:xfrm>
            <a:off x="1299157" y="4688124"/>
            <a:ext cx="7348856" cy="1605660"/>
            <a:chOff x="183688" y="3384490"/>
            <a:chExt cx="8664030" cy="2522324"/>
          </a:xfrm>
        </p:grpSpPr>
        <p:pic>
          <p:nvPicPr>
            <p:cNvPr id="69" name="Picture 27" descr="mu2e-pic-v3.png"/>
            <p:cNvPicPr>
              <a:picLocks noChangeAspect="1"/>
            </p:cNvPicPr>
            <p:nvPr/>
          </p:nvPicPr>
          <p:blipFill>
            <a:blip r:embed="rId6">
              <a:extLst>
                <a:ext uri="{28A0092B-C50C-407E-A947-70E740481C1C}">
                  <a14:useLocalDpi xmlns:a14="http://schemas.microsoft.com/office/drawing/2010/main" val="0"/>
                </a:ext>
              </a:extLst>
            </a:blip>
            <a:srcRect t="25703" b="15276"/>
            <a:stretch>
              <a:fillRect/>
            </a:stretch>
          </p:blipFill>
          <p:spPr bwMode="auto">
            <a:xfrm>
              <a:off x="228600" y="3384490"/>
              <a:ext cx="8547100" cy="2522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 name="TextBox 28"/>
            <p:cNvSpPr txBox="1">
              <a:spLocks noChangeArrowheads="1"/>
            </p:cNvSpPr>
            <p:nvPr/>
          </p:nvSpPr>
          <p:spPr bwMode="auto">
            <a:xfrm>
              <a:off x="183688" y="3441640"/>
              <a:ext cx="2249567" cy="369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a:solidFill>
                    <a:schemeClr val="tx1"/>
                  </a:solidFill>
                  <a:latin typeface="Arial" pitchFamily="34" charset="0"/>
                  <a:ea typeface="ＭＳ Ｐゴシック" pitchFamily="34" charset="-128"/>
                </a:defRPr>
              </a:lvl1pPr>
              <a:lvl2pPr marL="742950" indent="-285750" defTabSz="912813" eaLnBrk="0" hangingPunct="0">
                <a:defRPr>
                  <a:solidFill>
                    <a:schemeClr val="tx1"/>
                  </a:solidFill>
                  <a:latin typeface="Arial" pitchFamily="34" charset="0"/>
                  <a:ea typeface="ＭＳ Ｐゴシック" pitchFamily="34" charset="-128"/>
                </a:defRPr>
              </a:lvl2pPr>
              <a:lvl3pPr marL="1143000" indent="-228600" defTabSz="912813" eaLnBrk="0" hangingPunct="0">
                <a:defRPr>
                  <a:solidFill>
                    <a:schemeClr val="tx1"/>
                  </a:solidFill>
                  <a:latin typeface="Arial" pitchFamily="34" charset="0"/>
                  <a:ea typeface="ＭＳ Ｐゴシック" pitchFamily="34" charset="-128"/>
                </a:defRPr>
              </a:lvl3pPr>
              <a:lvl4pPr marL="1600200" indent="-228600" defTabSz="912813" eaLnBrk="0" hangingPunct="0">
                <a:defRPr>
                  <a:solidFill>
                    <a:schemeClr val="tx1"/>
                  </a:solidFill>
                  <a:latin typeface="Arial" pitchFamily="34" charset="0"/>
                  <a:ea typeface="ＭＳ Ｐゴシック" pitchFamily="34" charset="-128"/>
                </a:defRPr>
              </a:lvl4pPr>
              <a:lvl5pPr marL="2057400" indent="-228600" defTabSz="912813" eaLnBrk="0" hangingPunct="0">
                <a:defRPr>
                  <a:solidFill>
                    <a:schemeClr val="tx1"/>
                  </a:solidFill>
                  <a:latin typeface="Arial" pitchFamily="34" charset="0"/>
                  <a:ea typeface="ＭＳ Ｐゴシック" pitchFamily="34" charset="-128"/>
                </a:defRPr>
              </a:lvl5pPr>
              <a:lvl6pPr marL="25146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sz="1800" dirty="0">
                  <a:solidFill>
                    <a:srgbClr val="000000"/>
                  </a:solidFill>
                </a:rPr>
                <a:t>Production Solenoid</a:t>
              </a:r>
            </a:p>
          </p:txBody>
        </p:sp>
        <p:sp>
          <p:nvSpPr>
            <p:cNvPr id="71" name="TextBox 29"/>
            <p:cNvSpPr txBox="1">
              <a:spLocks noChangeArrowheads="1"/>
            </p:cNvSpPr>
            <p:nvPr/>
          </p:nvSpPr>
          <p:spPr bwMode="auto">
            <a:xfrm>
              <a:off x="5561116" y="3498790"/>
              <a:ext cx="2018711" cy="369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a:solidFill>
                    <a:schemeClr val="tx1"/>
                  </a:solidFill>
                  <a:latin typeface="Arial" pitchFamily="34" charset="0"/>
                  <a:ea typeface="ＭＳ Ｐゴシック" pitchFamily="34" charset="-128"/>
                </a:defRPr>
              </a:lvl1pPr>
              <a:lvl2pPr marL="742950" indent="-285750" defTabSz="912813" eaLnBrk="0" hangingPunct="0">
                <a:defRPr>
                  <a:solidFill>
                    <a:schemeClr val="tx1"/>
                  </a:solidFill>
                  <a:latin typeface="Arial" pitchFamily="34" charset="0"/>
                  <a:ea typeface="ＭＳ Ｐゴシック" pitchFamily="34" charset="-128"/>
                </a:defRPr>
              </a:lvl2pPr>
              <a:lvl3pPr marL="1143000" indent="-228600" defTabSz="912813" eaLnBrk="0" hangingPunct="0">
                <a:defRPr>
                  <a:solidFill>
                    <a:schemeClr val="tx1"/>
                  </a:solidFill>
                  <a:latin typeface="Arial" pitchFamily="34" charset="0"/>
                  <a:ea typeface="ＭＳ Ｐゴシック" pitchFamily="34" charset="-128"/>
                </a:defRPr>
              </a:lvl3pPr>
              <a:lvl4pPr marL="1600200" indent="-228600" defTabSz="912813" eaLnBrk="0" hangingPunct="0">
                <a:defRPr>
                  <a:solidFill>
                    <a:schemeClr val="tx1"/>
                  </a:solidFill>
                  <a:latin typeface="Arial" pitchFamily="34" charset="0"/>
                  <a:ea typeface="ＭＳ Ｐゴシック" pitchFamily="34" charset="-128"/>
                </a:defRPr>
              </a:lvl4pPr>
              <a:lvl5pPr marL="2057400" indent="-228600" defTabSz="912813" eaLnBrk="0" hangingPunct="0">
                <a:defRPr>
                  <a:solidFill>
                    <a:schemeClr val="tx1"/>
                  </a:solidFill>
                  <a:latin typeface="Arial" pitchFamily="34" charset="0"/>
                  <a:ea typeface="ＭＳ Ｐゴシック" pitchFamily="34" charset="-128"/>
                </a:defRPr>
              </a:lvl5pPr>
              <a:lvl6pPr marL="25146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sz="1800" dirty="0">
                  <a:solidFill>
                    <a:srgbClr val="000000"/>
                  </a:solidFill>
                </a:rPr>
                <a:t>Detector Solenoid</a:t>
              </a:r>
            </a:p>
          </p:txBody>
        </p:sp>
        <p:sp>
          <p:nvSpPr>
            <p:cNvPr id="72" name="TextBox 30"/>
            <p:cNvSpPr txBox="1">
              <a:spLocks noChangeArrowheads="1"/>
            </p:cNvSpPr>
            <p:nvPr/>
          </p:nvSpPr>
          <p:spPr bwMode="auto">
            <a:xfrm>
              <a:off x="2377216" y="3727388"/>
              <a:ext cx="2125546" cy="369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a:solidFill>
                    <a:schemeClr val="tx1"/>
                  </a:solidFill>
                  <a:latin typeface="Arial" pitchFamily="34" charset="0"/>
                  <a:ea typeface="ＭＳ Ｐゴシック" pitchFamily="34" charset="-128"/>
                </a:defRPr>
              </a:lvl1pPr>
              <a:lvl2pPr marL="742950" indent="-285750" defTabSz="912813" eaLnBrk="0" hangingPunct="0">
                <a:defRPr>
                  <a:solidFill>
                    <a:schemeClr val="tx1"/>
                  </a:solidFill>
                  <a:latin typeface="Arial" pitchFamily="34" charset="0"/>
                  <a:ea typeface="ＭＳ Ｐゴシック" pitchFamily="34" charset="-128"/>
                </a:defRPr>
              </a:lvl2pPr>
              <a:lvl3pPr marL="1143000" indent="-228600" defTabSz="912813" eaLnBrk="0" hangingPunct="0">
                <a:defRPr>
                  <a:solidFill>
                    <a:schemeClr val="tx1"/>
                  </a:solidFill>
                  <a:latin typeface="Arial" pitchFamily="34" charset="0"/>
                  <a:ea typeface="ＭＳ Ｐゴシック" pitchFamily="34" charset="-128"/>
                </a:defRPr>
              </a:lvl3pPr>
              <a:lvl4pPr marL="1600200" indent="-228600" defTabSz="912813" eaLnBrk="0" hangingPunct="0">
                <a:defRPr>
                  <a:solidFill>
                    <a:schemeClr val="tx1"/>
                  </a:solidFill>
                  <a:latin typeface="Arial" pitchFamily="34" charset="0"/>
                  <a:ea typeface="ＭＳ Ｐゴシック" pitchFamily="34" charset="-128"/>
                </a:defRPr>
              </a:lvl4pPr>
              <a:lvl5pPr marL="2057400" indent="-228600" defTabSz="912813" eaLnBrk="0" hangingPunct="0">
                <a:defRPr>
                  <a:solidFill>
                    <a:schemeClr val="tx1"/>
                  </a:solidFill>
                  <a:latin typeface="Arial" pitchFamily="34" charset="0"/>
                  <a:ea typeface="ＭＳ Ｐゴシック" pitchFamily="34" charset="-128"/>
                </a:defRPr>
              </a:lvl5pPr>
              <a:lvl6pPr marL="25146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sz="1800">
                  <a:solidFill>
                    <a:srgbClr val="000000"/>
                  </a:solidFill>
                </a:rPr>
                <a:t>Transport Solenoid</a:t>
              </a:r>
            </a:p>
          </p:txBody>
        </p:sp>
        <p:sp>
          <p:nvSpPr>
            <p:cNvPr id="73" name="TextBox 31"/>
            <p:cNvSpPr txBox="1">
              <a:spLocks noChangeArrowheads="1"/>
            </p:cNvSpPr>
            <p:nvPr/>
          </p:nvSpPr>
          <p:spPr bwMode="auto">
            <a:xfrm>
              <a:off x="1579478" y="4974419"/>
              <a:ext cx="1595475" cy="646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a:solidFill>
                    <a:schemeClr val="tx1"/>
                  </a:solidFill>
                  <a:latin typeface="Arial" pitchFamily="34" charset="0"/>
                  <a:ea typeface="ＭＳ Ｐゴシック" pitchFamily="34" charset="-128"/>
                </a:defRPr>
              </a:lvl1pPr>
              <a:lvl2pPr marL="742950" indent="-285750" defTabSz="912813" eaLnBrk="0" hangingPunct="0">
                <a:defRPr>
                  <a:solidFill>
                    <a:schemeClr val="tx1"/>
                  </a:solidFill>
                  <a:latin typeface="Arial" pitchFamily="34" charset="0"/>
                  <a:ea typeface="ＭＳ Ｐゴシック" pitchFamily="34" charset="-128"/>
                </a:defRPr>
              </a:lvl2pPr>
              <a:lvl3pPr marL="1143000" indent="-228600" defTabSz="912813" eaLnBrk="0" hangingPunct="0">
                <a:defRPr>
                  <a:solidFill>
                    <a:schemeClr val="tx1"/>
                  </a:solidFill>
                  <a:latin typeface="Arial" pitchFamily="34" charset="0"/>
                  <a:ea typeface="ＭＳ Ｐゴシック" pitchFamily="34" charset="-128"/>
                </a:defRPr>
              </a:lvl3pPr>
              <a:lvl4pPr marL="1600200" indent="-228600" defTabSz="912813" eaLnBrk="0" hangingPunct="0">
                <a:defRPr>
                  <a:solidFill>
                    <a:schemeClr val="tx1"/>
                  </a:solidFill>
                  <a:latin typeface="Arial" pitchFamily="34" charset="0"/>
                  <a:ea typeface="ＭＳ Ｐゴシック" pitchFamily="34" charset="-128"/>
                </a:defRPr>
              </a:lvl4pPr>
              <a:lvl5pPr marL="2057400" indent="-228600" defTabSz="912813" eaLnBrk="0" hangingPunct="0">
                <a:defRPr>
                  <a:solidFill>
                    <a:schemeClr val="tx1"/>
                  </a:solidFill>
                  <a:latin typeface="Arial" pitchFamily="34" charset="0"/>
                  <a:ea typeface="ＭＳ Ｐゴシック" pitchFamily="34" charset="-128"/>
                </a:defRPr>
              </a:lvl5pPr>
              <a:lvl6pPr marL="25146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r>
                <a:rPr lang="en-US" sz="1800">
                  <a:solidFill>
                    <a:srgbClr val="000000"/>
                  </a:solidFill>
                </a:rPr>
                <a:t>Proton Beam </a:t>
              </a:r>
            </a:p>
            <a:p>
              <a:pPr algn="ctr" eaLnBrk="1" hangingPunct="1"/>
              <a:r>
                <a:rPr lang="en-US" sz="1800">
                  <a:solidFill>
                    <a:srgbClr val="000000"/>
                  </a:solidFill>
                </a:rPr>
                <a:t>to Target</a:t>
              </a:r>
            </a:p>
          </p:txBody>
        </p:sp>
        <p:sp>
          <p:nvSpPr>
            <p:cNvPr id="74" name="TextBox 32"/>
            <p:cNvSpPr txBox="1">
              <a:spLocks noChangeArrowheads="1"/>
            </p:cNvSpPr>
            <p:nvPr/>
          </p:nvSpPr>
          <p:spPr bwMode="auto">
            <a:xfrm>
              <a:off x="6690628" y="5008024"/>
              <a:ext cx="958438" cy="369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a:solidFill>
                    <a:schemeClr val="tx1"/>
                  </a:solidFill>
                  <a:latin typeface="Arial" pitchFamily="34" charset="0"/>
                  <a:ea typeface="ＭＳ Ｐゴシック" pitchFamily="34" charset="-128"/>
                </a:defRPr>
              </a:lvl1pPr>
              <a:lvl2pPr marL="742950" indent="-285750" defTabSz="912813" eaLnBrk="0" hangingPunct="0">
                <a:defRPr>
                  <a:solidFill>
                    <a:schemeClr val="tx1"/>
                  </a:solidFill>
                  <a:latin typeface="Arial" pitchFamily="34" charset="0"/>
                  <a:ea typeface="ＭＳ Ｐゴシック" pitchFamily="34" charset="-128"/>
                </a:defRPr>
              </a:lvl2pPr>
              <a:lvl3pPr marL="1143000" indent="-228600" defTabSz="912813" eaLnBrk="0" hangingPunct="0">
                <a:defRPr>
                  <a:solidFill>
                    <a:schemeClr val="tx1"/>
                  </a:solidFill>
                  <a:latin typeface="Arial" pitchFamily="34" charset="0"/>
                  <a:ea typeface="ＭＳ Ｐゴシック" pitchFamily="34" charset="-128"/>
                </a:defRPr>
              </a:lvl3pPr>
              <a:lvl4pPr marL="1600200" indent="-228600" defTabSz="912813" eaLnBrk="0" hangingPunct="0">
                <a:defRPr>
                  <a:solidFill>
                    <a:schemeClr val="tx1"/>
                  </a:solidFill>
                  <a:latin typeface="Arial" pitchFamily="34" charset="0"/>
                  <a:ea typeface="ＭＳ Ｐゴシック" pitchFamily="34" charset="-128"/>
                </a:defRPr>
              </a:lvl4pPr>
              <a:lvl5pPr marL="2057400" indent="-228600" defTabSz="912813" eaLnBrk="0" hangingPunct="0">
                <a:defRPr>
                  <a:solidFill>
                    <a:schemeClr val="tx1"/>
                  </a:solidFill>
                  <a:latin typeface="Arial" pitchFamily="34" charset="0"/>
                  <a:ea typeface="ＭＳ Ｐゴシック" pitchFamily="34" charset="-128"/>
                </a:defRPr>
              </a:lvl5pPr>
              <a:lvl6pPr marL="25146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sz="1800">
                  <a:solidFill>
                    <a:srgbClr val="000000"/>
                  </a:solidFill>
                </a:rPr>
                <a:t>Tracker</a:t>
              </a:r>
            </a:p>
          </p:txBody>
        </p:sp>
        <p:sp>
          <p:nvSpPr>
            <p:cNvPr id="75" name="TextBox 33"/>
            <p:cNvSpPr txBox="1">
              <a:spLocks noChangeArrowheads="1"/>
            </p:cNvSpPr>
            <p:nvPr/>
          </p:nvSpPr>
          <p:spPr bwMode="auto">
            <a:xfrm>
              <a:off x="7470275" y="4823358"/>
              <a:ext cx="1377443" cy="369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a:solidFill>
                    <a:schemeClr val="tx1"/>
                  </a:solidFill>
                  <a:latin typeface="Arial" pitchFamily="34" charset="0"/>
                  <a:ea typeface="ＭＳ Ｐゴシック" pitchFamily="34" charset="-128"/>
                </a:defRPr>
              </a:lvl1pPr>
              <a:lvl2pPr marL="742950" indent="-285750" defTabSz="912813" eaLnBrk="0" hangingPunct="0">
                <a:defRPr>
                  <a:solidFill>
                    <a:schemeClr val="tx1"/>
                  </a:solidFill>
                  <a:latin typeface="Arial" pitchFamily="34" charset="0"/>
                  <a:ea typeface="ＭＳ Ｐゴシック" pitchFamily="34" charset="-128"/>
                </a:defRPr>
              </a:lvl2pPr>
              <a:lvl3pPr marL="1143000" indent="-228600" defTabSz="912813" eaLnBrk="0" hangingPunct="0">
                <a:defRPr>
                  <a:solidFill>
                    <a:schemeClr val="tx1"/>
                  </a:solidFill>
                  <a:latin typeface="Arial" pitchFamily="34" charset="0"/>
                  <a:ea typeface="ＭＳ Ｐゴシック" pitchFamily="34" charset="-128"/>
                </a:defRPr>
              </a:lvl3pPr>
              <a:lvl4pPr marL="1600200" indent="-228600" defTabSz="912813" eaLnBrk="0" hangingPunct="0">
                <a:defRPr>
                  <a:solidFill>
                    <a:schemeClr val="tx1"/>
                  </a:solidFill>
                  <a:latin typeface="Arial" pitchFamily="34" charset="0"/>
                  <a:ea typeface="ＭＳ Ｐゴシック" pitchFamily="34" charset="-128"/>
                </a:defRPr>
              </a:lvl4pPr>
              <a:lvl5pPr marL="2057400" indent="-228600" defTabSz="912813" eaLnBrk="0" hangingPunct="0">
                <a:defRPr>
                  <a:solidFill>
                    <a:schemeClr val="tx1"/>
                  </a:solidFill>
                  <a:latin typeface="Arial" pitchFamily="34" charset="0"/>
                  <a:ea typeface="ＭＳ Ｐゴシック" pitchFamily="34" charset="-128"/>
                </a:defRPr>
              </a:lvl5pPr>
              <a:lvl6pPr marL="25146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sz="1800">
                  <a:solidFill>
                    <a:srgbClr val="000000"/>
                  </a:solidFill>
                </a:rPr>
                <a:t>Calorimeter</a:t>
              </a:r>
            </a:p>
          </p:txBody>
        </p:sp>
        <p:cxnSp>
          <p:nvCxnSpPr>
            <p:cNvPr id="76" name="Straight Connector 75"/>
            <p:cNvCxnSpPr/>
            <p:nvPr/>
          </p:nvCxnSpPr>
          <p:spPr>
            <a:xfrm>
              <a:off x="1091832" y="4482947"/>
              <a:ext cx="1286008" cy="492083"/>
            </a:xfrm>
            <a:prstGeom prst="line">
              <a:avLst/>
            </a:prstGeom>
            <a:ln w="57150">
              <a:solidFill>
                <a:srgbClr val="FF0000"/>
              </a:solidFill>
              <a:headEnd type="arrow"/>
            </a:ln>
          </p:spPr>
          <p:style>
            <a:lnRef idx="2">
              <a:schemeClr val="accent1"/>
            </a:lnRef>
            <a:fillRef idx="0">
              <a:schemeClr val="accent1"/>
            </a:fillRef>
            <a:effectRef idx="1">
              <a:schemeClr val="accent1"/>
            </a:effectRef>
            <a:fontRef idx="minor">
              <a:schemeClr val="tx1"/>
            </a:fontRef>
          </p:style>
        </p:cxnSp>
        <p:cxnSp>
          <p:nvCxnSpPr>
            <p:cNvPr id="78" name="Straight Connector 77"/>
            <p:cNvCxnSpPr>
              <a:endCxn id="74" idx="0"/>
            </p:cNvCxnSpPr>
            <p:nvPr/>
          </p:nvCxnSpPr>
          <p:spPr>
            <a:xfrm>
              <a:off x="7013822" y="4592475"/>
              <a:ext cx="156026" cy="415549"/>
            </a:xfrm>
            <a:prstGeom prst="line">
              <a:avLst/>
            </a:prstGeom>
            <a:ln w="19050">
              <a:solidFill>
                <a:srgbClr val="FF0000"/>
              </a:solidFill>
              <a:headEnd type="arrow"/>
            </a:ln>
          </p:spPr>
          <p:style>
            <a:lnRef idx="2">
              <a:schemeClr val="accent1"/>
            </a:lnRef>
            <a:fillRef idx="0">
              <a:schemeClr val="accent1"/>
            </a:fillRef>
            <a:effectRef idx="1">
              <a:schemeClr val="accent1"/>
            </a:effectRef>
            <a:fontRef idx="minor">
              <a:schemeClr val="tx1"/>
            </a:fontRef>
          </p:style>
        </p:cxnSp>
        <p:cxnSp>
          <p:nvCxnSpPr>
            <p:cNvPr id="79" name="Straight Connector 78"/>
            <p:cNvCxnSpPr/>
            <p:nvPr/>
          </p:nvCxnSpPr>
          <p:spPr>
            <a:xfrm>
              <a:off x="7728271" y="4521044"/>
              <a:ext cx="222273" cy="406366"/>
            </a:xfrm>
            <a:prstGeom prst="line">
              <a:avLst/>
            </a:prstGeom>
            <a:ln w="19050">
              <a:solidFill>
                <a:srgbClr val="FF0000"/>
              </a:solidFill>
              <a:headEnd type="arrow"/>
            </a:ln>
          </p:spPr>
          <p:style>
            <a:lnRef idx="2">
              <a:schemeClr val="accent1"/>
            </a:lnRef>
            <a:fillRef idx="0">
              <a:schemeClr val="accent1"/>
            </a:fillRef>
            <a:effectRef idx="1">
              <a:schemeClr val="accent1"/>
            </a:effectRef>
            <a:fontRef idx="minor">
              <a:schemeClr val="tx1"/>
            </a:fontRef>
          </p:style>
        </p:cxnSp>
      </p:grpSp>
      <p:sp>
        <p:nvSpPr>
          <p:cNvPr id="2" name="TextBox 1"/>
          <p:cNvSpPr txBox="1"/>
          <p:nvPr/>
        </p:nvSpPr>
        <p:spPr>
          <a:xfrm>
            <a:off x="7593253" y="4040059"/>
            <a:ext cx="1051891" cy="338554"/>
          </a:xfrm>
          <a:prstGeom prst="rect">
            <a:avLst/>
          </a:prstGeom>
          <a:noFill/>
        </p:spPr>
        <p:txBody>
          <a:bodyPr wrap="none" rtlCol="0">
            <a:spAutoFit/>
          </a:bodyPr>
          <a:lstStyle/>
          <a:p>
            <a:r>
              <a:rPr lang="en-US" sz="1600" dirty="0" err="1" smtClean="0"/>
              <a:t>Muon</a:t>
            </a:r>
            <a:r>
              <a:rPr lang="en-US" sz="1600" dirty="0" smtClean="0"/>
              <a:t> g-2</a:t>
            </a:r>
            <a:endParaRPr lang="en-US" sz="1600" dirty="0"/>
          </a:p>
        </p:txBody>
      </p:sp>
      <p:sp>
        <p:nvSpPr>
          <p:cNvPr id="5" name="TextBox 4"/>
          <p:cNvSpPr txBox="1"/>
          <p:nvPr/>
        </p:nvSpPr>
        <p:spPr>
          <a:xfrm>
            <a:off x="1259035" y="6248395"/>
            <a:ext cx="697627" cy="338554"/>
          </a:xfrm>
          <a:prstGeom prst="rect">
            <a:avLst/>
          </a:prstGeom>
          <a:noFill/>
        </p:spPr>
        <p:txBody>
          <a:bodyPr wrap="none" rtlCol="0">
            <a:spAutoFit/>
          </a:bodyPr>
          <a:lstStyle/>
          <a:p>
            <a:r>
              <a:rPr lang="en-US" sz="1600" dirty="0" smtClean="0"/>
              <a:t>Mu2e</a:t>
            </a:r>
            <a:endParaRPr lang="en-US" sz="1600" dirty="0"/>
          </a:p>
        </p:txBody>
      </p:sp>
    </p:spTree>
    <p:extLst>
      <p:ext uri="{BB962C8B-B14F-4D97-AF65-F5344CB8AC3E}">
        <p14:creationId xmlns:p14="http://schemas.microsoft.com/office/powerpoint/2010/main" val="1695712355"/>
      </p:ext>
    </p:extLst>
  </p:cSld>
  <p:clrMapOvr>
    <a:masterClrMapping/>
  </p:clrMapOvr>
  <p:transition spd="slow" advTm="9717"/>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 Box 6"/>
          <p:cNvSpPr txBox="1">
            <a:spLocks noChangeArrowheads="1"/>
          </p:cNvSpPr>
          <p:nvPr/>
        </p:nvSpPr>
        <p:spPr bwMode="auto">
          <a:xfrm>
            <a:off x="242642" y="3190875"/>
            <a:ext cx="165942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a:solidFill>
                  <a:schemeClr val="tx1"/>
                </a:solidFill>
                <a:latin typeface="Arial" pitchFamily="34" charset="0"/>
                <a:ea typeface="ＭＳ Ｐゴシック" pitchFamily="34" charset="-128"/>
              </a:defRPr>
            </a:lvl1pPr>
            <a:lvl2pPr marL="742950" indent="-285750" defTabSz="912813" eaLnBrk="0" hangingPunct="0">
              <a:defRPr>
                <a:solidFill>
                  <a:schemeClr val="tx1"/>
                </a:solidFill>
                <a:latin typeface="Arial" pitchFamily="34" charset="0"/>
                <a:ea typeface="ＭＳ Ｐゴシック" pitchFamily="34" charset="-128"/>
              </a:defRPr>
            </a:lvl2pPr>
            <a:lvl3pPr marL="1143000" indent="-228600" defTabSz="912813" eaLnBrk="0" hangingPunct="0">
              <a:defRPr>
                <a:solidFill>
                  <a:schemeClr val="tx1"/>
                </a:solidFill>
                <a:latin typeface="Arial" pitchFamily="34" charset="0"/>
                <a:ea typeface="ＭＳ Ｐゴシック" pitchFamily="34" charset="-128"/>
              </a:defRPr>
            </a:lvl3pPr>
            <a:lvl4pPr marL="1600200" indent="-228600" defTabSz="912813" eaLnBrk="0" hangingPunct="0">
              <a:defRPr>
                <a:solidFill>
                  <a:schemeClr val="tx1"/>
                </a:solidFill>
                <a:latin typeface="Arial" pitchFamily="34" charset="0"/>
                <a:ea typeface="ＭＳ Ｐゴシック" pitchFamily="34" charset="-128"/>
              </a:defRPr>
            </a:lvl4pPr>
            <a:lvl5pPr marL="2057400" indent="-228600" defTabSz="912813" eaLnBrk="0" hangingPunct="0">
              <a:defRPr>
                <a:solidFill>
                  <a:schemeClr val="tx1"/>
                </a:solidFill>
                <a:latin typeface="Arial" pitchFamily="34" charset="0"/>
                <a:ea typeface="ＭＳ Ｐゴシック" pitchFamily="34" charset="-128"/>
              </a:defRPr>
            </a:lvl5pPr>
            <a:lvl6pPr marL="25146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r>
              <a:rPr lang="en-US" sz="1800" dirty="0">
                <a:solidFill>
                  <a:srgbClr val="FFFFFF"/>
                </a:solidFill>
              </a:rPr>
              <a:t>high intensity</a:t>
            </a:r>
          </a:p>
          <a:p>
            <a:pPr algn="ctr" eaLnBrk="1" hangingPunct="1"/>
            <a:r>
              <a:rPr lang="en-US" sz="1800" dirty="0">
                <a:solidFill>
                  <a:srgbClr val="FFFFFF"/>
                </a:solidFill>
              </a:rPr>
              <a:t>neutrino beam</a:t>
            </a:r>
          </a:p>
        </p:txBody>
      </p:sp>
      <p:sp>
        <p:nvSpPr>
          <p:cNvPr id="34819" name="Text Box 16"/>
          <p:cNvSpPr txBox="1">
            <a:spLocks noChangeArrowheads="1"/>
          </p:cNvSpPr>
          <p:nvPr/>
        </p:nvSpPr>
        <p:spPr bwMode="auto">
          <a:xfrm>
            <a:off x="0" y="4848225"/>
            <a:ext cx="9144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a:solidFill>
                  <a:schemeClr val="tx1"/>
                </a:solidFill>
                <a:latin typeface="Arial" pitchFamily="34" charset="0"/>
                <a:ea typeface="ＭＳ Ｐゴシック" pitchFamily="34" charset="-128"/>
              </a:defRPr>
            </a:lvl1pPr>
            <a:lvl2pPr marL="742950" indent="-285750" defTabSz="912813" eaLnBrk="0" hangingPunct="0">
              <a:defRPr>
                <a:solidFill>
                  <a:schemeClr val="tx1"/>
                </a:solidFill>
                <a:latin typeface="Arial" pitchFamily="34" charset="0"/>
                <a:ea typeface="ＭＳ Ｐゴシック" pitchFamily="34" charset="-128"/>
              </a:defRPr>
            </a:lvl2pPr>
            <a:lvl3pPr marL="1143000" indent="-228600" defTabSz="912813" eaLnBrk="0" hangingPunct="0">
              <a:defRPr>
                <a:solidFill>
                  <a:schemeClr val="tx1"/>
                </a:solidFill>
                <a:latin typeface="Arial" pitchFamily="34" charset="0"/>
                <a:ea typeface="ＭＳ Ｐゴシック" pitchFamily="34" charset="-128"/>
              </a:defRPr>
            </a:lvl3pPr>
            <a:lvl4pPr marL="1600200" indent="-228600" defTabSz="912813" eaLnBrk="0" hangingPunct="0">
              <a:defRPr>
                <a:solidFill>
                  <a:schemeClr val="tx1"/>
                </a:solidFill>
                <a:latin typeface="Arial" pitchFamily="34" charset="0"/>
                <a:ea typeface="ＭＳ Ｐゴシック" pitchFamily="34" charset="-128"/>
              </a:defRPr>
            </a:lvl4pPr>
            <a:lvl5pPr marL="2057400" indent="-228600" defTabSz="912813" eaLnBrk="0" hangingPunct="0">
              <a:defRPr>
                <a:solidFill>
                  <a:schemeClr val="tx1"/>
                </a:solidFill>
                <a:latin typeface="Arial" pitchFamily="34" charset="0"/>
                <a:ea typeface="ＭＳ Ｐゴシック" pitchFamily="34" charset="-128"/>
              </a:defRPr>
            </a:lvl5pPr>
            <a:lvl6pPr marL="25146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r>
              <a:rPr lang="en-US" sz="2800">
                <a:solidFill>
                  <a:srgbClr val="FF0000"/>
                </a:solidFill>
              </a:rPr>
              <a:t>Seesaw</a:t>
            </a:r>
          </a:p>
        </p:txBody>
      </p:sp>
      <p:grpSp>
        <p:nvGrpSpPr>
          <p:cNvPr id="4" name="Group 3"/>
          <p:cNvGrpSpPr/>
          <p:nvPr/>
        </p:nvGrpSpPr>
        <p:grpSpPr>
          <a:xfrm>
            <a:off x="627063" y="2436813"/>
            <a:ext cx="8185150" cy="2368550"/>
            <a:chOff x="627063" y="2436813"/>
            <a:chExt cx="8185150" cy="2368550"/>
          </a:xfrm>
        </p:grpSpPr>
        <p:sp>
          <p:nvSpPr>
            <p:cNvPr id="11" name="Isosceles Triangle 10"/>
            <p:cNvSpPr/>
            <p:nvPr/>
          </p:nvSpPr>
          <p:spPr>
            <a:xfrm>
              <a:off x="4022725" y="3841750"/>
              <a:ext cx="1081088" cy="963613"/>
            </a:xfrm>
            <a:prstGeom prst="triangl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Rectangle 13"/>
            <p:cNvSpPr/>
            <p:nvPr/>
          </p:nvSpPr>
          <p:spPr>
            <a:xfrm rot="900000">
              <a:off x="627063" y="3779838"/>
              <a:ext cx="7862887" cy="77787"/>
            </a:xfrm>
            <a:prstGeom prst="rect">
              <a:avLst/>
            </a:prstGeom>
            <a:solidFill>
              <a:schemeClr val="bg1"/>
            </a:solidFill>
            <a:ln w="571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 name="Oval 14"/>
            <p:cNvSpPr/>
            <p:nvPr/>
          </p:nvSpPr>
          <p:spPr>
            <a:xfrm>
              <a:off x="7165975" y="3059113"/>
              <a:ext cx="1646238" cy="16129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6600" b="1" dirty="0">
                  <a:solidFill>
                    <a:srgbClr val="FFFF00"/>
                  </a:solidFill>
                </a:rPr>
                <a:t>M</a:t>
              </a:r>
              <a:endParaRPr lang="en-US" b="1" dirty="0">
                <a:solidFill>
                  <a:srgbClr val="FFFF00"/>
                </a:solidFill>
              </a:endParaRPr>
            </a:p>
          </p:txBody>
        </p:sp>
        <p:sp>
          <p:nvSpPr>
            <p:cNvPr id="18" name="Oval 17"/>
            <p:cNvSpPr/>
            <p:nvPr/>
          </p:nvSpPr>
          <p:spPr>
            <a:xfrm>
              <a:off x="881063" y="2436813"/>
              <a:ext cx="382587" cy="434975"/>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dirty="0">
                  <a:solidFill>
                    <a:schemeClr val="tx1"/>
                  </a:solidFill>
                  <a:latin typeface="Symbol" pitchFamily="18" charset="2"/>
                </a:rPr>
                <a:t>n</a:t>
              </a:r>
              <a:endParaRPr lang="en-US" sz="900" dirty="0">
                <a:solidFill>
                  <a:schemeClr val="tx1"/>
                </a:solidFill>
                <a:latin typeface="Symbol" pitchFamily="18" charset="2"/>
              </a:endParaRPr>
            </a:p>
          </p:txBody>
        </p:sp>
      </p:grpSp>
      <p:sp>
        <p:nvSpPr>
          <p:cNvPr id="35849" name="Text Box 17"/>
          <p:cNvSpPr txBox="1">
            <a:spLocks noChangeArrowheads="1"/>
          </p:cNvSpPr>
          <p:nvPr/>
        </p:nvSpPr>
        <p:spPr bwMode="auto">
          <a:xfrm>
            <a:off x="1095375" y="1400174"/>
            <a:ext cx="719137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en-US" sz="2400" dirty="0" smtClean="0">
                <a:solidFill>
                  <a:srgbClr val="FFFFFF"/>
                </a:solidFill>
                <a:ea typeface="+mn-ea"/>
              </a:rPr>
              <a:t>Probe even more massive </a:t>
            </a:r>
            <a:r>
              <a:rPr lang="en-US" sz="2400" dirty="0" smtClean="0">
                <a:solidFill>
                  <a:srgbClr val="00FF00"/>
                </a:solidFill>
                <a:ea typeface="+mn-ea"/>
              </a:rPr>
              <a:t>NEW </a:t>
            </a:r>
            <a:r>
              <a:rPr lang="en-US" sz="2400" dirty="0" smtClean="0">
                <a:solidFill>
                  <a:srgbClr val="FFFFFF"/>
                </a:solidFill>
                <a:ea typeface="+mn-ea"/>
              </a:rPr>
              <a:t>particles and dark sector </a:t>
            </a:r>
            <a:r>
              <a:rPr lang="en-US" dirty="0" smtClean="0">
                <a:solidFill>
                  <a:srgbClr val="FFFFFF"/>
                </a:solidFill>
              </a:rPr>
              <a:t>p</a:t>
            </a:r>
            <a:r>
              <a:rPr lang="en-US" sz="2400" dirty="0" smtClean="0">
                <a:solidFill>
                  <a:srgbClr val="FFFFFF"/>
                </a:solidFill>
                <a:ea typeface="+mn-ea"/>
              </a:rPr>
              <a:t>articles by intense neutrino beams</a:t>
            </a:r>
            <a:endParaRPr lang="en-US" sz="1050" dirty="0" smtClean="0">
              <a:solidFill>
                <a:srgbClr val="FFFFFF"/>
              </a:solidFill>
              <a:ea typeface="+mn-ea"/>
            </a:endParaRPr>
          </a:p>
        </p:txBody>
      </p:sp>
      <p:sp>
        <p:nvSpPr>
          <p:cNvPr id="34825" name="Text Box 10"/>
          <p:cNvSpPr txBox="1">
            <a:spLocks noChangeArrowheads="1"/>
          </p:cNvSpPr>
          <p:nvPr/>
        </p:nvSpPr>
        <p:spPr bwMode="auto">
          <a:xfrm>
            <a:off x="0" y="438150"/>
            <a:ext cx="9144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a:solidFill>
                  <a:schemeClr val="tx1"/>
                </a:solidFill>
                <a:latin typeface="Arial" pitchFamily="34" charset="0"/>
                <a:ea typeface="ＭＳ Ｐゴシック" pitchFamily="34" charset="-128"/>
              </a:defRPr>
            </a:lvl1pPr>
            <a:lvl2pPr marL="742950" indent="-285750" defTabSz="912813" eaLnBrk="0" hangingPunct="0">
              <a:defRPr>
                <a:solidFill>
                  <a:schemeClr val="tx1"/>
                </a:solidFill>
                <a:latin typeface="Arial" pitchFamily="34" charset="0"/>
                <a:ea typeface="ＭＳ Ｐゴシック" pitchFamily="34" charset="-128"/>
              </a:defRPr>
            </a:lvl2pPr>
            <a:lvl3pPr marL="1143000" indent="-228600" defTabSz="912813" eaLnBrk="0" hangingPunct="0">
              <a:defRPr>
                <a:solidFill>
                  <a:schemeClr val="tx1"/>
                </a:solidFill>
                <a:latin typeface="Arial" pitchFamily="34" charset="0"/>
                <a:ea typeface="ＭＳ Ｐゴシック" pitchFamily="34" charset="-128"/>
              </a:defRPr>
            </a:lvl3pPr>
            <a:lvl4pPr marL="1600200" indent="-228600" defTabSz="912813" eaLnBrk="0" hangingPunct="0">
              <a:defRPr>
                <a:solidFill>
                  <a:schemeClr val="tx1"/>
                </a:solidFill>
                <a:latin typeface="Arial" pitchFamily="34" charset="0"/>
                <a:ea typeface="ＭＳ Ｐゴシック" pitchFamily="34" charset="-128"/>
              </a:defRPr>
            </a:lvl4pPr>
            <a:lvl5pPr marL="2057400" indent="-228600" defTabSz="912813" eaLnBrk="0" hangingPunct="0">
              <a:defRPr>
                <a:solidFill>
                  <a:schemeClr val="tx1"/>
                </a:solidFill>
                <a:latin typeface="Arial" pitchFamily="34" charset="0"/>
                <a:ea typeface="ＭＳ Ｐゴシック" pitchFamily="34" charset="-128"/>
              </a:defRPr>
            </a:lvl5pPr>
            <a:lvl6pPr marL="25146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r>
              <a:rPr lang="en-US" sz="3600" dirty="0">
                <a:solidFill>
                  <a:srgbClr val="FFFFFF"/>
                </a:solidFill>
              </a:rPr>
              <a:t>Intensity Frontier</a:t>
            </a:r>
            <a:endParaRPr lang="en-US" sz="3200" dirty="0">
              <a:solidFill>
                <a:srgbClr val="FFFFFF"/>
              </a:solidFill>
            </a:endParaRPr>
          </a:p>
        </p:txBody>
      </p:sp>
      <p:sp>
        <p:nvSpPr>
          <p:cNvPr id="34826" name="Text Box 6"/>
          <p:cNvSpPr txBox="1">
            <a:spLocks noChangeArrowheads="1"/>
          </p:cNvSpPr>
          <p:nvPr/>
        </p:nvSpPr>
        <p:spPr bwMode="auto">
          <a:xfrm>
            <a:off x="3214897" y="5454798"/>
            <a:ext cx="271420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a:solidFill>
                  <a:schemeClr val="tx1"/>
                </a:solidFill>
                <a:latin typeface="Arial" pitchFamily="34" charset="0"/>
                <a:ea typeface="ＭＳ Ｐゴシック" pitchFamily="34" charset="-128"/>
              </a:defRPr>
            </a:lvl1pPr>
            <a:lvl2pPr marL="742950" indent="-285750" defTabSz="912813" eaLnBrk="0" hangingPunct="0">
              <a:defRPr>
                <a:solidFill>
                  <a:schemeClr val="tx1"/>
                </a:solidFill>
                <a:latin typeface="Arial" pitchFamily="34" charset="0"/>
                <a:ea typeface="ＭＳ Ｐゴシック" pitchFamily="34" charset="-128"/>
              </a:defRPr>
            </a:lvl2pPr>
            <a:lvl3pPr marL="1143000" indent="-228600" defTabSz="912813" eaLnBrk="0" hangingPunct="0">
              <a:defRPr>
                <a:solidFill>
                  <a:schemeClr val="tx1"/>
                </a:solidFill>
                <a:latin typeface="Arial" pitchFamily="34" charset="0"/>
                <a:ea typeface="ＭＳ Ｐゴシック" pitchFamily="34" charset="-128"/>
              </a:defRPr>
            </a:lvl3pPr>
            <a:lvl4pPr marL="1600200" indent="-228600" defTabSz="912813" eaLnBrk="0" hangingPunct="0">
              <a:defRPr>
                <a:solidFill>
                  <a:schemeClr val="tx1"/>
                </a:solidFill>
                <a:latin typeface="Arial" pitchFamily="34" charset="0"/>
                <a:ea typeface="ＭＳ Ｐゴシック" pitchFamily="34" charset="-128"/>
              </a:defRPr>
            </a:lvl4pPr>
            <a:lvl5pPr marL="2057400" indent="-228600" defTabSz="912813" eaLnBrk="0" hangingPunct="0">
              <a:defRPr>
                <a:solidFill>
                  <a:schemeClr val="tx1"/>
                </a:solidFill>
                <a:latin typeface="Arial" pitchFamily="34" charset="0"/>
                <a:ea typeface="ＭＳ Ｐゴシック" pitchFamily="34" charset="-128"/>
              </a:defRPr>
            </a:lvl5pPr>
            <a:lvl6pPr marL="25146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r>
              <a:rPr lang="en-US" i="1" dirty="0" err="1">
                <a:solidFill>
                  <a:srgbClr val="FFFFFF"/>
                </a:solidFill>
              </a:rPr>
              <a:t>m</a:t>
            </a:r>
            <a:r>
              <a:rPr lang="en-US" i="1" baseline="-25000" dirty="0" err="1">
                <a:solidFill>
                  <a:srgbClr val="FFFFFF"/>
                </a:solidFill>
                <a:latin typeface="Symbol" pitchFamily="18" charset="2"/>
              </a:rPr>
              <a:t>n</a:t>
            </a:r>
            <a:r>
              <a:rPr lang="en-US" i="1" dirty="0">
                <a:solidFill>
                  <a:srgbClr val="FFFFFF"/>
                </a:solidFill>
              </a:rPr>
              <a:t> x </a:t>
            </a:r>
            <a:r>
              <a:rPr lang="en-US" i="1" dirty="0" err="1">
                <a:solidFill>
                  <a:srgbClr val="FFFFFF"/>
                </a:solidFill>
              </a:rPr>
              <a:t>m</a:t>
            </a:r>
            <a:r>
              <a:rPr lang="en-US" i="1" baseline="-25000" dirty="0" err="1">
                <a:solidFill>
                  <a:srgbClr val="FFFFFF"/>
                </a:solidFill>
              </a:rPr>
              <a:t>N</a:t>
            </a:r>
            <a:r>
              <a:rPr lang="en-US" i="1" dirty="0">
                <a:solidFill>
                  <a:srgbClr val="FFFFFF"/>
                </a:solidFill>
              </a:rPr>
              <a:t> ~ (</a:t>
            </a:r>
            <a:r>
              <a:rPr lang="en-US" i="1" dirty="0" err="1">
                <a:solidFill>
                  <a:srgbClr val="FFFFFF"/>
                </a:solidFill>
              </a:rPr>
              <a:t>m</a:t>
            </a:r>
            <a:r>
              <a:rPr lang="en-US" i="1" baseline="-25000" dirty="0" err="1">
                <a:solidFill>
                  <a:srgbClr val="FFFFFF"/>
                </a:solidFill>
              </a:rPr>
              <a:t>quark</a:t>
            </a:r>
            <a:r>
              <a:rPr lang="en-US" i="1" dirty="0">
                <a:solidFill>
                  <a:srgbClr val="FFFFFF"/>
                </a:solidFill>
              </a:rPr>
              <a:t>)</a:t>
            </a:r>
            <a:r>
              <a:rPr lang="en-US" i="1" baseline="30000" dirty="0">
                <a:solidFill>
                  <a:srgbClr val="FFFFFF"/>
                </a:solidFill>
              </a:rPr>
              <a:t>2</a:t>
            </a:r>
          </a:p>
        </p:txBody>
      </p:sp>
      <p:sp>
        <p:nvSpPr>
          <p:cNvPr id="34827" name="Text Box 19"/>
          <p:cNvSpPr txBox="1">
            <a:spLocks noChangeArrowheads="1"/>
          </p:cNvSpPr>
          <p:nvPr/>
        </p:nvSpPr>
        <p:spPr bwMode="auto">
          <a:xfrm>
            <a:off x="6013223" y="4889500"/>
            <a:ext cx="3113546"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a:solidFill>
                  <a:schemeClr val="tx1"/>
                </a:solidFill>
                <a:latin typeface="Arial" pitchFamily="34" charset="0"/>
                <a:ea typeface="ＭＳ Ｐゴシック" pitchFamily="34" charset="-128"/>
              </a:defRPr>
            </a:lvl1pPr>
            <a:lvl2pPr marL="742950" indent="-285750" defTabSz="912813" eaLnBrk="0" hangingPunct="0">
              <a:defRPr>
                <a:solidFill>
                  <a:schemeClr val="tx1"/>
                </a:solidFill>
                <a:latin typeface="Arial" pitchFamily="34" charset="0"/>
                <a:ea typeface="ＭＳ Ｐゴシック" pitchFamily="34" charset="-128"/>
              </a:defRPr>
            </a:lvl2pPr>
            <a:lvl3pPr marL="1143000" indent="-228600" defTabSz="912813" eaLnBrk="0" hangingPunct="0">
              <a:defRPr>
                <a:solidFill>
                  <a:schemeClr val="tx1"/>
                </a:solidFill>
                <a:latin typeface="Arial" pitchFamily="34" charset="0"/>
                <a:ea typeface="ＭＳ Ｐゴシック" pitchFamily="34" charset="-128"/>
              </a:defRPr>
            </a:lvl3pPr>
            <a:lvl4pPr marL="1600200" indent="-228600" defTabSz="912813" eaLnBrk="0" hangingPunct="0">
              <a:defRPr>
                <a:solidFill>
                  <a:schemeClr val="tx1"/>
                </a:solidFill>
                <a:latin typeface="Arial" pitchFamily="34" charset="0"/>
                <a:ea typeface="ＭＳ Ｐゴシック" pitchFamily="34" charset="-128"/>
              </a:defRPr>
            </a:lvl4pPr>
            <a:lvl5pPr marL="2057400" indent="-228600" defTabSz="912813" eaLnBrk="0" hangingPunct="0">
              <a:defRPr>
                <a:solidFill>
                  <a:schemeClr val="tx1"/>
                </a:solidFill>
                <a:latin typeface="Arial" pitchFamily="34" charset="0"/>
                <a:ea typeface="ＭＳ Ｐゴシック" pitchFamily="34" charset="-128"/>
              </a:defRPr>
            </a:lvl5pPr>
            <a:lvl6pPr marL="25146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r>
              <a:rPr lang="en-US" sz="3600" b="1" i="1" dirty="0">
                <a:solidFill>
                  <a:srgbClr val="FFFF00"/>
                </a:solidFill>
              </a:rPr>
              <a:t>E = </a:t>
            </a:r>
            <a:r>
              <a:rPr lang="en-US" sz="3600" b="1" i="1" dirty="0" smtClean="0">
                <a:solidFill>
                  <a:srgbClr val="FFFF00"/>
                </a:solidFill>
              </a:rPr>
              <a:t>Mc</a:t>
            </a:r>
            <a:r>
              <a:rPr lang="en-US" sz="3600" b="1" i="1" baseline="30000" dirty="0" smtClean="0">
                <a:solidFill>
                  <a:srgbClr val="FFFF00"/>
                </a:solidFill>
              </a:rPr>
              <a:t>2</a:t>
            </a:r>
            <a:endParaRPr lang="en-US" sz="3600" b="1" i="1" baseline="30000" dirty="0">
              <a:solidFill>
                <a:srgbClr val="FFFF00"/>
              </a:solidFill>
            </a:endParaRPr>
          </a:p>
          <a:p>
            <a:pPr algn="ctr" eaLnBrk="1" hangingPunct="1"/>
            <a:r>
              <a:rPr lang="en-US" sz="2800" dirty="0" smtClean="0">
                <a:solidFill>
                  <a:srgbClr val="FFFF00"/>
                </a:solidFill>
              </a:rPr>
              <a:t> Probing~10</a:t>
            </a:r>
            <a:r>
              <a:rPr lang="en-US" sz="2800" baseline="30000" dirty="0" smtClean="0">
                <a:solidFill>
                  <a:srgbClr val="FFFF00"/>
                </a:solidFill>
              </a:rPr>
              <a:t>12</a:t>
            </a:r>
            <a:r>
              <a:rPr lang="en-US" sz="2800" dirty="0" smtClean="0">
                <a:solidFill>
                  <a:srgbClr val="FFFF00"/>
                </a:solidFill>
              </a:rPr>
              <a:t> </a:t>
            </a:r>
            <a:r>
              <a:rPr lang="en-US" sz="2800" dirty="0" err="1">
                <a:solidFill>
                  <a:srgbClr val="FFFF00"/>
                </a:solidFill>
              </a:rPr>
              <a:t>TeV</a:t>
            </a:r>
            <a:endParaRPr lang="en-US" sz="2800" dirty="0">
              <a:solidFill>
                <a:srgbClr val="FFFF00"/>
              </a:solidFill>
            </a:endParaRPr>
          </a:p>
        </p:txBody>
      </p:sp>
      <p:sp>
        <p:nvSpPr>
          <p:cNvPr id="3" name="Slide Number Placeholder 2"/>
          <p:cNvSpPr>
            <a:spLocks noGrp="1"/>
          </p:cNvSpPr>
          <p:nvPr>
            <p:ph type="sldNum" sz="quarter" idx="11"/>
          </p:nvPr>
        </p:nvSpPr>
        <p:spPr/>
        <p:txBody>
          <a:bodyPr/>
          <a:lstStyle/>
          <a:p>
            <a:pPr>
              <a:defRPr/>
            </a:pPr>
            <a:fld id="{4EE63935-E45B-46A4-BFD3-287CB7A07C9F}" type="slidenum">
              <a:rPr lang="en-US" smtClean="0"/>
              <a:pPr>
                <a:defRPr/>
              </a:pPr>
              <a:t>14</a:t>
            </a:fld>
            <a:endParaRPr lang="en-US" dirty="0"/>
          </a:p>
        </p:txBody>
      </p:sp>
    </p:spTree>
    <p:extLst>
      <p:ext uri="{BB962C8B-B14F-4D97-AF65-F5344CB8AC3E}">
        <p14:creationId xmlns:p14="http://schemas.microsoft.com/office/powerpoint/2010/main" val="1847230137"/>
      </p:ext>
    </p:extLst>
  </p:cSld>
  <p:clrMapOvr>
    <a:masterClrMapping/>
  </p:clrMapOvr>
  <p:transition advTm="89409"/>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multiple neutrino experiments?</a:t>
            </a:r>
            <a:endParaRPr lang="en-US" dirty="0"/>
          </a:p>
        </p:txBody>
      </p:sp>
      <p:sp>
        <p:nvSpPr>
          <p:cNvPr id="3" name="Content Placeholder 2"/>
          <p:cNvSpPr>
            <a:spLocks noGrp="1"/>
          </p:cNvSpPr>
          <p:nvPr>
            <p:ph idx="1"/>
          </p:nvPr>
        </p:nvSpPr>
        <p:spPr/>
        <p:txBody>
          <a:bodyPr/>
          <a:lstStyle/>
          <a:p>
            <a:r>
              <a:rPr lang="en-US" sz="2000" dirty="0"/>
              <a:t>Different aspects of neutrino physics drive different experiments; </a:t>
            </a:r>
            <a:r>
              <a:rPr lang="en-US" sz="2000" dirty="0" smtClean="0"/>
              <a:t>each limited </a:t>
            </a:r>
            <a:r>
              <a:rPr lang="en-US" sz="2000" dirty="0"/>
              <a:t>by having to operate at one distance and </a:t>
            </a:r>
            <a:r>
              <a:rPr lang="en-US" sz="2000" dirty="0" smtClean="0"/>
              <a:t>one energy.  Beams not used up!!</a:t>
            </a:r>
            <a:endParaRPr lang="en-US" sz="2000" dirty="0"/>
          </a:p>
          <a:p>
            <a:pPr lvl="1"/>
            <a:r>
              <a:rPr lang="en-US" dirty="0"/>
              <a:t>Long baseline: </a:t>
            </a:r>
          </a:p>
          <a:p>
            <a:pPr lvl="2"/>
            <a:r>
              <a:rPr lang="en-US" sz="1800" dirty="0">
                <a:solidFill>
                  <a:srgbClr val="FFC000"/>
                </a:solidFill>
              </a:rPr>
              <a:t>MINOS</a:t>
            </a:r>
            <a:r>
              <a:rPr lang="en-US" sz="1800" dirty="0"/>
              <a:t> (</a:t>
            </a:r>
            <a:r>
              <a:rPr lang="en-US" sz="1800" dirty="0" err="1" smtClean="0"/>
              <a:t>disapearance</a:t>
            </a:r>
            <a:r>
              <a:rPr lang="en-US" sz="1800" dirty="0" smtClean="0"/>
              <a:t>; broad </a:t>
            </a:r>
            <a:r>
              <a:rPr lang="en-US" sz="1800" dirty="0"/>
              <a:t>energy spectrum, </a:t>
            </a:r>
            <a:r>
              <a:rPr lang="en-US" sz="1800" dirty="0" smtClean="0"/>
              <a:t>on-axis</a:t>
            </a:r>
            <a:r>
              <a:rPr lang="en-US" sz="1800" dirty="0"/>
              <a:t>; high rate)</a:t>
            </a:r>
          </a:p>
          <a:p>
            <a:pPr lvl="2"/>
            <a:r>
              <a:rPr lang="en-US" sz="1800" dirty="0">
                <a:solidFill>
                  <a:srgbClr val="FFC000"/>
                </a:solidFill>
              </a:rPr>
              <a:t>NOVA</a:t>
            </a:r>
            <a:r>
              <a:rPr lang="en-US" sz="1800" dirty="0"/>
              <a:t> (electron appearance, off-axis, narrow energy spectrum; low rate)</a:t>
            </a:r>
          </a:p>
          <a:p>
            <a:pPr lvl="2"/>
            <a:r>
              <a:rPr lang="en-US" sz="1800" dirty="0">
                <a:solidFill>
                  <a:srgbClr val="FFC000"/>
                </a:solidFill>
              </a:rPr>
              <a:t>LBNE</a:t>
            </a:r>
            <a:r>
              <a:rPr lang="en-US" sz="1800" dirty="0"/>
              <a:t> (appearance and disappearance; </a:t>
            </a:r>
            <a:r>
              <a:rPr lang="en-US" sz="1800" dirty="0" smtClean="0"/>
              <a:t>on-axis </a:t>
            </a:r>
            <a:r>
              <a:rPr lang="en-US" sz="1800" dirty="0"/>
              <a:t>high rate, best positioned to add second oscillation </a:t>
            </a:r>
            <a:r>
              <a:rPr lang="en-US" sz="1800" dirty="0" smtClean="0"/>
              <a:t>maximum)</a:t>
            </a:r>
          </a:p>
          <a:p>
            <a:pPr lvl="1"/>
            <a:r>
              <a:rPr lang="en-US" dirty="0" smtClean="0"/>
              <a:t>Short baseline</a:t>
            </a:r>
          </a:p>
          <a:p>
            <a:pPr lvl="2"/>
            <a:r>
              <a:rPr lang="en-US" sz="1600" dirty="0" err="1" smtClean="0">
                <a:solidFill>
                  <a:srgbClr val="FFC000"/>
                </a:solidFill>
              </a:rPr>
              <a:t>MINERvA</a:t>
            </a:r>
            <a:r>
              <a:rPr lang="en-US" sz="1600" dirty="0" smtClean="0"/>
              <a:t>: cross sections different nuclei</a:t>
            </a:r>
          </a:p>
          <a:p>
            <a:pPr lvl="2"/>
            <a:r>
              <a:rPr lang="en-US" sz="1600" dirty="0" err="1" smtClean="0">
                <a:solidFill>
                  <a:srgbClr val="FFC000"/>
                </a:solidFill>
              </a:rPr>
              <a:t>MiniBOONE</a:t>
            </a:r>
            <a:r>
              <a:rPr lang="en-US" sz="1600" dirty="0" smtClean="0">
                <a:solidFill>
                  <a:srgbClr val="FFC000"/>
                </a:solidFill>
              </a:rPr>
              <a:t> and </a:t>
            </a:r>
            <a:r>
              <a:rPr lang="en-US" sz="1600" dirty="0" err="1" smtClean="0">
                <a:solidFill>
                  <a:srgbClr val="FFC000"/>
                </a:solidFill>
              </a:rPr>
              <a:t>MicroBOONE</a:t>
            </a:r>
            <a:r>
              <a:rPr lang="en-US" sz="1600" dirty="0" smtClean="0"/>
              <a:t>: anomalies</a:t>
            </a:r>
            <a:endParaRPr lang="en-US" sz="1600" dirty="0"/>
          </a:p>
          <a:p>
            <a:pPr lvl="1"/>
            <a:endParaRPr lang="en-US" sz="1600" dirty="0"/>
          </a:p>
          <a:p>
            <a:endParaRPr lang="en-US" dirty="0"/>
          </a:p>
        </p:txBody>
      </p:sp>
      <p:sp>
        <p:nvSpPr>
          <p:cNvPr id="5" name="Slide Number Placeholder 4"/>
          <p:cNvSpPr>
            <a:spLocks noGrp="1"/>
          </p:cNvSpPr>
          <p:nvPr>
            <p:ph type="sldNum" sz="quarter" idx="11"/>
          </p:nvPr>
        </p:nvSpPr>
        <p:spPr/>
        <p:txBody>
          <a:bodyPr/>
          <a:lstStyle/>
          <a:p>
            <a:pPr>
              <a:defRPr/>
            </a:pPr>
            <a:fld id="{DD335B24-A5D2-4BBF-9E7F-0C9CC4A20CBD}" type="slidenum">
              <a:rPr lang="en-US" smtClean="0"/>
              <a:pPr>
                <a:defRPr/>
              </a:pPr>
              <a:t>15</a:t>
            </a:fld>
            <a:endParaRPr lang="en-US" dirty="0"/>
          </a:p>
        </p:txBody>
      </p:sp>
    </p:spTree>
    <p:extLst>
      <p:ext uri="{BB962C8B-B14F-4D97-AF65-F5344CB8AC3E}">
        <p14:creationId xmlns:p14="http://schemas.microsoft.com/office/powerpoint/2010/main" val="334504259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bwMode="auto">
          <a:xfrm>
            <a:off x="904875" y="1085850"/>
            <a:ext cx="7858125" cy="5342890"/>
          </a:xfrm>
          <a:prstGeom prst="rect">
            <a:avLst/>
          </a:prstGeom>
          <a:solidFill>
            <a:srgbClr val="FFFFFF"/>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400" b="0" i="0" u="none" strike="noStrike" cap="none" normalizeH="0" baseline="0" smtClean="0">
              <a:ln>
                <a:noFill/>
              </a:ln>
              <a:solidFill>
                <a:schemeClr val="tx1"/>
              </a:solidFill>
              <a:effectLst/>
              <a:latin typeface="Arial" charset="0"/>
            </a:endParaRPr>
          </a:p>
        </p:txBody>
      </p:sp>
      <p:sp>
        <p:nvSpPr>
          <p:cNvPr id="2" name="Title 1"/>
          <p:cNvSpPr>
            <a:spLocks noGrp="1"/>
          </p:cNvSpPr>
          <p:nvPr>
            <p:ph type="title"/>
          </p:nvPr>
        </p:nvSpPr>
        <p:spPr/>
        <p:txBody>
          <a:bodyPr/>
          <a:lstStyle/>
          <a:p>
            <a:r>
              <a:rPr lang="en-US" dirty="0" smtClean="0"/>
              <a:t>Neutrino oscillations</a:t>
            </a:r>
            <a:endParaRPr lang="en-US" dirty="0"/>
          </a:p>
        </p:txBody>
      </p:sp>
      <p:sp>
        <p:nvSpPr>
          <p:cNvPr id="5" name="Slide Number Placeholder 4"/>
          <p:cNvSpPr>
            <a:spLocks noGrp="1"/>
          </p:cNvSpPr>
          <p:nvPr>
            <p:ph type="sldNum" sz="quarter" idx="11"/>
          </p:nvPr>
        </p:nvSpPr>
        <p:spPr/>
        <p:txBody>
          <a:bodyPr/>
          <a:lstStyle/>
          <a:p>
            <a:pPr>
              <a:defRPr/>
            </a:pPr>
            <a:fld id="{DD335B24-A5D2-4BBF-9E7F-0C9CC4A20CBD}" type="slidenum">
              <a:rPr lang="en-US" smtClean="0"/>
              <a:pPr>
                <a:defRPr/>
              </a:pPr>
              <a:t>16</a:t>
            </a:fld>
            <a:endParaRPr lang="en-US"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4875" y="1292860"/>
            <a:ext cx="3810000" cy="2567940"/>
          </a:xfrm>
          <a:prstGeom prst="rect">
            <a:avLst/>
          </a:prstGeom>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26750" y="1292859"/>
            <a:ext cx="3810000" cy="2567941"/>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3937" y="3860800"/>
            <a:ext cx="3810000" cy="2567940"/>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26750" y="3860800"/>
            <a:ext cx="3810000" cy="2625725"/>
          </a:xfrm>
          <a:prstGeom prst="rect">
            <a:avLst/>
          </a:prstGeom>
        </p:spPr>
      </p:pic>
      <p:cxnSp>
        <p:nvCxnSpPr>
          <p:cNvPr id="6" name="Straight Connector 5"/>
          <p:cNvCxnSpPr/>
          <p:nvPr/>
        </p:nvCxnSpPr>
        <p:spPr bwMode="auto">
          <a:xfrm>
            <a:off x="5780314" y="4060371"/>
            <a:ext cx="0" cy="2100943"/>
          </a:xfrm>
          <a:prstGeom prst="line">
            <a:avLst/>
          </a:prstGeom>
          <a:noFill/>
          <a:ln w="28575" cap="flat" cmpd="sng" algn="ctr">
            <a:solidFill>
              <a:srgbClr val="00B050"/>
            </a:solidFill>
            <a:prstDash val="solid"/>
            <a:round/>
            <a:headEnd type="none" w="med" len="med"/>
            <a:tailEnd type="none" w="med" len="med"/>
          </a:ln>
          <a:effectLst/>
        </p:spPr>
      </p:cxnSp>
      <p:cxnSp>
        <p:nvCxnSpPr>
          <p:cNvPr id="15" name="Straight Connector 14"/>
          <p:cNvCxnSpPr/>
          <p:nvPr/>
        </p:nvCxnSpPr>
        <p:spPr bwMode="auto">
          <a:xfrm>
            <a:off x="6498771" y="4060371"/>
            <a:ext cx="0" cy="2100943"/>
          </a:xfrm>
          <a:prstGeom prst="line">
            <a:avLst/>
          </a:prstGeom>
          <a:noFill/>
          <a:ln w="28575" cap="flat" cmpd="sng" algn="ctr">
            <a:solidFill>
              <a:srgbClr val="00B050"/>
            </a:solidFill>
            <a:prstDash val="solid"/>
            <a:round/>
            <a:headEnd type="none" w="med" len="med"/>
            <a:tailEnd type="none" w="med" len="med"/>
          </a:ln>
          <a:effectLst/>
        </p:spPr>
      </p:cxnSp>
    </p:spTree>
    <p:extLst>
      <p:ext uri="{BB962C8B-B14F-4D97-AF65-F5344CB8AC3E}">
        <p14:creationId xmlns:p14="http://schemas.microsoft.com/office/powerpoint/2010/main" val="99461947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03200"/>
            <a:ext cx="9144000" cy="1143000"/>
          </a:xfrm>
        </p:spPr>
        <p:txBody>
          <a:bodyPr/>
          <a:lstStyle/>
          <a:p>
            <a:pPr algn="ctr"/>
            <a:r>
              <a:rPr lang="en-US" dirty="0" smtClean="0"/>
              <a:t>Neutrino beams</a:t>
            </a:r>
            <a:endParaRPr lang="en-US" dirty="0"/>
          </a:p>
        </p:txBody>
      </p:sp>
      <p:sp>
        <p:nvSpPr>
          <p:cNvPr id="4" name="Slide Number Placeholder 3"/>
          <p:cNvSpPr>
            <a:spLocks noGrp="1"/>
          </p:cNvSpPr>
          <p:nvPr>
            <p:ph type="sldNum" sz="quarter" idx="11"/>
          </p:nvPr>
        </p:nvSpPr>
        <p:spPr/>
        <p:txBody>
          <a:bodyPr/>
          <a:lstStyle/>
          <a:p>
            <a:pPr>
              <a:defRPr/>
            </a:pPr>
            <a:fld id="{35B77CE8-6CCD-40BE-BE5B-35486880A513}" type="slidenum">
              <a:rPr lang="en-US" smtClean="0"/>
              <a:pPr>
                <a:defRPr/>
              </a:pPr>
              <a:t>17</a:t>
            </a:fld>
            <a:endParaRPr lang="en-US" dirty="0"/>
          </a:p>
        </p:txBody>
      </p:sp>
      <p:pic>
        <p:nvPicPr>
          <p:cNvPr id="5" name="Picture 4"/>
          <p:cNvPicPr/>
          <p:nvPr/>
        </p:nvPicPr>
        <p:blipFill rotWithShape="1">
          <a:blip r:embed="rId2" cstate="print">
            <a:extLst>
              <a:ext uri="{28A0092B-C50C-407E-A947-70E740481C1C}">
                <a14:useLocalDpi xmlns:a14="http://schemas.microsoft.com/office/drawing/2010/main" val="0"/>
              </a:ext>
            </a:extLst>
          </a:blip>
          <a:srcRect l="1202" t="7807" r="8173" b="2066"/>
          <a:stretch/>
        </p:blipFill>
        <p:spPr bwMode="auto">
          <a:xfrm>
            <a:off x="152399" y="2237421"/>
            <a:ext cx="4348289" cy="3405025"/>
          </a:xfrm>
          <a:prstGeom prst="rect">
            <a:avLst/>
          </a:prstGeom>
          <a:ln>
            <a:noFill/>
          </a:ln>
          <a:extLst>
            <a:ext uri="{53640926-AAD7-44D8-BBD7-CCE9431645EC}">
              <a14:shadowObscured xmlns:a14="http://schemas.microsoft.com/office/drawing/2010/main"/>
            </a:ext>
          </a:extLst>
        </p:spPr>
      </p:pic>
      <p:pic>
        <p:nvPicPr>
          <p:cNvPr id="6" name="Picture 5"/>
          <p:cNvPicPr/>
          <p:nvPr/>
        </p:nvPicPr>
        <p:blipFill rotWithShape="1">
          <a:blip r:embed="rId3" cstate="print">
            <a:extLst>
              <a:ext uri="{28A0092B-C50C-407E-A947-70E740481C1C}">
                <a14:useLocalDpi xmlns:a14="http://schemas.microsoft.com/office/drawing/2010/main" val="0"/>
              </a:ext>
            </a:extLst>
          </a:blip>
          <a:srcRect l="1152" t="7482" r="8290" b="1701"/>
          <a:stretch/>
        </p:blipFill>
        <p:spPr bwMode="auto">
          <a:xfrm>
            <a:off x="4652963" y="2237421"/>
            <a:ext cx="4319587" cy="3410585"/>
          </a:xfrm>
          <a:prstGeom prst="rect">
            <a:avLst/>
          </a:prstGeom>
          <a:ln>
            <a:noFill/>
          </a:ln>
          <a:extLst>
            <a:ext uri="{53640926-AAD7-44D8-BBD7-CCE9431645EC}">
              <a14:shadowObscured xmlns:a14="http://schemas.microsoft.com/office/drawing/2010/main"/>
            </a:ext>
          </a:extLst>
        </p:spPr>
      </p:pic>
      <p:sp>
        <p:nvSpPr>
          <p:cNvPr id="7" name="TextBox 6"/>
          <p:cNvSpPr txBox="1"/>
          <p:nvPr/>
        </p:nvSpPr>
        <p:spPr>
          <a:xfrm>
            <a:off x="1" y="1543049"/>
            <a:ext cx="9144000" cy="461665"/>
          </a:xfrm>
          <a:prstGeom prst="rect">
            <a:avLst/>
          </a:prstGeom>
          <a:noFill/>
        </p:spPr>
        <p:txBody>
          <a:bodyPr wrap="square" rtlCol="0">
            <a:spAutoFit/>
          </a:bodyPr>
          <a:lstStyle/>
          <a:p>
            <a:pPr algn="ctr"/>
            <a:r>
              <a:rPr lang="en-US" dirty="0" smtClean="0"/>
              <a:t>Diverse and intense beams: Unmatched in the world</a:t>
            </a:r>
            <a:endParaRPr lang="en-US" dirty="0"/>
          </a:p>
        </p:txBody>
      </p:sp>
    </p:spTree>
    <p:extLst>
      <p:ext uri="{BB962C8B-B14F-4D97-AF65-F5344CB8AC3E}">
        <p14:creationId xmlns:p14="http://schemas.microsoft.com/office/powerpoint/2010/main" val="129374966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1"/>
          <p:cNvPicPr>
            <a:picLocks noChangeArrowheads="1"/>
          </p:cNvPicPr>
          <p:nvPr/>
        </p:nvPicPr>
        <p:blipFill>
          <a:blip r:embed="rId3">
            <a:extLst>
              <a:ext uri="{28A0092B-C50C-407E-A947-70E740481C1C}">
                <a14:useLocalDpi xmlns:a14="http://schemas.microsoft.com/office/drawing/2010/main" val="0"/>
              </a:ext>
            </a:extLst>
          </a:blip>
          <a:srcRect t="3941"/>
          <a:stretch>
            <a:fillRect/>
          </a:stretch>
        </p:blipFill>
        <p:spPr bwMode="auto">
          <a:xfrm>
            <a:off x="3175" y="952500"/>
            <a:ext cx="9145588" cy="658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7171" name="Rectangle 1"/>
          <p:cNvSpPr>
            <a:spLocks noChangeArrowheads="1"/>
          </p:cNvSpPr>
          <p:nvPr/>
        </p:nvSpPr>
        <p:spPr bwMode="auto">
          <a:xfrm>
            <a:off x="3175" y="952500"/>
            <a:ext cx="9144000" cy="6588125"/>
          </a:xfrm>
          <a:prstGeom prst="rect">
            <a:avLst/>
          </a:prstGeom>
          <a:solidFill>
            <a:srgbClr val="FFFFFF">
              <a:alpha val="25098"/>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2813"/>
            <a:endParaRPr lang="en-US"/>
          </a:p>
        </p:txBody>
      </p:sp>
      <p:grpSp>
        <p:nvGrpSpPr>
          <p:cNvPr id="7172" name="Group 39"/>
          <p:cNvGrpSpPr>
            <a:grpSpLocks/>
          </p:cNvGrpSpPr>
          <p:nvPr/>
        </p:nvGrpSpPr>
        <p:grpSpPr bwMode="auto">
          <a:xfrm>
            <a:off x="4835525" y="1139825"/>
            <a:ext cx="4308475" cy="3505200"/>
            <a:chOff x="4835339" y="1425129"/>
            <a:chExt cx="4308795" cy="3505200"/>
          </a:xfrm>
        </p:grpSpPr>
        <p:pic>
          <p:nvPicPr>
            <p:cNvPr id="7192" name="Picture 1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90801" y="1463229"/>
              <a:ext cx="1432194" cy="1180484"/>
            </a:xfrm>
            <a:prstGeom prst="rect">
              <a:avLst/>
            </a:prstGeom>
            <a:noFill/>
            <a:ln w="19050">
              <a:solidFill>
                <a:srgbClr val="000066"/>
              </a:solidFill>
              <a:miter lim="800000"/>
              <a:headEnd/>
              <a:tailEnd/>
            </a:ln>
            <a:extLst>
              <a:ext uri="{909E8E84-426E-40DD-AFC4-6F175D3DCCD1}">
                <a14:hiddenFill xmlns:a14="http://schemas.microsoft.com/office/drawing/2010/main">
                  <a:solidFill>
                    <a:srgbClr val="FFFFFF"/>
                  </a:solidFill>
                </a14:hiddenFill>
              </a:ext>
            </a:extLst>
          </p:spPr>
        </p:pic>
        <p:pic>
          <p:nvPicPr>
            <p:cNvPr id="7193" name="Picture 17" descr="MINOS-near.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61454" y="2943340"/>
              <a:ext cx="1282710" cy="1044575"/>
            </a:xfrm>
            <a:prstGeom prst="rect">
              <a:avLst/>
            </a:prstGeom>
            <a:noFill/>
            <a:ln w="19050">
              <a:solidFill>
                <a:srgbClr val="000066"/>
              </a:solidFill>
              <a:miter lim="800000"/>
              <a:headEnd/>
              <a:tailEnd/>
            </a:ln>
            <a:extLst>
              <a:ext uri="{909E8E84-426E-40DD-AFC4-6F175D3DCCD1}">
                <a14:hiddenFill xmlns:a14="http://schemas.microsoft.com/office/drawing/2010/main">
                  <a:solidFill>
                    <a:srgbClr val="FFFFFF"/>
                  </a:solidFill>
                </a14:hiddenFill>
              </a:ext>
            </a:extLst>
          </p:spPr>
        </p:pic>
        <p:grpSp>
          <p:nvGrpSpPr>
            <p:cNvPr id="7194" name="Group 20"/>
            <p:cNvGrpSpPr>
              <a:grpSpLocks/>
            </p:cNvGrpSpPr>
            <p:nvPr/>
          </p:nvGrpSpPr>
          <p:grpSpPr bwMode="auto">
            <a:xfrm>
              <a:off x="7506745" y="3419984"/>
              <a:ext cx="1045077" cy="997148"/>
              <a:chOff x="7569968" y="3639344"/>
              <a:chExt cx="1095426" cy="1187647"/>
            </a:xfrm>
          </p:grpSpPr>
          <p:pic>
            <p:nvPicPr>
              <p:cNvPr id="7203" name="Picture 21" descr="C:\Users\ykkim\Pictures\MINERvA.jpg"/>
              <p:cNvPicPr>
                <a:picLocks noChangeAspect="1" noChangeArrowheads="1"/>
              </p:cNvPicPr>
              <p:nvPr/>
            </p:nvPicPr>
            <p:blipFill>
              <a:blip r:embed="rId6">
                <a:extLst>
                  <a:ext uri="{28A0092B-C50C-407E-A947-70E740481C1C}">
                    <a14:useLocalDpi xmlns:a14="http://schemas.microsoft.com/office/drawing/2010/main" val="0"/>
                  </a:ext>
                </a:extLst>
              </a:blip>
              <a:srcRect b="13657"/>
              <a:stretch>
                <a:fillRect/>
              </a:stretch>
            </p:blipFill>
            <p:spPr bwMode="auto">
              <a:xfrm>
                <a:off x="7569968" y="3639344"/>
                <a:ext cx="1095426" cy="1187647"/>
              </a:xfrm>
              <a:prstGeom prst="rect">
                <a:avLst/>
              </a:prstGeom>
              <a:noFill/>
              <a:ln w="19050">
                <a:solidFill>
                  <a:srgbClr val="000066"/>
                </a:solidFill>
                <a:miter lim="800000"/>
                <a:headEnd/>
                <a:tailEnd/>
              </a:ln>
              <a:extLst>
                <a:ext uri="{909E8E84-426E-40DD-AFC4-6F175D3DCCD1}">
                  <a14:hiddenFill xmlns:a14="http://schemas.microsoft.com/office/drawing/2010/main">
                    <a:solidFill>
                      <a:srgbClr val="FFFFFF"/>
                    </a:solidFill>
                  </a14:hiddenFill>
                </a:ext>
              </a:extLst>
            </p:spPr>
          </p:pic>
          <p:sp>
            <p:nvSpPr>
              <p:cNvPr id="7204" name="TextBox 17"/>
              <p:cNvSpPr txBox="1">
                <a:spLocks noChangeArrowheads="1"/>
              </p:cNvSpPr>
              <p:nvPr/>
            </p:nvSpPr>
            <p:spPr bwMode="auto">
              <a:xfrm>
                <a:off x="7628399" y="3693708"/>
                <a:ext cx="1020236" cy="366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sz="2400">
                    <a:solidFill>
                      <a:schemeClr val="tx1"/>
                    </a:solidFill>
                    <a:latin typeface="Arial" charset="0"/>
                  </a:defRPr>
                </a:lvl1pPr>
                <a:lvl2pPr marL="742950" indent="-285750" defTabSz="912813" eaLnBrk="0" hangingPunct="0">
                  <a:defRPr sz="2400">
                    <a:solidFill>
                      <a:schemeClr val="tx1"/>
                    </a:solidFill>
                    <a:latin typeface="Arial" charset="0"/>
                  </a:defRPr>
                </a:lvl2pPr>
                <a:lvl3pPr marL="1143000" indent="-228600" defTabSz="912813" eaLnBrk="0" hangingPunct="0">
                  <a:defRPr sz="2400">
                    <a:solidFill>
                      <a:schemeClr val="tx1"/>
                    </a:solidFill>
                    <a:latin typeface="Arial" charset="0"/>
                  </a:defRPr>
                </a:lvl3pPr>
                <a:lvl4pPr marL="1600200" indent="-228600" defTabSz="912813" eaLnBrk="0" hangingPunct="0">
                  <a:defRPr sz="2400">
                    <a:solidFill>
                      <a:schemeClr val="tx1"/>
                    </a:solidFill>
                    <a:latin typeface="Arial" charset="0"/>
                  </a:defRPr>
                </a:lvl4pPr>
                <a:lvl5pPr marL="2057400" indent="-228600" defTabSz="912813" eaLnBrk="0" hangingPunct="0">
                  <a:defRPr sz="2400">
                    <a:solidFill>
                      <a:schemeClr val="tx1"/>
                    </a:solidFill>
                    <a:latin typeface="Arial" charset="0"/>
                  </a:defRPr>
                </a:lvl5pPr>
                <a:lvl6pPr marL="2514600" indent="-228600" algn="r" defTabSz="912813"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6pPr>
                <a:lvl7pPr marL="2971800" indent="-228600" algn="r" defTabSz="912813"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7pPr>
                <a:lvl8pPr marL="3429000" indent="-228600" algn="r" defTabSz="912813"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8pPr>
                <a:lvl9pPr marL="3886200" indent="-228600" algn="r" defTabSz="912813"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9pPr>
              </a:lstStyle>
              <a:p>
                <a:pPr eaLnBrk="1" hangingPunct="1"/>
                <a:r>
                  <a:rPr lang="en-US" sz="1400">
                    <a:solidFill>
                      <a:srgbClr val="FFFFFF"/>
                    </a:solidFill>
                    <a:ea typeface="ＭＳ Ｐゴシック" pitchFamily="34" charset="-128"/>
                    <a:cs typeface="Arial" charset="0"/>
                  </a:rPr>
                  <a:t>MINERvA</a:t>
                </a:r>
              </a:p>
            </p:txBody>
          </p:sp>
        </p:grpSp>
        <p:grpSp>
          <p:nvGrpSpPr>
            <p:cNvPr id="7195" name="Group 26"/>
            <p:cNvGrpSpPr>
              <a:grpSpLocks/>
            </p:cNvGrpSpPr>
            <p:nvPr/>
          </p:nvGrpSpPr>
          <p:grpSpPr bwMode="auto">
            <a:xfrm>
              <a:off x="8061786" y="3918558"/>
              <a:ext cx="1082348" cy="857250"/>
              <a:chOff x="5958216" y="5167312"/>
              <a:chExt cx="1517125" cy="1228725"/>
            </a:xfrm>
          </p:grpSpPr>
          <p:pic>
            <p:nvPicPr>
              <p:cNvPr id="7201" name="Picture 27"/>
              <p:cNvPicPr>
                <a:picLocks noChangeAspect="1"/>
              </p:cNvPicPr>
              <p:nvPr/>
            </p:nvPicPr>
            <p:blipFill>
              <a:blip r:embed="rId7">
                <a:extLst>
                  <a:ext uri="{28A0092B-C50C-407E-A947-70E740481C1C}">
                    <a14:useLocalDpi xmlns:a14="http://schemas.microsoft.com/office/drawing/2010/main" val="0"/>
                  </a:ext>
                </a:extLst>
              </a:blip>
              <a:srcRect t="8873" b="8334"/>
              <a:stretch>
                <a:fillRect/>
              </a:stretch>
            </p:blipFill>
            <p:spPr bwMode="auto">
              <a:xfrm>
                <a:off x="5962978" y="5167312"/>
                <a:ext cx="1411288" cy="1228725"/>
              </a:xfrm>
              <a:prstGeom prst="rect">
                <a:avLst/>
              </a:prstGeom>
              <a:noFill/>
              <a:ln w="19050">
                <a:solidFill>
                  <a:srgbClr val="000066"/>
                </a:solidFill>
                <a:miter lim="800000"/>
                <a:headEnd/>
                <a:tailEnd/>
              </a:ln>
              <a:extLst>
                <a:ext uri="{909E8E84-426E-40DD-AFC4-6F175D3DCCD1}">
                  <a14:hiddenFill xmlns:a14="http://schemas.microsoft.com/office/drawing/2010/main">
                    <a:solidFill>
                      <a:srgbClr val="FFFFFF"/>
                    </a:solidFill>
                  </a14:hiddenFill>
                </a:ext>
              </a:extLst>
            </p:spPr>
          </p:pic>
          <p:sp>
            <p:nvSpPr>
              <p:cNvPr id="7202" name="TextBox 16"/>
              <p:cNvSpPr txBox="1">
                <a:spLocks noChangeArrowheads="1"/>
              </p:cNvSpPr>
              <p:nvPr/>
            </p:nvSpPr>
            <p:spPr bwMode="auto">
              <a:xfrm>
                <a:off x="5958216" y="5525642"/>
                <a:ext cx="1517125" cy="441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sz="2400">
                    <a:solidFill>
                      <a:schemeClr val="tx1"/>
                    </a:solidFill>
                    <a:latin typeface="Arial" charset="0"/>
                  </a:defRPr>
                </a:lvl1pPr>
                <a:lvl2pPr marL="742950" indent="-285750" defTabSz="912813" eaLnBrk="0" hangingPunct="0">
                  <a:defRPr sz="2400">
                    <a:solidFill>
                      <a:schemeClr val="tx1"/>
                    </a:solidFill>
                    <a:latin typeface="Arial" charset="0"/>
                  </a:defRPr>
                </a:lvl2pPr>
                <a:lvl3pPr marL="1143000" indent="-228600" defTabSz="912813" eaLnBrk="0" hangingPunct="0">
                  <a:defRPr sz="2400">
                    <a:solidFill>
                      <a:schemeClr val="tx1"/>
                    </a:solidFill>
                    <a:latin typeface="Arial" charset="0"/>
                  </a:defRPr>
                </a:lvl3pPr>
                <a:lvl4pPr marL="1600200" indent="-228600" defTabSz="912813" eaLnBrk="0" hangingPunct="0">
                  <a:defRPr sz="2400">
                    <a:solidFill>
                      <a:schemeClr val="tx1"/>
                    </a:solidFill>
                    <a:latin typeface="Arial" charset="0"/>
                  </a:defRPr>
                </a:lvl4pPr>
                <a:lvl5pPr marL="2057400" indent="-228600" defTabSz="912813" eaLnBrk="0" hangingPunct="0">
                  <a:defRPr sz="2400">
                    <a:solidFill>
                      <a:schemeClr val="tx1"/>
                    </a:solidFill>
                    <a:latin typeface="Arial" charset="0"/>
                  </a:defRPr>
                </a:lvl5pPr>
                <a:lvl6pPr marL="2514600" indent="-228600" algn="r" defTabSz="912813"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6pPr>
                <a:lvl7pPr marL="2971800" indent="-228600" algn="r" defTabSz="912813"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7pPr>
                <a:lvl8pPr marL="3429000" indent="-228600" algn="r" defTabSz="912813"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8pPr>
                <a:lvl9pPr marL="3886200" indent="-228600" algn="r" defTabSz="912813"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9pPr>
              </a:lstStyle>
              <a:p>
                <a:pPr eaLnBrk="1" hangingPunct="1"/>
                <a:r>
                  <a:rPr lang="en-US" sz="1400">
                    <a:solidFill>
                      <a:srgbClr val="000000"/>
                    </a:solidFill>
                    <a:ea typeface="ＭＳ Ｐゴシック" pitchFamily="34" charset="-128"/>
                    <a:cs typeface="Arial" charset="0"/>
                  </a:rPr>
                  <a:t>MiniBooNE</a:t>
                </a:r>
              </a:p>
            </p:txBody>
          </p:sp>
        </p:grpSp>
        <p:cxnSp>
          <p:nvCxnSpPr>
            <p:cNvPr id="7196" name="Straight Arrow Connector 31"/>
            <p:cNvCxnSpPr>
              <a:cxnSpLocks noChangeShapeType="1"/>
            </p:cNvCxnSpPr>
            <p:nvPr/>
          </p:nvCxnSpPr>
          <p:spPr bwMode="auto">
            <a:xfrm flipH="1" flipV="1">
              <a:off x="4975685" y="2644329"/>
              <a:ext cx="3200400" cy="2286000"/>
            </a:xfrm>
            <a:prstGeom prst="straightConnector1">
              <a:avLst/>
            </a:prstGeom>
            <a:noFill/>
            <a:ln w="76200">
              <a:solidFill>
                <a:srgbClr val="0000CC"/>
              </a:solidFill>
              <a:round/>
              <a:headEnd/>
              <a:tailEnd type="arrow" w="med" len="med"/>
            </a:ln>
            <a:extLst>
              <a:ext uri="{909E8E84-426E-40DD-AFC4-6F175D3DCCD1}">
                <a14:hiddenFill xmlns:a14="http://schemas.microsoft.com/office/drawing/2010/main">
                  <a:noFill/>
                </a14:hiddenFill>
              </a:ext>
            </a:extLst>
          </p:spPr>
        </p:cxnSp>
        <p:sp>
          <p:nvSpPr>
            <p:cNvPr id="7197" name="TextBox 35"/>
            <p:cNvSpPr txBox="1">
              <a:spLocks noChangeArrowheads="1"/>
            </p:cNvSpPr>
            <p:nvPr/>
          </p:nvSpPr>
          <p:spPr bwMode="auto">
            <a:xfrm rot="2100000">
              <a:off x="5647568" y="3091974"/>
              <a:ext cx="102463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sz="2400">
                  <a:solidFill>
                    <a:schemeClr val="tx1"/>
                  </a:solidFill>
                  <a:latin typeface="Arial" charset="0"/>
                </a:defRPr>
              </a:lvl1pPr>
              <a:lvl2pPr marL="742950" indent="-285750" defTabSz="912813" eaLnBrk="0" hangingPunct="0">
                <a:defRPr sz="2400">
                  <a:solidFill>
                    <a:schemeClr val="tx1"/>
                  </a:solidFill>
                  <a:latin typeface="Arial" charset="0"/>
                </a:defRPr>
              </a:lvl2pPr>
              <a:lvl3pPr marL="1143000" indent="-228600" defTabSz="912813" eaLnBrk="0" hangingPunct="0">
                <a:defRPr sz="2400">
                  <a:solidFill>
                    <a:schemeClr val="tx1"/>
                  </a:solidFill>
                  <a:latin typeface="Arial" charset="0"/>
                </a:defRPr>
              </a:lvl3pPr>
              <a:lvl4pPr marL="1600200" indent="-228600" defTabSz="912813" eaLnBrk="0" hangingPunct="0">
                <a:defRPr sz="2400">
                  <a:solidFill>
                    <a:schemeClr val="tx1"/>
                  </a:solidFill>
                  <a:latin typeface="Arial" charset="0"/>
                </a:defRPr>
              </a:lvl4pPr>
              <a:lvl5pPr marL="2057400" indent="-228600" defTabSz="912813" eaLnBrk="0" hangingPunct="0">
                <a:defRPr sz="2400">
                  <a:solidFill>
                    <a:schemeClr val="tx1"/>
                  </a:solidFill>
                  <a:latin typeface="Arial" charset="0"/>
                </a:defRPr>
              </a:lvl5pPr>
              <a:lvl6pPr marL="2514600" indent="-228600" algn="r" defTabSz="912813"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6pPr>
              <a:lvl7pPr marL="2971800" indent="-228600" algn="r" defTabSz="912813"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7pPr>
              <a:lvl8pPr marL="3429000" indent="-228600" algn="r" defTabSz="912813"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8pPr>
              <a:lvl9pPr marL="3886200" indent="-228600" algn="r" defTabSz="912813"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9pPr>
            </a:lstStyle>
            <a:p>
              <a:pPr algn="ctr" eaLnBrk="1" hangingPunct="1"/>
              <a:r>
                <a:rPr lang="en-US" sz="2000">
                  <a:solidFill>
                    <a:srgbClr val="000066"/>
                  </a:solidFill>
                  <a:ea typeface="ＭＳ Ｐゴシック" pitchFamily="34" charset="-128"/>
                  <a:cs typeface="Arial" charset="0"/>
                </a:rPr>
                <a:t>735 km</a:t>
              </a:r>
            </a:p>
          </p:txBody>
        </p:sp>
        <p:sp>
          <p:nvSpPr>
            <p:cNvPr id="7198" name="TextBox 36"/>
            <p:cNvSpPr txBox="1">
              <a:spLocks noChangeArrowheads="1"/>
            </p:cNvSpPr>
            <p:nvPr/>
          </p:nvSpPr>
          <p:spPr bwMode="auto">
            <a:xfrm>
              <a:off x="4835339" y="1425129"/>
              <a:ext cx="129394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sz="2400">
                  <a:solidFill>
                    <a:schemeClr val="tx1"/>
                  </a:solidFill>
                  <a:latin typeface="Arial" charset="0"/>
                </a:defRPr>
              </a:lvl1pPr>
              <a:lvl2pPr marL="742950" indent="-285750" defTabSz="912813" eaLnBrk="0" hangingPunct="0">
                <a:defRPr sz="2400">
                  <a:solidFill>
                    <a:schemeClr val="tx1"/>
                  </a:solidFill>
                  <a:latin typeface="Arial" charset="0"/>
                </a:defRPr>
              </a:lvl2pPr>
              <a:lvl3pPr marL="1143000" indent="-228600" defTabSz="912813" eaLnBrk="0" hangingPunct="0">
                <a:defRPr sz="2400">
                  <a:solidFill>
                    <a:schemeClr val="tx1"/>
                  </a:solidFill>
                  <a:latin typeface="Arial" charset="0"/>
                </a:defRPr>
              </a:lvl3pPr>
              <a:lvl4pPr marL="1600200" indent="-228600" defTabSz="912813" eaLnBrk="0" hangingPunct="0">
                <a:defRPr sz="2400">
                  <a:solidFill>
                    <a:schemeClr val="tx1"/>
                  </a:solidFill>
                  <a:latin typeface="Arial" charset="0"/>
                </a:defRPr>
              </a:lvl4pPr>
              <a:lvl5pPr marL="2057400" indent="-228600" defTabSz="912813" eaLnBrk="0" hangingPunct="0">
                <a:defRPr sz="2400">
                  <a:solidFill>
                    <a:schemeClr val="tx1"/>
                  </a:solidFill>
                  <a:latin typeface="Arial" charset="0"/>
                </a:defRPr>
              </a:lvl5pPr>
              <a:lvl6pPr marL="2514600" indent="-228600" algn="r" defTabSz="912813"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6pPr>
              <a:lvl7pPr marL="2971800" indent="-228600" algn="r" defTabSz="912813"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7pPr>
              <a:lvl8pPr marL="3429000" indent="-228600" algn="r" defTabSz="912813"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8pPr>
              <a:lvl9pPr marL="3886200" indent="-228600" algn="r" defTabSz="912813"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9pPr>
            </a:lstStyle>
            <a:p>
              <a:pPr eaLnBrk="1" hangingPunct="1"/>
              <a:r>
                <a:rPr lang="en-US" sz="1600" dirty="0">
                  <a:solidFill>
                    <a:srgbClr val="FFFFFF"/>
                  </a:solidFill>
                  <a:ea typeface="ＭＳ Ｐゴシック" pitchFamily="34" charset="-128"/>
                  <a:cs typeface="Arial" charset="0"/>
                </a:rPr>
                <a:t>MINOS (far)</a:t>
              </a:r>
            </a:p>
          </p:txBody>
        </p:sp>
        <p:sp>
          <p:nvSpPr>
            <p:cNvPr id="7199" name="TextBox 38"/>
            <p:cNvSpPr txBox="1">
              <a:spLocks noChangeArrowheads="1"/>
            </p:cNvSpPr>
            <p:nvPr/>
          </p:nvSpPr>
          <p:spPr bwMode="auto">
            <a:xfrm>
              <a:off x="6863002" y="2884017"/>
              <a:ext cx="146386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sz="2400">
                  <a:solidFill>
                    <a:schemeClr val="tx1"/>
                  </a:solidFill>
                  <a:latin typeface="Arial" charset="0"/>
                </a:defRPr>
              </a:lvl1pPr>
              <a:lvl2pPr marL="742950" indent="-285750" defTabSz="912813" eaLnBrk="0" hangingPunct="0">
                <a:defRPr sz="2400">
                  <a:solidFill>
                    <a:schemeClr val="tx1"/>
                  </a:solidFill>
                  <a:latin typeface="Arial" charset="0"/>
                </a:defRPr>
              </a:lvl2pPr>
              <a:lvl3pPr marL="1143000" indent="-228600" defTabSz="912813" eaLnBrk="0" hangingPunct="0">
                <a:defRPr sz="2400">
                  <a:solidFill>
                    <a:schemeClr val="tx1"/>
                  </a:solidFill>
                  <a:latin typeface="Arial" charset="0"/>
                </a:defRPr>
              </a:lvl3pPr>
              <a:lvl4pPr marL="1600200" indent="-228600" defTabSz="912813" eaLnBrk="0" hangingPunct="0">
                <a:defRPr sz="2400">
                  <a:solidFill>
                    <a:schemeClr val="tx1"/>
                  </a:solidFill>
                  <a:latin typeface="Arial" charset="0"/>
                </a:defRPr>
              </a:lvl4pPr>
              <a:lvl5pPr marL="2057400" indent="-228600" defTabSz="912813" eaLnBrk="0" hangingPunct="0">
                <a:defRPr sz="2400">
                  <a:solidFill>
                    <a:schemeClr val="tx1"/>
                  </a:solidFill>
                  <a:latin typeface="Arial" charset="0"/>
                </a:defRPr>
              </a:lvl5pPr>
              <a:lvl6pPr marL="2514600" indent="-228600" algn="r" defTabSz="912813"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6pPr>
              <a:lvl7pPr marL="2971800" indent="-228600" algn="r" defTabSz="912813"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7pPr>
              <a:lvl8pPr marL="3429000" indent="-228600" algn="r" defTabSz="912813"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8pPr>
              <a:lvl9pPr marL="3886200" indent="-228600" algn="r" defTabSz="912813"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9pPr>
            </a:lstStyle>
            <a:p>
              <a:pPr eaLnBrk="1" hangingPunct="1"/>
              <a:r>
                <a:rPr lang="en-US" sz="1600">
                  <a:solidFill>
                    <a:srgbClr val="FFFFFF"/>
                  </a:solidFill>
                  <a:ea typeface="ＭＳ Ｐゴシック" pitchFamily="34" charset="-128"/>
                  <a:cs typeface="Arial" charset="0"/>
                </a:rPr>
                <a:t>MINOS (near)</a:t>
              </a:r>
            </a:p>
          </p:txBody>
        </p:sp>
        <p:sp>
          <p:nvSpPr>
            <p:cNvPr id="7200" name="TextBox 26"/>
            <p:cNvSpPr txBox="1">
              <a:spLocks noChangeArrowheads="1"/>
            </p:cNvSpPr>
            <p:nvPr/>
          </p:nvSpPr>
          <p:spPr bwMode="auto">
            <a:xfrm>
              <a:off x="6305410" y="1444179"/>
              <a:ext cx="1300453"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sz="2400">
                  <a:solidFill>
                    <a:schemeClr val="tx1"/>
                  </a:solidFill>
                  <a:latin typeface="Arial" charset="0"/>
                </a:defRPr>
              </a:lvl1pPr>
              <a:lvl2pPr marL="742950" indent="-285750" defTabSz="912813" eaLnBrk="0" hangingPunct="0">
                <a:defRPr sz="2400">
                  <a:solidFill>
                    <a:schemeClr val="tx1"/>
                  </a:solidFill>
                  <a:latin typeface="Arial" charset="0"/>
                </a:defRPr>
              </a:lvl2pPr>
              <a:lvl3pPr marL="1143000" indent="-228600" defTabSz="912813" eaLnBrk="0" hangingPunct="0">
                <a:defRPr sz="2400">
                  <a:solidFill>
                    <a:schemeClr val="tx1"/>
                  </a:solidFill>
                  <a:latin typeface="Arial" charset="0"/>
                </a:defRPr>
              </a:lvl3pPr>
              <a:lvl4pPr marL="1600200" indent="-228600" defTabSz="912813" eaLnBrk="0" hangingPunct="0">
                <a:defRPr sz="2400">
                  <a:solidFill>
                    <a:schemeClr val="tx1"/>
                  </a:solidFill>
                  <a:latin typeface="Arial" charset="0"/>
                </a:defRPr>
              </a:lvl4pPr>
              <a:lvl5pPr marL="2057400" indent="-228600" defTabSz="912813" eaLnBrk="0" hangingPunct="0">
                <a:defRPr sz="2400">
                  <a:solidFill>
                    <a:schemeClr val="tx1"/>
                  </a:solidFill>
                  <a:latin typeface="Arial" charset="0"/>
                </a:defRPr>
              </a:lvl5pPr>
              <a:lvl6pPr marL="2514600" indent="-228600" algn="r" defTabSz="912813"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6pPr>
              <a:lvl7pPr marL="2971800" indent="-228600" algn="r" defTabSz="912813"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7pPr>
              <a:lvl8pPr marL="3429000" indent="-228600" algn="r" defTabSz="912813"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8pPr>
              <a:lvl9pPr marL="3886200" indent="-228600" algn="r" defTabSz="912813"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9pPr>
            </a:lstStyle>
            <a:p>
              <a:pPr algn="l" eaLnBrk="1" hangingPunct="1"/>
              <a:r>
                <a:rPr lang="en-US" sz="1800" dirty="0">
                  <a:solidFill>
                    <a:srgbClr val="FFFFFF"/>
                  </a:solidFill>
                  <a:ea typeface="ＭＳ Ｐゴシック" pitchFamily="34" charset="-128"/>
                </a:rPr>
                <a:t>Operating</a:t>
              </a:r>
            </a:p>
            <a:p>
              <a:pPr algn="l" eaLnBrk="1" hangingPunct="1"/>
              <a:r>
                <a:rPr lang="en-US" sz="1800" dirty="0">
                  <a:solidFill>
                    <a:srgbClr val="FFFFFF"/>
                  </a:solidFill>
                  <a:ea typeface="ＭＳ Ｐゴシック" pitchFamily="34" charset="-128"/>
                </a:rPr>
                <a:t>since 2005</a:t>
              </a:r>
            </a:p>
            <a:p>
              <a:pPr algn="l" eaLnBrk="1" hangingPunct="1"/>
              <a:r>
                <a:rPr lang="en-US" sz="1800" dirty="0">
                  <a:solidFill>
                    <a:srgbClr val="FFFFFF"/>
                  </a:solidFill>
                  <a:ea typeface="ＭＳ Ｐゴシック" pitchFamily="34" charset="-128"/>
                </a:rPr>
                <a:t>(350 kW)</a:t>
              </a:r>
            </a:p>
          </p:txBody>
        </p:sp>
      </p:grpSp>
      <p:sp>
        <p:nvSpPr>
          <p:cNvPr id="7173" name="Text Box 10"/>
          <p:cNvSpPr txBox="1">
            <a:spLocks noChangeArrowheads="1"/>
          </p:cNvSpPr>
          <p:nvPr/>
        </p:nvSpPr>
        <p:spPr bwMode="auto">
          <a:xfrm>
            <a:off x="0" y="247650"/>
            <a:ext cx="9144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sz="2400">
                <a:solidFill>
                  <a:schemeClr val="tx1"/>
                </a:solidFill>
                <a:latin typeface="Arial" charset="0"/>
              </a:defRPr>
            </a:lvl1pPr>
            <a:lvl2pPr marL="742950" indent="-285750" defTabSz="912813" eaLnBrk="0" hangingPunct="0">
              <a:defRPr sz="2400">
                <a:solidFill>
                  <a:schemeClr val="tx1"/>
                </a:solidFill>
                <a:latin typeface="Arial" charset="0"/>
              </a:defRPr>
            </a:lvl2pPr>
            <a:lvl3pPr marL="1143000" indent="-228600" defTabSz="912813" eaLnBrk="0" hangingPunct="0">
              <a:defRPr sz="2400">
                <a:solidFill>
                  <a:schemeClr val="tx1"/>
                </a:solidFill>
                <a:latin typeface="Arial" charset="0"/>
              </a:defRPr>
            </a:lvl3pPr>
            <a:lvl4pPr marL="1600200" indent="-228600" defTabSz="912813" eaLnBrk="0" hangingPunct="0">
              <a:defRPr sz="2400">
                <a:solidFill>
                  <a:schemeClr val="tx1"/>
                </a:solidFill>
                <a:latin typeface="Arial" charset="0"/>
              </a:defRPr>
            </a:lvl4pPr>
            <a:lvl5pPr marL="2057400" indent="-228600" defTabSz="912813" eaLnBrk="0" hangingPunct="0">
              <a:defRPr sz="2400">
                <a:solidFill>
                  <a:schemeClr val="tx1"/>
                </a:solidFill>
                <a:latin typeface="Arial" charset="0"/>
              </a:defRPr>
            </a:lvl5pPr>
            <a:lvl6pPr marL="2514600" indent="-228600" algn="r" defTabSz="912813"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6pPr>
            <a:lvl7pPr marL="2971800" indent="-228600" algn="r" defTabSz="912813"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7pPr>
            <a:lvl8pPr marL="3429000" indent="-228600" algn="r" defTabSz="912813"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8pPr>
            <a:lvl9pPr marL="3886200" indent="-228600" algn="r" defTabSz="912813"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9pPr>
          </a:lstStyle>
          <a:p>
            <a:pPr algn="ctr" eaLnBrk="1" hangingPunct="1"/>
            <a:r>
              <a:rPr lang="en-US" sz="3200" dirty="0">
                <a:solidFill>
                  <a:srgbClr val="FFFFFF"/>
                </a:solidFill>
                <a:ea typeface="ＭＳ Ｐゴシック" pitchFamily="34" charset="-128"/>
              </a:rPr>
              <a:t>Neutrino </a:t>
            </a:r>
            <a:r>
              <a:rPr lang="en-US" sz="3200" dirty="0" smtClean="0">
                <a:solidFill>
                  <a:srgbClr val="FFFFFF"/>
                </a:solidFill>
                <a:ea typeface="ＭＳ Ｐゴシック" pitchFamily="34" charset="-128"/>
              </a:rPr>
              <a:t>program</a:t>
            </a:r>
            <a:endParaRPr lang="en-US" sz="3200" dirty="0">
              <a:solidFill>
                <a:srgbClr val="FFFFFF"/>
              </a:solidFill>
              <a:ea typeface="ＭＳ Ｐゴシック" pitchFamily="34" charset="-128"/>
            </a:endParaRPr>
          </a:p>
        </p:txBody>
      </p:sp>
      <p:grpSp>
        <p:nvGrpSpPr>
          <p:cNvPr id="37" name="Group 36"/>
          <p:cNvGrpSpPr>
            <a:grpSpLocks/>
          </p:cNvGrpSpPr>
          <p:nvPr/>
        </p:nvGrpSpPr>
        <p:grpSpPr bwMode="auto">
          <a:xfrm>
            <a:off x="1162050" y="1139825"/>
            <a:ext cx="8007350" cy="5059158"/>
            <a:chOff x="1162398" y="1425575"/>
            <a:chExt cx="8006242" cy="5058383"/>
          </a:xfrm>
        </p:grpSpPr>
        <p:pic>
          <p:nvPicPr>
            <p:cNvPr id="7184"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79778" y="1444625"/>
              <a:ext cx="1520824" cy="1222375"/>
            </a:xfrm>
            <a:prstGeom prst="rect">
              <a:avLst/>
            </a:prstGeom>
            <a:noFill/>
            <a:ln w="19050">
              <a:solidFill>
                <a:srgbClr val="0000FF"/>
              </a:solidFill>
              <a:miter lim="800000"/>
              <a:headEnd/>
              <a:tailEnd/>
            </a:ln>
            <a:extLst>
              <a:ext uri="{909E8E84-426E-40DD-AFC4-6F175D3DCCD1}">
                <a14:hiddenFill xmlns:a14="http://schemas.microsoft.com/office/drawing/2010/main">
                  <a:solidFill>
                    <a:srgbClr val="FFFFFF"/>
                  </a:solidFill>
                </a14:hiddenFill>
              </a:ext>
            </a:extLst>
          </p:spPr>
        </p:pic>
        <p:sp>
          <p:nvSpPr>
            <p:cNvPr id="7185" name="TextBox 55"/>
            <p:cNvSpPr txBox="1">
              <a:spLocks noChangeArrowheads="1"/>
            </p:cNvSpPr>
            <p:nvPr/>
          </p:nvSpPr>
          <p:spPr bwMode="auto">
            <a:xfrm>
              <a:off x="3243267" y="1425575"/>
              <a:ext cx="1155699"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sz="2400">
                  <a:solidFill>
                    <a:schemeClr val="tx1"/>
                  </a:solidFill>
                  <a:latin typeface="Arial" charset="0"/>
                </a:defRPr>
              </a:lvl1pPr>
              <a:lvl2pPr marL="742950" indent="-285750" defTabSz="912813" eaLnBrk="0" hangingPunct="0">
                <a:defRPr sz="2400">
                  <a:solidFill>
                    <a:schemeClr val="tx1"/>
                  </a:solidFill>
                  <a:latin typeface="Arial" charset="0"/>
                </a:defRPr>
              </a:lvl2pPr>
              <a:lvl3pPr marL="1143000" indent="-228600" defTabSz="912813" eaLnBrk="0" hangingPunct="0">
                <a:defRPr sz="2400">
                  <a:solidFill>
                    <a:schemeClr val="tx1"/>
                  </a:solidFill>
                  <a:latin typeface="Arial" charset="0"/>
                </a:defRPr>
              </a:lvl3pPr>
              <a:lvl4pPr marL="1600200" indent="-228600" defTabSz="912813" eaLnBrk="0" hangingPunct="0">
                <a:defRPr sz="2400">
                  <a:solidFill>
                    <a:schemeClr val="tx1"/>
                  </a:solidFill>
                  <a:latin typeface="Arial" charset="0"/>
                </a:defRPr>
              </a:lvl4pPr>
              <a:lvl5pPr marL="2057400" indent="-228600" defTabSz="912813" eaLnBrk="0" hangingPunct="0">
                <a:defRPr sz="2400">
                  <a:solidFill>
                    <a:schemeClr val="tx1"/>
                  </a:solidFill>
                  <a:latin typeface="Arial" charset="0"/>
                </a:defRPr>
              </a:lvl5pPr>
              <a:lvl6pPr marL="2514600" indent="-228600" algn="r" defTabSz="912813"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6pPr>
              <a:lvl7pPr marL="2971800" indent="-228600" algn="r" defTabSz="912813"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7pPr>
              <a:lvl8pPr marL="3429000" indent="-228600" algn="r" defTabSz="912813"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8pPr>
              <a:lvl9pPr marL="3886200" indent="-228600" algn="r" defTabSz="912813"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9pPr>
            </a:lstStyle>
            <a:p>
              <a:pPr eaLnBrk="1" hangingPunct="1"/>
              <a:r>
                <a:rPr lang="en-US" sz="1600">
                  <a:solidFill>
                    <a:srgbClr val="0000FF"/>
                  </a:solidFill>
                  <a:ea typeface="ＭＳ Ｐゴシック" pitchFamily="34" charset="-128"/>
                </a:rPr>
                <a:t>NOvA (far)</a:t>
              </a:r>
            </a:p>
          </p:txBody>
        </p:sp>
        <p:sp>
          <p:nvSpPr>
            <p:cNvPr id="7186" name="TextBox 56"/>
            <p:cNvSpPr txBox="1">
              <a:spLocks noChangeArrowheads="1"/>
            </p:cNvSpPr>
            <p:nvPr/>
          </p:nvSpPr>
          <p:spPr bwMode="auto">
            <a:xfrm>
              <a:off x="1162398" y="1447800"/>
              <a:ext cx="2121764" cy="923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sz="2400">
                  <a:solidFill>
                    <a:schemeClr val="tx1"/>
                  </a:solidFill>
                  <a:latin typeface="Arial" charset="0"/>
                </a:defRPr>
              </a:lvl1pPr>
              <a:lvl2pPr marL="742950" indent="-285750" defTabSz="912813" eaLnBrk="0" hangingPunct="0">
                <a:defRPr sz="2400">
                  <a:solidFill>
                    <a:schemeClr val="tx1"/>
                  </a:solidFill>
                  <a:latin typeface="Arial" charset="0"/>
                </a:defRPr>
              </a:lvl2pPr>
              <a:lvl3pPr marL="1143000" indent="-228600" defTabSz="912813" eaLnBrk="0" hangingPunct="0">
                <a:defRPr sz="2400">
                  <a:solidFill>
                    <a:schemeClr val="tx1"/>
                  </a:solidFill>
                  <a:latin typeface="Arial" charset="0"/>
                </a:defRPr>
              </a:lvl3pPr>
              <a:lvl4pPr marL="1600200" indent="-228600" defTabSz="912813" eaLnBrk="0" hangingPunct="0">
                <a:defRPr sz="2400">
                  <a:solidFill>
                    <a:schemeClr val="tx1"/>
                  </a:solidFill>
                  <a:latin typeface="Arial" charset="0"/>
                </a:defRPr>
              </a:lvl4pPr>
              <a:lvl5pPr marL="2057400" indent="-228600" defTabSz="912813" eaLnBrk="0" hangingPunct="0">
                <a:defRPr sz="2400">
                  <a:solidFill>
                    <a:schemeClr val="tx1"/>
                  </a:solidFill>
                  <a:latin typeface="Arial" charset="0"/>
                </a:defRPr>
              </a:lvl5pPr>
              <a:lvl6pPr marL="2514600" indent="-228600" algn="r" defTabSz="912813"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6pPr>
              <a:lvl7pPr marL="2971800" indent="-228600" algn="r" defTabSz="912813"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7pPr>
              <a:lvl8pPr marL="3429000" indent="-228600" algn="r" defTabSz="912813"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8pPr>
              <a:lvl9pPr marL="3886200" indent="-228600" algn="r" defTabSz="912813"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9pPr>
            </a:lstStyle>
            <a:p>
              <a:pPr eaLnBrk="1" hangingPunct="1"/>
              <a:r>
                <a:rPr lang="en-US" sz="1800" dirty="0">
                  <a:solidFill>
                    <a:srgbClr val="0000FF"/>
                  </a:solidFill>
                  <a:ea typeface="ＭＳ Ｐゴシック" pitchFamily="34" charset="-128"/>
                </a:rPr>
                <a:t>U</a:t>
              </a:r>
              <a:r>
                <a:rPr lang="en-US" sz="1800" dirty="0" smtClean="0">
                  <a:solidFill>
                    <a:srgbClr val="0000FF"/>
                  </a:solidFill>
                  <a:ea typeface="ＭＳ Ｐゴシック" pitchFamily="34" charset="-128"/>
                </a:rPr>
                <a:t>nder </a:t>
              </a:r>
              <a:r>
                <a:rPr lang="en-US" sz="1800" dirty="0">
                  <a:solidFill>
                    <a:srgbClr val="0000FF"/>
                  </a:solidFill>
                  <a:ea typeface="ＭＳ Ｐゴシック" pitchFamily="34" charset="-128"/>
                </a:rPr>
                <a:t>construction</a:t>
              </a:r>
            </a:p>
            <a:p>
              <a:pPr eaLnBrk="1" hangingPunct="1"/>
              <a:r>
                <a:rPr lang="en-US" sz="1800" dirty="0">
                  <a:solidFill>
                    <a:srgbClr val="0000FF"/>
                  </a:solidFill>
                  <a:ea typeface="ＭＳ Ｐゴシック" pitchFamily="34" charset="-128"/>
                </a:rPr>
                <a:t>Online 2013</a:t>
              </a:r>
            </a:p>
            <a:p>
              <a:pPr eaLnBrk="1" hangingPunct="1"/>
              <a:r>
                <a:rPr lang="en-US" sz="1800" dirty="0">
                  <a:solidFill>
                    <a:srgbClr val="0000FF"/>
                  </a:solidFill>
                  <a:ea typeface="ＭＳ Ｐゴシック" pitchFamily="34" charset="-128"/>
                </a:rPr>
                <a:t>(700 kW)</a:t>
              </a:r>
            </a:p>
          </p:txBody>
        </p:sp>
        <p:sp>
          <p:nvSpPr>
            <p:cNvPr id="7187" name="TextBox 57"/>
            <p:cNvSpPr txBox="1">
              <a:spLocks noChangeArrowheads="1"/>
            </p:cNvSpPr>
            <p:nvPr/>
          </p:nvSpPr>
          <p:spPr bwMode="auto">
            <a:xfrm rot="2100000">
              <a:off x="5462894" y="3354421"/>
              <a:ext cx="10239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sz="2400">
                  <a:solidFill>
                    <a:schemeClr val="tx1"/>
                  </a:solidFill>
                  <a:latin typeface="Arial" charset="0"/>
                </a:defRPr>
              </a:lvl1pPr>
              <a:lvl2pPr marL="742950" indent="-285750" defTabSz="912813" eaLnBrk="0" hangingPunct="0">
                <a:defRPr sz="2400">
                  <a:solidFill>
                    <a:schemeClr val="tx1"/>
                  </a:solidFill>
                  <a:latin typeface="Arial" charset="0"/>
                </a:defRPr>
              </a:lvl2pPr>
              <a:lvl3pPr marL="1143000" indent="-228600" defTabSz="912813" eaLnBrk="0" hangingPunct="0">
                <a:defRPr sz="2400">
                  <a:solidFill>
                    <a:schemeClr val="tx1"/>
                  </a:solidFill>
                  <a:latin typeface="Arial" charset="0"/>
                </a:defRPr>
              </a:lvl3pPr>
              <a:lvl4pPr marL="1600200" indent="-228600" defTabSz="912813" eaLnBrk="0" hangingPunct="0">
                <a:defRPr sz="2400">
                  <a:solidFill>
                    <a:schemeClr val="tx1"/>
                  </a:solidFill>
                  <a:latin typeface="Arial" charset="0"/>
                </a:defRPr>
              </a:lvl4pPr>
              <a:lvl5pPr marL="2057400" indent="-228600" defTabSz="912813" eaLnBrk="0" hangingPunct="0">
                <a:defRPr sz="2400">
                  <a:solidFill>
                    <a:schemeClr val="tx1"/>
                  </a:solidFill>
                  <a:latin typeface="Arial" charset="0"/>
                </a:defRPr>
              </a:lvl5pPr>
              <a:lvl6pPr marL="2514600" indent="-228600" algn="r" defTabSz="912813"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6pPr>
              <a:lvl7pPr marL="2971800" indent="-228600" algn="r" defTabSz="912813"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7pPr>
              <a:lvl8pPr marL="3429000" indent="-228600" algn="r" defTabSz="912813"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8pPr>
              <a:lvl9pPr marL="3886200" indent="-228600" algn="r" defTabSz="912813"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9pPr>
            </a:lstStyle>
            <a:p>
              <a:pPr algn="ctr" eaLnBrk="1" hangingPunct="1"/>
              <a:r>
                <a:rPr lang="en-US" sz="2000" dirty="0">
                  <a:solidFill>
                    <a:srgbClr val="0000FF"/>
                  </a:solidFill>
                  <a:ea typeface="ＭＳ Ｐゴシック" pitchFamily="34" charset="-128"/>
                </a:rPr>
                <a:t>810 km</a:t>
              </a:r>
            </a:p>
          </p:txBody>
        </p:sp>
        <p:pic>
          <p:nvPicPr>
            <p:cNvPr id="7188" name="Picture 59"/>
            <p:cNvPicPr>
              <a:picLocks noChangeAspect="1"/>
            </p:cNvPicPr>
            <p:nvPr/>
          </p:nvPicPr>
          <p:blipFill>
            <a:blip r:embed="rId9">
              <a:extLst>
                <a:ext uri="{28A0092B-C50C-407E-A947-70E740481C1C}">
                  <a14:useLocalDpi xmlns:a14="http://schemas.microsoft.com/office/drawing/2010/main" val="0"/>
                </a:ext>
              </a:extLst>
            </a:blip>
            <a:srcRect l="5885"/>
            <a:stretch>
              <a:fillRect/>
            </a:stretch>
          </p:blipFill>
          <p:spPr bwMode="auto">
            <a:xfrm>
              <a:off x="8062913" y="4854575"/>
              <a:ext cx="1006475" cy="836613"/>
            </a:xfrm>
            <a:prstGeom prst="rect">
              <a:avLst/>
            </a:prstGeom>
            <a:noFill/>
            <a:ln w="19050">
              <a:solidFill>
                <a:srgbClr val="0000FF"/>
              </a:solidFill>
              <a:miter lim="800000"/>
              <a:headEnd/>
              <a:tailEnd/>
            </a:ln>
            <a:extLst>
              <a:ext uri="{909E8E84-426E-40DD-AFC4-6F175D3DCCD1}">
                <a14:hiddenFill xmlns:a14="http://schemas.microsoft.com/office/drawing/2010/main">
                  <a:solidFill>
                    <a:srgbClr val="FFFFFF"/>
                  </a:solidFill>
                </a14:hiddenFill>
              </a:ext>
            </a:extLst>
          </p:spPr>
        </p:pic>
        <p:sp>
          <p:nvSpPr>
            <p:cNvPr id="7189" name="TextBox 60"/>
            <p:cNvSpPr txBox="1">
              <a:spLocks noChangeArrowheads="1"/>
            </p:cNvSpPr>
            <p:nvPr/>
          </p:nvSpPr>
          <p:spPr bwMode="auto">
            <a:xfrm>
              <a:off x="7162800" y="5653088"/>
              <a:ext cx="2005840" cy="830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sz="2400">
                  <a:solidFill>
                    <a:schemeClr val="tx1"/>
                  </a:solidFill>
                  <a:latin typeface="Arial" charset="0"/>
                </a:defRPr>
              </a:lvl1pPr>
              <a:lvl2pPr marL="742950" indent="-285750" defTabSz="912813" eaLnBrk="0" hangingPunct="0">
                <a:defRPr sz="2400">
                  <a:solidFill>
                    <a:schemeClr val="tx1"/>
                  </a:solidFill>
                  <a:latin typeface="Arial" charset="0"/>
                </a:defRPr>
              </a:lvl2pPr>
              <a:lvl3pPr marL="1143000" indent="-228600" defTabSz="912813" eaLnBrk="0" hangingPunct="0">
                <a:defRPr sz="2400">
                  <a:solidFill>
                    <a:schemeClr val="tx1"/>
                  </a:solidFill>
                  <a:latin typeface="Arial" charset="0"/>
                </a:defRPr>
              </a:lvl3pPr>
              <a:lvl4pPr marL="1600200" indent="-228600" defTabSz="912813" eaLnBrk="0" hangingPunct="0">
                <a:defRPr sz="2400">
                  <a:solidFill>
                    <a:schemeClr val="tx1"/>
                  </a:solidFill>
                  <a:latin typeface="Arial" charset="0"/>
                </a:defRPr>
              </a:lvl4pPr>
              <a:lvl5pPr marL="2057400" indent="-228600" defTabSz="912813" eaLnBrk="0" hangingPunct="0">
                <a:defRPr sz="2400">
                  <a:solidFill>
                    <a:schemeClr val="tx1"/>
                  </a:solidFill>
                  <a:latin typeface="Arial" charset="0"/>
                </a:defRPr>
              </a:lvl5pPr>
              <a:lvl6pPr marL="2514600" indent="-228600" algn="r" defTabSz="912813"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6pPr>
              <a:lvl7pPr marL="2971800" indent="-228600" algn="r" defTabSz="912813"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7pPr>
              <a:lvl8pPr marL="3429000" indent="-228600" algn="r" defTabSz="912813"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8pPr>
              <a:lvl9pPr marL="3886200" indent="-228600" algn="r" defTabSz="912813"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9pPr>
            </a:lstStyle>
            <a:p>
              <a:pPr eaLnBrk="1" hangingPunct="1"/>
              <a:r>
                <a:rPr lang="en-US" sz="1600" dirty="0" err="1">
                  <a:solidFill>
                    <a:srgbClr val="0000FF"/>
                  </a:solidFill>
                  <a:ea typeface="ＭＳ Ｐゴシック" pitchFamily="34" charset="-128"/>
                </a:rPr>
                <a:t>MicroBooNE</a:t>
              </a:r>
              <a:endParaRPr lang="en-US" sz="1600" dirty="0">
                <a:solidFill>
                  <a:srgbClr val="0000FF"/>
                </a:solidFill>
                <a:ea typeface="ＭＳ Ｐゴシック" pitchFamily="34" charset="-128"/>
              </a:endParaRPr>
            </a:p>
            <a:p>
              <a:pPr eaLnBrk="1" hangingPunct="1"/>
              <a:r>
                <a:rPr lang="en-US" sz="1600" dirty="0">
                  <a:solidFill>
                    <a:srgbClr val="0000FF"/>
                  </a:solidFill>
                  <a:ea typeface="ＭＳ Ｐゴシック" pitchFamily="34" charset="-128"/>
                </a:rPr>
                <a:t>U</a:t>
              </a:r>
              <a:r>
                <a:rPr lang="en-US" sz="1600" dirty="0" smtClean="0">
                  <a:solidFill>
                    <a:srgbClr val="0000FF"/>
                  </a:solidFill>
                  <a:ea typeface="ＭＳ Ｐゴシック" pitchFamily="34" charset="-128"/>
                </a:rPr>
                <a:t>nder </a:t>
              </a:r>
              <a:r>
                <a:rPr lang="en-US" sz="1600" dirty="0">
                  <a:solidFill>
                    <a:srgbClr val="0000FF"/>
                  </a:solidFill>
                  <a:ea typeface="ＭＳ Ｐゴシック" pitchFamily="34" charset="-128"/>
                </a:rPr>
                <a:t>construction</a:t>
              </a:r>
            </a:p>
            <a:p>
              <a:pPr eaLnBrk="1" hangingPunct="1"/>
              <a:r>
                <a:rPr lang="en-US" sz="1600" dirty="0">
                  <a:solidFill>
                    <a:srgbClr val="0000FF"/>
                  </a:solidFill>
                  <a:ea typeface="ＭＳ Ｐゴシック" pitchFamily="34" charset="-128"/>
                </a:rPr>
                <a:t>(</a:t>
              </a:r>
              <a:r>
                <a:rPr lang="en-US" sz="1600" dirty="0" err="1">
                  <a:solidFill>
                    <a:srgbClr val="0000FF"/>
                  </a:solidFill>
                  <a:ea typeface="ＭＳ Ｐゴシック" pitchFamily="34" charset="-128"/>
                </a:rPr>
                <a:t>LAr</a:t>
              </a:r>
              <a:r>
                <a:rPr lang="en-US" sz="1600" dirty="0">
                  <a:solidFill>
                    <a:srgbClr val="0000FF"/>
                  </a:solidFill>
                  <a:ea typeface="ＭＳ Ｐゴシック" pitchFamily="34" charset="-128"/>
                </a:rPr>
                <a:t> TPC)</a:t>
              </a:r>
            </a:p>
          </p:txBody>
        </p:sp>
        <p:pic>
          <p:nvPicPr>
            <p:cNvPr id="7190" name="Picture 18" descr="NOvA near detector-2.jp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7186614" y="4532313"/>
              <a:ext cx="1085850" cy="1017587"/>
            </a:xfrm>
            <a:prstGeom prst="rect">
              <a:avLst/>
            </a:prstGeom>
            <a:noFill/>
            <a:ln w="19050">
              <a:solidFill>
                <a:srgbClr val="0000FF"/>
              </a:solidFill>
              <a:miter lim="800000"/>
              <a:headEnd/>
              <a:tailEnd/>
            </a:ln>
            <a:extLst>
              <a:ext uri="{909E8E84-426E-40DD-AFC4-6F175D3DCCD1}">
                <a14:hiddenFill xmlns:a14="http://schemas.microsoft.com/office/drawing/2010/main">
                  <a:solidFill>
                    <a:srgbClr val="FFFFFF"/>
                  </a:solidFill>
                </a14:hiddenFill>
              </a:ext>
            </a:extLst>
          </p:spPr>
        </p:pic>
        <p:sp>
          <p:nvSpPr>
            <p:cNvPr id="7191" name="TextBox 72"/>
            <p:cNvSpPr txBox="1">
              <a:spLocks noChangeArrowheads="1"/>
            </p:cNvSpPr>
            <p:nvPr/>
          </p:nvSpPr>
          <p:spPr bwMode="auto">
            <a:xfrm>
              <a:off x="7170717" y="4748476"/>
              <a:ext cx="732921" cy="584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sz="2400">
                  <a:solidFill>
                    <a:schemeClr val="tx1"/>
                  </a:solidFill>
                  <a:latin typeface="Arial" charset="0"/>
                </a:defRPr>
              </a:lvl1pPr>
              <a:lvl2pPr marL="742950" indent="-285750" defTabSz="912813" eaLnBrk="0" hangingPunct="0">
                <a:defRPr sz="2400">
                  <a:solidFill>
                    <a:schemeClr val="tx1"/>
                  </a:solidFill>
                  <a:latin typeface="Arial" charset="0"/>
                </a:defRPr>
              </a:lvl2pPr>
              <a:lvl3pPr marL="1143000" indent="-228600" defTabSz="912813" eaLnBrk="0" hangingPunct="0">
                <a:defRPr sz="2400">
                  <a:solidFill>
                    <a:schemeClr val="tx1"/>
                  </a:solidFill>
                  <a:latin typeface="Arial" charset="0"/>
                </a:defRPr>
              </a:lvl3pPr>
              <a:lvl4pPr marL="1600200" indent="-228600" defTabSz="912813" eaLnBrk="0" hangingPunct="0">
                <a:defRPr sz="2400">
                  <a:solidFill>
                    <a:schemeClr val="tx1"/>
                  </a:solidFill>
                  <a:latin typeface="Arial" charset="0"/>
                </a:defRPr>
              </a:lvl4pPr>
              <a:lvl5pPr marL="2057400" indent="-228600" defTabSz="912813" eaLnBrk="0" hangingPunct="0">
                <a:defRPr sz="2400">
                  <a:solidFill>
                    <a:schemeClr val="tx1"/>
                  </a:solidFill>
                  <a:latin typeface="Arial" charset="0"/>
                </a:defRPr>
              </a:lvl5pPr>
              <a:lvl6pPr marL="2514600" indent="-228600" algn="r" defTabSz="912813"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6pPr>
              <a:lvl7pPr marL="2971800" indent="-228600" algn="r" defTabSz="912813"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7pPr>
              <a:lvl8pPr marL="3429000" indent="-228600" algn="r" defTabSz="912813"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8pPr>
              <a:lvl9pPr marL="3886200" indent="-228600" algn="r" defTabSz="912813"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9pPr>
            </a:lstStyle>
            <a:p>
              <a:pPr eaLnBrk="1" hangingPunct="1"/>
              <a:r>
                <a:rPr lang="en-US" sz="1600">
                  <a:solidFill>
                    <a:srgbClr val="FFFFFF"/>
                  </a:solidFill>
                  <a:ea typeface="ＭＳ Ｐゴシック" pitchFamily="34" charset="-128"/>
                  <a:cs typeface="Arial" charset="0"/>
                </a:rPr>
                <a:t>NOvA</a:t>
              </a:r>
            </a:p>
            <a:p>
              <a:pPr eaLnBrk="1" hangingPunct="1"/>
              <a:r>
                <a:rPr lang="en-US" sz="1600">
                  <a:solidFill>
                    <a:srgbClr val="FFFFFF"/>
                  </a:solidFill>
                  <a:ea typeface="ＭＳ Ｐゴシック" pitchFamily="34" charset="-128"/>
                  <a:cs typeface="Arial" charset="0"/>
                </a:rPr>
                <a:t>(near)</a:t>
              </a:r>
            </a:p>
          </p:txBody>
        </p:sp>
      </p:grpSp>
      <p:grpSp>
        <p:nvGrpSpPr>
          <p:cNvPr id="53" name="Group 52"/>
          <p:cNvGrpSpPr>
            <a:grpSpLocks/>
          </p:cNvGrpSpPr>
          <p:nvPr/>
        </p:nvGrpSpPr>
        <p:grpSpPr bwMode="auto">
          <a:xfrm>
            <a:off x="-1238250" y="2852738"/>
            <a:ext cx="8391525" cy="2436812"/>
            <a:chOff x="-1238094" y="3137741"/>
            <a:chExt cx="8390701" cy="2436988"/>
          </a:xfrm>
        </p:grpSpPr>
        <p:grpSp>
          <p:nvGrpSpPr>
            <p:cNvPr id="7176" name="Group 5"/>
            <p:cNvGrpSpPr>
              <a:grpSpLocks/>
            </p:cNvGrpSpPr>
            <p:nvPr/>
          </p:nvGrpSpPr>
          <p:grpSpPr bwMode="auto">
            <a:xfrm>
              <a:off x="126824" y="3804692"/>
              <a:ext cx="7002190" cy="1770037"/>
              <a:chOff x="108364" y="3802078"/>
              <a:chExt cx="7001309" cy="1771046"/>
            </a:xfrm>
          </p:grpSpPr>
          <p:sp>
            <p:nvSpPr>
              <p:cNvPr id="7180" name="TextBox 34"/>
              <p:cNvSpPr txBox="1">
                <a:spLocks noChangeArrowheads="1"/>
              </p:cNvSpPr>
              <p:nvPr/>
            </p:nvSpPr>
            <p:spPr bwMode="auto">
              <a:xfrm rot="600000">
                <a:off x="2575621" y="3802078"/>
                <a:ext cx="3120974" cy="769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sz="2400">
                    <a:solidFill>
                      <a:schemeClr val="tx1"/>
                    </a:solidFill>
                    <a:latin typeface="Arial" charset="0"/>
                  </a:defRPr>
                </a:lvl1pPr>
                <a:lvl2pPr marL="742950" indent="-285750" defTabSz="912813" eaLnBrk="0" hangingPunct="0">
                  <a:defRPr sz="2400">
                    <a:solidFill>
                      <a:schemeClr val="tx1"/>
                    </a:solidFill>
                    <a:latin typeface="Arial" charset="0"/>
                  </a:defRPr>
                </a:lvl2pPr>
                <a:lvl3pPr marL="1143000" indent="-228600" defTabSz="912813" eaLnBrk="0" hangingPunct="0">
                  <a:defRPr sz="2400">
                    <a:solidFill>
                      <a:schemeClr val="tx1"/>
                    </a:solidFill>
                    <a:latin typeface="Arial" charset="0"/>
                  </a:defRPr>
                </a:lvl3pPr>
                <a:lvl4pPr marL="1600200" indent="-228600" defTabSz="912813" eaLnBrk="0" hangingPunct="0">
                  <a:defRPr sz="2400">
                    <a:solidFill>
                      <a:schemeClr val="tx1"/>
                    </a:solidFill>
                    <a:latin typeface="Arial" charset="0"/>
                  </a:defRPr>
                </a:lvl4pPr>
                <a:lvl5pPr marL="2057400" indent="-228600" defTabSz="912813" eaLnBrk="0" hangingPunct="0">
                  <a:defRPr sz="2400">
                    <a:solidFill>
                      <a:schemeClr val="tx1"/>
                    </a:solidFill>
                    <a:latin typeface="Arial" charset="0"/>
                  </a:defRPr>
                </a:lvl5pPr>
                <a:lvl6pPr marL="2514600" indent="-228600" algn="r" defTabSz="912813"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6pPr>
                <a:lvl7pPr marL="2971800" indent="-228600" algn="r" defTabSz="912813"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7pPr>
                <a:lvl8pPr marL="3429000" indent="-228600" algn="r" defTabSz="912813"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8pPr>
                <a:lvl9pPr marL="3886200" indent="-228600" algn="r" defTabSz="912813"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9pPr>
              </a:lstStyle>
              <a:p>
                <a:pPr algn="ctr" eaLnBrk="1" hangingPunct="1"/>
                <a:r>
                  <a:rPr lang="en-US" sz="2000" dirty="0">
                    <a:solidFill>
                      <a:srgbClr val="000000"/>
                    </a:solidFill>
                    <a:ea typeface="ＭＳ Ｐゴシック" pitchFamily="34" charset="-128"/>
                    <a:cs typeface="Arial" charset="0"/>
                  </a:rPr>
                  <a:t>LBNE under development</a:t>
                </a:r>
              </a:p>
              <a:p>
                <a:pPr algn="ctr" eaLnBrk="1" hangingPunct="1"/>
                <a:r>
                  <a:rPr lang="en-US" sz="2000" dirty="0">
                    <a:solidFill>
                      <a:srgbClr val="000000"/>
                    </a:solidFill>
                    <a:ea typeface="ＭＳ Ｐゴシック" pitchFamily="34" charset="-128"/>
                    <a:cs typeface="Arial" charset="0"/>
                  </a:rPr>
                  <a:t>1300 km</a:t>
                </a:r>
              </a:p>
            </p:txBody>
          </p:sp>
          <p:sp>
            <p:nvSpPr>
              <p:cNvPr id="7181" name="TextBox 12"/>
              <p:cNvSpPr txBox="1">
                <a:spLocks noChangeArrowheads="1"/>
              </p:cNvSpPr>
              <p:nvPr/>
            </p:nvSpPr>
            <p:spPr bwMode="auto">
              <a:xfrm rot="600000">
                <a:off x="5487002" y="5203581"/>
                <a:ext cx="1622671" cy="369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sz="2400">
                    <a:solidFill>
                      <a:schemeClr val="tx1"/>
                    </a:solidFill>
                    <a:latin typeface="Arial" charset="0"/>
                  </a:defRPr>
                </a:lvl1pPr>
                <a:lvl2pPr marL="742950" indent="-285750" defTabSz="912813" eaLnBrk="0" hangingPunct="0">
                  <a:defRPr sz="2400">
                    <a:solidFill>
                      <a:schemeClr val="tx1"/>
                    </a:solidFill>
                    <a:latin typeface="Arial" charset="0"/>
                  </a:defRPr>
                </a:lvl2pPr>
                <a:lvl3pPr marL="1143000" indent="-228600" defTabSz="912813" eaLnBrk="0" hangingPunct="0">
                  <a:defRPr sz="2400">
                    <a:solidFill>
                      <a:schemeClr val="tx1"/>
                    </a:solidFill>
                    <a:latin typeface="Arial" charset="0"/>
                  </a:defRPr>
                </a:lvl3pPr>
                <a:lvl4pPr marL="1600200" indent="-228600" defTabSz="912813" eaLnBrk="0" hangingPunct="0">
                  <a:defRPr sz="2400">
                    <a:solidFill>
                      <a:schemeClr val="tx1"/>
                    </a:solidFill>
                    <a:latin typeface="Arial" charset="0"/>
                  </a:defRPr>
                </a:lvl4pPr>
                <a:lvl5pPr marL="2057400" indent="-228600" defTabSz="912813" eaLnBrk="0" hangingPunct="0">
                  <a:defRPr sz="2400">
                    <a:solidFill>
                      <a:schemeClr val="tx1"/>
                    </a:solidFill>
                    <a:latin typeface="Arial" charset="0"/>
                  </a:defRPr>
                </a:lvl5pPr>
                <a:lvl6pPr marL="2514600" indent="-228600" algn="r" defTabSz="912813"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6pPr>
                <a:lvl7pPr marL="2971800" indent="-228600" algn="r" defTabSz="912813"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7pPr>
                <a:lvl8pPr marL="3429000" indent="-228600" algn="r" defTabSz="912813"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8pPr>
                <a:lvl9pPr marL="3886200" indent="-228600" algn="r" defTabSz="912813"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9pPr>
              </a:lstStyle>
              <a:p>
                <a:pPr algn="ctr" eaLnBrk="1" hangingPunct="1"/>
                <a:r>
                  <a:rPr lang="en-US" sz="1800" dirty="0">
                    <a:solidFill>
                      <a:srgbClr val="000000"/>
                    </a:solidFill>
                    <a:ea typeface="ＭＳ Ｐゴシック" pitchFamily="34" charset="-128"/>
                    <a:cs typeface="Arial" charset="0"/>
                  </a:rPr>
                  <a:t>Near detector</a:t>
                </a:r>
              </a:p>
            </p:txBody>
          </p:sp>
          <p:sp>
            <p:nvSpPr>
              <p:cNvPr id="7182" name="TextBox 12"/>
              <p:cNvSpPr txBox="1">
                <a:spLocks noChangeArrowheads="1"/>
              </p:cNvSpPr>
              <p:nvPr/>
            </p:nvSpPr>
            <p:spPr bwMode="auto">
              <a:xfrm rot="600000">
                <a:off x="108364" y="3954821"/>
                <a:ext cx="2229207" cy="646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sz="2400">
                    <a:solidFill>
                      <a:schemeClr val="tx1"/>
                    </a:solidFill>
                    <a:latin typeface="Arial" charset="0"/>
                  </a:defRPr>
                </a:lvl1pPr>
                <a:lvl2pPr marL="742950" indent="-285750" defTabSz="912813" eaLnBrk="0" hangingPunct="0">
                  <a:defRPr sz="2400">
                    <a:solidFill>
                      <a:schemeClr val="tx1"/>
                    </a:solidFill>
                    <a:latin typeface="Arial" charset="0"/>
                  </a:defRPr>
                </a:lvl2pPr>
                <a:lvl3pPr marL="1143000" indent="-228600" defTabSz="912813" eaLnBrk="0" hangingPunct="0">
                  <a:defRPr sz="2400">
                    <a:solidFill>
                      <a:schemeClr val="tx1"/>
                    </a:solidFill>
                    <a:latin typeface="Arial" charset="0"/>
                  </a:defRPr>
                </a:lvl3pPr>
                <a:lvl4pPr marL="1600200" indent="-228600" defTabSz="912813" eaLnBrk="0" hangingPunct="0">
                  <a:defRPr sz="2400">
                    <a:solidFill>
                      <a:schemeClr val="tx1"/>
                    </a:solidFill>
                    <a:latin typeface="Arial" charset="0"/>
                  </a:defRPr>
                </a:lvl4pPr>
                <a:lvl5pPr marL="2057400" indent="-228600" defTabSz="912813" eaLnBrk="0" hangingPunct="0">
                  <a:defRPr sz="2400">
                    <a:solidFill>
                      <a:schemeClr val="tx1"/>
                    </a:solidFill>
                    <a:latin typeface="Arial" charset="0"/>
                  </a:defRPr>
                </a:lvl5pPr>
                <a:lvl6pPr marL="2514600" indent="-228600" algn="r" defTabSz="912813"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6pPr>
                <a:lvl7pPr marL="2971800" indent="-228600" algn="r" defTabSz="912813"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7pPr>
                <a:lvl8pPr marL="3429000" indent="-228600" algn="r" defTabSz="912813"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8pPr>
                <a:lvl9pPr marL="3886200" indent="-228600" algn="r" defTabSz="912813"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9pPr>
              </a:lstStyle>
              <a:p>
                <a:pPr algn="ctr" eaLnBrk="1" hangingPunct="1"/>
                <a:r>
                  <a:rPr lang="en-US" sz="1800" dirty="0">
                    <a:solidFill>
                      <a:srgbClr val="000000"/>
                    </a:solidFill>
                    <a:ea typeface="ＭＳ Ｐゴシック" pitchFamily="34" charset="-128"/>
                    <a:cs typeface="Arial" charset="0"/>
                  </a:rPr>
                  <a:t>Far detector</a:t>
                </a:r>
              </a:p>
              <a:p>
                <a:pPr algn="ctr" eaLnBrk="1" hangingPunct="1"/>
                <a:r>
                  <a:rPr lang="en-US" sz="1800" dirty="0">
                    <a:solidFill>
                      <a:srgbClr val="000000"/>
                    </a:solidFill>
                    <a:ea typeface="ＭＳ Ｐゴシック" pitchFamily="34" charset="-128"/>
                    <a:cs typeface="Arial" charset="0"/>
                  </a:rPr>
                  <a:t>(</a:t>
                </a:r>
                <a:r>
                  <a:rPr lang="en-US" sz="1800" dirty="0" smtClean="0">
                    <a:solidFill>
                      <a:srgbClr val="000000"/>
                    </a:solidFill>
                    <a:ea typeface="ＭＳ Ｐゴシック" pitchFamily="34" charset="-128"/>
                    <a:cs typeface="Arial" charset="0"/>
                  </a:rPr>
                  <a:t>34 </a:t>
                </a:r>
                <a:r>
                  <a:rPr lang="en-US" sz="1800" dirty="0" err="1">
                    <a:solidFill>
                      <a:srgbClr val="000000"/>
                    </a:solidFill>
                    <a:ea typeface="ＭＳ Ｐゴシック" pitchFamily="34" charset="-128"/>
                    <a:cs typeface="Arial" charset="0"/>
                  </a:rPr>
                  <a:t>kton</a:t>
                </a:r>
                <a:r>
                  <a:rPr lang="en-US" sz="1800" dirty="0">
                    <a:solidFill>
                      <a:srgbClr val="000000"/>
                    </a:solidFill>
                    <a:ea typeface="ＭＳ Ｐゴシック" pitchFamily="34" charset="-128"/>
                    <a:cs typeface="Arial" charset="0"/>
                  </a:rPr>
                  <a:t> </a:t>
                </a:r>
                <a:r>
                  <a:rPr lang="en-US" sz="1800" dirty="0" err="1">
                    <a:solidFill>
                      <a:srgbClr val="000000"/>
                    </a:solidFill>
                    <a:ea typeface="ＭＳ Ｐゴシック" pitchFamily="34" charset="-128"/>
                    <a:cs typeface="Arial" charset="0"/>
                  </a:rPr>
                  <a:t>LAr</a:t>
                </a:r>
                <a:r>
                  <a:rPr lang="en-US" sz="1800" dirty="0">
                    <a:solidFill>
                      <a:srgbClr val="000000"/>
                    </a:solidFill>
                    <a:ea typeface="ＭＳ Ｐゴシック" pitchFamily="34" charset="-128"/>
                    <a:cs typeface="Arial" charset="0"/>
                  </a:rPr>
                  <a:t> TPC)</a:t>
                </a:r>
              </a:p>
            </p:txBody>
          </p:sp>
        </p:grpSp>
        <p:pic>
          <p:nvPicPr>
            <p:cNvPr id="7177" name="Picture 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591573">
              <a:off x="-1238094" y="3137741"/>
              <a:ext cx="3794083" cy="733841"/>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7178" name="Straight Arrow Connector 12"/>
            <p:cNvCxnSpPr>
              <a:cxnSpLocks noChangeShapeType="1"/>
            </p:cNvCxnSpPr>
            <p:nvPr/>
          </p:nvCxnSpPr>
          <p:spPr bwMode="auto">
            <a:xfrm flipH="1" flipV="1">
              <a:off x="2203322" y="3798550"/>
              <a:ext cx="4758161" cy="925851"/>
            </a:xfrm>
            <a:prstGeom prst="straightConnector1">
              <a:avLst/>
            </a:prstGeom>
            <a:noFill/>
            <a:ln w="76200">
              <a:solidFill>
                <a:srgbClr val="000000"/>
              </a:solidFill>
              <a:round/>
              <a:headEnd/>
              <a:tailEnd type="arrow" w="med" len="med"/>
            </a:ln>
            <a:extLst>
              <a:ext uri="{909E8E84-426E-40DD-AFC4-6F175D3DCCD1}">
                <a14:hiddenFill xmlns:a14="http://schemas.microsoft.com/office/drawing/2010/main">
                  <a:noFill/>
                </a14:hiddenFill>
              </a:ext>
            </a:extLst>
          </p:spPr>
        </p:cxnSp>
        <p:pic>
          <p:nvPicPr>
            <p:cNvPr id="7179"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720000">
              <a:off x="5810753" y="4188890"/>
              <a:ext cx="1341854" cy="1071019"/>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 name="Slide Number Placeholder 2"/>
          <p:cNvSpPr>
            <a:spLocks noGrp="1"/>
          </p:cNvSpPr>
          <p:nvPr>
            <p:ph type="sldNum" sz="quarter" idx="11"/>
          </p:nvPr>
        </p:nvSpPr>
        <p:spPr>
          <a:xfrm>
            <a:off x="381000" y="6019800"/>
            <a:ext cx="1905000" cy="457200"/>
          </a:xfrm>
        </p:spPr>
        <p:txBody>
          <a:bodyPr/>
          <a:lstStyle/>
          <a:p>
            <a:pPr>
              <a:defRPr/>
            </a:pPr>
            <a:fld id="{4EE63935-E45B-46A4-BFD3-287CB7A07C9F}" type="slidenum">
              <a:rPr lang="en-US" smtClean="0"/>
              <a:pPr>
                <a:defRPr/>
              </a:pPr>
              <a:t>18</a:t>
            </a:fld>
            <a:endParaRPr lang="en-US" dirty="0"/>
          </a:p>
        </p:txBody>
      </p:sp>
    </p:spTree>
    <p:custDataLst>
      <p:tags r:id="rId1"/>
    </p:custDataLst>
    <p:extLst>
      <p:ext uri="{BB962C8B-B14F-4D97-AF65-F5344CB8AC3E}">
        <p14:creationId xmlns:p14="http://schemas.microsoft.com/office/powerpoint/2010/main" val="767480843"/>
      </p:ext>
    </p:extLst>
  </p:cSld>
  <p:clrMapOvr>
    <a:masterClrMapping/>
  </p:clrMapOvr>
  <p:transition spd="slow" advTm="54633"/>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pPr defTabSz="912813"/>
            <a:endParaRPr lang="en-US" smtClean="0"/>
          </a:p>
        </p:txBody>
      </p:sp>
      <p:sp>
        <p:nvSpPr>
          <p:cNvPr id="4099" name="Footer Placeholder 2"/>
          <p:cNvSpPr>
            <a:spLocks noGrp="1"/>
          </p:cNvSpPr>
          <p:nvPr>
            <p:ph type="ftr" sz="quarter" idx="10"/>
          </p:nvPr>
        </p:nvSpPr>
        <p:spPr>
          <a:xfrm>
            <a:off x="2286000" y="6257925"/>
            <a:ext cx="5257800" cy="5524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6pPr>
            <a:lvl7pPr marL="29718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7pPr>
            <a:lvl8pPr marL="34290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8pPr>
            <a:lvl9pPr marL="38862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9pPr>
          </a:lstStyle>
          <a:p>
            <a:pPr eaLnBrk="1" hangingPunct="1"/>
            <a:r>
              <a:rPr lang="en-US" sz="1200" smtClean="0">
                <a:solidFill>
                  <a:srgbClr val="FFFFFF"/>
                </a:solidFill>
              </a:rPr>
              <a:t>P Oddone, DOE Planning Meeting, June 6th, 2012</a:t>
            </a:r>
            <a:endParaRPr lang="en-US" sz="1200">
              <a:solidFill>
                <a:srgbClr val="FFFFFF"/>
              </a:solidFill>
            </a:endParaRPr>
          </a:p>
        </p:txBody>
      </p:sp>
      <p:sp>
        <p:nvSpPr>
          <p:cNvPr id="4100"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6pPr>
            <a:lvl7pPr marL="29718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7pPr>
            <a:lvl8pPr marL="34290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8pPr>
            <a:lvl9pPr marL="38862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9pPr>
          </a:lstStyle>
          <a:p>
            <a:pPr eaLnBrk="1" hangingPunct="1"/>
            <a:fld id="{E2AD4AF9-72AB-4A92-BAF2-642CE30E37AB}" type="slidenum">
              <a:rPr lang="en-US" sz="1200" smtClean="0">
                <a:solidFill>
                  <a:srgbClr val="FFFFFF"/>
                </a:solidFill>
              </a:rPr>
              <a:pPr eaLnBrk="1" hangingPunct="1"/>
              <a:t>19</a:t>
            </a:fld>
            <a:endParaRPr lang="en-US" sz="1200" smtClean="0">
              <a:solidFill>
                <a:srgbClr val="FFFFFF"/>
              </a:solidFill>
            </a:endParaRPr>
          </a:p>
        </p:txBody>
      </p:sp>
      <p:pic>
        <p:nvPicPr>
          <p:cNvPr id="4101" name="Content Placeholder 5" descr="AcceleratorComplex2012withlabels-12-0017-04D_hr.jpg"/>
          <p:cNvPicPr>
            <a:picLocks noChangeAspect="1" noChangeArrowheads="1"/>
          </p:cNvPicPr>
          <p:nvPr/>
        </p:nvPicPr>
        <p:blipFill>
          <a:blip r:embed="rId3">
            <a:extLst>
              <a:ext uri="{28A0092B-C50C-407E-A947-70E740481C1C}">
                <a14:useLocalDpi xmlns:a14="http://schemas.microsoft.com/office/drawing/2010/main" val="0"/>
              </a:ext>
            </a:extLst>
          </a:blip>
          <a:srcRect b="18333"/>
          <a:stretch>
            <a:fillRect/>
          </a:stretch>
        </p:blipFill>
        <p:spPr bwMode="auto">
          <a:xfrm>
            <a:off x="0" y="-114300"/>
            <a:ext cx="9563100" cy="697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2" name="Content Placeholder 5" descr="AcceleratorComplex2012withlabels-12-0017-04D_hr.jpg"/>
          <p:cNvPicPr>
            <a:picLocks noChangeAspect="1" noChangeArrowheads="1"/>
          </p:cNvPicPr>
          <p:nvPr/>
        </p:nvPicPr>
        <p:blipFill>
          <a:blip r:embed="rId3">
            <a:extLst>
              <a:ext uri="{28A0092B-C50C-407E-A947-70E740481C1C}">
                <a14:useLocalDpi xmlns:a14="http://schemas.microsoft.com/office/drawing/2010/main" val="0"/>
              </a:ext>
            </a:extLst>
          </a:blip>
          <a:srcRect l="65311" t="82431" r="25764" b="3207"/>
          <a:stretch>
            <a:fillRect/>
          </a:stretch>
        </p:blipFill>
        <p:spPr bwMode="auto">
          <a:xfrm>
            <a:off x="682625" y="531813"/>
            <a:ext cx="750888" cy="1119187"/>
          </a:xfrm>
          <a:prstGeom prst="rect">
            <a:avLst/>
          </a:prstGeom>
          <a:noFill/>
          <a:ln w="19050">
            <a:solidFill>
              <a:srgbClr val="FFFFFF"/>
            </a:solidFill>
            <a:miter lim="800000"/>
            <a:headEnd/>
            <a:tailEnd/>
          </a:ln>
          <a:extLst>
            <a:ext uri="{909E8E84-426E-40DD-AFC4-6F175D3DCCD1}">
              <a14:hiddenFill xmlns:a14="http://schemas.microsoft.com/office/drawing/2010/main">
                <a:solidFill>
                  <a:srgbClr val="FFFFFF"/>
                </a:solidFill>
              </a14:hiddenFill>
            </a:ext>
          </a:extLst>
        </p:spPr>
      </p:pic>
      <p:pic>
        <p:nvPicPr>
          <p:cNvPr id="4103" name="Picture 4" descr="final Facade Scene02"/>
          <p:cNvPicPr>
            <a:picLocks noChangeAspect="1" noChangeArrowheads="1"/>
          </p:cNvPicPr>
          <p:nvPr/>
        </p:nvPicPr>
        <p:blipFill>
          <a:blip r:embed="rId4">
            <a:extLst>
              <a:ext uri="{28A0092B-C50C-407E-A947-70E740481C1C}">
                <a14:useLocalDpi xmlns:a14="http://schemas.microsoft.com/office/drawing/2010/main" val="0"/>
              </a:ext>
            </a:extLst>
          </a:blip>
          <a:srcRect b="25383"/>
          <a:stretch>
            <a:fillRect/>
          </a:stretch>
        </p:blipFill>
        <p:spPr bwMode="auto">
          <a:xfrm>
            <a:off x="4781550" y="1768475"/>
            <a:ext cx="2895600" cy="15176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4104" name="TextBox 11"/>
          <p:cNvSpPr txBox="1">
            <a:spLocks noChangeArrowheads="1"/>
          </p:cNvSpPr>
          <p:nvPr/>
        </p:nvSpPr>
        <p:spPr bwMode="auto">
          <a:xfrm>
            <a:off x="5026933" y="1701120"/>
            <a:ext cx="275831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6pPr>
            <a:lvl7pPr marL="29718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7pPr>
            <a:lvl8pPr marL="34290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8pPr>
            <a:lvl9pPr marL="38862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9pPr>
          </a:lstStyle>
          <a:p>
            <a:pPr eaLnBrk="1" hangingPunct="1"/>
            <a:r>
              <a:rPr lang="en-US" sz="1400" b="1" dirty="0">
                <a:solidFill>
                  <a:srgbClr val="000000"/>
                </a:solidFill>
              </a:rPr>
              <a:t>Illinois </a:t>
            </a:r>
            <a:r>
              <a:rPr lang="en-US" sz="1400" b="1" dirty="0" smtClean="0">
                <a:solidFill>
                  <a:srgbClr val="000000"/>
                </a:solidFill>
              </a:rPr>
              <a:t>Accelerator </a:t>
            </a:r>
            <a:r>
              <a:rPr lang="en-US" sz="1400" b="1" dirty="0">
                <a:solidFill>
                  <a:srgbClr val="000000"/>
                </a:solidFill>
              </a:rPr>
              <a:t>Research </a:t>
            </a:r>
            <a:endParaRPr lang="en-US" sz="1400" b="1" dirty="0" smtClean="0">
              <a:solidFill>
                <a:srgbClr val="000000"/>
              </a:solidFill>
            </a:endParaRPr>
          </a:p>
          <a:p>
            <a:pPr eaLnBrk="1" hangingPunct="1"/>
            <a:r>
              <a:rPr lang="en-US" sz="1400" b="1" dirty="0" smtClean="0">
                <a:solidFill>
                  <a:srgbClr val="000000"/>
                </a:solidFill>
              </a:rPr>
              <a:t>                          Center (</a:t>
            </a:r>
            <a:r>
              <a:rPr lang="en-US" sz="1400" b="1" dirty="0">
                <a:solidFill>
                  <a:srgbClr val="000000"/>
                </a:solidFill>
              </a:rPr>
              <a:t>IARC)</a:t>
            </a:r>
          </a:p>
        </p:txBody>
      </p:sp>
      <p:cxnSp>
        <p:nvCxnSpPr>
          <p:cNvPr id="4105" name="Straight Arrow Connector 13"/>
          <p:cNvCxnSpPr>
            <a:cxnSpLocks noChangeShapeType="1"/>
          </p:cNvCxnSpPr>
          <p:nvPr/>
        </p:nvCxnSpPr>
        <p:spPr bwMode="auto">
          <a:xfrm flipH="1" flipV="1">
            <a:off x="4191000" y="2506663"/>
            <a:ext cx="1600200" cy="84137"/>
          </a:xfrm>
          <a:prstGeom prst="straightConnector1">
            <a:avLst/>
          </a:prstGeom>
          <a:noFill/>
          <a:ln w="28575" algn="ctr">
            <a:solidFill>
              <a:srgbClr val="000000"/>
            </a:solidFill>
            <a:round/>
            <a:headEnd/>
            <a:tailEnd type="arrow" w="med" len="med"/>
          </a:ln>
          <a:extLst>
            <a:ext uri="{909E8E84-426E-40DD-AFC4-6F175D3DCCD1}">
              <a14:hiddenFill xmlns:a14="http://schemas.microsoft.com/office/drawing/2010/main">
                <a:noFill/>
              </a14:hiddenFill>
            </a:ext>
          </a:extLst>
        </p:spPr>
      </p:cxnSp>
      <p:sp>
        <p:nvSpPr>
          <p:cNvPr id="4106" name="TextBox 7"/>
          <p:cNvSpPr txBox="1">
            <a:spLocks noChangeArrowheads="1"/>
          </p:cNvSpPr>
          <p:nvPr/>
        </p:nvSpPr>
        <p:spPr bwMode="auto">
          <a:xfrm>
            <a:off x="3641725" y="2330450"/>
            <a:ext cx="5524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6pPr>
            <a:lvl7pPr marL="29718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7pPr>
            <a:lvl8pPr marL="34290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8pPr>
            <a:lvl9pPr marL="38862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9pPr>
          </a:lstStyle>
          <a:p>
            <a:pPr eaLnBrk="1" hangingPunct="1"/>
            <a:r>
              <a:rPr lang="en-US" sz="1400" b="1">
                <a:solidFill>
                  <a:srgbClr val="000000"/>
                </a:solidFill>
              </a:rPr>
              <a:t>CDF</a:t>
            </a:r>
          </a:p>
        </p:txBody>
      </p:sp>
    </p:spTree>
    <p:custDataLst>
      <p:tags r:id="rId1"/>
    </p:custDataLst>
    <p:extLst>
      <p:ext uri="{BB962C8B-B14F-4D97-AF65-F5344CB8AC3E}">
        <p14:creationId xmlns:p14="http://schemas.microsoft.com/office/powerpoint/2010/main" val="1224997940"/>
      </p:ext>
    </p:extLst>
  </p:cSld>
  <p:clrMapOvr>
    <a:masterClrMapping/>
  </p:clrMapOvr>
  <p:transition spd="slow" advTm="2352"/>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It is the best of times! </a:t>
            </a:r>
            <a:endParaRPr lang="en-US" dirty="0"/>
          </a:p>
        </p:txBody>
      </p:sp>
      <p:sp>
        <p:nvSpPr>
          <p:cNvPr id="5" name="Slide Number Placeholder 4"/>
          <p:cNvSpPr>
            <a:spLocks noGrp="1"/>
          </p:cNvSpPr>
          <p:nvPr>
            <p:ph type="sldNum" sz="quarter" idx="11"/>
          </p:nvPr>
        </p:nvSpPr>
        <p:spPr/>
        <p:txBody>
          <a:bodyPr/>
          <a:lstStyle/>
          <a:p>
            <a:pPr>
              <a:defRPr/>
            </a:pPr>
            <a:fld id="{DD335B24-A5D2-4BBF-9E7F-0C9CC4A20CBD}" type="slidenum">
              <a:rPr lang="en-US" smtClean="0"/>
              <a:pPr>
                <a:defRPr/>
              </a:pPr>
              <a:t>2</a:t>
            </a:fld>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3975" y="1615440"/>
            <a:ext cx="5928700" cy="3332648"/>
          </a:xfrm>
          <a:prstGeom prst="rect">
            <a:avLst/>
          </a:prstGeom>
        </p:spPr>
      </p:pic>
      <p:sp>
        <p:nvSpPr>
          <p:cNvPr id="8" name="Rectangle 7"/>
          <p:cNvSpPr/>
          <p:nvPr/>
        </p:nvSpPr>
        <p:spPr>
          <a:xfrm>
            <a:off x="1323974" y="4899660"/>
            <a:ext cx="6296025" cy="523220"/>
          </a:xfrm>
          <a:prstGeom prst="rect">
            <a:avLst/>
          </a:prstGeom>
        </p:spPr>
        <p:txBody>
          <a:bodyPr wrap="square">
            <a:spAutoFit/>
          </a:bodyPr>
          <a:lstStyle/>
          <a:p>
            <a:r>
              <a:rPr lang="en-US" sz="1400" i="1" dirty="0" smtClean="0"/>
              <a:t>“The </a:t>
            </a:r>
            <a:r>
              <a:rPr lang="en-US" sz="1400" i="1" dirty="0"/>
              <a:t>most beautiful experience we can have is the mysterious. </a:t>
            </a:r>
            <a:r>
              <a:rPr lang="en-US" sz="1400" i="1" dirty="0" smtClean="0"/>
              <a:t> It </a:t>
            </a:r>
            <a:r>
              <a:rPr lang="en-US" sz="1400" i="1" dirty="0"/>
              <a:t>is the fundamental emotion which stands at the cradle of true art and true </a:t>
            </a:r>
            <a:r>
              <a:rPr lang="en-US" sz="1400" i="1" dirty="0" smtClean="0"/>
              <a:t>science”</a:t>
            </a:r>
            <a:endParaRPr lang="en-US" sz="1400" i="1" dirty="0"/>
          </a:p>
        </p:txBody>
      </p:sp>
      <p:sp>
        <p:nvSpPr>
          <p:cNvPr id="9" name="TextBox 8"/>
          <p:cNvSpPr txBox="1"/>
          <p:nvPr/>
        </p:nvSpPr>
        <p:spPr>
          <a:xfrm>
            <a:off x="1323975" y="5510510"/>
            <a:ext cx="6139822" cy="461665"/>
          </a:xfrm>
          <a:prstGeom prst="rect">
            <a:avLst/>
          </a:prstGeom>
          <a:noFill/>
        </p:spPr>
        <p:txBody>
          <a:bodyPr wrap="none" rtlCol="0">
            <a:spAutoFit/>
          </a:bodyPr>
          <a:lstStyle/>
          <a:p>
            <a:r>
              <a:rPr lang="en-US" dirty="0" smtClean="0">
                <a:solidFill>
                  <a:srgbClr val="FFC000"/>
                </a:solidFill>
              </a:rPr>
              <a:t>The sense mystery has never been greater!</a:t>
            </a:r>
            <a:endParaRPr lang="en-US" dirty="0">
              <a:solidFill>
                <a:srgbClr val="FFC000"/>
              </a:solidFill>
            </a:endParaRPr>
          </a:p>
        </p:txBody>
      </p:sp>
    </p:spTree>
    <p:extLst>
      <p:ext uri="{BB962C8B-B14F-4D97-AF65-F5344CB8AC3E}">
        <p14:creationId xmlns:p14="http://schemas.microsoft.com/office/powerpoint/2010/main" val="2669348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Accelerator stewardship: IARC</a:t>
            </a:r>
            <a:endParaRPr lang="en-US" dirty="0"/>
          </a:p>
        </p:txBody>
      </p:sp>
      <p:sp>
        <p:nvSpPr>
          <p:cNvPr id="5" name="Slide Number Placeholder 4"/>
          <p:cNvSpPr>
            <a:spLocks noGrp="1"/>
          </p:cNvSpPr>
          <p:nvPr>
            <p:ph type="sldNum" sz="quarter" idx="11"/>
          </p:nvPr>
        </p:nvSpPr>
        <p:spPr/>
        <p:txBody>
          <a:bodyPr/>
          <a:lstStyle/>
          <a:p>
            <a:pPr>
              <a:defRPr/>
            </a:pPr>
            <a:fld id="{DD335B24-A5D2-4BBF-9E7F-0C9CC4A20CBD}" type="slidenum">
              <a:rPr lang="en-US" smtClean="0"/>
              <a:pPr>
                <a:defRPr/>
              </a:pPr>
              <a:t>20</a:t>
            </a:fld>
            <a:endParaRPr lang="en-US" dirty="0"/>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t="2577" b="8722"/>
          <a:stretch/>
        </p:blipFill>
        <p:spPr>
          <a:xfrm>
            <a:off x="321240" y="1202267"/>
            <a:ext cx="3063240" cy="2157460"/>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1240" y="3610184"/>
            <a:ext cx="4158120" cy="2765150"/>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16818" y="3610184"/>
            <a:ext cx="4049040" cy="2758409"/>
          </a:xfrm>
          <a:prstGeom prst="rect">
            <a:avLst/>
          </a:prstGeom>
        </p:spPr>
      </p:pic>
      <p:sp>
        <p:nvSpPr>
          <p:cNvPr id="10" name="TextBox 9"/>
          <p:cNvSpPr txBox="1"/>
          <p:nvPr/>
        </p:nvSpPr>
        <p:spPr>
          <a:xfrm>
            <a:off x="3689168" y="1270000"/>
            <a:ext cx="4820391" cy="2031325"/>
          </a:xfrm>
          <a:prstGeom prst="rect">
            <a:avLst/>
          </a:prstGeom>
          <a:noFill/>
        </p:spPr>
        <p:txBody>
          <a:bodyPr wrap="square" rtlCol="0">
            <a:spAutoFit/>
          </a:bodyPr>
          <a:lstStyle/>
          <a:p>
            <a:r>
              <a:rPr lang="en-US" sz="1800" dirty="0" smtClean="0"/>
              <a:t>Funding from the State of Illinois for new building; reconditioning of CDF assembly hall and provision of utilities thanks to DOE.  IARC to act as a) portal to Fermilab accelerator facilities b) </a:t>
            </a:r>
            <a:r>
              <a:rPr lang="en-US" sz="1800" dirty="0"/>
              <a:t>collaborative space for universities and </a:t>
            </a:r>
            <a:r>
              <a:rPr lang="en-US" sz="1800" dirty="0" smtClean="0"/>
              <a:t>industries c) training ground for accelerator technologists</a:t>
            </a:r>
            <a:endParaRPr lang="en-US" sz="1800" dirty="0"/>
          </a:p>
        </p:txBody>
      </p:sp>
    </p:spTree>
    <p:extLst>
      <p:ext uri="{BB962C8B-B14F-4D97-AF65-F5344CB8AC3E}">
        <p14:creationId xmlns:p14="http://schemas.microsoft.com/office/powerpoint/2010/main" val="166769427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ight Arrow 2"/>
          <p:cNvSpPr/>
          <p:nvPr/>
        </p:nvSpPr>
        <p:spPr>
          <a:xfrm>
            <a:off x="1214438" y="4489450"/>
            <a:ext cx="7899400" cy="533400"/>
          </a:xfrm>
          <a:prstGeom prst="rightArrow">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800" dirty="0">
                <a:solidFill>
                  <a:srgbClr val="000000"/>
                </a:solidFill>
              </a:rPr>
              <a:t>     1            3           5           Log (Energy [</a:t>
            </a:r>
            <a:r>
              <a:rPr lang="en-US" sz="1800" dirty="0" err="1">
                <a:solidFill>
                  <a:srgbClr val="000000"/>
                </a:solidFill>
              </a:rPr>
              <a:t>GeV</a:t>
            </a:r>
            <a:r>
              <a:rPr lang="en-US" sz="1800" dirty="0">
                <a:solidFill>
                  <a:srgbClr val="000000"/>
                </a:solidFill>
              </a:rPr>
              <a:t>])           13          15          17  </a:t>
            </a:r>
          </a:p>
        </p:txBody>
      </p:sp>
      <p:sp>
        <p:nvSpPr>
          <p:cNvPr id="4" name="Right Arrow 3"/>
          <p:cNvSpPr/>
          <p:nvPr/>
        </p:nvSpPr>
        <p:spPr>
          <a:xfrm>
            <a:off x="1214438" y="3579813"/>
            <a:ext cx="1295400" cy="330200"/>
          </a:xfrm>
          <a:prstGeom prst="right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200" b="1" dirty="0" err="1">
                <a:solidFill>
                  <a:srgbClr val="C00000"/>
                </a:solidFill>
              </a:rPr>
              <a:t>Tevatron</a:t>
            </a:r>
            <a:endParaRPr lang="en-US" sz="1200" b="1" dirty="0">
              <a:solidFill>
                <a:srgbClr val="C00000"/>
              </a:solidFill>
            </a:endParaRPr>
          </a:p>
        </p:txBody>
      </p:sp>
      <p:sp>
        <p:nvSpPr>
          <p:cNvPr id="5" name="Right Arrow 4"/>
          <p:cNvSpPr/>
          <p:nvPr/>
        </p:nvSpPr>
        <p:spPr>
          <a:xfrm>
            <a:off x="1214438" y="3186113"/>
            <a:ext cx="1752600" cy="330200"/>
          </a:xfrm>
          <a:prstGeom prst="right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200" b="1" dirty="0">
                <a:solidFill>
                  <a:srgbClr val="C00000"/>
                </a:solidFill>
              </a:rPr>
              <a:t>LHC</a:t>
            </a:r>
          </a:p>
        </p:txBody>
      </p:sp>
      <p:sp>
        <p:nvSpPr>
          <p:cNvPr id="7" name="Right Arrow 6"/>
          <p:cNvSpPr/>
          <p:nvPr/>
        </p:nvSpPr>
        <p:spPr>
          <a:xfrm>
            <a:off x="1214438" y="2525713"/>
            <a:ext cx="3048000" cy="330200"/>
          </a:xfrm>
          <a:prstGeom prst="right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200" b="1" dirty="0">
                <a:solidFill>
                  <a:srgbClr val="C00000"/>
                </a:solidFill>
              </a:rPr>
              <a:t>Quarks</a:t>
            </a:r>
          </a:p>
        </p:txBody>
      </p:sp>
      <p:sp>
        <p:nvSpPr>
          <p:cNvPr id="8" name="Right Arrow 7"/>
          <p:cNvSpPr/>
          <p:nvPr/>
        </p:nvSpPr>
        <p:spPr>
          <a:xfrm>
            <a:off x="1214438" y="2119313"/>
            <a:ext cx="3048000" cy="330200"/>
          </a:xfrm>
          <a:prstGeom prst="right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200" b="1" dirty="0">
                <a:solidFill>
                  <a:srgbClr val="C00000"/>
                </a:solidFill>
              </a:rPr>
              <a:t>Charged Leptons</a:t>
            </a:r>
          </a:p>
        </p:txBody>
      </p:sp>
      <p:sp>
        <p:nvSpPr>
          <p:cNvPr id="9" name="Right Arrow 8"/>
          <p:cNvSpPr/>
          <p:nvPr/>
        </p:nvSpPr>
        <p:spPr>
          <a:xfrm>
            <a:off x="1214438" y="1712913"/>
            <a:ext cx="6172200" cy="330200"/>
          </a:xfrm>
          <a:prstGeom prst="right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200" b="1" dirty="0">
                <a:solidFill>
                  <a:srgbClr val="C00000"/>
                </a:solidFill>
              </a:rPr>
              <a:t>Neutrinos</a:t>
            </a:r>
          </a:p>
        </p:txBody>
      </p:sp>
      <p:sp>
        <p:nvSpPr>
          <p:cNvPr id="10" name="Right Arrow 9"/>
          <p:cNvSpPr/>
          <p:nvPr/>
        </p:nvSpPr>
        <p:spPr>
          <a:xfrm>
            <a:off x="1214438" y="1303338"/>
            <a:ext cx="6997700" cy="330200"/>
          </a:xfrm>
          <a:prstGeom prst="right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200" b="1" dirty="0">
                <a:solidFill>
                  <a:srgbClr val="C00000"/>
                </a:solidFill>
              </a:rPr>
              <a:t>Proton Decays</a:t>
            </a:r>
          </a:p>
        </p:txBody>
      </p:sp>
      <p:sp>
        <p:nvSpPr>
          <p:cNvPr id="35849" name="TextBox 11"/>
          <p:cNvSpPr txBox="1">
            <a:spLocks noChangeArrowheads="1"/>
          </p:cNvSpPr>
          <p:nvPr/>
        </p:nvSpPr>
        <p:spPr bwMode="auto">
          <a:xfrm>
            <a:off x="0" y="293688"/>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a:solidFill>
                  <a:schemeClr val="tx1"/>
                </a:solidFill>
                <a:latin typeface="Arial" pitchFamily="34" charset="0"/>
                <a:ea typeface="ＭＳ Ｐゴシック" pitchFamily="34" charset="-128"/>
              </a:defRPr>
            </a:lvl1pPr>
            <a:lvl2pPr marL="742950" indent="-285750" defTabSz="912813" eaLnBrk="0" hangingPunct="0">
              <a:defRPr>
                <a:solidFill>
                  <a:schemeClr val="tx1"/>
                </a:solidFill>
                <a:latin typeface="Arial" pitchFamily="34" charset="0"/>
                <a:ea typeface="ＭＳ Ｐゴシック" pitchFamily="34" charset="-128"/>
              </a:defRPr>
            </a:lvl2pPr>
            <a:lvl3pPr marL="1143000" indent="-228600" defTabSz="912813" eaLnBrk="0" hangingPunct="0">
              <a:defRPr>
                <a:solidFill>
                  <a:schemeClr val="tx1"/>
                </a:solidFill>
                <a:latin typeface="Arial" pitchFamily="34" charset="0"/>
                <a:ea typeface="ＭＳ Ｐゴシック" pitchFamily="34" charset="-128"/>
              </a:defRPr>
            </a:lvl3pPr>
            <a:lvl4pPr marL="1600200" indent="-228600" defTabSz="912813" eaLnBrk="0" hangingPunct="0">
              <a:defRPr>
                <a:solidFill>
                  <a:schemeClr val="tx1"/>
                </a:solidFill>
                <a:latin typeface="Arial" pitchFamily="34" charset="0"/>
                <a:ea typeface="ＭＳ Ｐゴシック" pitchFamily="34" charset="-128"/>
              </a:defRPr>
            </a:lvl4pPr>
            <a:lvl5pPr marL="2057400" indent="-228600" defTabSz="912813" eaLnBrk="0" hangingPunct="0">
              <a:defRPr>
                <a:solidFill>
                  <a:schemeClr val="tx1"/>
                </a:solidFill>
                <a:latin typeface="Arial" pitchFamily="34" charset="0"/>
                <a:ea typeface="ＭＳ Ｐゴシック" pitchFamily="34" charset="-128"/>
              </a:defRPr>
            </a:lvl5pPr>
            <a:lvl6pPr marL="25146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r>
              <a:rPr lang="en-US" sz="3200" dirty="0" smtClean="0">
                <a:solidFill>
                  <a:srgbClr val="FFFFFF"/>
                </a:solidFill>
              </a:rPr>
              <a:t>The strategy and experimental reach</a:t>
            </a:r>
            <a:endParaRPr lang="en-US" sz="3200" dirty="0">
              <a:solidFill>
                <a:srgbClr val="FFFFFF"/>
              </a:solidFill>
            </a:endParaRPr>
          </a:p>
        </p:txBody>
      </p:sp>
      <p:sp>
        <p:nvSpPr>
          <p:cNvPr id="35850" name="TextBox 12"/>
          <p:cNvSpPr txBox="1">
            <a:spLocks noChangeArrowheads="1"/>
          </p:cNvSpPr>
          <p:nvPr/>
        </p:nvSpPr>
        <p:spPr bwMode="auto">
          <a:xfrm>
            <a:off x="-15875" y="1727200"/>
            <a:ext cx="11398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a:solidFill>
                  <a:schemeClr val="tx1"/>
                </a:solidFill>
                <a:latin typeface="Arial" pitchFamily="34" charset="0"/>
                <a:ea typeface="ＭＳ Ｐゴシック" pitchFamily="34" charset="-128"/>
              </a:defRPr>
            </a:lvl1pPr>
            <a:lvl2pPr marL="742950" indent="-285750" defTabSz="912813" eaLnBrk="0" hangingPunct="0">
              <a:defRPr>
                <a:solidFill>
                  <a:schemeClr val="tx1"/>
                </a:solidFill>
                <a:latin typeface="Arial" pitchFamily="34" charset="0"/>
                <a:ea typeface="ＭＳ Ｐゴシック" pitchFamily="34" charset="-128"/>
              </a:defRPr>
            </a:lvl2pPr>
            <a:lvl3pPr marL="1143000" indent="-228600" defTabSz="912813" eaLnBrk="0" hangingPunct="0">
              <a:defRPr>
                <a:solidFill>
                  <a:schemeClr val="tx1"/>
                </a:solidFill>
                <a:latin typeface="Arial" pitchFamily="34" charset="0"/>
                <a:ea typeface="ＭＳ Ｐゴシック" pitchFamily="34" charset="-128"/>
              </a:defRPr>
            </a:lvl3pPr>
            <a:lvl4pPr marL="1600200" indent="-228600" defTabSz="912813" eaLnBrk="0" hangingPunct="0">
              <a:defRPr>
                <a:solidFill>
                  <a:schemeClr val="tx1"/>
                </a:solidFill>
                <a:latin typeface="Arial" pitchFamily="34" charset="0"/>
                <a:ea typeface="ＭＳ Ｐゴシック" pitchFamily="34" charset="-128"/>
              </a:defRPr>
            </a:lvl4pPr>
            <a:lvl5pPr marL="2057400" indent="-228600" defTabSz="912813" eaLnBrk="0" hangingPunct="0">
              <a:defRPr>
                <a:solidFill>
                  <a:schemeClr val="tx1"/>
                </a:solidFill>
                <a:latin typeface="Arial" pitchFamily="34" charset="0"/>
                <a:ea typeface="ＭＳ Ｐゴシック" pitchFamily="34" charset="-128"/>
              </a:defRPr>
            </a:lvl5pPr>
            <a:lvl6pPr marL="25146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sz="2000" dirty="0">
                <a:solidFill>
                  <a:srgbClr val="FFFFFF"/>
                </a:solidFill>
              </a:rPr>
              <a:t>Intensity</a:t>
            </a:r>
          </a:p>
          <a:p>
            <a:pPr eaLnBrk="1" hangingPunct="1"/>
            <a:r>
              <a:rPr lang="en-US" sz="2000" dirty="0">
                <a:solidFill>
                  <a:srgbClr val="FFFFFF"/>
                </a:solidFill>
              </a:rPr>
              <a:t>Frontier</a:t>
            </a:r>
          </a:p>
        </p:txBody>
      </p:sp>
      <p:sp>
        <p:nvSpPr>
          <p:cNvPr id="35851" name="TextBox 13"/>
          <p:cNvSpPr txBox="1">
            <a:spLocks noChangeArrowheads="1"/>
          </p:cNvSpPr>
          <p:nvPr/>
        </p:nvSpPr>
        <p:spPr bwMode="auto">
          <a:xfrm>
            <a:off x="-15875" y="3216275"/>
            <a:ext cx="106838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a:solidFill>
                  <a:schemeClr val="tx1"/>
                </a:solidFill>
                <a:latin typeface="Arial" pitchFamily="34" charset="0"/>
                <a:ea typeface="ＭＳ Ｐゴシック" pitchFamily="34" charset="-128"/>
              </a:defRPr>
            </a:lvl1pPr>
            <a:lvl2pPr marL="742950" indent="-285750" defTabSz="912813" eaLnBrk="0" hangingPunct="0">
              <a:defRPr>
                <a:solidFill>
                  <a:schemeClr val="tx1"/>
                </a:solidFill>
                <a:latin typeface="Arial" pitchFamily="34" charset="0"/>
                <a:ea typeface="ＭＳ Ｐゴシック" pitchFamily="34" charset="-128"/>
              </a:defRPr>
            </a:lvl2pPr>
            <a:lvl3pPr marL="1143000" indent="-228600" defTabSz="912813" eaLnBrk="0" hangingPunct="0">
              <a:defRPr>
                <a:solidFill>
                  <a:schemeClr val="tx1"/>
                </a:solidFill>
                <a:latin typeface="Arial" pitchFamily="34" charset="0"/>
                <a:ea typeface="ＭＳ Ｐゴシック" pitchFamily="34" charset="-128"/>
              </a:defRPr>
            </a:lvl3pPr>
            <a:lvl4pPr marL="1600200" indent="-228600" defTabSz="912813" eaLnBrk="0" hangingPunct="0">
              <a:defRPr>
                <a:solidFill>
                  <a:schemeClr val="tx1"/>
                </a:solidFill>
                <a:latin typeface="Arial" pitchFamily="34" charset="0"/>
                <a:ea typeface="ＭＳ Ｐゴシック" pitchFamily="34" charset="-128"/>
              </a:defRPr>
            </a:lvl4pPr>
            <a:lvl5pPr marL="2057400" indent="-228600" defTabSz="912813" eaLnBrk="0" hangingPunct="0">
              <a:defRPr>
                <a:solidFill>
                  <a:schemeClr val="tx1"/>
                </a:solidFill>
                <a:latin typeface="Arial" pitchFamily="34" charset="0"/>
                <a:ea typeface="ＭＳ Ｐゴシック" pitchFamily="34" charset="-128"/>
              </a:defRPr>
            </a:lvl5pPr>
            <a:lvl6pPr marL="25146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sz="2000" dirty="0">
                <a:solidFill>
                  <a:srgbClr val="FFFFFF"/>
                </a:solidFill>
              </a:rPr>
              <a:t>Energy</a:t>
            </a:r>
          </a:p>
          <a:p>
            <a:pPr eaLnBrk="1" hangingPunct="1"/>
            <a:r>
              <a:rPr lang="en-US" sz="2000" dirty="0">
                <a:solidFill>
                  <a:srgbClr val="FFFFFF"/>
                </a:solidFill>
              </a:rPr>
              <a:t>Frontier</a:t>
            </a:r>
          </a:p>
        </p:txBody>
      </p:sp>
      <p:sp>
        <p:nvSpPr>
          <p:cNvPr id="15" name="Left Brace 14"/>
          <p:cNvSpPr/>
          <p:nvPr/>
        </p:nvSpPr>
        <p:spPr>
          <a:xfrm>
            <a:off x="1052513" y="1468438"/>
            <a:ext cx="71437" cy="1222375"/>
          </a:xfrm>
          <a:prstGeom prst="leftBrace">
            <a:avLst/>
          </a:prstGeom>
          <a:ln>
            <a:solidFill>
              <a:srgbClr val="FFFFFF"/>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16" name="Left Brace 15"/>
          <p:cNvSpPr/>
          <p:nvPr/>
        </p:nvSpPr>
        <p:spPr>
          <a:xfrm>
            <a:off x="1052513" y="3313113"/>
            <a:ext cx="71437" cy="461962"/>
          </a:xfrm>
          <a:prstGeom prst="leftBrace">
            <a:avLst/>
          </a:prstGeom>
          <a:ln>
            <a:solidFill>
              <a:srgbClr val="FFFFFF"/>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35854" name="TextBox 1"/>
          <p:cNvSpPr txBox="1">
            <a:spLocks noChangeArrowheads="1"/>
          </p:cNvSpPr>
          <p:nvPr/>
        </p:nvSpPr>
        <p:spPr bwMode="auto">
          <a:xfrm>
            <a:off x="5581650" y="1954213"/>
            <a:ext cx="1416050"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a:solidFill>
                  <a:schemeClr val="tx1"/>
                </a:solidFill>
                <a:latin typeface="Arial" pitchFamily="34" charset="0"/>
                <a:ea typeface="ＭＳ Ｐゴシック" pitchFamily="34" charset="-128"/>
              </a:defRPr>
            </a:lvl1pPr>
            <a:lvl2pPr marL="742950" indent="-285750" defTabSz="912813" eaLnBrk="0" hangingPunct="0">
              <a:defRPr>
                <a:solidFill>
                  <a:schemeClr val="tx1"/>
                </a:solidFill>
                <a:latin typeface="Arial" pitchFamily="34" charset="0"/>
                <a:ea typeface="ＭＳ Ｐゴシック" pitchFamily="34" charset="-128"/>
              </a:defRPr>
            </a:lvl2pPr>
            <a:lvl3pPr marL="1143000" indent="-228600" defTabSz="912813" eaLnBrk="0" hangingPunct="0">
              <a:defRPr>
                <a:solidFill>
                  <a:schemeClr val="tx1"/>
                </a:solidFill>
                <a:latin typeface="Arial" pitchFamily="34" charset="0"/>
                <a:ea typeface="ＭＳ Ｐゴシック" pitchFamily="34" charset="-128"/>
              </a:defRPr>
            </a:lvl3pPr>
            <a:lvl4pPr marL="1600200" indent="-228600" defTabSz="912813" eaLnBrk="0" hangingPunct="0">
              <a:defRPr>
                <a:solidFill>
                  <a:schemeClr val="tx1"/>
                </a:solidFill>
                <a:latin typeface="Arial" pitchFamily="34" charset="0"/>
                <a:ea typeface="ＭＳ Ｐゴシック" pitchFamily="34" charset="-128"/>
              </a:defRPr>
            </a:lvl4pPr>
            <a:lvl5pPr marL="2057400" indent="-228600" defTabSz="912813" eaLnBrk="0" hangingPunct="0">
              <a:defRPr>
                <a:solidFill>
                  <a:schemeClr val="tx1"/>
                </a:solidFill>
                <a:latin typeface="Arial" pitchFamily="34" charset="0"/>
                <a:ea typeface="ＭＳ Ｐゴシック" pitchFamily="34" charset="-128"/>
              </a:defRPr>
            </a:lvl5pPr>
            <a:lvl6pPr marL="25146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sz="2400">
                <a:solidFill>
                  <a:srgbClr val="FFFFFF"/>
                </a:solidFill>
              </a:rPr>
              <a:t>Indirectly</a:t>
            </a:r>
          </a:p>
          <a:p>
            <a:pPr eaLnBrk="1" hangingPunct="1"/>
            <a:endParaRPr lang="en-US" sz="2400">
              <a:solidFill>
                <a:srgbClr val="FFFFFF"/>
              </a:solidFill>
            </a:endParaRPr>
          </a:p>
          <a:p>
            <a:pPr eaLnBrk="1" hangingPunct="1"/>
            <a:endParaRPr lang="en-US" sz="2400">
              <a:solidFill>
                <a:srgbClr val="FFFFFF"/>
              </a:solidFill>
            </a:endParaRPr>
          </a:p>
          <a:p>
            <a:pPr eaLnBrk="1" hangingPunct="1"/>
            <a:endParaRPr lang="en-US" sz="2400">
              <a:solidFill>
                <a:srgbClr val="FFFFFF"/>
              </a:solidFill>
            </a:endParaRPr>
          </a:p>
          <a:p>
            <a:pPr eaLnBrk="1" hangingPunct="1"/>
            <a:r>
              <a:rPr lang="en-US" sz="2400">
                <a:solidFill>
                  <a:srgbClr val="FFFFFF"/>
                </a:solidFill>
              </a:rPr>
              <a:t>Directly </a:t>
            </a:r>
          </a:p>
        </p:txBody>
      </p:sp>
      <p:grpSp>
        <p:nvGrpSpPr>
          <p:cNvPr id="14" name="Group 13"/>
          <p:cNvGrpSpPr>
            <a:grpSpLocks/>
          </p:cNvGrpSpPr>
          <p:nvPr/>
        </p:nvGrpSpPr>
        <p:grpSpPr bwMode="auto">
          <a:xfrm>
            <a:off x="7526338" y="1938338"/>
            <a:ext cx="1743075" cy="1870075"/>
            <a:chOff x="7526338" y="1947086"/>
            <a:chExt cx="1743075" cy="1870075"/>
          </a:xfrm>
        </p:grpSpPr>
        <p:sp>
          <p:nvSpPr>
            <p:cNvPr id="6" name="Curved Left Arrow 5"/>
            <p:cNvSpPr/>
            <p:nvPr/>
          </p:nvSpPr>
          <p:spPr>
            <a:xfrm flipV="1">
              <a:off x="7786688" y="1947086"/>
              <a:ext cx="725487" cy="1870075"/>
            </a:xfrm>
            <a:prstGeom prst="curvedLeftArrow">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35862" name="TextBox 11"/>
            <p:cNvSpPr txBox="1">
              <a:spLocks noChangeArrowheads="1"/>
            </p:cNvSpPr>
            <p:nvPr/>
          </p:nvSpPr>
          <p:spPr bwMode="auto">
            <a:xfrm>
              <a:off x="7526338" y="2686861"/>
              <a:ext cx="17430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a:solidFill>
                    <a:schemeClr val="tx1"/>
                  </a:solidFill>
                  <a:latin typeface="Arial" pitchFamily="34" charset="0"/>
                  <a:ea typeface="ＭＳ Ｐゴシック" pitchFamily="34" charset="-128"/>
                </a:defRPr>
              </a:lvl1pPr>
              <a:lvl2pPr marL="742950" indent="-285750" defTabSz="912813" eaLnBrk="0" hangingPunct="0">
                <a:defRPr>
                  <a:solidFill>
                    <a:schemeClr val="tx1"/>
                  </a:solidFill>
                  <a:latin typeface="Arial" pitchFamily="34" charset="0"/>
                  <a:ea typeface="ＭＳ Ｐゴシック" pitchFamily="34" charset="-128"/>
                </a:defRPr>
              </a:lvl2pPr>
              <a:lvl3pPr marL="1143000" indent="-228600" defTabSz="912813" eaLnBrk="0" hangingPunct="0">
                <a:defRPr>
                  <a:solidFill>
                    <a:schemeClr val="tx1"/>
                  </a:solidFill>
                  <a:latin typeface="Arial" pitchFamily="34" charset="0"/>
                  <a:ea typeface="ＭＳ Ｐゴシック" pitchFamily="34" charset="-128"/>
                </a:defRPr>
              </a:lvl3pPr>
              <a:lvl4pPr marL="1600200" indent="-228600" defTabSz="912813" eaLnBrk="0" hangingPunct="0">
                <a:defRPr>
                  <a:solidFill>
                    <a:schemeClr val="tx1"/>
                  </a:solidFill>
                  <a:latin typeface="Arial" pitchFamily="34" charset="0"/>
                  <a:ea typeface="ＭＳ Ｐゴシック" pitchFamily="34" charset="-128"/>
                </a:defRPr>
              </a:lvl4pPr>
              <a:lvl5pPr marL="2057400" indent="-228600" defTabSz="912813" eaLnBrk="0" hangingPunct="0">
                <a:defRPr>
                  <a:solidFill>
                    <a:schemeClr val="tx1"/>
                  </a:solidFill>
                  <a:latin typeface="Arial" pitchFamily="34" charset="0"/>
                  <a:ea typeface="ＭＳ Ｐゴシック" pitchFamily="34" charset="-128"/>
                </a:defRPr>
              </a:lvl5pPr>
              <a:lvl6pPr marL="25146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sz="2400">
                  <a:solidFill>
                    <a:srgbClr val="FFFF00"/>
                  </a:solidFill>
                </a:rPr>
                <a:t>Connection</a:t>
              </a:r>
            </a:p>
          </p:txBody>
        </p:sp>
      </p:grpSp>
      <p:sp>
        <p:nvSpPr>
          <p:cNvPr id="36882" name="TextBox 12"/>
          <p:cNvSpPr txBox="1">
            <a:spLocks noChangeArrowheads="1"/>
          </p:cNvSpPr>
          <p:nvPr/>
        </p:nvSpPr>
        <p:spPr bwMode="auto">
          <a:xfrm>
            <a:off x="2962928" y="5446739"/>
            <a:ext cx="611757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a:solidFill>
                  <a:schemeClr val="tx1"/>
                </a:solidFill>
                <a:latin typeface="Arial" pitchFamily="34" charset="0"/>
                <a:ea typeface="ＭＳ Ｐゴシック" pitchFamily="34" charset="-128"/>
              </a:defRPr>
            </a:lvl1pPr>
            <a:lvl2pPr marL="742950" indent="-285750" defTabSz="912813" eaLnBrk="0" hangingPunct="0">
              <a:defRPr>
                <a:solidFill>
                  <a:schemeClr val="tx1"/>
                </a:solidFill>
                <a:latin typeface="Arial" pitchFamily="34" charset="0"/>
                <a:ea typeface="ＭＳ Ｐゴシック" pitchFamily="34" charset="-128"/>
              </a:defRPr>
            </a:lvl2pPr>
            <a:lvl3pPr marL="1143000" indent="-228600" defTabSz="912813" eaLnBrk="0" hangingPunct="0">
              <a:defRPr>
                <a:solidFill>
                  <a:schemeClr val="tx1"/>
                </a:solidFill>
                <a:latin typeface="Arial" pitchFamily="34" charset="0"/>
                <a:ea typeface="ＭＳ Ｐゴシック" pitchFamily="34" charset="-128"/>
              </a:defRPr>
            </a:lvl3pPr>
            <a:lvl4pPr marL="1600200" indent="-228600" defTabSz="912813" eaLnBrk="0" hangingPunct="0">
              <a:defRPr>
                <a:solidFill>
                  <a:schemeClr val="tx1"/>
                </a:solidFill>
                <a:latin typeface="Arial" pitchFamily="34" charset="0"/>
                <a:ea typeface="ＭＳ Ｐゴシック" pitchFamily="34" charset="-128"/>
              </a:defRPr>
            </a:lvl4pPr>
            <a:lvl5pPr marL="2057400" indent="-228600" defTabSz="912813" eaLnBrk="0" hangingPunct="0">
              <a:defRPr>
                <a:solidFill>
                  <a:schemeClr val="tx1"/>
                </a:solidFill>
                <a:latin typeface="Arial" pitchFamily="34" charset="0"/>
                <a:ea typeface="ＭＳ Ｐゴシック" pitchFamily="34" charset="-128"/>
              </a:defRPr>
            </a:lvl5pPr>
            <a:lvl6pPr marL="25146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r" eaLnBrk="1" hangingPunct="1"/>
            <a:r>
              <a:rPr lang="en-US" sz="2000" dirty="0" smtClean="0">
                <a:solidFill>
                  <a:srgbClr val="FFC000"/>
                </a:solidFill>
              </a:rPr>
              <a:t>We need all these tools and the cosmic frontier tools</a:t>
            </a:r>
          </a:p>
          <a:p>
            <a:pPr algn="r" eaLnBrk="1" hangingPunct="1"/>
            <a:r>
              <a:rPr lang="en-US" sz="2000" dirty="0">
                <a:solidFill>
                  <a:srgbClr val="FFC000"/>
                </a:solidFill>
              </a:rPr>
              <a:t>t</a:t>
            </a:r>
            <a:r>
              <a:rPr lang="en-US" sz="2000" dirty="0" smtClean="0">
                <a:solidFill>
                  <a:srgbClr val="FFC000"/>
                </a:solidFill>
              </a:rPr>
              <a:t>o reach a more complete and  </a:t>
            </a:r>
            <a:r>
              <a:rPr lang="en-US" sz="2000" dirty="0">
                <a:solidFill>
                  <a:srgbClr val="FFC000"/>
                </a:solidFill>
              </a:rPr>
              <a:t>elegant theory</a:t>
            </a:r>
          </a:p>
        </p:txBody>
      </p:sp>
      <p:sp>
        <p:nvSpPr>
          <p:cNvPr id="26" name="Right Arrow 25"/>
          <p:cNvSpPr/>
          <p:nvPr/>
        </p:nvSpPr>
        <p:spPr>
          <a:xfrm flipH="1">
            <a:off x="1230313" y="4997450"/>
            <a:ext cx="7899400" cy="533400"/>
          </a:xfrm>
          <a:prstGeom prst="rightArrow">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dirty="0">
                <a:solidFill>
                  <a:srgbClr val="000000"/>
                </a:solidFill>
              </a:rPr>
              <a:t>Time since the Big Bang</a:t>
            </a:r>
          </a:p>
        </p:txBody>
      </p:sp>
      <p:grpSp>
        <p:nvGrpSpPr>
          <p:cNvPr id="27" name="Group 26"/>
          <p:cNvGrpSpPr>
            <a:grpSpLocks/>
          </p:cNvGrpSpPr>
          <p:nvPr/>
        </p:nvGrpSpPr>
        <p:grpSpPr bwMode="auto">
          <a:xfrm>
            <a:off x="1735138" y="5351463"/>
            <a:ext cx="2032000" cy="1001712"/>
            <a:chOff x="1734546" y="5645837"/>
            <a:chExt cx="2033047" cy="1002096"/>
          </a:xfrm>
        </p:grpSpPr>
        <p:sp>
          <p:nvSpPr>
            <p:cNvPr id="35859" name="TextBox 1"/>
            <p:cNvSpPr txBox="1">
              <a:spLocks noChangeArrowheads="1"/>
            </p:cNvSpPr>
            <p:nvPr/>
          </p:nvSpPr>
          <p:spPr bwMode="auto">
            <a:xfrm>
              <a:off x="1734546" y="6247782"/>
              <a:ext cx="2033047" cy="400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a:solidFill>
                    <a:schemeClr val="tx1"/>
                  </a:solidFill>
                  <a:latin typeface="Arial" pitchFamily="34" charset="0"/>
                  <a:ea typeface="ＭＳ Ｐゴシック" pitchFamily="34" charset="-128"/>
                </a:defRPr>
              </a:lvl1pPr>
              <a:lvl2pPr marL="742950" indent="-285750" defTabSz="912813" eaLnBrk="0" hangingPunct="0">
                <a:defRPr>
                  <a:solidFill>
                    <a:schemeClr val="tx1"/>
                  </a:solidFill>
                  <a:latin typeface="Arial" pitchFamily="34" charset="0"/>
                  <a:ea typeface="ＭＳ Ｐゴシック" pitchFamily="34" charset="-128"/>
                </a:defRPr>
              </a:lvl2pPr>
              <a:lvl3pPr marL="1143000" indent="-228600" defTabSz="912813" eaLnBrk="0" hangingPunct="0">
                <a:defRPr>
                  <a:solidFill>
                    <a:schemeClr val="tx1"/>
                  </a:solidFill>
                  <a:latin typeface="Arial" pitchFamily="34" charset="0"/>
                  <a:ea typeface="ＭＳ Ｐゴシック" pitchFamily="34" charset="-128"/>
                </a:defRPr>
              </a:lvl3pPr>
              <a:lvl4pPr marL="1600200" indent="-228600" defTabSz="912813" eaLnBrk="0" hangingPunct="0">
                <a:defRPr>
                  <a:solidFill>
                    <a:schemeClr val="tx1"/>
                  </a:solidFill>
                  <a:latin typeface="Arial" pitchFamily="34" charset="0"/>
                  <a:ea typeface="ＭＳ Ｐゴシック" pitchFamily="34" charset="-128"/>
                </a:defRPr>
              </a:lvl4pPr>
              <a:lvl5pPr marL="2057400" indent="-228600" defTabSz="912813" eaLnBrk="0" hangingPunct="0">
                <a:defRPr>
                  <a:solidFill>
                    <a:schemeClr val="tx1"/>
                  </a:solidFill>
                  <a:latin typeface="Arial" pitchFamily="34" charset="0"/>
                  <a:ea typeface="ＭＳ Ｐゴシック" pitchFamily="34" charset="-128"/>
                </a:defRPr>
              </a:lvl5pPr>
              <a:lvl6pPr marL="25146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sz="2000">
                  <a:solidFill>
                    <a:srgbClr val="FFC000"/>
                  </a:solidFill>
                </a:rPr>
                <a:t>10</a:t>
              </a:r>
              <a:r>
                <a:rPr lang="en-US" sz="2000" baseline="30000">
                  <a:solidFill>
                    <a:srgbClr val="FFC000"/>
                  </a:solidFill>
                </a:rPr>
                <a:t>-11</a:t>
              </a:r>
              <a:r>
                <a:rPr lang="en-US" sz="2000">
                  <a:solidFill>
                    <a:srgbClr val="FFC000"/>
                  </a:solidFill>
                </a:rPr>
                <a:t> s = 0.01 ns</a:t>
              </a:r>
            </a:p>
          </p:txBody>
        </p:sp>
        <p:cxnSp>
          <p:nvCxnSpPr>
            <p:cNvPr id="29" name="Straight Arrow Connector 28"/>
            <p:cNvCxnSpPr/>
            <p:nvPr/>
          </p:nvCxnSpPr>
          <p:spPr>
            <a:xfrm flipV="1">
              <a:off x="2738363" y="5645837"/>
              <a:ext cx="0" cy="624126"/>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grpSp>
      <p:sp>
        <p:nvSpPr>
          <p:cNvPr id="11" name="Slide Number Placeholder 10"/>
          <p:cNvSpPr>
            <a:spLocks noGrp="1"/>
          </p:cNvSpPr>
          <p:nvPr>
            <p:ph type="sldNum" sz="quarter" idx="11"/>
          </p:nvPr>
        </p:nvSpPr>
        <p:spPr/>
        <p:txBody>
          <a:bodyPr/>
          <a:lstStyle/>
          <a:p>
            <a:pPr>
              <a:defRPr/>
            </a:pPr>
            <a:fld id="{4EE63935-E45B-46A4-BFD3-287CB7A07C9F}" type="slidenum">
              <a:rPr lang="en-US" smtClean="0"/>
              <a:pPr>
                <a:defRPr/>
              </a:pPr>
              <a:t>21</a:t>
            </a:fld>
            <a:endParaRPr lang="en-US" dirty="0"/>
          </a:p>
        </p:txBody>
      </p:sp>
    </p:spTree>
    <p:custDataLst>
      <p:tags r:id="rId1"/>
    </p:custDataLst>
    <p:extLst>
      <p:ext uri="{BB962C8B-B14F-4D97-AF65-F5344CB8AC3E}">
        <p14:creationId xmlns:p14="http://schemas.microsoft.com/office/powerpoint/2010/main" val="761827025"/>
      </p:ext>
    </p:extLst>
  </p:cSld>
  <p:clrMapOvr>
    <a:masterClrMapping/>
  </p:clrMapOvr>
  <p:transition spd="slow" advTm="119124"/>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68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82" grpId="0"/>
      <p:bldP spid="2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Cosmic Frontier at Fermilab</a:t>
            </a:r>
            <a:endParaRPr lang="en-US" dirty="0"/>
          </a:p>
        </p:txBody>
      </p:sp>
      <p:sp>
        <p:nvSpPr>
          <p:cNvPr id="3" name="Content Placeholder 2"/>
          <p:cNvSpPr>
            <a:spLocks noGrp="1"/>
          </p:cNvSpPr>
          <p:nvPr>
            <p:ph idx="1"/>
          </p:nvPr>
        </p:nvSpPr>
        <p:spPr/>
        <p:txBody>
          <a:bodyPr/>
          <a:lstStyle/>
          <a:p>
            <a:r>
              <a:rPr lang="en-US" dirty="0" smtClean="0"/>
              <a:t>Pioneering role starting three decades ago in establishing the connection between cosmology and particle physics: David Schramm, Rocky Kolb, Michael Turner…</a:t>
            </a:r>
          </a:p>
          <a:p>
            <a:endParaRPr lang="en-US" dirty="0" smtClean="0"/>
          </a:p>
          <a:p>
            <a:r>
              <a:rPr lang="en-US" dirty="0" smtClean="0"/>
              <a:t>Leader of the Sloan Digital Sky Survey: established large surveys as cosmological tools (progenitor of DES, LSST, </a:t>
            </a:r>
            <a:r>
              <a:rPr lang="en-US" dirty="0" err="1" smtClean="0"/>
              <a:t>BigBOSS</a:t>
            </a:r>
            <a:r>
              <a:rPr lang="en-US" dirty="0" smtClean="0"/>
              <a:t>….)</a:t>
            </a:r>
          </a:p>
          <a:p>
            <a:endParaRPr lang="en-US" dirty="0" smtClean="0"/>
          </a:p>
          <a:p>
            <a:r>
              <a:rPr lang="en-US" dirty="0" smtClean="0"/>
              <a:t>Pioneering work in dark-matter searches and the study of ultra-high-energy cosmic rays</a:t>
            </a:r>
            <a:endParaRPr lang="en-US" dirty="0"/>
          </a:p>
        </p:txBody>
      </p:sp>
      <p:sp>
        <p:nvSpPr>
          <p:cNvPr id="5" name="Slide Number Placeholder 4"/>
          <p:cNvSpPr>
            <a:spLocks noGrp="1"/>
          </p:cNvSpPr>
          <p:nvPr>
            <p:ph type="sldNum" sz="quarter" idx="11"/>
          </p:nvPr>
        </p:nvSpPr>
        <p:spPr/>
        <p:txBody>
          <a:bodyPr/>
          <a:lstStyle/>
          <a:p>
            <a:pPr>
              <a:defRPr/>
            </a:pPr>
            <a:fld id="{DD335B24-A5D2-4BBF-9E7F-0C9CC4A20CBD}" type="slidenum">
              <a:rPr lang="en-US" smtClean="0"/>
              <a:pPr>
                <a:defRPr/>
              </a:pPr>
              <a:t>22</a:t>
            </a:fld>
            <a:endParaRPr lang="en-US" dirty="0"/>
          </a:p>
        </p:txBody>
      </p:sp>
    </p:spTree>
    <p:extLst>
      <p:ext uri="{BB962C8B-B14F-4D97-AF65-F5344CB8AC3E}">
        <p14:creationId xmlns:p14="http://schemas.microsoft.com/office/powerpoint/2010/main" val="111355742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54"/>
          <p:cNvSpPr>
            <a:spLocks noChangeArrowheads="1"/>
          </p:cNvSpPr>
          <p:nvPr/>
        </p:nvSpPr>
        <p:spPr bwMode="auto">
          <a:xfrm>
            <a:off x="228600" y="1837663"/>
            <a:ext cx="4529138" cy="4210050"/>
          </a:xfrm>
          <a:prstGeom prst="rect">
            <a:avLst/>
          </a:prstGeom>
          <a:solidFill>
            <a:srgbClr val="000000"/>
          </a:solidFill>
          <a:ln>
            <a:noFill/>
          </a:ln>
        </p:spPr>
        <p:txBody>
          <a:bodyPr wrap="none" anchor="ctr"/>
          <a:lstStyle/>
          <a:p>
            <a:pPr algn="ctr" defTabSz="912813"/>
            <a:endParaRPr lang="en-US"/>
          </a:p>
        </p:txBody>
      </p:sp>
      <p:sp>
        <p:nvSpPr>
          <p:cNvPr id="36867" name="AutoShape 53"/>
          <p:cNvSpPr>
            <a:spLocks noChangeArrowheads="1"/>
          </p:cNvSpPr>
          <p:nvPr/>
        </p:nvSpPr>
        <p:spPr bwMode="auto">
          <a:xfrm rot="-5411715">
            <a:off x="1102519" y="2475045"/>
            <a:ext cx="3086100" cy="3186112"/>
          </a:xfrm>
          <a:prstGeom prst="flowChartDelay">
            <a:avLst/>
          </a:prstGeom>
          <a:solidFill>
            <a:schemeClr val="bg1"/>
          </a:solidFill>
          <a:ln w="9525">
            <a:solidFill>
              <a:schemeClr val="tx1"/>
            </a:solidFill>
            <a:miter lim="800000"/>
            <a:headEnd/>
            <a:tailEnd/>
          </a:ln>
        </p:spPr>
        <p:txBody>
          <a:bodyPr vert="eaVert" wrap="none" anchor="ctr"/>
          <a:lstStyle/>
          <a:p>
            <a:pPr defTabSz="912813"/>
            <a:endParaRPr lang="en-US"/>
          </a:p>
        </p:txBody>
      </p:sp>
      <p:sp>
        <p:nvSpPr>
          <p:cNvPr id="36868" name="Rectangle 48"/>
          <p:cNvSpPr>
            <a:spLocks noChangeArrowheads="1"/>
          </p:cNvSpPr>
          <p:nvPr/>
        </p:nvSpPr>
        <p:spPr bwMode="auto">
          <a:xfrm>
            <a:off x="1700213" y="2999713"/>
            <a:ext cx="1901825" cy="2395538"/>
          </a:xfrm>
          <a:prstGeom prst="rect">
            <a:avLst/>
          </a:prstGeom>
          <a:solidFill>
            <a:schemeClr val="bg2"/>
          </a:solidFill>
          <a:ln w="9525">
            <a:solidFill>
              <a:schemeClr val="tx1"/>
            </a:solidFill>
            <a:miter lim="800000"/>
            <a:headEnd/>
            <a:tailEnd/>
          </a:ln>
        </p:spPr>
        <p:txBody>
          <a:bodyPr wrap="none" anchor="ctr"/>
          <a:lstStyle/>
          <a:p>
            <a:pPr defTabSz="912813"/>
            <a:endParaRPr lang="en-US"/>
          </a:p>
        </p:txBody>
      </p:sp>
      <p:sp>
        <p:nvSpPr>
          <p:cNvPr id="36869" name="Rectangle 49"/>
          <p:cNvSpPr>
            <a:spLocks noChangeArrowheads="1"/>
          </p:cNvSpPr>
          <p:nvPr/>
        </p:nvSpPr>
        <p:spPr bwMode="auto">
          <a:xfrm>
            <a:off x="1943100" y="3237838"/>
            <a:ext cx="1412875" cy="1620838"/>
          </a:xfrm>
          <a:prstGeom prst="rect">
            <a:avLst/>
          </a:prstGeom>
          <a:solidFill>
            <a:schemeClr val="bg1"/>
          </a:solidFill>
          <a:ln w="9525">
            <a:solidFill>
              <a:schemeClr val="tx1"/>
            </a:solidFill>
            <a:miter lim="800000"/>
            <a:headEnd/>
            <a:tailEnd/>
          </a:ln>
        </p:spPr>
        <p:txBody>
          <a:bodyPr wrap="none" anchor="ctr"/>
          <a:lstStyle/>
          <a:p>
            <a:pPr defTabSz="912813"/>
            <a:endParaRPr lang="en-US"/>
          </a:p>
        </p:txBody>
      </p:sp>
      <p:sp>
        <p:nvSpPr>
          <p:cNvPr id="36870" name="Rectangle 3"/>
          <p:cNvSpPr>
            <a:spLocks noChangeArrowheads="1"/>
          </p:cNvSpPr>
          <p:nvPr/>
        </p:nvSpPr>
        <p:spPr bwMode="auto">
          <a:xfrm>
            <a:off x="2189163" y="3593438"/>
            <a:ext cx="952500" cy="1038225"/>
          </a:xfrm>
          <a:prstGeom prst="rect">
            <a:avLst/>
          </a:prstGeom>
          <a:solidFill>
            <a:srgbClr val="A2C1FE"/>
          </a:solidFill>
          <a:ln w="12700">
            <a:solidFill>
              <a:schemeClr val="tx1"/>
            </a:solidFill>
            <a:miter lim="800000"/>
            <a:headEnd/>
            <a:tailEnd/>
          </a:ln>
        </p:spPr>
        <p:txBody>
          <a:bodyPr wrap="none" anchor="ctr"/>
          <a:lstStyle/>
          <a:p>
            <a:pPr algn="ctr" defTabSz="912813"/>
            <a:endParaRPr lang="en-US" sz="1200">
              <a:latin typeface="Times" charset="0"/>
            </a:endParaRPr>
          </a:p>
          <a:p>
            <a:pPr algn="ctr" defTabSz="912813"/>
            <a:endParaRPr lang="en-US" sz="1200">
              <a:latin typeface="Times" charset="0"/>
            </a:endParaRPr>
          </a:p>
        </p:txBody>
      </p:sp>
      <p:sp>
        <p:nvSpPr>
          <p:cNvPr id="36871" name="Rectangle 5"/>
          <p:cNvSpPr>
            <a:spLocks noChangeArrowheads="1"/>
          </p:cNvSpPr>
          <p:nvPr/>
        </p:nvSpPr>
        <p:spPr bwMode="auto">
          <a:xfrm>
            <a:off x="2740025" y="3509301"/>
            <a:ext cx="382588"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2813"/>
            <a:endParaRPr lang="en-US"/>
          </a:p>
        </p:txBody>
      </p:sp>
      <p:sp>
        <p:nvSpPr>
          <p:cNvPr id="36872" name="Line 29"/>
          <p:cNvSpPr>
            <a:spLocks noChangeShapeType="1"/>
          </p:cNvSpPr>
          <p:nvPr/>
        </p:nvSpPr>
        <p:spPr bwMode="auto">
          <a:xfrm>
            <a:off x="2884488" y="4538001"/>
            <a:ext cx="22225" cy="0"/>
          </a:xfrm>
          <a:prstGeom prst="line">
            <a:avLst/>
          </a:prstGeom>
          <a:noFill/>
          <a:ln w="38100">
            <a:solidFill>
              <a:schemeClr val="fo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0745" name="TextBox 38"/>
          <p:cNvSpPr txBox="1">
            <a:spLocks noChangeArrowheads="1"/>
          </p:cNvSpPr>
          <p:nvPr/>
        </p:nvSpPr>
        <p:spPr bwMode="auto">
          <a:xfrm>
            <a:off x="804863" y="1258955"/>
            <a:ext cx="3344862" cy="461963"/>
          </a:xfrm>
          <a:prstGeom prst="rect">
            <a:avLst/>
          </a:prstGeom>
          <a:noFill/>
          <a:ln w="9525">
            <a:noFill/>
            <a:miter lim="800000"/>
            <a:headEnd/>
            <a:tailEnd/>
          </a:ln>
        </p:spPr>
        <p:txBody>
          <a:bodyPr>
            <a:spAutoFit/>
          </a:bodyPr>
          <a:lstStyle/>
          <a:p>
            <a:pPr algn="ctr">
              <a:defRPr/>
            </a:pPr>
            <a:r>
              <a:rPr lang="en-US" sz="2400" dirty="0" smtClean="0">
                <a:solidFill>
                  <a:srgbClr val="FFFFFF"/>
                </a:solidFill>
                <a:latin typeface="+mn-lt"/>
                <a:ea typeface="+mn-ea"/>
              </a:rPr>
              <a:t>Dark Matter </a:t>
            </a:r>
            <a:r>
              <a:rPr lang="en-US" sz="2400" dirty="0">
                <a:solidFill>
                  <a:srgbClr val="FFFFFF"/>
                </a:solidFill>
                <a:latin typeface="+mn-lt"/>
                <a:ea typeface="+mn-ea"/>
              </a:rPr>
              <a:t>Detector</a:t>
            </a:r>
          </a:p>
        </p:txBody>
      </p:sp>
      <p:sp>
        <p:nvSpPr>
          <p:cNvPr id="30746" name="TextBox 39"/>
          <p:cNvSpPr txBox="1">
            <a:spLocks noChangeArrowheads="1"/>
          </p:cNvSpPr>
          <p:nvPr/>
        </p:nvSpPr>
        <p:spPr bwMode="auto">
          <a:xfrm>
            <a:off x="1582738" y="3879188"/>
            <a:ext cx="2171700" cy="582613"/>
          </a:xfrm>
          <a:prstGeom prst="rect">
            <a:avLst/>
          </a:prstGeom>
          <a:noFill/>
          <a:ln w="9525">
            <a:noFill/>
            <a:miter lim="800000"/>
            <a:headEnd/>
            <a:tailEnd/>
          </a:ln>
        </p:spPr>
        <p:txBody>
          <a:bodyPr>
            <a:spAutoFit/>
          </a:bodyPr>
          <a:lstStyle/>
          <a:p>
            <a:pPr algn="ctr">
              <a:defRPr/>
            </a:pPr>
            <a:r>
              <a:rPr lang="en-US" sz="2000" dirty="0">
                <a:solidFill>
                  <a:srgbClr val="FF0000"/>
                </a:solidFill>
                <a:latin typeface="+mn-lt"/>
                <a:ea typeface="+mn-ea"/>
              </a:rPr>
              <a:t>nuclear recoil</a:t>
            </a:r>
          </a:p>
        </p:txBody>
      </p:sp>
      <p:sp>
        <p:nvSpPr>
          <p:cNvPr id="36875" name="Text Box 10"/>
          <p:cNvSpPr txBox="1">
            <a:spLocks noChangeArrowheads="1"/>
          </p:cNvSpPr>
          <p:nvPr/>
        </p:nvSpPr>
        <p:spPr bwMode="auto">
          <a:xfrm>
            <a:off x="0" y="400050"/>
            <a:ext cx="9144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a:solidFill>
                  <a:schemeClr val="tx1"/>
                </a:solidFill>
                <a:latin typeface="Arial" pitchFamily="34" charset="0"/>
                <a:ea typeface="ＭＳ Ｐゴシック" pitchFamily="34" charset="-128"/>
              </a:defRPr>
            </a:lvl1pPr>
            <a:lvl2pPr marL="742950" indent="-285750" defTabSz="912813" eaLnBrk="0" hangingPunct="0">
              <a:defRPr>
                <a:solidFill>
                  <a:schemeClr val="tx1"/>
                </a:solidFill>
                <a:latin typeface="Arial" pitchFamily="34" charset="0"/>
                <a:ea typeface="ＭＳ Ｐゴシック" pitchFamily="34" charset="-128"/>
              </a:defRPr>
            </a:lvl2pPr>
            <a:lvl3pPr marL="1143000" indent="-228600" defTabSz="912813" eaLnBrk="0" hangingPunct="0">
              <a:defRPr>
                <a:solidFill>
                  <a:schemeClr val="tx1"/>
                </a:solidFill>
                <a:latin typeface="Arial" pitchFamily="34" charset="0"/>
                <a:ea typeface="ＭＳ Ｐゴシック" pitchFamily="34" charset="-128"/>
              </a:defRPr>
            </a:lvl3pPr>
            <a:lvl4pPr marL="1600200" indent="-228600" defTabSz="912813" eaLnBrk="0" hangingPunct="0">
              <a:defRPr>
                <a:solidFill>
                  <a:schemeClr val="tx1"/>
                </a:solidFill>
                <a:latin typeface="Arial" pitchFamily="34" charset="0"/>
                <a:ea typeface="ＭＳ Ｐゴシック" pitchFamily="34" charset="-128"/>
              </a:defRPr>
            </a:lvl4pPr>
            <a:lvl5pPr marL="2057400" indent="-228600" defTabSz="912813" eaLnBrk="0" hangingPunct="0">
              <a:defRPr>
                <a:solidFill>
                  <a:schemeClr val="tx1"/>
                </a:solidFill>
                <a:latin typeface="Arial" pitchFamily="34" charset="0"/>
                <a:ea typeface="ＭＳ Ｐゴシック" pitchFamily="34" charset="-128"/>
              </a:defRPr>
            </a:lvl5pPr>
            <a:lvl6pPr marL="25146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r>
              <a:rPr lang="en-US" sz="3200">
                <a:solidFill>
                  <a:srgbClr val="FFFFFF"/>
                </a:solidFill>
              </a:rPr>
              <a:t>Cosmic Frontier at Fermilab</a:t>
            </a:r>
            <a:endParaRPr lang="en-US" sz="2800">
              <a:solidFill>
                <a:srgbClr val="FFFFFF"/>
              </a:solidFill>
            </a:endParaRPr>
          </a:p>
        </p:txBody>
      </p:sp>
      <p:sp>
        <p:nvSpPr>
          <p:cNvPr id="36876" name="TextBox 1"/>
          <p:cNvSpPr txBox="1">
            <a:spLocks noChangeArrowheads="1"/>
          </p:cNvSpPr>
          <p:nvPr/>
        </p:nvSpPr>
        <p:spPr bwMode="auto">
          <a:xfrm>
            <a:off x="228600" y="5611459"/>
            <a:ext cx="452913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2813" eaLnBrk="0" hangingPunct="0">
              <a:defRPr>
                <a:solidFill>
                  <a:schemeClr val="tx1"/>
                </a:solidFill>
                <a:latin typeface="Arial" pitchFamily="34" charset="0"/>
                <a:ea typeface="ＭＳ Ｐゴシック" pitchFamily="34" charset="-128"/>
              </a:defRPr>
            </a:lvl1pPr>
            <a:lvl2pPr marL="742950" indent="-285750" defTabSz="912813" eaLnBrk="0" hangingPunct="0">
              <a:defRPr>
                <a:solidFill>
                  <a:schemeClr val="tx1"/>
                </a:solidFill>
                <a:latin typeface="Arial" pitchFamily="34" charset="0"/>
                <a:ea typeface="ＭＳ Ｐゴシック" pitchFamily="34" charset="-128"/>
              </a:defRPr>
            </a:lvl2pPr>
            <a:lvl3pPr marL="1143000" indent="-228600" defTabSz="912813" eaLnBrk="0" hangingPunct="0">
              <a:defRPr>
                <a:solidFill>
                  <a:schemeClr val="tx1"/>
                </a:solidFill>
                <a:latin typeface="Arial" pitchFamily="34" charset="0"/>
                <a:ea typeface="ＭＳ Ｐゴシック" pitchFamily="34" charset="-128"/>
              </a:defRPr>
            </a:lvl3pPr>
            <a:lvl4pPr marL="1600200" indent="-228600" defTabSz="912813" eaLnBrk="0" hangingPunct="0">
              <a:defRPr>
                <a:solidFill>
                  <a:schemeClr val="tx1"/>
                </a:solidFill>
                <a:latin typeface="Arial" pitchFamily="34" charset="0"/>
                <a:ea typeface="ＭＳ Ｐゴシック" pitchFamily="34" charset="-128"/>
              </a:defRPr>
            </a:lvl4pPr>
            <a:lvl5pPr marL="2057400" indent="-228600" defTabSz="912813" eaLnBrk="0" hangingPunct="0">
              <a:defRPr>
                <a:solidFill>
                  <a:schemeClr val="tx1"/>
                </a:solidFill>
                <a:latin typeface="Arial" pitchFamily="34" charset="0"/>
                <a:ea typeface="ＭＳ Ｐゴシック" pitchFamily="34" charset="-128"/>
              </a:defRPr>
            </a:lvl5pPr>
            <a:lvl6pPr marL="25146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r>
              <a:rPr lang="en-US" sz="2000" dirty="0">
                <a:solidFill>
                  <a:srgbClr val="FFFFFF"/>
                </a:solidFill>
              </a:rPr>
              <a:t>Detectors </a:t>
            </a:r>
            <a:r>
              <a:rPr lang="en-US" sz="2000" dirty="0" smtClean="0">
                <a:solidFill>
                  <a:srgbClr val="FFFFFF"/>
                </a:solidFill>
              </a:rPr>
              <a:t>in </a:t>
            </a:r>
            <a:r>
              <a:rPr lang="en-US" sz="2000" dirty="0">
                <a:solidFill>
                  <a:srgbClr val="FFFFFF"/>
                </a:solidFill>
              </a:rPr>
              <a:t>underground facilities</a:t>
            </a:r>
          </a:p>
        </p:txBody>
      </p:sp>
      <p:grpSp>
        <p:nvGrpSpPr>
          <p:cNvPr id="36877" name="Group 38"/>
          <p:cNvGrpSpPr>
            <a:grpSpLocks/>
          </p:cNvGrpSpPr>
          <p:nvPr/>
        </p:nvGrpSpPr>
        <p:grpSpPr bwMode="auto">
          <a:xfrm>
            <a:off x="1654175" y="2961613"/>
            <a:ext cx="2054225" cy="2441575"/>
            <a:chOff x="337455" y="2872740"/>
            <a:chExt cx="1626144" cy="2067560"/>
          </a:xfrm>
        </p:grpSpPr>
        <p:pic>
          <p:nvPicPr>
            <p:cNvPr id="36890" name="Picture 26" descr="COUPP 4 kg.jpg"/>
            <p:cNvPicPr>
              <a:picLocks noChangeAspect="1"/>
            </p:cNvPicPr>
            <p:nvPr/>
          </p:nvPicPr>
          <p:blipFill>
            <a:blip r:embed="rId4">
              <a:extLst>
                <a:ext uri="{28A0092B-C50C-407E-A947-70E740481C1C}">
                  <a14:useLocalDpi xmlns:a14="http://schemas.microsoft.com/office/drawing/2010/main" val="0"/>
                </a:ext>
              </a:extLst>
            </a:blip>
            <a:srcRect t="37146" b="32832"/>
            <a:stretch>
              <a:fillRect/>
            </a:stretch>
          </p:blipFill>
          <p:spPr bwMode="auto">
            <a:xfrm>
              <a:off x="337455" y="4191000"/>
              <a:ext cx="1626144"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91" name="Picture 25" descr="CDMS.jpg"/>
            <p:cNvPicPr>
              <a:picLocks noChangeAspect="1"/>
            </p:cNvPicPr>
            <p:nvPr/>
          </p:nvPicPr>
          <p:blipFill>
            <a:blip r:embed="rId5">
              <a:extLst>
                <a:ext uri="{28A0092B-C50C-407E-A947-70E740481C1C}">
                  <a14:useLocalDpi xmlns:a14="http://schemas.microsoft.com/office/drawing/2010/main" val="0"/>
                </a:ext>
              </a:extLst>
            </a:blip>
            <a:srcRect t="59641" b="14372"/>
            <a:stretch>
              <a:fillRect/>
            </a:stretch>
          </p:blipFill>
          <p:spPr bwMode="auto">
            <a:xfrm>
              <a:off x="337455" y="2872740"/>
              <a:ext cx="1626143"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92" name="Picture 42"/>
            <p:cNvPicPr>
              <a:picLocks noChangeAspect="1"/>
            </p:cNvPicPr>
            <p:nvPr/>
          </p:nvPicPr>
          <p:blipFill>
            <a:blip r:embed="rId6">
              <a:extLst>
                <a:ext uri="{28A0092B-C50C-407E-A947-70E740481C1C}">
                  <a14:useLocalDpi xmlns:a14="http://schemas.microsoft.com/office/drawing/2010/main" val="0"/>
                </a:ext>
              </a:extLst>
            </a:blip>
            <a:srcRect t="5244" b="51553"/>
            <a:stretch>
              <a:fillRect/>
            </a:stretch>
          </p:blipFill>
          <p:spPr bwMode="auto">
            <a:xfrm>
              <a:off x="337455" y="3498849"/>
              <a:ext cx="1626143" cy="774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6878" name="TextBox 2"/>
          <p:cNvSpPr txBox="1">
            <a:spLocks noChangeArrowheads="1"/>
          </p:cNvSpPr>
          <p:nvPr/>
        </p:nvSpPr>
        <p:spPr bwMode="auto">
          <a:xfrm>
            <a:off x="2079629" y="2569501"/>
            <a:ext cx="1279516" cy="2923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a:solidFill>
                  <a:schemeClr val="tx1"/>
                </a:solidFill>
                <a:latin typeface="Arial" pitchFamily="34" charset="0"/>
                <a:ea typeface="ＭＳ Ｐゴシック" pitchFamily="34" charset="-128"/>
              </a:defRPr>
            </a:lvl1pPr>
            <a:lvl2pPr marL="742950" indent="-285750" defTabSz="912813" eaLnBrk="0" hangingPunct="0">
              <a:defRPr>
                <a:solidFill>
                  <a:schemeClr val="tx1"/>
                </a:solidFill>
                <a:latin typeface="Arial" pitchFamily="34" charset="0"/>
                <a:ea typeface="ＭＳ Ｐゴシック" pitchFamily="34" charset="-128"/>
              </a:defRPr>
            </a:lvl2pPr>
            <a:lvl3pPr marL="1143000" indent="-228600" defTabSz="912813" eaLnBrk="0" hangingPunct="0">
              <a:defRPr>
                <a:solidFill>
                  <a:schemeClr val="tx1"/>
                </a:solidFill>
                <a:latin typeface="Arial" pitchFamily="34" charset="0"/>
                <a:ea typeface="ＭＳ Ｐゴシック" pitchFamily="34" charset="-128"/>
              </a:defRPr>
            </a:lvl3pPr>
            <a:lvl4pPr marL="1600200" indent="-228600" defTabSz="912813" eaLnBrk="0" hangingPunct="0">
              <a:defRPr>
                <a:solidFill>
                  <a:schemeClr val="tx1"/>
                </a:solidFill>
                <a:latin typeface="Arial" pitchFamily="34" charset="0"/>
                <a:ea typeface="ＭＳ Ｐゴシック" pitchFamily="34" charset="-128"/>
              </a:defRPr>
            </a:lvl4pPr>
            <a:lvl5pPr marL="2057400" indent="-228600" defTabSz="912813" eaLnBrk="0" hangingPunct="0">
              <a:defRPr>
                <a:solidFill>
                  <a:schemeClr val="tx1"/>
                </a:solidFill>
                <a:latin typeface="Arial" pitchFamily="34" charset="0"/>
                <a:ea typeface="ＭＳ Ｐゴシック" pitchFamily="34" charset="-128"/>
              </a:defRPr>
            </a:lvl5pPr>
            <a:lvl6pPr marL="25146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r>
              <a:rPr lang="en-US" sz="2000" dirty="0"/>
              <a:t>Detector</a:t>
            </a:r>
          </a:p>
          <a:p>
            <a:pPr algn="ctr" eaLnBrk="1" hangingPunct="1"/>
            <a:endParaRPr lang="en-US" sz="2000" dirty="0"/>
          </a:p>
          <a:p>
            <a:pPr algn="ctr" eaLnBrk="1" hangingPunct="1"/>
            <a:r>
              <a:rPr lang="en-US" sz="2000" dirty="0">
                <a:solidFill>
                  <a:srgbClr val="FFFFFF"/>
                </a:solidFill>
              </a:rPr>
              <a:t>CDMS</a:t>
            </a:r>
          </a:p>
          <a:p>
            <a:pPr algn="ctr" eaLnBrk="1" hangingPunct="1"/>
            <a:endParaRPr lang="en-US" sz="2000" dirty="0"/>
          </a:p>
          <a:p>
            <a:pPr algn="ctr" eaLnBrk="1" hangingPunct="1"/>
            <a:endParaRPr lang="en-US" sz="2000" dirty="0"/>
          </a:p>
          <a:p>
            <a:pPr algn="ctr" eaLnBrk="1" hangingPunct="1"/>
            <a:r>
              <a:rPr lang="en-US" sz="2000" dirty="0" err="1"/>
              <a:t>DarkSide</a:t>
            </a:r>
            <a:endParaRPr lang="en-US" sz="2000" dirty="0"/>
          </a:p>
          <a:p>
            <a:pPr algn="ctr" eaLnBrk="1" hangingPunct="1"/>
            <a:endParaRPr lang="en-US" sz="2000" dirty="0"/>
          </a:p>
          <a:p>
            <a:pPr algn="ctr" eaLnBrk="1" hangingPunct="1"/>
            <a:endParaRPr lang="en-US" sz="2000" dirty="0"/>
          </a:p>
          <a:p>
            <a:pPr algn="ctr" eaLnBrk="1" hangingPunct="1"/>
            <a:r>
              <a:rPr lang="en-US" sz="2000" dirty="0">
                <a:solidFill>
                  <a:srgbClr val="FFFFFF"/>
                </a:solidFill>
              </a:rPr>
              <a:t>COUPP</a:t>
            </a:r>
          </a:p>
        </p:txBody>
      </p:sp>
      <p:sp>
        <p:nvSpPr>
          <p:cNvPr id="36879" name="Line 22"/>
          <p:cNvSpPr>
            <a:spLocks noChangeShapeType="1"/>
          </p:cNvSpPr>
          <p:nvPr/>
        </p:nvSpPr>
        <p:spPr bwMode="auto">
          <a:xfrm flipV="1">
            <a:off x="2616200" y="3629951"/>
            <a:ext cx="2000250" cy="852487"/>
          </a:xfrm>
          <a:prstGeom prst="line">
            <a:avLst/>
          </a:prstGeom>
          <a:noFill/>
          <a:ln w="38100">
            <a:solidFill>
              <a:srgbClr val="FFC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6880" name="Line 4"/>
          <p:cNvSpPr>
            <a:spLocks noChangeShapeType="1"/>
          </p:cNvSpPr>
          <p:nvPr/>
        </p:nvSpPr>
        <p:spPr bwMode="auto">
          <a:xfrm>
            <a:off x="1046163" y="2961613"/>
            <a:ext cx="1579562" cy="1497013"/>
          </a:xfrm>
          <a:prstGeom prst="line">
            <a:avLst/>
          </a:prstGeom>
          <a:noFill/>
          <a:ln w="38100">
            <a:solidFill>
              <a:srgbClr val="FFC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pic>
        <p:nvPicPr>
          <p:cNvPr id="36881" name="Picture 4" descr="DES"/>
          <p:cNvPicPr>
            <a:picLocks noChangeAspect="1" noChangeArrowheads="1"/>
          </p:cNvPicPr>
          <p:nvPr/>
        </p:nvPicPr>
        <p:blipFill>
          <a:blip r:embed="rId7">
            <a:extLst>
              <a:ext uri="{28A0092B-C50C-407E-A947-70E740481C1C}">
                <a14:useLocalDpi xmlns:a14="http://schemas.microsoft.com/office/drawing/2010/main" val="0"/>
              </a:ext>
            </a:extLst>
          </a:blip>
          <a:srcRect l="14447" t="14166"/>
          <a:stretch>
            <a:fillRect/>
          </a:stretch>
        </p:blipFill>
        <p:spPr bwMode="auto">
          <a:xfrm>
            <a:off x="5302250" y="3311570"/>
            <a:ext cx="2946400" cy="2738438"/>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36882" name="Picture 13" descr="11-0035-08D.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718192" y="1869240"/>
            <a:ext cx="2206625" cy="3306763"/>
          </a:xfrm>
          <a:prstGeom prst="rect">
            <a:avLst/>
          </a:prstGeom>
          <a:solidFill>
            <a:srgbClr val="FFFFFF"/>
          </a:solidFill>
          <a:ln w="9525">
            <a:solidFill>
              <a:schemeClr val="bg1"/>
            </a:solidFill>
            <a:miter lim="800000"/>
            <a:headEnd/>
            <a:tailEnd/>
          </a:ln>
        </p:spPr>
      </p:pic>
      <p:sp>
        <p:nvSpPr>
          <p:cNvPr id="36883" name="TextBox 1"/>
          <p:cNvSpPr txBox="1">
            <a:spLocks noChangeArrowheads="1"/>
          </p:cNvSpPr>
          <p:nvPr/>
        </p:nvSpPr>
        <p:spPr bwMode="auto">
          <a:xfrm>
            <a:off x="5184775" y="1258955"/>
            <a:ext cx="307816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a:solidFill>
                  <a:schemeClr val="tx1"/>
                </a:solidFill>
                <a:latin typeface="Arial" pitchFamily="34" charset="0"/>
                <a:ea typeface="ＭＳ Ｐゴシック" pitchFamily="34" charset="-128"/>
              </a:defRPr>
            </a:lvl1pPr>
            <a:lvl2pPr marL="742950" indent="-285750" defTabSz="912813" eaLnBrk="0" hangingPunct="0">
              <a:defRPr>
                <a:solidFill>
                  <a:schemeClr val="tx1"/>
                </a:solidFill>
                <a:latin typeface="Arial" pitchFamily="34" charset="0"/>
                <a:ea typeface="ＭＳ Ｐゴシック" pitchFamily="34" charset="-128"/>
              </a:defRPr>
            </a:lvl2pPr>
            <a:lvl3pPr marL="1143000" indent="-228600" defTabSz="912813" eaLnBrk="0" hangingPunct="0">
              <a:defRPr>
                <a:solidFill>
                  <a:schemeClr val="tx1"/>
                </a:solidFill>
                <a:latin typeface="Arial" pitchFamily="34" charset="0"/>
                <a:ea typeface="ＭＳ Ｐゴシック" pitchFamily="34" charset="-128"/>
              </a:defRPr>
            </a:lvl3pPr>
            <a:lvl4pPr marL="1600200" indent="-228600" defTabSz="912813" eaLnBrk="0" hangingPunct="0">
              <a:defRPr>
                <a:solidFill>
                  <a:schemeClr val="tx1"/>
                </a:solidFill>
                <a:latin typeface="Arial" pitchFamily="34" charset="0"/>
                <a:ea typeface="ＭＳ Ｐゴシック" pitchFamily="34" charset="-128"/>
              </a:defRPr>
            </a:lvl4pPr>
            <a:lvl5pPr marL="2057400" indent="-228600" defTabSz="912813" eaLnBrk="0" hangingPunct="0">
              <a:defRPr>
                <a:solidFill>
                  <a:schemeClr val="tx1"/>
                </a:solidFill>
                <a:latin typeface="Arial" pitchFamily="34" charset="0"/>
                <a:ea typeface="ＭＳ Ｐゴシック" pitchFamily="34" charset="-128"/>
              </a:defRPr>
            </a:lvl5pPr>
            <a:lvl6pPr marL="25146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r>
              <a:rPr lang="en-US" sz="2400" dirty="0">
                <a:solidFill>
                  <a:srgbClr val="FFFFFF"/>
                </a:solidFill>
              </a:rPr>
              <a:t>Dark Energy Camera</a:t>
            </a:r>
          </a:p>
        </p:txBody>
      </p:sp>
      <p:sp>
        <p:nvSpPr>
          <p:cNvPr id="36884" name="TextBox 2"/>
          <p:cNvSpPr txBox="1">
            <a:spLocks noChangeArrowheads="1"/>
          </p:cNvSpPr>
          <p:nvPr/>
        </p:nvSpPr>
        <p:spPr bwMode="auto">
          <a:xfrm>
            <a:off x="179387" y="2321851"/>
            <a:ext cx="165735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a:solidFill>
                  <a:schemeClr val="tx1"/>
                </a:solidFill>
                <a:latin typeface="Arial" pitchFamily="34" charset="0"/>
                <a:ea typeface="ＭＳ Ｐゴシック" pitchFamily="34" charset="-128"/>
              </a:defRPr>
            </a:lvl1pPr>
            <a:lvl2pPr marL="742950" indent="-285750" defTabSz="912813" eaLnBrk="0" hangingPunct="0">
              <a:defRPr>
                <a:solidFill>
                  <a:schemeClr val="tx1"/>
                </a:solidFill>
                <a:latin typeface="Arial" pitchFamily="34" charset="0"/>
                <a:ea typeface="ＭＳ Ｐゴシック" pitchFamily="34" charset="-128"/>
              </a:defRPr>
            </a:lvl2pPr>
            <a:lvl3pPr marL="1143000" indent="-228600" defTabSz="912813" eaLnBrk="0" hangingPunct="0">
              <a:defRPr>
                <a:solidFill>
                  <a:schemeClr val="tx1"/>
                </a:solidFill>
                <a:latin typeface="Arial" pitchFamily="34" charset="0"/>
                <a:ea typeface="ＭＳ Ｐゴシック" pitchFamily="34" charset="-128"/>
              </a:defRPr>
            </a:lvl3pPr>
            <a:lvl4pPr marL="1600200" indent="-228600" defTabSz="912813" eaLnBrk="0" hangingPunct="0">
              <a:defRPr>
                <a:solidFill>
                  <a:schemeClr val="tx1"/>
                </a:solidFill>
                <a:latin typeface="Arial" pitchFamily="34" charset="0"/>
                <a:ea typeface="ＭＳ Ｐゴシック" pitchFamily="34" charset="-128"/>
              </a:defRPr>
            </a:lvl4pPr>
            <a:lvl5pPr marL="2057400" indent="-228600" defTabSz="912813" eaLnBrk="0" hangingPunct="0">
              <a:defRPr>
                <a:solidFill>
                  <a:schemeClr val="tx1"/>
                </a:solidFill>
                <a:latin typeface="Arial" pitchFamily="34" charset="0"/>
                <a:ea typeface="ＭＳ Ｐゴシック" pitchFamily="34" charset="-128"/>
              </a:defRPr>
            </a:lvl5pPr>
            <a:lvl6pPr marL="25146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r>
              <a:rPr lang="en-US" sz="2000" dirty="0">
                <a:solidFill>
                  <a:srgbClr val="FFC000"/>
                </a:solidFill>
              </a:rPr>
              <a:t>Dark Matter Particle</a:t>
            </a:r>
          </a:p>
        </p:txBody>
      </p:sp>
      <p:sp>
        <p:nvSpPr>
          <p:cNvPr id="36885" name="TextBox 1"/>
          <p:cNvSpPr txBox="1">
            <a:spLocks noChangeArrowheads="1"/>
          </p:cNvSpPr>
          <p:nvPr/>
        </p:nvSpPr>
        <p:spPr bwMode="auto">
          <a:xfrm>
            <a:off x="6711950" y="3544052"/>
            <a:ext cx="1697901" cy="646331"/>
          </a:xfrm>
          <a:prstGeom prst="rect">
            <a:avLst/>
          </a:prstGeom>
          <a:solidFill>
            <a:srgbClr val="000000"/>
          </a:solidFill>
          <a:ln>
            <a:noFill/>
          </a:ln>
        </p:spPr>
        <p:txBody>
          <a:bodyPr wrap="none">
            <a:spAutoFit/>
          </a:bodyPr>
          <a:lstStyle>
            <a:lvl1pPr defTabSz="912813" eaLnBrk="0" hangingPunct="0">
              <a:defRPr>
                <a:solidFill>
                  <a:schemeClr val="tx1"/>
                </a:solidFill>
                <a:latin typeface="Arial" pitchFamily="34" charset="0"/>
                <a:ea typeface="ＭＳ Ｐゴシック" pitchFamily="34" charset="-128"/>
              </a:defRPr>
            </a:lvl1pPr>
            <a:lvl2pPr marL="742950" indent="-285750" defTabSz="912813" eaLnBrk="0" hangingPunct="0">
              <a:defRPr>
                <a:solidFill>
                  <a:schemeClr val="tx1"/>
                </a:solidFill>
                <a:latin typeface="Arial" pitchFamily="34" charset="0"/>
                <a:ea typeface="ＭＳ Ｐゴシック" pitchFamily="34" charset="-128"/>
              </a:defRPr>
            </a:lvl2pPr>
            <a:lvl3pPr marL="1143000" indent="-228600" defTabSz="912813" eaLnBrk="0" hangingPunct="0">
              <a:defRPr>
                <a:solidFill>
                  <a:schemeClr val="tx1"/>
                </a:solidFill>
                <a:latin typeface="Arial" pitchFamily="34" charset="0"/>
                <a:ea typeface="ＭＳ Ｐゴシック" pitchFamily="34" charset="-128"/>
              </a:defRPr>
            </a:lvl3pPr>
            <a:lvl4pPr marL="1600200" indent="-228600" defTabSz="912813" eaLnBrk="0" hangingPunct="0">
              <a:defRPr>
                <a:solidFill>
                  <a:schemeClr val="tx1"/>
                </a:solidFill>
                <a:latin typeface="Arial" pitchFamily="34" charset="0"/>
                <a:ea typeface="ＭＳ Ｐゴシック" pitchFamily="34" charset="-128"/>
              </a:defRPr>
            </a:lvl4pPr>
            <a:lvl5pPr marL="2057400" indent="-228600" defTabSz="912813" eaLnBrk="0" hangingPunct="0">
              <a:defRPr>
                <a:solidFill>
                  <a:schemeClr val="tx1"/>
                </a:solidFill>
                <a:latin typeface="Arial" pitchFamily="34" charset="0"/>
                <a:ea typeface="ＭＳ Ｐゴシック" pitchFamily="34" charset="-128"/>
              </a:defRPr>
            </a:lvl5pPr>
            <a:lvl6pPr marL="25146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sz="1800" dirty="0">
                <a:solidFill>
                  <a:srgbClr val="FFFFFF"/>
                </a:solidFill>
              </a:rPr>
              <a:t>570-Megapixel</a:t>
            </a:r>
          </a:p>
          <a:p>
            <a:pPr eaLnBrk="1" hangingPunct="1"/>
            <a:r>
              <a:rPr lang="en-US" sz="1800" dirty="0">
                <a:solidFill>
                  <a:srgbClr val="FFFFFF"/>
                </a:solidFill>
              </a:rPr>
              <a:t>digital camera</a:t>
            </a:r>
          </a:p>
        </p:txBody>
      </p:sp>
      <p:sp>
        <p:nvSpPr>
          <p:cNvPr id="36886" name="TextBox 1"/>
          <p:cNvSpPr txBox="1">
            <a:spLocks noChangeArrowheads="1"/>
          </p:cNvSpPr>
          <p:nvPr/>
        </p:nvSpPr>
        <p:spPr bwMode="auto">
          <a:xfrm>
            <a:off x="7807325" y="4784507"/>
            <a:ext cx="1082348" cy="369332"/>
          </a:xfrm>
          <a:prstGeom prst="rect">
            <a:avLst/>
          </a:prstGeom>
          <a:solidFill>
            <a:srgbClr val="000000"/>
          </a:solidFill>
          <a:ln>
            <a:noFill/>
          </a:ln>
        </p:spPr>
        <p:txBody>
          <a:bodyPr wrap="none">
            <a:spAutoFit/>
          </a:bodyPr>
          <a:lstStyle>
            <a:lvl1pPr defTabSz="912813" eaLnBrk="0" hangingPunct="0">
              <a:defRPr>
                <a:solidFill>
                  <a:schemeClr val="tx1"/>
                </a:solidFill>
                <a:latin typeface="Arial" pitchFamily="34" charset="0"/>
                <a:ea typeface="ＭＳ Ｐゴシック" pitchFamily="34" charset="-128"/>
              </a:defRPr>
            </a:lvl1pPr>
            <a:lvl2pPr marL="742950" indent="-285750" defTabSz="912813" eaLnBrk="0" hangingPunct="0">
              <a:defRPr>
                <a:solidFill>
                  <a:schemeClr val="tx1"/>
                </a:solidFill>
                <a:latin typeface="Arial" pitchFamily="34" charset="0"/>
                <a:ea typeface="ＭＳ Ｐゴシック" pitchFamily="34" charset="-128"/>
              </a:defRPr>
            </a:lvl2pPr>
            <a:lvl3pPr marL="1143000" indent="-228600" defTabSz="912813" eaLnBrk="0" hangingPunct="0">
              <a:defRPr>
                <a:solidFill>
                  <a:schemeClr val="tx1"/>
                </a:solidFill>
                <a:latin typeface="Arial" pitchFamily="34" charset="0"/>
                <a:ea typeface="ＭＳ Ｐゴシック" pitchFamily="34" charset="-128"/>
              </a:defRPr>
            </a:lvl3pPr>
            <a:lvl4pPr marL="1600200" indent="-228600" defTabSz="912813" eaLnBrk="0" hangingPunct="0">
              <a:defRPr>
                <a:solidFill>
                  <a:schemeClr val="tx1"/>
                </a:solidFill>
                <a:latin typeface="Arial" pitchFamily="34" charset="0"/>
                <a:ea typeface="ＭＳ Ｐゴシック" pitchFamily="34" charset="-128"/>
              </a:defRPr>
            </a:lvl4pPr>
            <a:lvl5pPr marL="2057400" indent="-228600" defTabSz="912813" eaLnBrk="0" hangingPunct="0">
              <a:defRPr>
                <a:solidFill>
                  <a:schemeClr val="tx1"/>
                </a:solidFill>
                <a:latin typeface="Arial" pitchFamily="34" charset="0"/>
                <a:ea typeface="ＭＳ Ｐゴシック" pitchFamily="34" charset="-128"/>
              </a:defRPr>
            </a:lvl5pPr>
            <a:lvl6pPr marL="25146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sz="1800" dirty="0">
                <a:solidFill>
                  <a:srgbClr val="FFFFFF"/>
                </a:solidFill>
              </a:rPr>
              <a:t>Fermilab</a:t>
            </a:r>
          </a:p>
        </p:txBody>
      </p:sp>
      <p:sp>
        <p:nvSpPr>
          <p:cNvPr id="2" name="Curved Left Arrow 1"/>
          <p:cNvSpPr>
            <a:spLocks noChangeArrowheads="1"/>
          </p:cNvSpPr>
          <p:nvPr/>
        </p:nvSpPr>
        <p:spPr bwMode="auto">
          <a:xfrm rot="3540000" flipH="1">
            <a:off x="6238875" y="2978196"/>
            <a:ext cx="504825" cy="1219200"/>
          </a:xfrm>
          <a:prstGeom prst="curvedLeftArrow">
            <a:avLst>
              <a:gd name="adj1" fmla="val 24967"/>
              <a:gd name="adj2" fmla="val 49923"/>
              <a:gd name="adj3" fmla="val 25000"/>
            </a:avLst>
          </a:prstGeom>
          <a:solidFill>
            <a:srgbClr val="0000CC"/>
          </a:solidFill>
          <a:ln w="9525">
            <a:solidFill>
              <a:srgbClr val="FFFF00"/>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latin typeface="+mn-lt"/>
              <a:ea typeface="+mn-ea"/>
            </a:endParaRPr>
          </a:p>
        </p:txBody>
      </p:sp>
      <p:sp>
        <p:nvSpPr>
          <p:cNvPr id="36888" name="TextBox 1"/>
          <p:cNvSpPr txBox="1">
            <a:spLocks noChangeArrowheads="1"/>
          </p:cNvSpPr>
          <p:nvPr/>
        </p:nvSpPr>
        <p:spPr bwMode="auto">
          <a:xfrm>
            <a:off x="5403850" y="5610270"/>
            <a:ext cx="292003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a:solidFill>
                  <a:schemeClr val="tx1"/>
                </a:solidFill>
                <a:latin typeface="Arial" pitchFamily="34" charset="0"/>
                <a:ea typeface="ＭＳ Ｐゴシック" pitchFamily="34" charset="-128"/>
              </a:defRPr>
            </a:lvl1pPr>
            <a:lvl2pPr marL="742950" indent="-285750" defTabSz="912813" eaLnBrk="0" hangingPunct="0">
              <a:defRPr>
                <a:solidFill>
                  <a:schemeClr val="tx1"/>
                </a:solidFill>
                <a:latin typeface="Arial" pitchFamily="34" charset="0"/>
                <a:ea typeface="ＭＳ Ｐゴシック" pitchFamily="34" charset="-128"/>
              </a:defRPr>
            </a:lvl2pPr>
            <a:lvl3pPr marL="1143000" indent="-228600" defTabSz="912813" eaLnBrk="0" hangingPunct="0">
              <a:defRPr>
                <a:solidFill>
                  <a:schemeClr val="tx1"/>
                </a:solidFill>
                <a:latin typeface="Arial" pitchFamily="34" charset="0"/>
                <a:ea typeface="ＭＳ Ｐゴシック" pitchFamily="34" charset="-128"/>
              </a:defRPr>
            </a:lvl3pPr>
            <a:lvl4pPr marL="1600200" indent="-228600" defTabSz="912813" eaLnBrk="0" hangingPunct="0">
              <a:defRPr>
                <a:solidFill>
                  <a:schemeClr val="tx1"/>
                </a:solidFill>
                <a:latin typeface="Arial" pitchFamily="34" charset="0"/>
                <a:ea typeface="ＭＳ Ｐゴシック" pitchFamily="34" charset="-128"/>
              </a:defRPr>
            </a:lvl4pPr>
            <a:lvl5pPr marL="2057400" indent="-228600" defTabSz="912813" eaLnBrk="0" hangingPunct="0">
              <a:defRPr>
                <a:solidFill>
                  <a:schemeClr val="tx1"/>
                </a:solidFill>
                <a:latin typeface="Arial" pitchFamily="34" charset="0"/>
                <a:ea typeface="ＭＳ Ｐゴシック" pitchFamily="34" charset="-128"/>
              </a:defRPr>
            </a:lvl5pPr>
            <a:lvl6pPr marL="25146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sz="2000" dirty="0" smtClean="0">
                <a:solidFill>
                  <a:srgbClr val="FFFFFF"/>
                </a:solidFill>
              </a:rPr>
              <a:t>Blanco Telescope, Chile</a:t>
            </a:r>
            <a:endParaRPr lang="en-US" sz="2000" dirty="0">
              <a:solidFill>
                <a:srgbClr val="FFFFFF"/>
              </a:solidFill>
            </a:endParaRPr>
          </a:p>
        </p:txBody>
      </p:sp>
      <p:sp>
        <p:nvSpPr>
          <p:cNvPr id="36889" name="TextBox 1"/>
          <p:cNvSpPr txBox="1">
            <a:spLocks noChangeArrowheads="1"/>
          </p:cNvSpPr>
          <p:nvPr/>
        </p:nvSpPr>
        <p:spPr bwMode="auto">
          <a:xfrm>
            <a:off x="8215313" y="1869240"/>
            <a:ext cx="659155" cy="369332"/>
          </a:xfrm>
          <a:prstGeom prst="rect">
            <a:avLst/>
          </a:prstGeom>
          <a:solidFill>
            <a:srgbClr val="000000"/>
          </a:solidFill>
          <a:ln>
            <a:noFill/>
          </a:ln>
        </p:spPr>
        <p:txBody>
          <a:bodyPr wrap="none">
            <a:spAutoFit/>
          </a:bodyPr>
          <a:lstStyle>
            <a:lvl1pPr defTabSz="912813" eaLnBrk="0" hangingPunct="0">
              <a:defRPr>
                <a:solidFill>
                  <a:schemeClr val="tx1"/>
                </a:solidFill>
                <a:latin typeface="Arial" pitchFamily="34" charset="0"/>
                <a:ea typeface="ＭＳ Ｐゴシック" pitchFamily="34" charset="-128"/>
              </a:defRPr>
            </a:lvl1pPr>
            <a:lvl2pPr marL="742950" indent="-285750" defTabSz="912813" eaLnBrk="0" hangingPunct="0">
              <a:defRPr>
                <a:solidFill>
                  <a:schemeClr val="tx1"/>
                </a:solidFill>
                <a:latin typeface="Arial" pitchFamily="34" charset="0"/>
                <a:ea typeface="ＭＳ Ｐゴシック" pitchFamily="34" charset="-128"/>
              </a:defRPr>
            </a:lvl2pPr>
            <a:lvl3pPr marL="1143000" indent="-228600" defTabSz="912813" eaLnBrk="0" hangingPunct="0">
              <a:defRPr>
                <a:solidFill>
                  <a:schemeClr val="tx1"/>
                </a:solidFill>
                <a:latin typeface="Arial" pitchFamily="34" charset="0"/>
                <a:ea typeface="ＭＳ Ｐゴシック" pitchFamily="34" charset="-128"/>
              </a:defRPr>
            </a:lvl3pPr>
            <a:lvl4pPr marL="1600200" indent="-228600" defTabSz="912813" eaLnBrk="0" hangingPunct="0">
              <a:defRPr>
                <a:solidFill>
                  <a:schemeClr val="tx1"/>
                </a:solidFill>
                <a:latin typeface="Arial" pitchFamily="34" charset="0"/>
                <a:ea typeface="ＭＳ Ｐゴシック" pitchFamily="34" charset="-128"/>
              </a:defRPr>
            </a:lvl4pPr>
            <a:lvl5pPr marL="2057400" indent="-228600" defTabSz="912813" eaLnBrk="0" hangingPunct="0">
              <a:defRPr>
                <a:solidFill>
                  <a:schemeClr val="tx1"/>
                </a:solidFill>
                <a:latin typeface="Arial" pitchFamily="34" charset="0"/>
                <a:ea typeface="ＭＳ Ｐゴシック" pitchFamily="34" charset="-128"/>
              </a:defRPr>
            </a:lvl5pPr>
            <a:lvl6pPr marL="25146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sz="1800" dirty="0">
                <a:solidFill>
                  <a:srgbClr val="FFFFFF"/>
                </a:solidFill>
              </a:rPr>
              <a:t>DES</a:t>
            </a:r>
          </a:p>
        </p:txBody>
      </p:sp>
      <p:sp>
        <p:nvSpPr>
          <p:cNvPr id="4" name="Slide Number Placeholder 3"/>
          <p:cNvSpPr>
            <a:spLocks noGrp="1"/>
          </p:cNvSpPr>
          <p:nvPr>
            <p:ph type="sldNum" sz="quarter" idx="11"/>
          </p:nvPr>
        </p:nvSpPr>
        <p:spPr/>
        <p:txBody>
          <a:bodyPr/>
          <a:lstStyle/>
          <a:p>
            <a:pPr>
              <a:defRPr/>
            </a:pPr>
            <a:fld id="{4EE63935-E45B-46A4-BFD3-287CB7A07C9F}" type="slidenum">
              <a:rPr lang="en-US" smtClean="0"/>
              <a:pPr>
                <a:defRPr/>
              </a:pPr>
              <a:t>23</a:t>
            </a:fld>
            <a:endParaRPr lang="en-US" dirty="0"/>
          </a:p>
        </p:txBody>
      </p:sp>
    </p:spTree>
    <p:custDataLst>
      <p:tags r:id="rId1"/>
    </p:custDataLst>
    <p:extLst>
      <p:ext uri="{BB962C8B-B14F-4D97-AF65-F5344CB8AC3E}">
        <p14:creationId xmlns:p14="http://schemas.microsoft.com/office/powerpoint/2010/main" val="834875674"/>
      </p:ext>
    </p:extLst>
  </p:cSld>
  <p:clrMapOvr>
    <a:masterClrMapping/>
  </p:clrMapOvr>
  <p:transition advTm="132135"/>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8" descr="gerbe"/>
          <p:cNvPicPr>
            <a:picLocks noChangeAspect="1" noChangeArrowheads="1"/>
          </p:cNvPicPr>
          <p:nvPr/>
        </p:nvPicPr>
        <p:blipFill>
          <a:blip r:embed="rId3"/>
          <a:srcRect l="3539" r="3326"/>
          <a:stretch>
            <a:fillRect/>
          </a:stretch>
        </p:blipFill>
        <p:spPr bwMode="auto">
          <a:xfrm>
            <a:off x="1090613" y="2710856"/>
            <a:ext cx="3249612" cy="3387725"/>
          </a:xfrm>
          <a:prstGeom prst="rect">
            <a:avLst/>
          </a:prstGeom>
          <a:noFill/>
          <a:ln w="9525">
            <a:solidFill>
              <a:schemeClr val="tx1">
                <a:lumMod val="75000"/>
              </a:schemeClr>
            </a:solidFill>
            <a:miter lim="800000"/>
            <a:headEnd/>
            <a:tailEnd/>
          </a:ln>
        </p:spPr>
      </p:pic>
      <p:sp>
        <p:nvSpPr>
          <p:cNvPr id="37891" name="Text Box 10"/>
          <p:cNvSpPr txBox="1">
            <a:spLocks noChangeArrowheads="1"/>
          </p:cNvSpPr>
          <p:nvPr/>
        </p:nvSpPr>
        <p:spPr bwMode="auto">
          <a:xfrm>
            <a:off x="0" y="400050"/>
            <a:ext cx="9144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a:solidFill>
                  <a:schemeClr val="tx1"/>
                </a:solidFill>
                <a:latin typeface="Arial" pitchFamily="34" charset="0"/>
                <a:ea typeface="ＭＳ Ｐゴシック" pitchFamily="34" charset="-128"/>
              </a:defRPr>
            </a:lvl1pPr>
            <a:lvl2pPr marL="742950" indent="-285750" defTabSz="912813" eaLnBrk="0" hangingPunct="0">
              <a:defRPr>
                <a:solidFill>
                  <a:schemeClr val="tx1"/>
                </a:solidFill>
                <a:latin typeface="Arial" pitchFamily="34" charset="0"/>
                <a:ea typeface="ＭＳ Ｐゴシック" pitchFamily="34" charset="-128"/>
              </a:defRPr>
            </a:lvl2pPr>
            <a:lvl3pPr marL="1143000" indent="-228600" defTabSz="912813" eaLnBrk="0" hangingPunct="0">
              <a:defRPr>
                <a:solidFill>
                  <a:schemeClr val="tx1"/>
                </a:solidFill>
                <a:latin typeface="Arial" pitchFamily="34" charset="0"/>
                <a:ea typeface="ＭＳ Ｐゴシック" pitchFamily="34" charset="-128"/>
              </a:defRPr>
            </a:lvl3pPr>
            <a:lvl4pPr marL="1600200" indent="-228600" defTabSz="912813" eaLnBrk="0" hangingPunct="0">
              <a:defRPr>
                <a:solidFill>
                  <a:schemeClr val="tx1"/>
                </a:solidFill>
                <a:latin typeface="Arial" pitchFamily="34" charset="0"/>
                <a:ea typeface="ＭＳ Ｐゴシック" pitchFamily="34" charset="-128"/>
              </a:defRPr>
            </a:lvl4pPr>
            <a:lvl5pPr marL="2057400" indent="-228600" defTabSz="912813" eaLnBrk="0" hangingPunct="0">
              <a:defRPr>
                <a:solidFill>
                  <a:schemeClr val="tx1"/>
                </a:solidFill>
                <a:latin typeface="Arial" pitchFamily="34" charset="0"/>
                <a:ea typeface="ＭＳ Ｐゴシック" pitchFamily="34" charset="-128"/>
              </a:defRPr>
            </a:lvl5pPr>
            <a:lvl6pPr marL="25146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r>
              <a:rPr lang="en-US" sz="3200">
                <a:solidFill>
                  <a:srgbClr val="FFFFFF"/>
                </a:solidFill>
              </a:rPr>
              <a:t>Cosmic Frontier at Fermilab</a:t>
            </a:r>
            <a:endParaRPr lang="en-US" sz="2800">
              <a:solidFill>
                <a:srgbClr val="FFFFFF"/>
              </a:solidFill>
            </a:endParaRPr>
          </a:p>
        </p:txBody>
      </p:sp>
      <p:sp>
        <p:nvSpPr>
          <p:cNvPr id="37892" name="TextBox 1"/>
          <p:cNvSpPr txBox="1">
            <a:spLocks noChangeArrowheads="1"/>
          </p:cNvSpPr>
          <p:nvPr/>
        </p:nvSpPr>
        <p:spPr bwMode="auto">
          <a:xfrm>
            <a:off x="0" y="1423988"/>
            <a:ext cx="546735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a:solidFill>
                  <a:schemeClr val="tx1"/>
                </a:solidFill>
                <a:latin typeface="Arial" pitchFamily="34" charset="0"/>
                <a:ea typeface="ＭＳ Ｐゴシック" pitchFamily="34" charset="-128"/>
              </a:defRPr>
            </a:lvl1pPr>
            <a:lvl2pPr marL="742950" indent="-285750" defTabSz="912813" eaLnBrk="0" hangingPunct="0">
              <a:defRPr>
                <a:solidFill>
                  <a:schemeClr val="tx1"/>
                </a:solidFill>
                <a:latin typeface="Arial" pitchFamily="34" charset="0"/>
                <a:ea typeface="ＭＳ Ｐゴシック" pitchFamily="34" charset="-128"/>
              </a:defRPr>
            </a:lvl2pPr>
            <a:lvl3pPr marL="1143000" indent="-228600" defTabSz="912813" eaLnBrk="0" hangingPunct="0">
              <a:defRPr>
                <a:solidFill>
                  <a:schemeClr val="tx1"/>
                </a:solidFill>
                <a:latin typeface="Arial" pitchFamily="34" charset="0"/>
                <a:ea typeface="ＭＳ Ｐゴシック" pitchFamily="34" charset="-128"/>
              </a:defRPr>
            </a:lvl3pPr>
            <a:lvl4pPr marL="1600200" indent="-228600" defTabSz="912813" eaLnBrk="0" hangingPunct="0">
              <a:defRPr>
                <a:solidFill>
                  <a:schemeClr val="tx1"/>
                </a:solidFill>
                <a:latin typeface="Arial" pitchFamily="34" charset="0"/>
                <a:ea typeface="ＭＳ Ｐゴシック" pitchFamily="34" charset="-128"/>
              </a:defRPr>
            </a:lvl4pPr>
            <a:lvl5pPr marL="2057400" indent="-228600" defTabSz="912813" eaLnBrk="0" hangingPunct="0">
              <a:defRPr>
                <a:solidFill>
                  <a:schemeClr val="tx1"/>
                </a:solidFill>
                <a:latin typeface="Arial" pitchFamily="34" charset="0"/>
                <a:ea typeface="ＭＳ Ｐゴシック" pitchFamily="34" charset="-128"/>
              </a:defRPr>
            </a:lvl5pPr>
            <a:lvl6pPr marL="25146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r>
              <a:rPr lang="en-US" sz="2000" dirty="0">
                <a:solidFill>
                  <a:srgbClr val="FFFFFF"/>
                </a:solidFill>
              </a:rPr>
              <a:t>Exploring </a:t>
            </a:r>
          </a:p>
          <a:p>
            <a:pPr algn="ctr" eaLnBrk="1" hangingPunct="1"/>
            <a:r>
              <a:rPr lang="en-US" sz="2000" dirty="0" smtClean="0">
                <a:solidFill>
                  <a:srgbClr val="FFFFFF"/>
                </a:solidFill>
              </a:rPr>
              <a:t>Highest-Energy Cosmic-Ray </a:t>
            </a:r>
            <a:r>
              <a:rPr lang="en-US" sz="2000" dirty="0">
                <a:solidFill>
                  <a:srgbClr val="FFFFFF"/>
                </a:solidFill>
              </a:rPr>
              <a:t>Particles </a:t>
            </a:r>
          </a:p>
          <a:p>
            <a:pPr algn="ctr" eaLnBrk="1" hangingPunct="1"/>
            <a:r>
              <a:rPr lang="en-US" sz="2000" dirty="0">
                <a:solidFill>
                  <a:srgbClr val="FFFFFF"/>
                </a:solidFill>
              </a:rPr>
              <a:t>(Auger)</a:t>
            </a:r>
          </a:p>
        </p:txBody>
      </p:sp>
      <p:pic>
        <p:nvPicPr>
          <p:cNvPr id="37893"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715000" y="2718793"/>
            <a:ext cx="2611438" cy="3379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4" name="TextBox 1"/>
          <p:cNvSpPr txBox="1">
            <a:spLocks noChangeArrowheads="1"/>
          </p:cNvSpPr>
          <p:nvPr/>
        </p:nvSpPr>
        <p:spPr bwMode="auto">
          <a:xfrm>
            <a:off x="4754563" y="1423988"/>
            <a:ext cx="45720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a:solidFill>
                  <a:schemeClr val="tx1"/>
                </a:solidFill>
                <a:latin typeface="Arial" pitchFamily="34" charset="0"/>
                <a:ea typeface="ＭＳ Ｐゴシック" pitchFamily="34" charset="-128"/>
              </a:defRPr>
            </a:lvl1pPr>
            <a:lvl2pPr marL="742950" indent="-285750" defTabSz="912813" eaLnBrk="0" hangingPunct="0">
              <a:defRPr>
                <a:solidFill>
                  <a:schemeClr val="tx1"/>
                </a:solidFill>
                <a:latin typeface="Arial" pitchFamily="34" charset="0"/>
                <a:ea typeface="ＭＳ Ｐゴシック" pitchFamily="34" charset="-128"/>
              </a:defRPr>
            </a:lvl2pPr>
            <a:lvl3pPr marL="1143000" indent="-228600" defTabSz="912813" eaLnBrk="0" hangingPunct="0">
              <a:defRPr>
                <a:solidFill>
                  <a:schemeClr val="tx1"/>
                </a:solidFill>
                <a:latin typeface="Arial" pitchFamily="34" charset="0"/>
                <a:ea typeface="ＭＳ Ｐゴシック" pitchFamily="34" charset="-128"/>
              </a:defRPr>
            </a:lvl3pPr>
            <a:lvl4pPr marL="1600200" indent="-228600" defTabSz="912813" eaLnBrk="0" hangingPunct="0">
              <a:defRPr>
                <a:solidFill>
                  <a:schemeClr val="tx1"/>
                </a:solidFill>
                <a:latin typeface="Arial" pitchFamily="34" charset="0"/>
                <a:ea typeface="ＭＳ Ｐゴシック" pitchFamily="34" charset="-128"/>
              </a:defRPr>
            </a:lvl4pPr>
            <a:lvl5pPr marL="2057400" indent="-228600" defTabSz="912813" eaLnBrk="0" hangingPunct="0">
              <a:defRPr>
                <a:solidFill>
                  <a:schemeClr val="tx1"/>
                </a:solidFill>
                <a:latin typeface="Arial" pitchFamily="34" charset="0"/>
                <a:ea typeface="ＭＳ Ｐゴシック" pitchFamily="34" charset="-128"/>
              </a:defRPr>
            </a:lvl5pPr>
            <a:lvl6pPr marL="25146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r>
              <a:rPr lang="en-US" sz="2000">
                <a:solidFill>
                  <a:srgbClr val="FFFFFF"/>
                </a:solidFill>
              </a:rPr>
              <a:t>Exploring </a:t>
            </a:r>
          </a:p>
          <a:p>
            <a:pPr algn="ctr" eaLnBrk="1" hangingPunct="1"/>
            <a:r>
              <a:rPr lang="en-US" sz="2000">
                <a:solidFill>
                  <a:srgbClr val="FFFFFF"/>
                </a:solidFill>
              </a:rPr>
              <a:t>Quantum Space-time</a:t>
            </a:r>
          </a:p>
          <a:p>
            <a:pPr algn="ctr" eaLnBrk="1" hangingPunct="1"/>
            <a:r>
              <a:rPr lang="en-US" sz="2000">
                <a:solidFill>
                  <a:srgbClr val="FFFFFF"/>
                </a:solidFill>
              </a:rPr>
              <a:t>(Fermilab Holometer)</a:t>
            </a:r>
          </a:p>
        </p:txBody>
      </p:sp>
      <p:sp>
        <p:nvSpPr>
          <p:cNvPr id="3" name="Slide Number Placeholder 2"/>
          <p:cNvSpPr>
            <a:spLocks noGrp="1"/>
          </p:cNvSpPr>
          <p:nvPr>
            <p:ph type="sldNum" sz="quarter" idx="11"/>
          </p:nvPr>
        </p:nvSpPr>
        <p:spPr/>
        <p:txBody>
          <a:bodyPr/>
          <a:lstStyle/>
          <a:p>
            <a:pPr>
              <a:defRPr/>
            </a:pPr>
            <a:fld id="{4EE63935-E45B-46A4-BFD3-287CB7A07C9F}" type="slidenum">
              <a:rPr lang="en-US" smtClean="0"/>
              <a:pPr>
                <a:defRPr/>
              </a:pPr>
              <a:t>24</a:t>
            </a:fld>
            <a:endParaRPr lang="en-US" dirty="0"/>
          </a:p>
        </p:txBody>
      </p:sp>
    </p:spTree>
    <p:extLst>
      <p:ext uri="{BB962C8B-B14F-4D97-AF65-F5344CB8AC3E}">
        <p14:creationId xmlns:p14="http://schemas.microsoft.com/office/powerpoint/2010/main" val="1910252765"/>
      </p:ext>
    </p:extLst>
  </p:cSld>
  <p:clrMapOvr>
    <a:masterClrMapping/>
  </p:clrMapOvr>
  <p:transition advTm="84035"/>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57337" y="203200"/>
            <a:ext cx="7412491" cy="1143000"/>
          </a:xfrm>
        </p:spPr>
        <p:txBody>
          <a:bodyPr/>
          <a:lstStyle/>
          <a:p>
            <a:r>
              <a:rPr lang="en-US" dirty="0" smtClean="0"/>
              <a:t>Recent results and </a:t>
            </a:r>
            <a:r>
              <a:rPr lang="en-US" dirty="0" err="1" smtClean="0"/>
              <a:t>Fermilab’s</a:t>
            </a:r>
            <a:r>
              <a:rPr lang="en-US" dirty="0" smtClean="0"/>
              <a:t> strategy</a:t>
            </a:r>
            <a:endParaRPr lang="en-US" dirty="0"/>
          </a:p>
        </p:txBody>
      </p:sp>
      <p:sp>
        <p:nvSpPr>
          <p:cNvPr id="4" name="Slide Number Placeholder 3"/>
          <p:cNvSpPr>
            <a:spLocks noGrp="1"/>
          </p:cNvSpPr>
          <p:nvPr>
            <p:ph type="sldNum" sz="quarter" idx="11"/>
          </p:nvPr>
        </p:nvSpPr>
        <p:spPr/>
        <p:txBody>
          <a:bodyPr/>
          <a:lstStyle/>
          <a:p>
            <a:pPr>
              <a:defRPr/>
            </a:pPr>
            <a:fld id="{35B77CE8-6CCD-40BE-BE5B-35486880A513}" type="slidenum">
              <a:rPr lang="en-US" smtClean="0"/>
              <a:pPr>
                <a:defRPr/>
              </a:pPr>
              <a:t>25</a:t>
            </a:fld>
            <a:endParaRPr lang="en-US" dirty="0"/>
          </a:p>
        </p:txBody>
      </p:sp>
      <p:pic>
        <p:nvPicPr>
          <p:cNvPr id="5" name="Picture 1"/>
          <p:cNvPicPr>
            <a:picLocks noChangeAspect="1"/>
          </p:cNvPicPr>
          <p:nvPr/>
        </p:nvPicPr>
        <p:blipFill>
          <a:blip r:embed="rId2" cstate="print">
            <a:extLst>
              <a:ext uri="{28A0092B-C50C-407E-A947-70E740481C1C}">
                <a14:useLocalDpi xmlns:a14="http://schemas.microsoft.com/office/drawing/2010/main" val="0"/>
              </a:ext>
            </a:extLst>
          </a:blip>
          <a:srcRect b="4443"/>
          <a:stretch>
            <a:fillRect/>
          </a:stretch>
        </p:blipFill>
        <p:spPr bwMode="auto">
          <a:xfrm>
            <a:off x="556473" y="1491342"/>
            <a:ext cx="4644173" cy="4437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5241460" y="1488622"/>
            <a:ext cx="3695708" cy="4339650"/>
          </a:xfrm>
          <a:prstGeom prst="rect">
            <a:avLst/>
          </a:prstGeom>
          <a:noFill/>
        </p:spPr>
        <p:txBody>
          <a:bodyPr wrap="square" rtlCol="0">
            <a:spAutoFit/>
          </a:bodyPr>
          <a:lstStyle/>
          <a:p>
            <a:r>
              <a:rPr lang="en-US" sz="1800" dirty="0" smtClean="0"/>
              <a:t>Recent results on </a:t>
            </a:r>
            <a:r>
              <a:rPr lang="en-US" sz="1800" dirty="0" smtClean="0">
                <a:latin typeface="Symbol" pitchFamily="18" charset="2"/>
              </a:rPr>
              <a:t>q</a:t>
            </a:r>
            <a:r>
              <a:rPr lang="en-US" sz="1800" baseline="-25000" dirty="0" smtClean="0"/>
              <a:t>13</a:t>
            </a:r>
            <a:r>
              <a:rPr lang="en-US" sz="1800" dirty="0" smtClean="0"/>
              <a:t> and the LHC further validate our strategy:</a:t>
            </a:r>
          </a:p>
          <a:p>
            <a:endParaRPr lang="en-US" sz="800" dirty="0" smtClean="0"/>
          </a:p>
          <a:p>
            <a:pPr marL="285750" indent="-285750">
              <a:buFont typeface="Arial" pitchFamily="34" charset="0"/>
              <a:buChar char="•"/>
            </a:pPr>
            <a:r>
              <a:rPr lang="en-US" sz="1600" dirty="0" smtClean="0"/>
              <a:t>The gate for great neutrino physics is now wide open</a:t>
            </a:r>
          </a:p>
          <a:p>
            <a:pPr marL="285750" indent="-285750">
              <a:buFont typeface="Arial" pitchFamily="34" charset="0"/>
              <a:buChar char="•"/>
            </a:pPr>
            <a:endParaRPr lang="en-US" sz="800" dirty="0" smtClean="0"/>
          </a:p>
          <a:p>
            <a:pPr marL="285750" indent="-285750">
              <a:buFont typeface="Arial" pitchFamily="34" charset="0"/>
              <a:buChar char="•"/>
            </a:pPr>
            <a:r>
              <a:rPr lang="en-US" sz="1600" dirty="0" smtClean="0"/>
              <a:t>No low-energy structures at LHC (other than possibly the Higgs) </a:t>
            </a:r>
            <a:r>
              <a:rPr lang="en-US" sz="1600" dirty="0" smtClean="0">
                <a:sym typeface="Wingdings" pitchFamily="2" charset="2"/>
              </a:rPr>
              <a:t> makes indirect intensity frontier methods</a:t>
            </a:r>
            <a:r>
              <a:rPr lang="en-US" sz="1600" dirty="0" smtClean="0"/>
              <a:t>  more urgent</a:t>
            </a:r>
            <a:endParaRPr lang="en-US" sz="1600" dirty="0"/>
          </a:p>
          <a:p>
            <a:pPr marL="285750" indent="-285750">
              <a:buFont typeface="Arial" pitchFamily="34" charset="0"/>
              <a:buChar char="•"/>
            </a:pPr>
            <a:endParaRPr lang="en-US" sz="800" dirty="0" smtClean="0"/>
          </a:p>
          <a:p>
            <a:pPr marL="285750" indent="-285750">
              <a:buFont typeface="Arial" pitchFamily="34" charset="0"/>
              <a:buChar char="•"/>
            </a:pPr>
            <a:r>
              <a:rPr lang="en-US" sz="1600" dirty="0" smtClean="0"/>
              <a:t>If there are new structures they are likely to be at higher energies </a:t>
            </a:r>
            <a:r>
              <a:rPr lang="en-US" sz="1600" dirty="0" smtClean="0">
                <a:sym typeface="Wingdings" pitchFamily="2" charset="2"/>
              </a:rPr>
              <a:t> a boost to </a:t>
            </a:r>
            <a:r>
              <a:rPr lang="en-US" sz="1600" dirty="0" err="1" smtClean="0">
                <a:sym typeface="Wingdings" pitchFamily="2" charset="2"/>
              </a:rPr>
              <a:t>muon</a:t>
            </a:r>
            <a:r>
              <a:rPr lang="en-US" sz="1600" dirty="0" smtClean="0">
                <a:sym typeface="Wingdings" pitchFamily="2" charset="2"/>
              </a:rPr>
              <a:t> collider R&amp;D</a:t>
            </a:r>
          </a:p>
          <a:p>
            <a:pPr marL="285750" indent="-285750">
              <a:buFont typeface="Arial" pitchFamily="34" charset="0"/>
              <a:buChar char="•"/>
            </a:pPr>
            <a:endParaRPr lang="en-US" sz="800" dirty="0">
              <a:sym typeface="Wingdings" pitchFamily="2" charset="2"/>
            </a:endParaRPr>
          </a:p>
          <a:p>
            <a:pPr marL="285750" indent="-285750">
              <a:buFont typeface="Arial" pitchFamily="34" charset="0"/>
              <a:buChar char="•"/>
            </a:pPr>
            <a:r>
              <a:rPr lang="en-US" sz="1600" dirty="0" smtClean="0">
                <a:sym typeface="Wingdings" pitchFamily="2" charset="2"/>
              </a:rPr>
              <a:t>The cosmic frontier always critical: the right mathematical equations “remember” the history of the Universe </a:t>
            </a:r>
            <a:endParaRPr lang="en-US" sz="1600" dirty="0"/>
          </a:p>
        </p:txBody>
      </p:sp>
    </p:spTree>
    <p:extLst>
      <p:ext uri="{BB962C8B-B14F-4D97-AF65-F5344CB8AC3E}">
        <p14:creationId xmlns:p14="http://schemas.microsoft.com/office/powerpoint/2010/main" val="330237137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Program next decade</a:t>
            </a:r>
            <a:endParaRPr lang="en-US" dirty="0"/>
          </a:p>
        </p:txBody>
      </p:sp>
      <p:sp>
        <p:nvSpPr>
          <p:cNvPr id="3" name="Content Placeholder 2"/>
          <p:cNvSpPr>
            <a:spLocks noGrp="1"/>
          </p:cNvSpPr>
          <p:nvPr>
            <p:ph idx="1"/>
          </p:nvPr>
        </p:nvSpPr>
        <p:spPr>
          <a:xfrm>
            <a:off x="1600200" y="1530350"/>
            <a:ext cx="7150396" cy="4114800"/>
          </a:xfrm>
        </p:spPr>
        <p:txBody>
          <a:bodyPr/>
          <a:lstStyle/>
          <a:p>
            <a:r>
              <a:rPr lang="en-US" sz="2000" dirty="0" smtClean="0">
                <a:solidFill>
                  <a:srgbClr val="FFFF00"/>
                </a:solidFill>
              </a:rPr>
              <a:t>LBNE: </a:t>
            </a:r>
            <a:r>
              <a:rPr lang="en-US" sz="2000" dirty="0" smtClean="0">
                <a:solidFill>
                  <a:srgbClr val="FFFFFF"/>
                </a:solidFill>
              </a:rPr>
              <a:t> will have completed Phase 1 of the project and we would be running a 700kW beam to </a:t>
            </a:r>
            <a:r>
              <a:rPr lang="en-US" sz="2000" dirty="0" err="1" smtClean="0">
                <a:solidFill>
                  <a:srgbClr val="FFFFFF"/>
                </a:solidFill>
              </a:rPr>
              <a:t>Homestake</a:t>
            </a:r>
            <a:r>
              <a:rPr lang="en-US" sz="2000" dirty="0" smtClean="0">
                <a:solidFill>
                  <a:srgbClr val="FFFFFF"/>
                </a:solidFill>
              </a:rPr>
              <a:t> (or alternative).  Assuming a detector on the surface, the second phase of LBNE would be to add mass underground to enlarge the program to proton decay and SN collapse in addition to better neutrino measurements</a:t>
            </a:r>
          </a:p>
          <a:p>
            <a:endParaRPr lang="en-US" sz="800" dirty="0" smtClean="0">
              <a:solidFill>
                <a:srgbClr val="FFFFFF"/>
              </a:solidFill>
            </a:endParaRPr>
          </a:p>
          <a:p>
            <a:r>
              <a:rPr lang="en-US" sz="2000" dirty="0" smtClean="0">
                <a:solidFill>
                  <a:srgbClr val="FFFF00"/>
                </a:solidFill>
              </a:rPr>
              <a:t>Project X</a:t>
            </a:r>
            <a:r>
              <a:rPr lang="en-US" sz="2000" dirty="0" smtClean="0">
                <a:solidFill>
                  <a:srgbClr val="FFFFFF"/>
                </a:solidFill>
              </a:rPr>
              <a:t>: a broad program with megawatts of continuous beam, ideal to lead at the </a:t>
            </a:r>
            <a:r>
              <a:rPr lang="en-US" sz="2000" dirty="0">
                <a:solidFill>
                  <a:srgbClr val="FFFFFF"/>
                </a:solidFill>
              </a:rPr>
              <a:t>I</a:t>
            </a:r>
            <a:r>
              <a:rPr lang="en-US" sz="2000" dirty="0" smtClean="0">
                <a:solidFill>
                  <a:srgbClr val="FFFFFF"/>
                </a:solidFill>
              </a:rPr>
              <a:t>ntensity Frontier </a:t>
            </a:r>
          </a:p>
          <a:p>
            <a:pPr lvl="1"/>
            <a:endParaRPr lang="en-US" sz="800" dirty="0" smtClean="0">
              <a:solidFill>
                <a:srgbClr val="FFFFFF"/>
              </a:solidFill>
            </a:endParaRPr>
          </a:p>
          <a:p>
            <a:pPr lvl="1"/>
            <a:r>
              <a:rPr lang="en-US" sz="1600" dirty="0" smtClean="0">
                <a:solidFill>
                  <a:srgbClr val="FFFFFF"/>
                </a:solidFill>
              </a:rPr>
              <a:t>Neutrino, long/short base-lines, more than 2 MW to LBNE</a:t>
            </a:r>
          </a:p>
          <a:p>
            <a:pPr lvl="1"/>
            <a:r>
              <a:rPr lang="en-US" sz="1600" dirty="0" err="1">
                <a:solidFill>
                  <a:srgbClr val="FFFFFF"/>
                </a:solidFill>
              </a:rPr>
              <a:t>K</a:t>
            </a:r>
            <a:r>
              <a:rPr lang="en-US" sz="1600" dirty="0" err="1" smtClean="0">
                <a:solidFill>
                  <a:srgbClr val="FFFFFF"/>
                </a:solidFill>
              </a:rPr>
              <a:t>aons</a:t>
            </a:r>
            <a:r>
              <a:rPr lang="en-US" sz="1600" dirty="0" smtClean="0">
                <a:solidFill>
                  <a:srgbClr val="FFFFFF"/>
                </a:solidFill>
              </a:rPr>
              <a:t> where the Standard Model backgrounds are minimal and we are sensitive to many models</a:t>
            </a:r>
          </a:p>
          <a:p>
            <a:pPr lvl="1"/>
            <a:r>
              <a:rPr lang="en-US" sz="1600" dirty="0" smtClean="0">
                <a:solidFill>
                  <a:srgbClr val="FFFFFF"/>
                </a:solidFill>
              </a:rPr>
              <a:t>Rare </a:t>
            </a:r>
            <a:r>
              <a:rPr lang="en-US" sz="1600" dirty="0" err="1" smtClean="0">
                <a:solidFill>
                  <a:srgbClr val="FFFFFF"/>
                </a:solidFill>
              </a:rPr>
              <a:t>muon</a:t>
            </a:r>
            <a:r>
              <a:rPr lang="en-US" sz="1600" dirty="0" smtClean="0">
                <a:solidFill>
                  <a:srgbClr val="FFFFFF"/>
                </a:solidFill>
              </a:rPr>
              <a:t> decay with sensitivity to masses 10000 </a:t>
            </a:r>
            <a:r>
              <a:rPr lang="en-US" sz="1600" dirty="0" err="1" smtClean="0">
                <a:solidFill>
                  <a:srgbClr val="FFFFFF"/>
                </a:solidFill>
              </a:rPr>
              <a:t>TeV</a:t>
            </a:r>
            <a:endParaRPr lang="en-US" sz="1600" dirty="0" smtClean="0">
              <a:solidFill>
                <a:srgbClr val="FFFFFF"/>
              </a:solidFill>
            </a:endParaRPr>
          </a:p>
          <a:p>
            <a:pPr lvl="1"/>
            <a:r>
              <a:rPr lang="en-US" sz="1600" dirty="0" smtClean="0">
                <a:solidFill>
                  <a:srgbClr val="FFFFFF"/>
                </a:solidFill>
              </a:rPr>
              <a:t>Symmetry violations through electric dipole moments in nuclei</a:t>
            </a:r>
          </a:p>
          <a:p>
            <a:pPr lvl="1"/>
            <a:r>
              <a:rPr lang="en-US" sz="1600" dirty="0" smtClean="0">
                <a:solidFill>
                  <a:srgbClr val="FFFFFF"/>
                </a:solidFill>
              </a:rPr>
              <a:t>Applications to transmutation, spallation targets, ADS</a:t>
            </a:r>
          </a:p>
          <a:p>
            <a:pPr lvl="1"/>
            <a:endParaRPr lang="en-US" sz="1600" dirty="0" smtClean="0">
              <a:solidFill>
                <a:srgbClr val="FFFFFF"/>
              </a:solidFill>
            </a:endParaRPr>
          </a:p>
          <a:p>
            <a:endParaRPr lang="en-US" sz="1000" dirty="0" smtClean="0"/>
          </a:p>
        </p:txBody>
      </p:sp>
      <p:sp>
        <p:nvSpPr>
          <p:cNvPr id="5" name="Slide Number Placeholder 4"/>
          <p:cNvSpPr>
            <a:spLocks noGrp="1"/>
          </p:cNvSpPr>
          <p:nvPr>
            <p:ph type="sldNum" sz="quarter" idx="11"/>
          </p:nvPr>
        </p:nvSpPr>
        <p:spPr/>
        <p:txBody>
          <a:bodyPr/>
          <a:lstStyle/>
          <a:p>
            <a:pPr>
              <a:defRPr/>
            </a:pPr>
            <a:fld id="{DD335B24-A5D2-4BBF-9E7F-0C9CC4A20CBD}" type="slidenum">
              <a:rPr lang="en-US" smtClean="0"/>
              <a:pPr>
                <a:defRPr/>
              </a:pPr>
              <a:t>26</a:t>
            </a:fld>
            <a:endParaRPr lang="en-US" dirty="0"/>
          </a:p>
        </p:txBody>
      </p:sp>
    </p:spTree>
    <p:extLst>
      <p:ext uri="{BB962C8B-B14F-4D97-AF65-F5344CB8AC3E}">
        <p14:creationId xmlns:p14="http://schemas.microsoft.com/office/powerpoint/2010/main" val="294440875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pitchFamily="34" charset="0"/>
                <a:ea typeface="ＭＳ Ｐゴシック" pitchFamily="34" charset="-128"/>
              </a:defRPr>
            </a:lvl6pPr>
            <a:lvl7pPr marL="29718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pitchFamily="34" charset="0"/>
                <a:ea typeface="ＭＳ Ｐゴシック" pitchFamily="34" charset="-128"/>
              </a:defRPr>
            </a:lvl7pPr>
            <a:lvl8pPr marL="34290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pitchFamily="34" charset="0"/>
                <a:ea typeface="ＭＳ Ｐゴシック" pitchFamily="34" charset="-128"/>
              </a:defRPr>
            </a:lvl8pPr>
            <a:lvl9pPr marL="38862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pitchFamily="34" charset="0"/>
                <a:ea typeface="ＭＳ Ｐゴシック" pitchFamily="34" charset="-128"/>
              </a:defRPr>
            </a:lvl9pPr>
          </a:lstStyle>
          <a:p>
            <a:pPr eaLnBrk="1" hangingPunct="1"/>
            <a:fld id="{1866657F-AEBA-463E-B4E4-13F244864316}" type="slidenum">
              <a:rPr lang="en-US" sz="1200">
                <a:solidFill>
                  <a:srgbClr val="FFFFFF"/>
                </a:solidFill>
              </a:rPr>
              <a:pPr eaLnBrk="1" hangingPunct="1"/>
              <a:t>27</a:t>
            </a:fld>
            <a:endParaRPr lang="en-US" sz="1200">
              <a:solidFill>
                <a:srgbClr val="FFFFFF"/>
              </a:solidFill>
            </a:endParaRPr>
          </a:p>
        </p:txBody>
      </p:sp>
      <p:sp>
        <p:nvSpPr>
          <p:cNvPr id="4099" name="Rectangle 3"/>
          <p:cNvSpPr>
            <a:spLocks noGrp="1" noChangeArrowheads="1"/>
          </p:cNvSpPr>
          <p:nvPr>
            <p:ph type="body" idx="1"/>
          </p:nvPr>
        </p:nvSpPr>
        <p:spPr bwMode="auto">
          <a:xfrm>
            <a:off x="2057400" y="5562600"/>
            <a:ext cx="6705600" cy="533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lvl="3" eaLnBrk="1" hangingPunct="1">
              <a:buFont typeface="Wingdings" pitchFamily="2" charset="2"/>
              <a:buNone/>
            </a:pPr>
            <a:r>
              <a:rPr lang="en-US" smtClean="0">
                <a:ea typeface="ＭＳ Ｐゴシック" pitchFamily="34" charset="-128"/>
              </a:rPr>
              <a:t>			as;lkjfda;lskdjf;salkjfd</a:t>
            </a:r>
          </a:p>
        </p:txBody>
      </p:sp>
      <p:pic>
        <p:nvPicPr>
          <p:cNvPr id="4100" name="Picture 6" descr="Project_X-Slide_v4.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90600" y="308428"/>
            <a:ext cx="7772400" cy="582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1" name="TextBox 5"/>
          <p:cNvSpPr txBox="1">
            <a:spLocks noChangeArrowheads="1"/>
          </p:cNvSpPr>
          <p:nvPr/>
        </p:nvSpPr>
        <p:spPr bwMode="auto">
          <a:xfrm>
            <a:off x="914400" y="6139542"/>
            <a:ext cx="6248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pitchFamily="34" charset="0"/>
                <a:ea typeface="ＭＳ Ｐゴシック" pitchFamily="34" charset="-128"/>
              </a:defRPr>
            </a:lvl6pPr>
            <a:lvl7pPr marL="29718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pitchFamily="34" charset="0"/>
                <a:ea typeface="ＭＳ Ｐゴシック" pitchFamily="34" charset="-128"/>
              </a:defRPr>
            </a:lvl7pPr>
            <a:lvl8pPr marL="34290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pitchFamily="34" charset="0"/>
                <a:ea typeface="ＭＳ Ｐゴシック" pitchFamily="34" charset="-128"/>
              </a:defRPr>
            </a:lvl8pPr>
            <a:lvl9pPr marL="38862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pitchFamily="34" charset="0"/>
                <a:ea typeface="ＭＳ Ｐゴシック" pitchFamily="34" charset="-128"/>
              </a:defRPr>
            </a:lvl9pPr>
          </a:lstStyle>
          <a:p>
            <a:pPr algn="l" eaLnBrk="1" hangingPunct="1"/>
            <a:r>
              <a:rPr lang="en-US" sz="600" dirty="0"/>
              <a:t>Argonne National Laboratory • Brookhaven National Laboratory • Fermi National Accelerator Laboratory • Lawrence Berkeley National Laboratory </a:t>
            </a:r>
          </a:p>
          <a:p>
            <a:pPr algn="l" eaLnBrk="1" hangingPunct="1"/>
            <a:r>
              <a:rPr lang="en-US" sz="600" dirty="0"/>
              <a:t>Pacific Northwest National Laboratory • Oak Ridge National Laboratory / SNS • SLAC National Accelerator Laboratory • Thomas Jefferson National Accelerator Facility </a:t>
            </a:r>
          </a:p>
          <a:p>
            <a:pPr algn="l" eaLnBrk="1" hangingPunct="1"/>
            <a:r>
              <a:rPr lang="en-US" sz="600" dirty="0" err="1"/>
              <a:t>Bhaba</a:t>
            </a:r>
            <a:r>
              <a:rPr lang="en-US" sz="600" dirty="0"/>
              <a:t> Atomic Research Center • Raja </a:t>
            </a:r>
            <a:r>
              <a:rPr lang="en-US" sz="600" dirty="0" err="1"/>
              <a:t>Ramanna</a:t>
            </a:r>
            <a:r>
              <a:rPr lang="en-US" sz="600" dirty="0"/>
              <a:t> Center of Advanced Technology • Variable Energy Cyclotron Center • Inter University Accelerator Center</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2"/>
          <p:cNvSpPr>
            <a:spLocks noGrp="1" noChangeArrowheads="1"/>
          </p:cNvSpPr>
          <p:nvPr>
            <p:ph type="title"/>
          </p:nvPr>
        </p:nvSpPr>
        <p:spPr/>
        <p:txBody>
          <a:bodyPr/>
          <a:lstStyle/>
          <a:p>
            <a:pPr>
              <a:defRPr/>
            </a:pPr>
            <a:r>
              <a:rPr lang="en-US" dirty="0" smtClean="0"/>
              <a:t>Project X </a:t>
            </a:r>
            <a:r>
              <a:rPr lang="en-US" dirty="0" err="1" smtClean="0"/>
              <a:t>Siting</a:t>
            </a:r>
            <a:endParaRPr lang="en-US" sz="2400" dirty="0" smtClean="0"/>
          </a:p>
        </p:txBody>
      </p:sp>
      <p:sp>
        <p:nvSpPr>
          <p:cNvPr id="17" name="Slide Number Placeholder 16"/>
          <p:cNvSpPr>
            <a:spLocks noGrp="1"/>
          </p:cNvSpPr>
          <p:nvPr>
            <p:ph type="sldNum" sz="quarter" idx="11"/>
          </p:nvPr>
        </p:nvSpPr>
        <p:spPr/>
        <p:txBody>
          <a:bodyPr/>
          <a:lstStyle/>
          <a:p>
            <a:pPr>
              <a:defRPr/>
            </a:pPr>
            <a:fld id="{CCC68D62-1D7D-4993-BAAF-D11680ED79D6}" type="slidenum">
              <a:rPr lang="en-US" smtClean="0"/>
              <a:pPr>
                <a:defRPr/>
              </a:pPr>
              <a:t>28</a:t>
            </a:fld>
            <a:endParaRPr lang="en-US" dirty="0">
              <a:solidFill>
                <a:schemeClr val="tx1"/>
              </a:solidFill>
              <a:latin typeface="Times" pitchFamily="18" charset="0"/>
            </a:endParaRPr>
          </a:p>
        </p:txBody>
      </p:sp>
      <p:pic>
        <p:nvPicPr>
          <p:cNvPr id="12" name="Content Placeholder 6" descr="site_layout_1.jpg"/>
          <p:cNvPicPr>
            <a:picLocks noGrp="1" noChangeAspect="1"/>
          </p:cNvPicPr>
          <p:nvPr>
            <p:ph idx="4294967295"/>
          </p:nvPr>
        </p:nvPicPr>
        <p:blipFill>
          <a:blip r:embed="rId2" cstate="print"/>
          <a:stretch>
            <a:fillRect/>
          </a:stretch>
        </p:blipFill>
        <p:spPr>
          <a:xfrm>
            <a:off x="1694763" y="1588827"/>
            <a:ext cx="6684962" cy="4343400"/>
          </a:xfr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1557338" y="203200"/>
            <a:ext cx="7304087" cy="1143000"/>
          </a:xfrm>
        </p:spPr>
        <p:txBody>
          <a:bodyPr/>
          <a:lstStyle/>
          <a:p>
            <a:r>
              <a:rPr lang="en-US" dirty="0" smtClean="0"/>
              <a:t>Project X</a:t>
            </a:r>
          </a:p>
        </p:txBody>
      </p:sp>
      <p:sp>
        <p:nvSpPr>
          <p:cNvPr id="28675" name="Content Placeholder 2"/>
          <p:cNvSpPr>
            <a:spLocks noGrp="1"/>
          </p:cNvSpPr>
          <p:nvPr>
            <p:ph idx="1"/>
          </p:nvPr>
        </p:nvSpPr>
        <p:spPr/>
        <p:txBody>
          <a:bodyPr/>
          <a:lstStyle/>
          <a:p>
            <a:r>
              <a:rPr lang="en-US" sz="2000" dirty="0" smtClean="0"/>
              <a:t>Unique facility with a 3 MW at 3 </a:t>
            </a:r>
            <a:r>
              <a:rPr lang="en-US" sz="2000" dirty="0" err="1" smtClean="0"/>
              <a:t>GeV</a:t>
            </a:r>
            <a:r>
              <a:rPr lang="en-US" sz="2000" dirty="0" smtClean="0"/>
              <a:t> continuous-wave (CW)  </a:t>
            </a:r>
            <a:r>
              <a:rPr lang="en-US" sz="2000" dirty="0" err="1" smtClean="0"/>
              <a:t>linac</a:t>
            </a:r>
            <a:r>
              <a:rPr lang="en-US" sz="2000" dirty="0" smtClean="0"/>
              <a:t>.  Multiplies low-energy flux of protons at Fermilab by 100 with flexible timing patterns, ideal for rare decays</a:t>
            </a:r>
          </a:p>
          <a:p>
            <a:endParaRPr lang="en-US" sz="800" dirty="0" smtClean="0"/>
          </a:p>
          <a:p>
            <a:r>
              <a:rPr lang="en-US" sz="2000" dirty="0" smtClean="0"/>
              <a:t>Solves “proton economics”.  Experiments run simultaneously at 3 </a:t>
            </a:r>
            <a:r>
              <a:rPr lang="en-US" sz="2000" dirty="0" err="1" smtClean="0"/>
              <a:t>GeV</a:t>
            </a:r>
            <a:r>
              <a:rPr lang="en-US" sz="2000" dirty="0" smtClean="0"/>
              <a:t>, 8 </a:t>
            </a:r>
            <a:r>
              <a:rPr lang="en-US" sz="2000" dirty="0" err="1" smtClean="0"/>
              <a:t>Gev</a:t>
            </a:r>
            <a:r>
              <a:rPr lang="en-US" sz="2000" dirty="0" smtClean="0"/>
              <a:t> and 60-120 </a:t>
            </a:r>
            <a:r>
              <a:rPr lang="en-US" sz="2000" dirty="0" err="1" smtClean="0"/>
              <a:t>GeV</a:t>
            </a:r>
            <a:r>
              <a:rPr lang="en-US" sz="2000" dirty="0" smtClean="0"/>
              <a:t> at high power</a:t>
            </a:r>
          </a:p>
          <a:p>
            <a:endParaRPr lang="en-US" sz="800" dirty="0"/>
          </a:p>
          <a:p>
            <a:r>
              <a:rPr lang="en-US" sz="2000" dirty="0" smtClean="0"/>
              <a:t>Delivers 2+ MW to LBNE</a:t>
            </a:r>
          </a:p>
          <a:p>
            <a:endParaRPr lang="en-US" sz="800" dirty="0"/>
          </a:p>
          <a:p>
            <a:r>
              <a:rPr lang="en-US" sz="2000" dirty="0" smtClean="0"/>
              <a:t>To be developed consistently to serve as front end of neutrino factory or </a:t>
            </a:r>
            <a:r>
              <a:rPr lang="en-US" sz="2000" dirty="0" err="1" smtClean="0"/>
              <a:t>muon</a:t>
            </a:r>
            <a:r>
              <a:rPr lang="en-US" sz="2000" dirty="0" smtClean="0"/>
              <a:t> collider</a:t>
            </a:r>
          </a:p>
          <a:p>
            <a:endParaRPr lang="en-US" sz="800" dirty="0"/>
          </a:p>
          <a:p>
            <a:r>
              <a:rPr lang="en-US" sz="2000" dirty="0" smtClean="0"/>
              <a:t>Very strong partnership with India in the development of Project X and Intensity Frontier Program</a:t>
            </a:r>
          </a:p>
          <a:p>
            <a:endParaRPr lang="en-US" dirty="0"/>
          </a:p>
        </p:txBody>
      </p:sp>
      <p:sp>
        <p:nvSpPr>
          <p:cNvPr id="28677"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fld id="{E6E43D6E-FCAE-46B3-BC05-E05AC67DEB13}" type="slidenum">
              <a:rPr lang="en-US" sz="1200" smtClean="0">
                <a:solidFill>
                  <a:srgbClr val="FFFFFF"/>
                </a:solidFill>
              </a:rPr>
              <a:pPr eaLnBrk="1" hangingPunct="1"/>
              <a:t>29</a:t>
            </a:fld>
            <a:endParaRPr lang="en-US" sz="1200" smtClean="0">
              <a:solidFill>
                <a:srgbClr val="FFFFFF"/>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1138" name="Rectangle 2"/>
          <p:cNvSpPr>
            <a:spLocks noGrp="1" noChangeArrowheads="1"/>
          </p:cNvSpPr>
          <p:nvPr>
            <p:ph type="title"/>
          </p:nvPr>
        </p:nvSpPr>
        <p:spPr/>
        <p:txBody>
          <a:bodyPr/>
          <a:lstStyle/>
          <a:p>
            <a:r>
              <a:rPr lang="en-US" dirty="0" smtClean="0"/>
              <a:t>The sense of mystery….</a:t>
            </a:r>
            <a:endParaRPr lang="en-US" dirty="0"/>
          </a:p>
        </p:txBody>
      </p:sp>
      <p:sp>
        <p:nvSpPr>
          <p:cNvPr id="2011139" name="Rectangle 3"/>
          <p:cNvSpPr>
            <a:spLocks noGrp="1" noChangeArrowheads="1"/>
          </p:cNvSpPr>
          <p:nvPr>
            <p:ph type="body" sz="half" idx="1"/>
          </p:nvPr>
        </p:nvSpPr>
        <p:spPr>
          <a:xfrm>
            <a:off x="457200" y="1600200"/>
            <a:ext cx="3467100" cy="4530725"/>
          </a:xfrm>
        </p:spPr>
        <p:txBody>
          <a:bodyPr/>
          <a:lstStyle/>
          <a:p>
            <a:pPr marL="0" indent="0">
              <a:buNone/>
            </a:pPr>
            <a:endParaRPr lang="en-US" sz="2400" dirty="0"/>
          </a:p>
          <a:p>
            <a:endParaRPr lang="en-US" sz="2400" dirty="0"/>
          </a:p>
        </p:txBody>
      </p:sp>
      <p:pic>
        <p:nvPicPr>
          <p:cNvPr id="2011143" name="Picture 7" descr="annihilatio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92859" y="1241821"/>
            <a:ext cx="2639391" cy="2324100"/>
          </a:xfrm>
          <a:prstGeom prst="rect">
            <a:avLst/>
          </a:prstGeom>
          <a:noFill/>
          <a:extLst>
            <a:ext uri="{909E8E84-426E-40DD-AFC4-6F175D3DCCD1}">
              <a14:hiddenFill xmlns:a14="http://schemas.microsoft.com/office/drawing/2010/main">
                <a:solidFill>
                  <a:srgbClr val="FFFFFF"/>
                </a:solidFill>
              </a14:hiddenFill>
            </a:ext>
          </a:extLst>
        </p:spPr>
      </p:pic>
      <p:sp>
        <p:nvSpPr>
          <p:cNvPr id="2011144" name="Rectangle 8"/>
          <p:cNvSpPr>
            <a:spLocks noChangeArrowheads="1"/>
          </p:cNvSpPr>
          <p:nvPr/>
        </p:nvSpPr>
        <p:spPr bwMode="auto">
          <a:xfrm>
            <a:off x="1365249" y="1241821"/>
            <a:ext cx="2667001" cy="2320529"/>
          </a:xfrm>
          <a:prstGeom prst="rect">
            <a:avLst/>
          </a:prstGeom>
          <a:gradFill rotWithShape="1">
            <a:gsLst>
              <a:gs pos="0">
                <a:srgbClr val="CC0000"/>
              </a:gs>
              <a:gs pos="100000">
                <a:srgbClr val="CC0000">
                  <a:gamma/>
                  <a:shade val="46275"/>
                  <a:invGamma/>
                </a:srgbClr>
              </a:gs>
            </a:gsLst>
            <a:lin ang="5400000" scaled="1"/>
          </a:gra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 name="TextBox 1"/>
          <p:cNvSpPr txBox="1"/>
          <p:nvPr/>
        </p:nvSpPr>
        <p:spPr>
          <a:xfrm>
            <a:off x="1411909" y="3653700"/>
            <a:ext cx="3493466" cy="307777"/>
          </a:xfrm>
          <a:prstGeom prst="rect">
            <a:avLst/>
          </a:prstGeom>
          <a:noFill/>
        </p:spPr>
        <p:txBody>
          <a:bodyPr wrap="square" rtlCol="0">
            <a:spAutoFit/>
          </a:bodyPr>
          <a:lstStyle/>
          <a:p>
            <a:r>
              <a:rPr lang="en-US" sz="1400" dirty="0" smtClean="0"/>
              <a:t>Why are we not a soup of red photons?</a:t>
            </a:r>
            <a:endParaRPr lang="en-US" sz="1400" dirty="0"/>
          </a:p>
        </p:txBody>
      </p:sp>
      <p:pic>
        <p:nvPicPr>
          <p:cNvPr id="8" name="Picture 6" descr="HatPotentialAnim"/>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445545" y="4248150"/>
            <a:ext cx="2640806" cy="234738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133976" y="5734705"/>
            <a:ext cx="2047874" cy="738664"/>
          </a:xfrm>
          <a:prstGeom prst="rect">
            <a:avLst/>
          </a:prstGeom>
          <a:noFill/>
        </p:spPr>
        <p:txBody>
          <a:bodyPr wrap="square" rtlCol="0">
            <a:spAutoFit/>
          </a:bodyPr>
          <a:lstStyle/>
          <a:p>
            <a:r>
              <a:rPr lang="en-US" sz="1400" dirty="0" smtClean="0"/>
              <a:t>How do elementary particles get their mass?</a:t>
            </a:r>
            <a:endParaRPr lang="en-US" sz="1400" dirty="0"/>
          </a:p>
        </p:txBody>
      </p:sp>
      <p:pic>
        <p:nvPicPr>
          <p:cNvPr id="10" name="Picture 7" descr="unificati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38763" y="1447653"/>
            <a:ext cx="3076575" cy="233278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707819" y="3807588"/>
            <a:ext cx="1707519" cy="307777"/>
          </a:xfrm>
          <a:prstGeom prst="rect">
            <a:avLst/>
          </a:prstGeom>
          <a:noFill/>
        </p:spPr>
        <p:txBody>
          <a:bodyPr wrap="none" rtlCol="0">
            <a:spAutoFit/>
          </a:bodyPr>
          <a:lstStyle/>
          <a:p>
            <a:r>
              <a:rPr lang="en-US" sz="1400" dirty="0" smtClean="0"/>
              <a:t>Do all forces unify?</a:t>
            </a:r>
            <a:endParaRPr lang="en-US" sz="14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011144"/>
                                        </p:tgtEl>
                                        <p:attrNameLst>
                                          <p:attrName>style.visibility</p:attrName>
                                        </p:attrNameLst>
                                      </p:cBhvr>
                                      <p:to>
                                        <p:strVal val="visible"/>
                                      </p:to>
                                    </p:set>
                                    <p:animEffect transition="in" filter="dissolve">
                                      <p:cBhvr>
                                        <p:cTn id="7" dur="500"/>
                                        <p:tgtEl>
                                          <p:spTgt spid="20111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1114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Phased approach to Project X</a:t>
            </a:r>
            <a:endParaRPr lang="en-US" dirty="0"/>
          </a:p>
        </p:txBody>
      </p:sp>
      <p:sp>
        <p:nvSpPr>
          <p:cNvPr id="3" name="Content Placeholder 2"/>
          <p:cNvSpPr>
            <a:spLocks noGrp="1"/>
          </p:cNvSpPr>
          <p:nvPr>
            <p:ph idx="1"/>
          </p:nvPr>
        </p:nvSpPr>
        <p:spPr>
          <a:xfrm>
            <a:off x="1600200" y="1269086"/>
            <a:ext cx="6858000" cy="4114800"/>
          </a:xfrm>
        </p:spPr>
        <p:txBody>
          <a:bodyPr/>
          <a:lstStyle/>
          <a:p>
            <a:r>
              <a:rPr lang="en-US" dirty="0" smtClean="0"/>
              <a:t>Project X can be broken into three phases, each for about a third of the cost</a:t>
            </a:r>
          </a:p>
          <a:p>
            <a:pPr lvl="1"/>
            <a:r>
              <a:rPr lang="en-US" dirty="0" smtClean="0">
                <a:solidFill>
                  <a:srgbClr val="FFC000"/>
                </a:solidFill>
              </a:rPr>
              <a:t>Phase 1</a:t>
            </a:r>
            <a:r>
              <a:rPr lang="en-US" dirty="0" smtClean="0"/>
              <a:t>: </a:t>
            </a:r>
            <a:r>
              <a:rPr lang="en-US" dirty="0"/>
              <a:t>U</a:t>
            </a:r>
            <a:r>
              <a:rPr lang="en-US" dirty="0" smtClean="0"/>
              <a:t>p to </a:t>
            </a:r>
            <a:r>
              <a:rPr lang="en-US" dirty="0"/>
              <a:t>1</a:t>
            </a:r>
            <a:r>
              <a:rPr lang="en-US" dirty="0" smtClean="0"/>
              <a:t> </a:t>
            </a:r>
            <a:r>
              <a:rPr lang="en-US" dirty="0" err="1" smtClean="0"/>
              <a:t>GeV</a:t>
            </a:r>
            <a:r>
              <a:rPr lang="en-US" dirty="0" smtClean="0"/>
              <a:t>.  Retires old </a:t>
            </a:r>
            <a:r>
              <a:rPr lang="en-US" dirty="0" err="1" smtClean="0"/>
              <a:t>linac</a:t>
            </a:r>
            <a:r>
              <a:rPr lang="en-US" dirty="0" smtClean="0"/>
              <a:t>, increases flux of neutrinos x1.7, enhances existing Mu2e by x10, starts EDM, nuclear-physics and nuclear-material studies</a:t>
            </a:r>
          </a:p>
          <a:p>
            <a:pPr lvl="1"/>
            <a:r>
              <a:rPr lang="en-US" dirty="0" smtClean="0">
                <a:solidFill>
                  <a:srgbClr val="FFC000"/>
                </a:solidFill>
              </a:rPr>
              <a:t>Phase 2</a:t>
            </a:r>
            <a:r>
              <a:rPr lang="en-US" dirty="0" smtClean="0"/>
              <a:t>: Up to 3 </a:t>
            </a:r>
            <a:r>
              <a:rPr lang="en-US" dirty="0" err="1" smtClean="0"/>
              <a:t>GeV</a:t>
            </a:r>
            <a:r>
              <a:rPr lang="en-US" dirty="0" smtClean="0"/>
              <a:t>.  Starts powerful </a:t>
            </a:r>
            <a:r>
              <a:rPr lang="en-US" dirty="0"/>
              <a:t>I</a:t>
            </a:r>
            <a:r>
              <a:rPr lang="en-US" dirty="0" smtClean="0"/>
              <a:t>ntensity </a:t>
            </a:r>
            <a:r>
              <a:rPr lang="en-US" dirty="0"/>
              <a:t>F</a:t>
            </a:r>
            <a:r>
              <a:rPr lang="en-US" dirty="0" smtClean="0"/>
              <a:t>rontier experiments with kaons</a:t>
            </a:r>
            <a:r>
              <a:rPr lang="en-US" dirty="0"/>
              <a:t> </a:t>
            </a:r>
            <a:r>
              <a:rPr lang="en-US" dirty="0" smtClean="0"/>
              <a:t>and short baseline neutrino programs</a:t>
            </a:r>
          </a:p>
          <a:p>
            <a:pPr lvl="1"/>
            <a:r>
              <a:rPr lang="en-US" dirty="0" smtClean="0">
                <a:solidFill>
                  <a:srgbClr val="FFC000"/>
                </a:solidFill>
              </a:rPr>
              <a:t>Phase 3</a:t>
            </a:r>
            <a:r>
              <a:rPr lang="en-US" dirty="0" smtClean="0"/>
              <a:t>: </a:t>
            </a:r>
            <a:r>
              <a:rPr lang="en-US" dirty="0"/>
              <a:t>U</a:t>
            </a:r>
            <a:r>
              <a:rPr lang="en-US" dirty="0" smtClean="0"/>
              <a:t>p to 8 </a:t>
            </a:r>
            <a:r>
              <a:rPr lang="en-US" dirty="0" err="1" smtClean="0"/>
              <a:t>GeV</a:t>
            </a:r>
            <a:r>
              <a:rPr lang="en-US" dirty="0" smtClean="0"/>
              <a:t>; Multiplies power to LBNE by factor of 3; power at 8 </a:t>
            </a:r>
            <a:r>
              <a:rPr lang="en-US" dirty="0" err="1" smtClean="0"/>
              <a:t>GeV</a:t>
            </a:r>
            <a:r>
              <a:rPr lang="en-US" dirty="0" smtClean="0"/>
              <a:t> by several fold for short-baseline neutrino experiments</a:t>
            </a:r>
          </a:p>
          <a:p>
            <a:r>
              <a:rPr lang="en-US" dirty="0" smtClean="0"/>
              <a:t>Decision on when these phases should start can wait to much later in the decade  </a:t>
            </a:r>
          </a:p>
        </p:txBody>
      </p:sp>
      <p:sp>
        <p:nvSpPr>
          <p:cNvPr id="5" name="Slide Number Placeholder 4"/>
          <p:cNvSpPr>
            <a:spLocks noGrp="1"/>
          </p:cNvSpPr>
          <p:nvPr>
            <p:ph type="sldNum" sz="quarter" idx="11"/>
          </p:nvPr>
        </p:nvSpPr>
        <p:spPr/>
        <p:txBody>
          <a:bodyPr/>
          <a:lstStyle/>
          <a:p>
            <a:pPr>
              <a:defRPr/>
            </a:pPr>
            <a:fld id="{DD335B24-A5D2-4BBF-9E7F-0C9CC4A20CBD}" type="slidenum">
              <a:rPr lang="en-US" smtClean="0"/>
              <a:pPr>
                <a:defRPr/>
              </a:pPr>
              <a:t>30</a:t>
            </a:fld>
            <a:endParaRPr lang="en-US" dirty="0"/>
          </a:p>
        </p:txBody>
      </p:sp>
    </p:spTree>
    <p:extLst>
      <p:ext uri="{BB962C8B-B14F-4D97-AF65-F5344CB8AC3E}">
        <p14:creationId xmlns:p14="http://schemas.microsoft.com/office/powerpoint/2010/main" val="208357019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4"/>
          <p:cNvSpPr>
            <a:spLocks noGrp="1"/>
          </p:cNvSpPr>
          <p:nvPr>
            <p:ph type="title"/>
          </p:nvPr>
        </p:nvSpPr>
        <p:spPr>
          <a:xfrm>
            <a:off x="1557338" y="203200"/>
            <a:ext cx="7586662" cy="1143000"/>
          </a:xfrm>
        </p:spPr>
        <p:txBody>
          <a:bodyPr/>
          <a:lstStyle/>
          <a:p>
            <a:r>
              <a:rPr lang="en-US" dirty="0" smtClean="0"/>
              <a:t>We value our many international partners: thank you for coming!</a:t>
            </a:r>
          </a:p>
        </p:txBody>
      </p:sp>
      <p:sp>
        <p:nvSpPr>
          <p:cNvPr id="23557" name="Slide Number Placeholder 3"/>
          <p:cNvSpPr>
            <a:spLocks noGrp="1"/>
          </p:cNvSpPr>
          <p:nvPr>
            <p:ph type="sldNum" sz="quarter" idx="11"/>
          </p:nvPr>
        </p:nvSpPr>
        <p:spPr>
          <a:noFill/>
        </p:spPr>
        <p:txBody>
          <a:bodyPr/>
          <a:lstStyle/>
          <a:p>
            <a:fld id="{537691FA-4C40-47AE-B2CA-7CF2907EF15B}" type="slidenum">
              <a:rPr lang="en-US" smtClean="0"/>
              <a:pPr/>
              <a:t>31</a:t>
            </a:fld>
            <a:endParaRPr lang="en-US" smtClean="0"/>
          </a:p>
        </p:txBody>
      </p:sp>
      <p:pic>
        <p:nvPicPr>
          <p:cNvPr id="1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07879" y="1530670"/>
            <a:ext cx="3404223" cy="2028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8"/>
          <p:cNvSpPr txBox="1">
            <a:spLocks noChangeArrowheads="1"/>
          </p:cNvSpPr>
          <p:nvPr/>
        </p:nvSpPr>
        <p:spPr bwMode="auto">
          <a:xfrm>
            <a:off x="7132194" y="3541243"/>
            <a:ext cx="167990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algn="r" eaLnBrk="1" hangingPunct="1"/>
            <a:r>
              <a:rPr lang="en-US" sz="1600" dirty="0">
                <a:solidFill>
                  <a:srgbClr val="FFFFFF"/>
                </a:solidFill>
              </a:rPr>
              <a:t>27 countries</a:t>
            </a:r>
          </a:p>
        </p:txBody>
      </p:sp>
      <p:pic>
        <p:nvPicPr>
          <p:cNvPr id="15" name="3606b0cc-900b-4346-83bc-2beeebaff9ee" descr="976C6DFA-8B6E-405F-BE9F-257EBEE793F7@dhc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02229" y="4065212"/>
            <a:ext cx="3409873" cy="2031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2" descr="IntensityFrontier_3 (2).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68709" y="2545149"/>
            <a:ext cx="3686320" cy="2194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8"/>
          <p:cNvSpPr txBox="1">
            <a:spLocks noChangeArrowheads="1"/>
          </p:cNvSpPr>
          <p:nvPr/>
        </p:nvSpPr>
        <p:spPr bwMode="auto">
          <a:xfrm>
            <a:off x="5195395" y="6096941"/>
            <a:ext cx="145201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algn="r" eaLnBrk="1" hangingPunct="1"/>
            <a:r>
              <a:rPr lang="en-US" sz="1600" dirty="0">
                <a:solidFill>
                  <a:srgbClr val="FFFFFF"/>
                </a:solidFill>
              </a:rPr>
              <a:t>24 countries</a:t>
            </a:r>
          </a:p>
        </p:txBody>
      </p:sp>
      <p:sp>
        <p:nvSpPr>
          <p:cNvPr id="18" name="TextBox 8"/>
          <p:cNvSpPr txBox="1">
            <a:spLocks noChangeArrowheads="1"/>
          </p:cNvSpPr>
          <p:nvPr/>
        </p:nvSpPr>
        <p:spPr bwMode="auto">
          <a:xfrm>
            <a:off x="3556584" y="4744819"/>
            <a:ext cx="129844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algn="r" eaLnBrk="1" hangingPunct="1"/>
            <a:r>
              <a:rPr lang="en-US" sz="1600" dirty="0">
                <a:solidFill>
                  <a:srgbClr val="FFFFFF"/>
                </a:solidFill>
              </a:rPr>
              <a:t>17 countries</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bwMode="auto">
          <a:xfrm>
            <a:off x="4631314" y="1402701"/>
            <a:ext cx="3844926" cy="1686180"/>
          </a:xfrm>
          <a:prstGeom prst="rect">
            <a:avLst/>
          </a:prstGeom>
          <a:solidFill>
            <a:srgbClr val="00800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400" b="0" i="0" u="none" strike="noStrike" cap="none" normalizeH="0" baseline="0" dirty="0" smtClean="0">
              <a:ln>
                <a:noFill/>
              </a:ln>
              <a:solidFill>
                <a:schemeClr val="tx1"/>
              </a:solidFill>
              <a:effectLst/>
              <a:latin typeface="Arial" charset="0"/>
            </a:endParaRPr>
          </a:p>
        </p:txBody>
      </p:sp>
      <p:sp>
        <p:nvSpPr>
          <p:cNvPr id="2" name="Title 1"/>
          <p:cNvSpPr>
            <a:spLocks noGrp="1"/>
          </p:cNvSpPr>
          <p:nvPr>
            <p:ph type="title"/>
          </p:nvPr>
        </p:nvSpPr>
        <p:spPr/>
        <p:txBody>
          <a:bodyPr/>
          <a:lstStyle/>
          <a:p>
            <a:r>
              <a:rPr lang="en-US" dirty="0" smtClean="0"/>
              <a:t>The sense of mystery….</a:t>
            </a:r>
            <a:endParaRPr lang="en-US" dirty="0"/>
          </a:p>
        </p:txBody>
      </p:sp>
      <p:sp>
        <p:nvSpPr>
          <p:cNvPr id="4" name="Slide Number Placeholder 3"/>
          <p:cNvSpPr>
            <a:spLocks noGrp="1"/>
          </p:cNvSpPr>
          <p:nvPr>
            <p:ph type="sldNum" sz="quarter" idx="11"/>
          </p:nvPr>
        </p:nvSpPr>
        <p:spPr/>
        <p:txBody>
          <a:bodyPr/>
          <a:lstStyle/>
          <a:p>
            <a:pPr>
              <a:defRPr/>
            </a:pPr>
            <a:fld id="{35B77CE8-6CCD-40BE-BE5B-35486880A513}" type="slidenum">
              <a:rPr lang="en-US" smtClean="0"/>
              <a:pPr>
                <a:defRPr/>
              </a:pPr>
              <a:t>4</a:t>
            </a:fld>
            <a:endParaRPr lang="en-US" dirty="0"/>
          </a:p>
        </p:txBody>
      </p:sp>
      <p:pic>
        <p:nvPicPr>
          <p:cNvPr id="5" name="Picture 14" descr="HighAnd_l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1063" y="1416550"/>
            <a:ext cx="2643188" cy="2338079"/>
          </a:xfrm>
          <a:prstGeom prst="rect">
            <a:avLst/>
          </a:prstGeom>
          <a:noFill/>
          <a:extLst>
            <a:ext uri="{909E8E84-426E-40DD-AFC4-6F175D3DCCD1}">
              <a14:hiddenFill xmlns:a14="http://schemas.microsoft.com/office/drawing/2010/main">
                <a:solidFill>
                  <a:srgbClr val="FFFFFF"/>
                </a:solidFill>
              </a14:hiddenFill>
            </a:ext>
          </a:extLst>
        </p:spPr>
      </p:pic>
      <p:sp>
        <p:nvSpPr>
          <p:cNvPr id="6" name="AutoShape 15"/>
          <p:cNvSpPr>
            <a:spLocks noChangeArrowheads="1"/>
          </p:cNvSpPr>
          <p:nvPr/>
        </p:nvSpPr>
        <p:spPr bwMode="auto">
          <a:xfrm>
            <a:off x="884237" y="1631950"/>
            <a:ext cx="733425" cy="1214438"/>
          </a:xfrm>
          <a:prstGeom prst="curvedRightArrow">
            <a:avLst>
              <a:gd name="adj1" fmla="val 33117"/>
              <a:gd name="adj2" fmla="val 66234"/>
              <a:gd name="adj3" fmla="val 33333"/>
            </a:avLst>
          </a:prstGeom>
          <a:solidFill>
            <a:srgbClr val="FF0000"/>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 name="AutoShape 16"/>
          <p:cNvSpPr>
            <a:spLocks noChangeArrowheads="1"/>
          </p:cNvSpPr>
          <p:nvPr/>
        </p:nvSpPr>
        <p:spPr bwMode="auto">
          <a:xfrm rot="10620178" flipH="1">
            <a:off x="2975412" y="2189185"/>
            <a:ext cx="638175" cy="1214437"/>
          </a:xfrm>
          <a:prstGeom prst="curvedLeftArrow">
            <a:avLst>
              <a:gd name="adj1" fmla="val 38060"/>
              <a:gd name="adj2" fmla="val 76119"/>
              <a:gd name="adj3" fmla="val 33333"/>
            </a:avLst>
          </a:prstGeom>
          <a:solidFill>
            <a:srgbClr val="FF0000"/>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 name="Isosceles Triangle 8"/>
          <p:cNvSpPr/>
          <p:nvPr/>
        </p:nvSpPr>
        <p:spPr>
          <a:xfrm>
            <a:off x="6322172" y="2426274"/>
            <a:ext cx="457136" cy="507316"/>
          </a:xfrm>
          <a:prstGeom prst="triangl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Rectangle 9"/>
          <p:cNvSpPr/>
          <p:nvPr/>
        </p:nvSpPr>
        <p:spPr>
          <a:xfrm rot="1273132">
            <a:off x="4886325" y="2380513"/>
            <a:ext cx="3324802" cy="57496"/>
          </a:xfrm>
          <a:prstGeom prst="rect">
            <a:avLst/>
          </a:prstGeom>
          <a:solidFill>
            <a:schemeClr val="bg1"/>
          </a:solidFill>
          <a:ln w="571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Oval 10"/>
          <p:cNvSpPr/>
          <p:nvPr/>
        </p:nvSpPr>
        <p:spPr>
          <a:xfrm>
            <a:off x="7372350" y="1866257"/>
            <a:ext cx="933450" cy="94431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6600" b="1" dirty="0">
                <a:solidFill>
                  <a:srgbClr val="FFFF00"/>
                </a:solidFill>
              </a:rPr>
              <a:t>M</a:t>
            </a:r>
            <a:endParaRPr lang="en-US" b="1" dirty="0">
              <a:solidFill>
                <a:srgbClr val="FFFF00"/>
              </a:solidFill>
            </a:endParaRPr>
          </a:p>
        </p:txBody>
      </p:sp>
      <p:sp>
        <p:nvSpPr>
          <p:cNvPr id="12" name="Oval 11"/>
          <p:cNvSpPr/>
          <p:nvPr/>
        </p:nvSpPr>
        <p:spPr>
          <a:xfrm>
            <a:off x="5044734" y="1461549"/>
            <a:ext cx="301125" cy="321509"/>
          </a:xfrm>
          <a:prstGeom prst="ellipse">
            <a:avLst/>
          </a:prstGeom>
          <a:solidFill>
            <a:schemeClr val="bg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dirty="0">
                <a:solidFill>
                  <a:schemeClr val="tx1"/>
                </a:solidFill>
                <a:latin typeface="Symbol" pitchFamily="18" charset="2"/>
              </a:rPr>
              <a:t>n</a:t>
            </a:r>
            <a:endParaRPr lang="en-US" sz="900" dirty="0">
              <a:solidFill>
                <a:schemeClr val="tx1"/>
              </a:solidFill>
              <a:latin typeface="Symbol" pitchFamily="18" charset="2"/>
            </a:endParaRPr>
          </a:p>
        </p:txBody>
      </p:sp>
      <p:pic>
        <p:nvPicPr>
          <p:cNvPr id="16" name="Picture 5" descr="Calabi-Ya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10726" y="3930166"/>
            <a:ext cx="2640014" cy="2307788"/>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819148" y="3771900"/>
            <a:ext cx="2081019" cy="338554"/>
          </a:xfrm>
          <a:prstGeom prst="rect">
            <a:avLst/>
          </a:prstGeom>
          <a:noFill/>
        </p:spPr>
        <p:txBody>
          <a:bodyPr wrap="none" rtlCol="0">
            <a:spAutoFit/>
          </a:bodyPr>
          <a:lstStyle/>
          <a:p>
            <a:r>
              <a:rPr lang="en-US" sz="1600" dirty="0" smtClean="0"/>
              <a:t>What is dark matter?</a:t>
            </a:r>
            <a:endParaRPr lang="en-US" sz="1600" dirty="0"/>
          </a:p>
        </p:txBody>
      </p:sp>
      <p:sp>
        <p:nvSpPr>
          <p:cNvPr id="18" name="TextBox 17"/>
          <p:cNvSpPr txBox="1"/>
          <p:nvPr/>
        </p:nvSpPr>
        <p:spPr>
          <a:xfrm>
            <a:off x="5459249" y="2625813"/>
            <a:ext cx="881973" cy="307777"/>
          </a:xfrm>
          <a:prstGeom prst="rect">
            <a:avLst/>
          </a:prstGeom>
          <a:noFill/>
        </p:spPr>
        <p:txBody>
          <a:bodyPr wrap="none" rtlCol="0">
            <a:spAutoFit/>
          </a:bodyPr>
          <a:lstStyle/>
          <a:p>
            <a:r>
              <a:rPr lang="en-US" sz="1400" dirty="0" smtClean="0"/>
              <a:t>See-saw</a:t>
            </a:r>
            <a:endParaRPr lang="en-US" sz="1400" dirty="0"/>
          </a:p>
        </p:txBody>
      </p:sp>
      <p:sp>
        <p:nvSpPr>
          <p:cNvPr id="19" name="TextBox 18"/>
          <p:cNvSpPr txBox="1"/>
          <p:nvPr/>
        </p:nvSpPr>
        <p:spPr>
          <a:xfrm>
            <a:off x="4595813" y="3098406"/>
            <a:ext cx="2670924" cy="338554"/>
          </a:xfrm>
          <a:prstGeom prst="rect">
            <a:avLst/>
          </a:prstGeom>
          <a:noFill/>
        </p:spPr>
        <p:txBody>
          <a:bodyPr wrap="none" rtlCol="0">
            <a:spAutoFit/>
          </a:bodyPr>
          <a:lstStyle/>
          <a:p>
            <a:r>
              <a:rPr lang="en-US" sz="1600" dirty="0" smtClean="0"/>
              <a:t>Why are neutrinos so light?</a:t>
            </a:r>
            <a:endParaRPr lang="en-US" sz="1600" dirty="0"/>
          </a:p>
        </p:txBody>
      </p:sp>
      <p:sp>
        <p:nvSpPr>
          <p:cNvPr id="20" name="TextBox 19"/>
          <p:cNvSpPr txBox="1"/>
          <p:nvPr/>
        </p:nvSpPr>
        <p:spPr>
          <a:xfrm>
            <a:off x="1734786" y="5639572"/>
            <a:ext cx="2556950" cy="584775"/>
          </a:xfrm>
          <a:prstGeom prst="rect">
            <a:avLst/>
          </a:prstGeom>
          <a:noFill/>
        </p:spPr>
        <p:txBody>
          <a:bodyPr wrap="square" rtlCol="0">
            <a:spAutoFit/>
          </a:bodyPr>
          <a:lstStyle/>
          <a:p>
            <a:r>
              <a:rPr lang="en-US" sz="1600" dirty="0" smtClean="0"/>
              <a:t>Are there extra dimensions of space?</a:t>
            </a:r>
            <a:endParaRPr lang="en-US" sz="1600" dirty="0"/>
          </a:p>
        </p:txBody>
      </p:sp>
    </p:spTree>
    <p:extLst>
      <p:ext uri="{BB962C8B-B14F-4D97-AF65-F5344CB8AC3E}">
        <p14:creationId xmlns:p14="http://schemas.microsoft.com/office/powerpoint/2010/main" val="2396323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sense of mystery….</a:t>
            </a:r>
            <a:endParaRPr lang="en-US" dirty="0"/>
          </a:p>
        </p:txBody>
      </p:sp>
      <p:sp>
        <p:nvSpPr>
          <p:cNvPr id="4" name="Slide Number Placeholder 3"/>
          <p:cNvSpPr>
            <a:spLocks noGrp="1"/>
          </p:cNvSpPr>
          <p:nvPr>
            <p:ph type="sldNum" sz="quarter" idx="11"/>
          </p:nvPr>
        </p:nvSpPr>
        <p:spPr/>
        <p:txBody>
          <a:bodyPr/>
          <a:lstStyle/>
          <a:p>
            <a:pPr>
              <a:defRPr/>
            </a:pPr>
            <a:fld id="{35B77CE8-6CCD-40BE-BE5B-35486880A513}" type="slidenum">
              <a:rPr lang="en-US" smtClean="0"/>
              <a:pPr>
                <a:defRPr/>
              </a:pPr>
              <a:t>5</a:t>
            </a:fld>
            <a:endParaRPr lang="en-US" dirty="0"/>
          </a:p>
        </p:txBody>
      </p:sp>
      <p:pic>
        <p:nvPicPr>
          <p:cNvPr id="21" name="Picture 6" descr="matter-tip-of-iceberg"/>
          <p:cNvPicPr>
            <a:picLocks noChangeAspect="1" noChangeArrowheads="1"/>
          </p:cNvPicPr>
          <p:nvPr/>
        </p:nvPicPr>
        <p:blipFill>
          <a:blip r:embed="rId2">
            <a:extLst>
              <a:ext uri="{28A0092B-C50C-407E-A947-70E740481C1C}">
                <a14:useLocalDpi xmlns:a14="http://schemas.microsoft.com/office/drawing/2010/main" val="0"/>
              </a:ext>
            </a:extLst>
          </a:blip>
          <a:srcRect b="29832"/>
          <a:stretch>
            <a:fillRect/>
          </a:stretch>
        </p:blipFill>
        <p:spPr bwMode="auto">
          <a:xfrm>
            <a:off x="904874" y="1346199"/>
            <a:ext cx="2459529" cy="243522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descr="sypersymmetr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2308" y="4274523"/>
            <a:ext cx="2560094" cy="2176224"/>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5" descr="three famili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3649" y="1230312"/>
            <a:ext cx="2432277" cy="5159375"/>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6"/>
          <p:cNvSpPr>
            <a:spLocks noChangeArrowheads="1"/>
          </p:cNvSpPr>
          <p:nvPr/>
        </p:nvSpPr>
        <p:spPr bwMode="auto">
          <a:xfrm>
            <a:off x="6381749" y="1847850"/>
            <a:ext cx="762001" cy="3867150"/>
          </a:xfrm>
          <a:prstGeom prst="rect">
            <a:avLst/>
          </a:prstGeom>
          <a:solidFill>
            <a:srgbClr val="FFFF66">
              <a:alpha val="52000"/>
            </a:srgbClr>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 name="TextBox 7"/>
          <p:cNvSpPr txBox="1"/>
          <p:nvPr/>
        </p:nvSpPr>
        <p:spPr>
          <a:xfrm>
            <a:off x="3829050" y="3048000"/>
            <a:ext cx="184731" cy="461665"/>
          </a:xfrm>
          <a:prstGeom prst="rect">
            <a:avLst/>
          </a:prstGeom>
          <a:noFill/>
        </p:spPr>
        <p:txBody>
          <a:bodyPr wrap="none" rtlCol="0">
            <a:spAutoFit/>
          </a:bodyPr>
          <a:lstStyle/>
          <a:p>
            <a:endParaRPr lang="en-US"/>
          </a:p>
        </p:txBody>
      </p:sp>
      <p:sp>
        <p:nvSpPr>
          <p:cNvPr id="3" name="TextBox 2"/>
          <p:cNvSpPr txBox="1"/>
          <p:nvPr/>
        </p:nvSpPr>
        <p:spPr>
          <a:xfrm>
            <a:off x="854530" y="3776338"/>
            <a:ext cx="2124299" cy="338554"/>
          </a:xfrm>
          <a:prstGeom prst="rect">
            <a:avLst/>
          </a:prstGeom>
          <a:noFill/>
        </p:spPr>
        <p:txBody>
          <a:bodyPr wrap="none" rtlCol="0">
            <a:spAutoFit/>
          </a:bodyPr>
          <a:lstStyle/>
          <a:p>
            <a:r>
              <a:rPr lang="en-US" sz="1600" dirty="0" smtClean="0"/>
              <a:t>What is dark energy?</a:t>
            </a:r>
            <a:endParaRPr lang="en-US" sz="1600" dirty="0"/>
          </a:p>
        </p:txBody>
      </p:sp>
      <p:sp>
        <p:nvSpPr>
          <p:cNvPr id="5" name="TextBox 4"/>
          <p:cNvSpPr txBox="1"/>
          <p:nvPr/>
        </p:nvSpPr>
        <p:spPr>
          <a:xfrm>
            <a:off x="5200650" y="1257300"/>
            <a:ext cx="1638300" cy="1077218"/>
          </a:xfrm>
          <a:prstGeom prst="rect">
            <a:avLst/>
          </a:prstGeom>
          <a:noFill/>
        </p:spPr>
        <p:txBody>
          <a:bodyPr wrap="square" rtlCol="0">
            <a:spAutoFit/>
          </a:bodyPr>
          <a:lstStyle/>
          <a:p>
            <a:r>
              <a:rPr lang="en-US" sz="1600" dirty="0" smtClean="0"/>
              <a:t>Why three families of quarks and </a:t>
            </a:r>
            <a:r>
              <a:rPr lang="en-US" sz="1600" dirty="0" err="1" smtClean="0"/>
              <a:t>leptong</a:t>
            </a:r>
            <a:r>
              <a:rPr lang="en-US" sz="1600" dirty="0" smtClean="0"/>
              <a:t>?</a:t>
            </a:r>
            <a:endParaRPr lang="en-US" sz="1600" dirty="0"/>
          </a:p>
        </p:txBody>
      </p:sp>
      <p:sp>
        <p:nvSpPr>
          <p:cNvPr id="6" name="TextBox 5"/>
          <p:cNvSpPr txBox="1"/>
          <p:nvPr/>
        </p:nvSpPr>
        <p:spPr>
          <a:xfrm>
            <a:off x="1321247" y="5619750"/>
            <a:ext cx="2367796" cy="830997"/>
          </a:xfrm>
          <a:prstGeom prst="rect">
            <a:avLst/>
          </a:prstGeom>
          <a:noFill/>
        </p:spPr>
        <p:txBody>
          <a:bodyPr wrap="square" rtlCol="0">
            <a:spAutoFit/>
          </a:bodyPr>
          <a:lstStyle/>
          <a:p>
            <a:r>
              <a:rPr lang="en-US" sz="1600" dirty="0" smtClean="0"/>
              <a:t>Is there </a:t>
            </a:r>
            <a:r>
              <a:rPr lang="en-US" sz="1600" dirty="0" err="1" smtClean="0"/>
              <a:t>supersymmetry</a:t>
            </a:r>
            <a:r>
              <a:rPr lang="en-US" sz="1600" dirty="0" smtClean="0"/>
              <a:t>? Where?</a:t>
            </a:r>
            <a:endParaRPr lang="en-US" sz="1600" dirty="0"/>
          </a:p>
        </p:txBody>
      </p:sp>
    </p:spTree>
    <p:extLst>
      <p:ext uri="{BB962C8B-B14F-4D97-AF65-F5344CB8AC3E}">
        <p14:creationId xmlns:p14="http://schemas.microsoft.com/office/powerpoint/2010/main" val="2982955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dissolve">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3250" name="Rectangle 2"/>
          <p:cNvSpPr>
            <a:spLocks noGrp="1" noChangeArrowheads="1"/>
          </p:cNvSpPr>
          <p:nvPr>
            <p:ph type="title"/>
          </p:nvPr>
        </p:nvSpPr>
        <p:spPr/>
        <p:txBody>
          <a:bodyPr/>
          <a:lstStyle/>
          <a:p>
            <a:r>
              <a:rPr lang="en-US" dirty="0" smtClean="0"/>
              <a:t>Why are we so puzzled?</a:t>
            </a:r>
            <a:endParaRPr lang="en-US" dirty="0"/>
          </a:p>
        </p:txBody>
      </p:sp>
      <p:sp>
        <p:nvSpPr>
          <p:cNvPr id="1973251" name="Rectangle 3"/>
          <p:cNvSpPr>
            <a:spLocks noGrp="1" noChangeArrowheads="1"/>
          </p:cNvSpPr>
          <p:nvPr>
            <p:ph type="body" sz="half" idx="1"/>
          </p:nvPr>
        </p:nvSpPr>
        <p:spPr>
          <a:xfrm>
            <a:off x="457200" y="1600200"/>
            <a:ext cx="3190875" cy="4530725"/>
          </a:xfrm>
        </p:spPr>
        <p:txBody>
          <a:bodyPr/>
          <a:lstStyle/>
          <a:p>
            <a:r>
              <a:rPr lang="en-US" sz="2000" dirty="0"/>
              <a:t>The present theory is a remarkable intellectual construction</a:t>
            </a:r>
          </a:p>
          <a:p>
            <a:endParaRPr lang="en-US" sz="800" dirty="0"/>
          </a:p>
          <a:p>
            <a:r>
              <a:rPr lang="en-US" sz="2000" dirty="0"/>
              <a:t>Every particle experiment ever done fits in the </a:t>
            </a:r>
            <a:r>
              <a:rPr lang="en-US" sz="2000" dirty="0" smtClean="0"/>
              <a:t>framework</a:t>
            </a:r>
          </a:p>
          <a:p>
            <a:endParaRPr lang="en-US" sz="800" dirty="0"/>
          </a:p>
          <a:p>
            <a:r>
              <a:rPr lang="en-US" sz="2000" dirty="0" smtClean="0"/>
              <a:t>It allows us to define what is incomplete in our understanding, and </a:t>
            </a:r>
            <a:r>
              <a:rPr lang="en-US" sz="2000" dirty="0" smtClean="0">
                <a:solidFill>
                  <a:srgbClr val="FFC000"/>
                </a:solidFill>
              </a:rPr>
              <a:t>there is much we are missing</a:t>
            </a:r>
            <a:endParaRPr lang="en-US" sz="2000" dirty="0">
              <a:solidFill>
                <a:srgbClr val="FFC000"/>
              </a:solidFill>
            </a:endParaRPr>
          </a:p>
          <a:p>
            <a:endParaRPr lang="en-US" sz="2000" dirty="0"/>
          </a:p>
        </p:txBody>
      </p:sp>
      <p:pic>
        <p:nvPicPr>
          <p:cNvPr id="1973253" name="Picture 5" descr="Higgs and particl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30650" y="1346200"/>
            <a:ext cx="4927600" cy="46037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4"/>
          <p:cNvSpPr>
            <a:spLocks noGrp="1"/>
          </p:cNvSpPr>
          <p:nvPr>
            <p:ph type="sldNum" sz="quarter" idx="4294967295"/>
          </p:nvPr>
        </p:nvSpPr>
        <p:spPr>
          <a:xfrm>
            <a:off x="6553200" y="6248400"/>
            <a:ext cx="2133600" cy="457200"/>
          </a:xfrm>
          <a:prstGeom prst="rect">
            <a:avLst/>
          </a:prstGeom>
        </p:spPr>
        <p:txBody>
          <a:bodyPr/>
          <a:lstStyle/>
          <a:p>
            <a:fld id="{6ABFD1F4-DE0B-42E1-8475-1866C2719FDC}" type="slidenum">
              <a:rPr lang="en-US"/>
              <a:pPr/>
              <a:t>7</a:t>
            </a:fld>
            <a:endParaRPr lang="en-US"/>
          </a:p>
        </p:txBody>
      </p:sp>
      <p:sp>
        <p:nvSpPr>
          <p:cNvPr id="1975298" name="Rectangle 2"/>
          <p:cNvSpPr>
            <a:spLocks noGrp="1" noChangeArrowheads="1"/>
          </p:cNvSpPr>
          <p:nvPr>
            <p:ph type="title"/>
          </p:nvPr>
        </p:nvSpPr>
        <p:spPr/>
        <p:txBody>
          <a:bodyPr/>
          <a:lstStyle/>
          <a:p>
            <a:r>
              <a:rPr lang="en-US" dirty="0" smtClean="0"/>
              <a:t>The quest to put it all together!</a:t>
            </a:r>
            <a:endParaRPr lang="en-US" dirty="0"/>
          </a:p>
        </p:txBody>
      </p:sp>
      <p:grpSp>
        <p:nvGrpSpPr>
          <p:cNvPr id="1975307" name="Group 11"/>
          <p:cNvGrpSpPr>
            <a:grpSpLocks/>
          </p:cNvGrpSpPr>
          <p:nvPr/>
        </p:nvGrpSpPr>
        <p:grpSpPr bwMode="auto">
          <a:xfrm>
            <a:off x="428625" y="1562100"/>
            <a:ext cx="8247063" cy="3998913"/>
            <a:chOff x="270" y="984"/>
            <a:chExt cx="5195" cy="2519"/>
          </a:xfrm>
        </p:grpSpPr>
        <p:pic>
          <p:nvPicPr>
            <p:cNvPr id="1975299" name="Picture 3" descr="Snowflak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0" y="987"/>
              <a:ext cx="1375" cy="1279"/>
            </a:xfrm>
            <a:prstGeom prst="rect">
              <a:avLst/>
            </a:prstGeom>
            <a:noFill/>
            <a:extLst>
              <a:ext uri="{909E8E84-426E-40DD-AFC4-6F175D3DCCD1}">
                <a14:hiddenFill xmlns:a14="http://schemas.microsoft.com/office/drawing/2010/main">
                  <a:solidFill>
                    <a:srgbClr val="FFFFFF"/>
                  </a:solidFill>
                </a14:hiddenFill>
              </a:ext>
            </a:extLst>
          </p:spPr>
        </p:pic>
        <p:pic>
          <p:nvPicPr>
            <p:cNvPr id="1975300" name="Picture 4" descr="snowflak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42" y="984"/>
              <a:ext cx="1280" cy="1277"/>
            </a:xfrm>
            <a:prstGeom prst="rect">
              <a:avLst/>
            </a:prstGeom>
            <a:noFill/>
            <a:extLst>
              <a:ext uri="{909E8E84-426E-40DD-AFC4-6F175D3DCCD1}">
                <a14:hiddenFill xmlns:a14="http://schemas.microsoft.com/office/drawing/2010/main">
                  <a:solidFill>
                    <a:srgbClr val="FFFFFF"/>
                  </a:solidFill>
                </a14:hiddenFill>
              </a:ext>
            </a:extLst>
          </p:spPr>
        </p:pic>
        <p:pic>
          <p:nvPicPr>
            <p:cNvPr id="1975301" name="Picture 5" descr="Snowflak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28" y="984"/>
              <a:ext cx="1240" cy="1279"/>
            </a:xfrm>
            <a:prstGeom prst="rect">
              <a:avLst/>
            </a:prstGeom>
            <a:noFill/>
            <a:extLst>
              <a:ext uri="{909E8E84-426E-40DD-AFC4-6F175D3DCCD1}">
                <a14:hiddenFill xmlns:a14="http://schemas.microsoft.com/office/drawing/2010/main">
                  <a:solidFill>
                    <a:srgbClr val="FFFFFF"/>
                  </a:solidFill>
                </a14:hiddenFill>
              </a:ext>
            </a:extLst>
          </p:spPr>
        </p:pic>
        <p:pic>
          <p:nvPicPr>
            <p:cNvPr id="1975302" name="Picture 6" descr="Snowflak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62" y="987"/>
              <a:ext cx="1303" cy="1268"/>
            </a:xfrm>
            <a:prstGeom prst="rect">
              <a:avLst/>
            </a:prstGeom>
            <a:noFill/>
            <a:extLst>
              <a:ext uri="{909E8E84-426E-40DD-AFC4-6F175D3DCCD1}">
                <a14:hiddenFill xmlns:a14="http://schemas.microsoft.com/office/drawing/2010/main">
                  <a:solidFill>
                    <a:srgbClr val="FFFFFF"/>
                  </a:solidFill>
                </a14:hiddenFill>
              </a:ext>
            </a:extLst>
          </p:spPr>
        </p:pic>
        <p:pic>
          <p:nvPicPr>
            <p:cNvPr id="1975303" name="Picture 7" descr="snowflak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71" y="2267"/>
              <a:ext cx="1365" cy="1235"/>
            </a:xfrm>
            <a:prstGeom prst="rect">
              <a:avLst/>
            </a:prstGeom>
            <a:noFill/>
            <a:extLst>
              <a:ext uri="{909E8E84-426E-40DD-AFC4-6F175D3DCCD1}">
                <a14:hiddenFill xmlns:a14="http://schemas.microsoft.com/office/drawing/2010/main">
                  <a:solidFill>
                    <a:srgbClr val="FFFFFF"/>
                  </a:solidFill>
                </a14:hiddenFill>
              </a:ext>
            </a:extLst>
          </p:spPr>
        </p:pic>
        <p:pic>
          <p:nvPicPr>
            <p:cNvPr id="1975304" name="Picture 8" descr="snowflake 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640" y="2264"/>
              <a:ext cx="1274" cy="1239"/>
            </a:xfrm>
            <a:prstGeom prst="rect">
              <a:avLst/>
            </a:prstGeom>
            <a:noFill/>
            <a:extLst>
              <a:ext uri="{909E8E84-426E-40DD-AFC4-6F175D3DCCD1}">
                <a14:hiddenFill xmlns:a14="http://schemas.microsoft.com/office/drawing/2010/main">
                  <a:solidFill>
                    <a:srgbClr val="FFFFFF"/>
                  </a:solidFill>
                </a14:hiddenFill>
              </a:ext>
            </a:extLst>
          </p:spPr>
        </p:pic>
        <p:pic>
          <p:nvPicPr>
            <p:cNvPr id="1975305" name="Picture 9" descr="Snowflake 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10" y="2259"/>
              <a:ext cx="1255" cy="1238"/>
            </a:xfrm>
            <a:prstGeom prst="rect">
              <a:avLst/>
            </a:prstGeom>
            <a:noFill/>
            <a:extLst>
              <a:ext uri="{909E8E84-426E-40DD-AFC4-6F175D3DCCD1}">
                <a14:hiddenFill xmlns:a14="http://schemas.microsoft.com/office/drawing/2010/main">
                  <a:solidFill>
                    <a:srgbClr val="FFFFFF"/>
                  </a:solidFill>
                </a14:hiddenFill>
              </a:ext>
            </a:extLst>
          </p:spPr>
        </p:pic>
        <p:pic>
          <p:nvPicPr>
            <p:cNvPr id="1975306" name="Picture 10" descr="snowflake 9"/>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160" y="2248"/>
              <a:ext cx="1299" cy="1252"/>
            </a:xfrm>
            <a:prstGeom prst="rect">
              <a:avLst/>
            </a:prstGeom>
            <a:noFill/>
            <a:extLst>
              <a:ext uri="{909E8E84-426E-40DD-AFC4-6F175D3DCCD1}">
                <a14:hiddenFill xmlns:a14="http://schemas.microsoft.com/office/drawing/2010/main">
                  <a:solidFill>
                    <a:srgbClr val="FFFFFF"/>
                  </a:solidFill>
                </a14:hiddenFill>
              </a:ext>
            </a:extLst>
          </p:spPr>
        </p:pic>
      </p:grpSp>
      <p:sp>
        <p:nvSpPr>
          <p:cNvPr id="1975308" name="Text Box 12"/>
          <p:cNvSpPr txBox="1">
            <a:spLocks noChangeArrowheads="1"/>
          </p:cNvSpPr>
          <p:nvPr/>
        </p:nvSpPr>
        <p:spPr bwMode="auto">
          <a:xfrm>
            <a:off x="4890873" y="5630863"/>
            <a:ext cx="3903633"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000" dirty="0"/>
              <a:t>Is there an underlying simplicity?</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35B77CE8-6CCD-40BE-BE5B-35486880A513}" type="slidenum">
              <a:rPr lang="en-US" smtClean="0"/>
              <a:pPr>
                <a:defRPr/>
              </a:pPr>
              <a:t>8</a:t>
            </a:fld>
            <a:endParaRPr lang="en-US" dirty="0"/>
          </a:p>
        </p:txBody>
      </p:sp>
      <p:pic>
        <p:nvPicPr>
          <p:cNvPr id="5" name="Picture Placeholder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2984" y="374650"/>
            <a:ext cx="7965715" cy="2622857"/>
          </a:xfrm>
          <a:prstGeom prst="rect">
            <a:avLst/>
          </a:prstGeom>
        </p:spPr>
      </p:pic>
      <p:sp>
        <p:nvSpPr>
          <p:cNvPr id="6" name="TextBox 5"/>
          <p:cNvSpPr txBox="1"/>
          <p:nvPr/>
        </p:nvSpPr>
        <p:spPr>
          <a:xfrm>
            <a:off x="934809" y="3525603"/>
            <a:ext cx="7773761" cy="2246769"/>
          </a:xfrm>
          <a:prstGeom prst="rect">
            <a:avLst/>
          </a:prstGeom>
          <a:noFill/>
        </p:spPr>
        <p:txBody>
          <a:bodyPr wrap="square" rtlCol="0">
            <a:spAutoFit/>
          </a:bodyPr>
          <a:lstStyle/>
          <a:p>
            <a:pPr marL="342900" indent="-342900">
              <a:buFont typeface="Arial" pitchFamily="34" charset="0"/>
              <a:buChar char="•"/>
            </a:pPr>
            <a:r>
              <a:rPr lang="en-US" sz="2000" dirty="0" smtClean="0"/>
              <a:t>The world has now a remarkable set of tools to try to answer these questions, and more in construction and in the planning stages.  A global vision articulated by ICFA in </a:t>
            </a:r>
            <a:r>
              <a:rPr lang="en-US" sz="2000" i="1" dirty="0" smtClean="0"/>
              <a:t>Beacons of Discovery</a:t>
            </a:r>
          </a:p>
          <a:p>
            <a:pPr marL="342900" indent="-342900">
              <a:buFont typeface="Arial" pitchFamily="34" charset="0"/>
              <a:buChar char="•"/>
            </a:pPr>
            <a:endParaRPr lang="en-US" sz="2000" dirty="0"/>
          </a:p>
          <a:p>
            <a:pPr marL="342900" indent="-342900">
              <a:buFont typeface="Arial" pitchFamily="34" charset="0"/>
              <a:buChar char="•"/>
            </a:pPr>
            <a:r>
              <a:rPr lang="en-US" sz="2000" dirty="0" smtClean="0"/>
              <a:t>Fermilab is an integral part of this global vision, with a unique set of tools and contributions to the world’s program</a:t>
            </a:r>
            <a:endParaRPr lang="en-US" sz="2000" dirty="0"/>
          </a:p>
        </p:txBody>
      </p:sp>
    </p:spTree>
    <p:extLst>
      <p:ext uri="{BB962C8B-B14F-4D97-AF65-F5344CB8AC3E}">
        <p14:creationId xmlns:p14="http://schemas.microsoft.com/office/powerpoint/2010/main" val="6959536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85542" name="Collisions%20Tevatron.wmv">
            <a:hlinkClick r:id="" action="ppaction://media"/>
          </p:cNvPr>
          <p:cNvPicPr>
            <a:picLocks noGrp="1" noRot="1" noChangeAspect="1" noChangeArrowheads="1"/>
          </p:cNvPicPr>
          <p:nvPr>
            <p:ph sz="half" idx="2"/>
            <a:videoFile r:link="rId3"/>
            <p:extLst>
              <p:ext uri="{DAA4B4D4-6D71-4841-9C94-3DE7FCFB9230}">
                <p14:media xmlns:p14="http://schemas.microsoft.com/office/powerpoint/2010/main" r:link="rId2"/>
              </p:ext>
            </p:extLst>
          </p:nvPr>
        </p:nvPicPr>
        <p:blipFill>
          <a:blip r:embed="rId5">
            <a:extLst>
              <a:ext uri="{28A0092B-C50C-407E-A947-70E740481C1C}">
                <a14:useLocalDpi xmlns:a14="http://schemas.microsoft.com/office/drawing/2010/main" val="0"/>
              </a:ext>
            </a:extLst>
          </a:blip>
          <a:srcRect/>
          <a:stretch>
            <a:fillRect/>
          </a:stretch>
        </p:blipFill>
        <p:spPr>
          <a:xfrm>
            <a:off x="2228850" y="1997075"/>
            <a:ext cx="3629025" cy="3214688"/>
          </a:xfrm>
        </p:spPr>
      </p:pic>
      <p:pic>
        <p:nvPicPr>
          <p:cNvPr id="32771" name="Picture 2" descr="event"/>
          <p:cNvPicPr>
            <a:picLocks noChangeAspect="1" noChangeArrowheads="1"/>
          </p:cNvPicPr>
          <p:nvPr/>
        </p:nvPicPr>
        <p:blipFill>
          <a:blip r:embed="rId6">
            <a:extLst>
              <a:ext uri="{28A0092B-C50C-407E-A947-70E740481C1C}">
                <a14:useLocalDpi xmlns:a14="http://schemas.microsoft.com/office/drawing/2010/main" val="0"/>
              </a:ext>
            </a:extLst>
          </a:blip>
          <a:srcRect l="32460" t="23048" b="15971"/>
          <a:stretch>
            <a:fillRect/>
          </a:stretch>
        </p:blipFill>
        <p:spPr bwMode="auto">
          <a:xfrm>
            <a:off x="2103438" y="1835150"/>
            <a:ext cx="3806825" cy="3751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2" name="Text Box 19"/>
          <p:cNvSpPr txBox="1">
            <a:spLocks noChangeArrowheads="1"/>
          </p:cNvSpPr>
          <p:nvPr/>
        </p:nvSpPr>
        <p:spPr bwMode="auto">
          <a:xfrm>
            <a:off x="6220309" y="4631432"/>
            <a:ext cx="2714397"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a:solidFill>
                  <a:schemeClr val="tx1"/>
                </a:solidFill>
                <a:latin typeface="Arial" pitchFamily="34" charset="0"/>
                <a:ea typeface="ＭＳ Ｐゴシック" pitchFamily="34" charset="-128"/>
              </a:defRPr>
            </a:lvl1pPr>
            <a:lvl2pPr marL="742950" indent="-285750" defTabSz="912813" eaLnBrk="0" hangingPunct="0">
              <a:defRPr>
                <a:solidFill>
                  <a:schemeClr val="tx1"/>
                </a:solidFill>
                <a:latin typeface="Arial" pitchFamily="34" charset="0"/>
                <a:ea typeface="ＭＳ Ｐゴシック" pitchFamily="34" charset="-128"/>
              </a:defRPr>
            </a:lvl2pPr>
            <a:lvl3pPr marL="1143000" indent="-228600" defTabSz="912813" eaLnBrk="0" hangingPunct="0">
              <a:defRPr>
                <a:solidFill>
                  <a:schemeClr val="tx1"/>
                </a:solidFill>
                <a:latin typeface="Arial" pitchFamily="34" charset="0"/>
                <a:ea typeface="ＭＳ Ｐゴシック" pitchFamily="34" charset="-128"/>
              </a:defRPr>
            </a:lvl3pPr>
            <a:lvl4pPr marL="1600200" indent="-228600" defTabSz="912813" eaLnBrk="0" hangingPunct="0">
              <a:defRPr>
                <a:solidFill>
                  <a:schemeClr val="tx1"/>
                </a:solidFill>
                <a:latin typeface="Arial" pitchFamily="34" charset="0"/>
                <a:ea typeface="ＭＳ Ｐゴシック" pitchFamily="34" charset="-128"/>
              </a:defRPr>
            </a:lvl4pPr>
            <a:lvl5pPr marL="2057400" indent="-228600" defTabSz="912813" eaLnBrk="0" hangingPunct="0">
              <a:defRPr>
                <a:solidFill>
                  <a:schemeClr val="tx1"/>
                </a:solidFill>
                <a:latin typeface="Arial" pitchFamily="34" charset="0"/>
                <a:ea typeface="ＭＳ Ｐゴシック" pitchFamily="34" charset="-128"/>
              </a:defRPr>
            </a:lvl5pPr>
            <a:lvl6pPr marL="25146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r>
              <a:rPr lang="en-US" sz="3600" b="1" i="1" dirty="0">
                <a:solidFill>
                  <a:srgbClr val="FFFF00"/>
                </a:solidFill>
              </a:rPr>
              <a:t>E = Mc</a:t>
            </a:r>
            <a:r>
              <a:rPr lang="en-US" sz="3600" b="1" i="1" baseline="30000" dirty="0">
                <a:solidFill>
                  <a:srgbClr val="FFFF00"/>
                </a:solidFill>
              </a:rPr>
              <a:t>2</a:t>
            </a:r>
          </a:p>
          <a:p>
            <a:pPr algn="ctr" eaLnBrk="1" hangingPunct="1"/>
            <a:r>
              <a:rPr lang="en-US" sz="2800" dirty="0" smtClean="0">
                <a:solidFill>
                  <a:srgbClr val="FFFF00"/>
                </a:solidFill>
              </a:rPr>
              <a:t>Limit: a </a:t>
            </a:r>
            <a:r>
              <a:rPr lang="en-US" sz="2800" dirty="0">
                <a:solidFill>
                  <a:srgbClr val="FFFF00"/>
                </a:solidFill>
              </a:rPr>
              <a:t>few </a:t>
            </a:r>
            <a:r>
              <a:rPr lang="en-US" sz="2800" dirty="0" err="1">
                <a:solidFill>
                  <a:srgbClr val="FFFF00"/>
                </a:solidFill>
              </a:rPr>
              <a:t>TeV</a:t>
            </a:r>
            <a:endParaRPr lang="en-US" sz="2800" dirty="0">
              <a:solidFill>
                <a:srgbClr val="FFFF00"/>
              </a:solidFill>
            </a:endParaRPr>
          </a:p>
        </p:txBody>
      </p:sp>
      <p:grpSp>
        <p:nvGrpSpPr>
          <p:cNvPr id="32773" name="Group 17"/>
          <p:cNvGrpSpPr>
            <a:grpSpLocks/>
          </p:cNvGrpSpPr>
          <p:nvPr/>
        </p:nvGrpSpPr>
        <p:grpSpPr bwMode="auto">
          <a:xfrm>
            <a:off x="201613" y="1966913"/>
            <a:ext cx="8293100" cy="3181350"/>
            <a:chOff x="783048" y="2614369"/>
            <a:chExt cx="8293115" cy="3180833"/>
          </a:xfrm>
        </p:grpSpPr>
        <p:grpSp>
          <p:nvGrpSpPr>
            <p:cNvPr id="32776" name="Group 3"/>
            <p:cNvGrpSpPr>
              <a:grpSpLocks/>
            </p:cNvGrpSpPr>
            <p:nvPr/>
          </p:nvGrpSpPr>
          <p:grpSpPr bwMode="auto">
            <a:xfrm>
              <a:off x="2111433" y="3275215"/>
              <a:ext cx="5004262" cy="2028305"/>
              <a:chOff x="2424" y="0"/>
              <a:chExt cx="2088" cy="4320"/>
            </a:xfrm>
          </p:grpSpPr>
          <p:sp>
            <p:nvSpPr>
              <p:cNvPr id="32779" name="Line 4"/>
              <p:cNvSpPr>
                <a:spLocks noChangeShapeType="1"/>
              </p:cNvSpPr>
              <p:nvPr/>
            </p:nvSpPr>
            <p:spPr bwMode="auto">
              <a:xfrm flipH="1">
                <a:off x="3456" y="0"/>
                <a:ext cx="1056" cy="2208"/>
              </a:xfrm>
              <a:prstGeom prst="line">
                <a:avLst/>
              </a:prstGeom>
              <a:noFill/>
              <a:ln w="7620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2780" name="Line 5"/>
              <p:cNvSpPr>
                <a:spLocks noChangeShapeType="1"/>
              </p:cNvSpPr>
              <p:nvPr/>
            </p:nvSpPr>
            <p:spPr bwMode="auto">
              <a:xfrm flipV="1">
                <a:off x="2424" y="2208"/>
                <a:ext cx="1056" cy="2112"/>
              </a:xfrm>
              <a:prstGeom prst="line">
                <a:avLst/>
              </a:prstGeom>
              <a:noFill/>
              <a:ln w="76200">
                <a:solidFill>
                  <a:srgbClr val="FF00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sp>
          <p:nvSpPr>
            <p:cNvPr id="32777" name="TextBox 19"/>
            <p:cNvSpPr txBox="1">
              <a:spLocks noChangeArrowheads="1"/>
            </p:cNvSpPr>
            <p:nvPr/>
          </p:nvSpPr>
          <p:spPr bwMode="auto">
            <a:xfrm rot="-1260000">
              <a:off x="783048" y="5271982"/>
              <a:ext cx="134524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a:solidFill>
                    <a:schemeClr val="tx1"/>
                  </a:solidFill>
                  <a:latin typeface="Arial" pitchFamily="34" charset="0"/>
                  <a:ea typeface="ＭＳ Ｐゴシック" pitchFamily="34" charset="-128"/>
                </a:defRPr>
              </a:lvl1pPr>
              <a:lvl2pPr marL="742950" indent="-285750" defTabSz="912813" eaLnBrk="0" hangingPunct="0">
                <a:defRPr>
                  <a:solidFill>
                    <a:schemeClr val="tx1"/>
                  </a:solidFill>
                  <a:latin typeface="Arial" pitchFamily="34" charset="0"/>
                  <a:ea typeface="ＭＳ Ｐゴシック" pitchFamily="34" charset="-128"/>
                </a:defRPr>
              </a:lvl2pPr>
              <a:lvl3pPr marL="1143000" indent="-228600" defTabSz="912813" eaLnBrk="0" hangingPunct="0">
                <a:defRPr>
                  <a:solidFill>
                    <a:schemeClr val="tx1"/>
                  </a:solidFill>
                  <a:latin typeface="Arial" pitchFamily="34" charset="0"/>
                  <a:ea typeface="ＭＳ Ｐゴシック" pitchFamily="34" charset="-128"/>
                </a:defRPr>
              </a:lvl3pPr>
              <a:lvl4pPr marL="1600200" indent="-228600" defTabSz="912813" eaLnBrk="0" hangingPunct="0">
                <a:defRPr>
                  <a:solidFill>
                    <a:schemeClr val="tx1"/>
                  </a:solidFill>
                  <a:latin typeface="Arial" pitchFamily="34" charset="0"/>
                  <a:ea typeface="ＭＳ Ｐゴシック" pitchFamily="34" charset="-128"/>
                </a:defRPr>
              </a:lvl4pPr>
              <a:lvl5pPr marL="2057400" indent="-228600" defTabSz="912813" eaLnBrk="0" hangingPunct="0">
                <a:defRPr>
                  <a:solidFill>
                    <a:schemeClr val="tx1"/>
                  </a:solidFill>
                  <a:latin typeface="Arial" pitchFamily="34" charset="0"/>
                  <a:ea typeface="ＭＳ Ｐゴシック" pitchFamily="34" charset="-128"/>
                </a:defRPr>
              </a:lvl5pPr>
              <a:lvl6pPr marL="25146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r>
                <a:rPr lang="en-US" sz="2800" dirty="0">
                  <a:solidFill>
                    <a:srgbClr val="FF00FF"/>
                  </a:solidFill>
                </a:rPr>
                <a:t>particle</a:t>
              </a:r>
            </a:p>
          </p:txBody>
        </p:sp>
        <p:sp>
          <p:nvSpPr>
            <p:cNvPr id="32778" name="TextBox 20"/>
            <p:cNvSpPr txBox="1">
              <a:spLocks noChangeArrowheads="1"/>
            </p:cNvSpPr>
            <p:nvPr/>
          </p:nvSpPr>
          <p:spPr bwMode="auto">
            <a:xfrm rot="-1260000">
              <a:off x="7051250" y="2614369"/>
              <a:ext cx="202491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a:solidFill>
                    <a:schemeClr val="tx1"/>
                  </a:solidFill>
                  <a:latin typeface="Arial" pitchFamily="34" charset="0"/>
                  <a:ea typeface="ＭＳ Ｐゴシック" pitchFamily="34" charset="-128"/>
                </a:defRPr>
              </a:lvl1pPr>
              <a:lvl2pPr marL="742950" indent="-285750" defTabSz="912813" eaLnBrk="0" hangingPunct="0">
                <a:defRPr>
                  <a:solidFill>
                    <a:schemeClr val="tx1"/>
                  </a:solidFill>
                  <a:latin typeface="Arial" pitchFamily="34" charset="0"/>
                  <a:ea typeface="ＭＳ Ｐゴシック" pitchFamily="34" charset="-128"/>
                </a:defRPr>
              </a:lvl2pPr>
              <a:lvl3pPr marL="1143000" indent="-228600" defTabSz="912813" eaLnBrk="0" hangingPunct="0">
                <a:defRPr>
                  <a:solidFill>
                    <a:schemeClr val="tx1"/>
                  </a:solidFill>
                  <a:latin typeface="Arial" pitchFamily="34" charset="0"/>
                  <a:ea typeface="ＭＳ Ｐゴシック" pitchFamily="34" charset="-128"/>
                </a:defRPr>
              </a:lvl3pPr>
              <a:lvl4pPr marL="1600200" indent="-228600" defTabSz="912813" eaLnBrk="0" hangingPunct="0">
                <a:defRPr>
                  <a:solidFill>
                    <a:schemeClr val="tx1"/>
                  </a:solidFill>
                  <a:latin typeface="Arial" pitchFamily="34" charset="0"/>
                  <a:ea typeface="ＭＳ Ｐゴシック" pitchFamily="34" charset="-128"/>
                </a:defRPr>
              </a:lvl4pPr>
              <a:lvl5pPr marL="2057400" indent="-228600" defTabSz="912813" eaLnBrk="0" hangingPunct="0">
                <a:defRPr>
                  <a:solidFill>
                    <a:schemeClr val="tx1"/>
                  </a:solidFill>
                  <a:latin typeface="Arial" pitchFamily="34" charset="0"/>
                  <a:ea typeface="ＭＳ Ｐゴシック" pitchFamily="34" charset="-128"/>
                </a:defRPr>
              </a:lvl5pPr>
              <a:lvl6pPr marL="25146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r>
                <a:rPr lang="en-US" sz="2800" dirty="0">
                  <a:solidFill>
                    <a:srgbClr val="FFFF00"/>
                  </a:solidFill>
                </a:rPr>
                <a:t>anti particle</a:t>
              </a:r>
            </a:p>
          </p:txBody>
        </p:sp>
      </p:grpSp>
      <p:sp>
        <p:nvSpPr>
          <p:cNvPr id="32774" name="AutoShape 7"/>
          <p:cNvSpPr>
            <a:spLocks noChangeArrowheads="1"/>
          </p:cNvSpPr>
          <p:nvPr/>
        </p:nvSpPr>
        <p:spPr bwMode="auto">
          <a:xfrm>
            <a:off x="3340100" y="3025775"/>
            <a:ext cx="1447800" cy="1270000"/>
          </a:xfrm>
          <a:prstGeom prst="irregularSeal1">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defTabSz="912813"/>
            <a:r>
              <a:rPr lang="en-US" sz="4000" b="1" i="1" dirty="0">
                <a:solidFill>
                  <a:srgbClr val="FFFF00"/>
                </a:solidFill>
              </a:rPr>
              <a:t>E</a:t>
            </a:r>
          </a:p>
        </p:txBody>
      </p:sp>
      <p:sp>
        <p:nvSpPr>
          <p:cNvPr id="32775" name="Text Box 10"/>
          <p:cNvSpPr txBox="1">
            <a:spLocks noChangeArrowheads="1"/>
          </p:cNvSpPr>
          <p:nvPr/>
        </p:nvSpPr>
        <p:spPr bwMode="auto">
          <a:xfrm>
            <a:off x="34925" y="465138"/>
            <a:ext cx="9144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a:solidFill>
                  <a:schemeClr val="tx1"/>
                </a:solidFill>
                <a:latin typeface="Arial" pitchFamily="34" charset="0"/>
                <a:ea typeface="ＭＳ Ｐゴシック" pitchFamily="34" charset="-128"/>
              </a:defRPr>
            </a:lvl1pPr>
            <a:lvl2pPr marL="742950" indent="-285750" defTabSz="912813" eaLnBrk="0" hangingPunct="0">
              <a:defRPr>
                <a:solidFill>
                  <a:schemeClr val="tx1"/>
                </a:solidFill>
                <a:latin typeface="Arial" pitchFamily="34" charset="0"/>
                <a:ea typeface="ＭＳ Ｐゴシック" pitchFamily="34" charset="-128"/>
              </a:defRPr>
            </a:lvl2pPr>
            <a:lvl3pPr marL="1143000" indent="-228600" defTabSz="912813" eaLnBrk="0" hangingPunct="0">
              <a:defRPr>
                <a:solidFill>
                  <a:schemeClr val="tx1"/>
                </a:solidFill>
                <a:latin typeface="Arial" pitchFamily="34" charset="0"/>
                <a:ea typeface="ＭＳ Ｐゴシック" pitchFamily="34" charset="-128"/>
              </a:defRPr>
            </a:lvl3pPr>
            <a:lvl4pPr marL="1600200" indent="-228600" defTabSz="912813" eaLnBrk="0" hangingPunct="0">
              <a:defRPr>
                <a:solidFill>
                  <a:schemeClr val="tx1"/>
                </a:solidFill>
                <a:latin typeface="Arial" pitchFamily="34" charset="0"/>
                <a:ea typeface="ＭＳ Ｐゴシック" pitchFamily="34" charset="-128"/>
              </a:defRPr>
            </a:lvl4pPr>
            <a:lvl5pPr marL="2057400" indent="-228600" defTabSz="912813" eaLnBrk="0" hangingPunct="0">
              <a:defRPr>
                <a:solidFill>
                  <a:schemeClr val="tx1"/>
                </a:solidFill>
                <a:latin typeface="Arial" pitchFamily="34" charset="0"/>
                <a:ea typeface="ＭＳ Ｐゴシック" pitchFamily="34" charset="-128"/>
              </a:defRPr>
            </a:lvl5pPr>
            <a:lvl6pPr marL="25146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r>
              <a:rPr lang="en-US" sz="3600" dirty="0">
                <a:solidFill>
                  <a:srgbClr val="FFFFFF"/>
                </a:solidFill>
              </a:rPr>
              <a:t>Energy Frontier</a:t>
            </a:r>
            <a:endParaRPr lang="en-US" sz="3200" dirty="0">
              <a:solidFill>
                <a:srgbClr val="FFFFFF"/>
              </a:solidFill>
            </a:endParaRPr>
          </a:p>
        </p:txBody>
      </p:sp>
      <p:sp>
        <p:nvSpPr>
          <p:cNvPr id="3" name="Slide Number Placeholder 2"/>
          <p:cNvSpPr>
            <a:spLocks noGrp="1"/>
          </p:cNvSpPr>
          <p:nvPr>
            <p:ph type="sldNum" sz="quarter" idx="12"/>
          </p:nvPr>
        </p:nvSpPr>
        <p:spPr/>
        <p:txBody>
          <a:bodyPr/>
          <a:lstStyle/>
          <a:p>
            <a:pPr>
              <a:defRPr/>
            </a:pPr>
            <a:fld id="{FBE71BAE-FBFC-4B40-B84B-50034EA19380}" type="slidenum">
              <a:rPr lang="en-US" smtClean="0"/>
              <a:pPr>
                <a:defRPr/>
              </a:pPr>
              <a:t>9</a:t>
            </a:fld>
            <a:endParaRPr lang="en-US"/>
          </a:p>
        </p:txBody>
      </p:sp>
    </p:spTree>
    <p:custDataLst>
      <p:tags r:id="rId1"/>
    </p:custDataLst>
    <p:extLst>
      <p:ext uri="{BB962C8B-B14F-4D97-AF65-F5344CB8AC3E}">
        <p14:creationId xmlns:p14="http://schemas.microsoft.com/office/powerpoint/2010/main" val="3816637332"/>
      </p:ext>
    </p:extLst>
  </p:cSld>
  <p:clrMapOvr>
    <a:masterClrMapping/>
  </p:clrMapOvr>
  <p:transition advTm="14295"/>
  <p:timing>
    <p:tnLst>
      <p:par>
        <p:cTn id="1" dur="indefinite" restart="never" nodeType="tmRoot">
          <p:childTnLst>
            <p:video>
              <p:cMediaNode mute="1">
                <p:cTn id="2" repeatCount="indefinite" fill="hold" display="0">
                  <p:stCondLst>
                    <p:cond delay="indefinite"/>
                  </p:stCondLst>
                  <p:endCondLst>
                    <p:cond evt="onNext" delay="0">
                      <p:tgtEl>
                        <p:sldTgt/>
                      </p:tgtEl>
                    </p:cond>
                    <p:cond evt="onPrev" delay="0">
                      <p:tgtEl>
                        <p:sldTgt/>
                      </p:tgtEl>
                    </p:cond>
                  </p:endCondLst>
                </p:cTn>
                <p:tgtEl>
                  <p:spTgt spid="1985542"/>
                </p:tgtEl>
              </p:cMediaNode>
            </p:vide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3|0.3|0.3"/>
</p:tagLst>
</file>

<file path=ppt/tags/tag2.xml><?xml version="1.0" encoding="utf-8"?>
<p:tagLst xmlns:a="http://schemas.openxmlformats.org/drawingml/2006/main" xmlns:r="http://schemas.openxmlformats.org/officeDocument/2006/relationships" xmlns:p="http://schemas.openxmlformats.org/presentationml/2006/main">
  <p:tag name="TIMING" val="|10.7|13.2|18.2|1.2"/>
</p:tagLst>
</file>

<file path=ppt/tags/tag3.xml><?xml version="1.0" encoding="utf-8"?>
<p:tagLst xmlns:a="http://schemas.openxmlformats.org/drawingml/2006/main" xmlns:r="http://schemas.openxmlformats.org/officeDocument/2006/relationships" xmlns:p="http://schemas.openxmlformats.org/presentationml/2006/main">
  <p:tag name="TIMING" val="|9"/>
</p:tagLst>
</file>

<file path=ppt/tags/tag4.xml><?xml version="1.0" encoding="utf-8"?>
<p:tagLst xmlns:a="http://schemas.openxmlformats.org/drawingml/2006/main" xmlns:r="http://schemas.openxmlformats.org/officeDocument/2006/relationships" xmlns:p="http://schemas.openxmlformats.org/presentationml/2006/main">
  <p:tag name="TIMING" val="|35.9|50.5|4.1|8.7"/>
</p:tagLst>
</file>

<file path=ppt/tags/tag5.xml><?xml version="1.0" encoding="utf-8"?>
<p:tagLst xmlns:a="http://schemas.openxmlformats.org/drawingml/2006/main" xmlns:r="http://schemas.openxmlformats.org/officeDocument/2006/relationships" xmlns:p="http://schemas.openxmlformats.org/presentationml/2006/main">
  <p:tag name="TIMING" val="|46.4"/>
</p:tagLst>
</file>

<file path=ppt/theme/theme1.xml><?xml version="1.0" encoding="utf-8"?>
<a:theme xmlns:a="http://schemas.openxmlformats.org/drawingml/2006/main" name="Factory">
  <a:themeElements>
    <a:clrScheme name="Factory 1">
      <a:dk1>
        <a:srgbClr val="000054"/>
      </a:dk1>
      <a:lt1>
        <a:srgbClr val="EAEAEA"/>
      </a:lt1>
      <a:dk2>
        <a:srgbClr val="00007A"/>
      </a:dk2>
      <a:lt2>
        <a:srgbClr val="EBD189"/>
      </a:lt2>
      <a:accent1>
        <a:srgbClr val="FCAB40"/>
      </a:accent1>
      <a:accent2>
        <a:srgbClr val="555BAD"/>
      </a:accent2>
      <a:accent3>
        <a:srgbClr val="AAAABE"/>
      </a:accent3>
      <a:accent4>
        <a:srgbClr val="C8C8C8"/>
      </a:accent4>
      <a:accent5>
        <a:srgbClr val="FDD2AF"/>
      </a:accent5>
      <a:accent6>
        <a:srgbClr val="4C529C"/>
      </a:accent6>
      <a:hlink>
        <a:srgbClr val="B97C01"/>
      </a:hlink>
      <a:folHlink>
        <a:srgbClr val="CCFF33"/>
      </a:folHlink>
    </a:clrScheme>
    <a:fontScheme name="Factory">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Factory 1">
        <a:dk1>
          <a:srgbClr val="000054"/>
        </a:dk1>
        <a:lt1>
          <a:srgbClr val="EAEAEA"/>
        </a:lt1>
        <a:dk2>
          <a:srgbClr val="00007A"/>
        </a:dk2>
        <a:lt2>
          <a:srgbClr val="EBD189"/>
        </a:lt2>
        <a:accent1>
          <a:srgbClr val="FCAB40"/>
        </a:accent1>
        <a:accent2>
          <a:srgbClr val="555BAD"/>
        </a:accent2>
        <a:accent3>
          <a:srgbClr val="AAAABE"/>
        </a:accent3>
        <a:accent4>
          <a:srgbClr val="C8C8C8"/>
        </a:accent4>
        <a:accent5>
          <a:srgbClr val="FDD2AF"/>
        </a:accent5>
        <a:accent6>
          <a:srgbClr val="4C529C"/>
        </a:accent6>
        <a:hlink>
          <a:srgbClr val="B97C01"/>
        </a:hlink>
        <a:folHlink>
          <a:srgbClr val="CCFF33"/>
        </a:folHlink>
      </a:clrScheme>
      <a:clrMap bg1="dk2" tx1="lt1" bg2="dk1" tx2="lt2" accent1="accent1" accent2="accent2" accent3="accent3" accent4="accent4" accent5="accent5" accent6="accent6" hlink="hlink" folHlink="folHlink"/>
    </a:extraClrScheme>
    <a:extraClrScheme>
      <a:clrScheme name="Factory 2">
        <a:dk1>
          <a:srgbClr val="000000"/>
        </a:dk1>
        <a:lt1>
          <a:srgbClr val="FFFFCC"/>
        </a:lt1>
        <a:dk2>
          <a:srgbClr val="993300"/>
        </a:dk2>
        <a:lt2>
          <a:srgbClr val="EDE1AF"/>
        </a:lt2>
        <a:accent1>
          <a:srgbClr val="CAC0E2"/>
        </a:accent1>
        <a:accent2>
          <a:srgbClr val="DFC977"/>
        </a:accent2>
        <a:accent3>
          <a:srgbClr val="FFFFE2"/>
        </a:accent3>
        <a:accent4>
          <a:srgbClr val="000000"/>
        </a:accent4>
        <a:accent5>
          <a:srgbClr val="E1DCEE"/>
        </a:accent5>
        <a:accent6>
          <a:srgbClr val="CAB66B"/>
        </a:accent6>
        <a:hlink>
          <a:srgbClr val="660033"/>
        </a:hlink>
        <a:folHlink>
          <a:srgbClr val="993366"/>
        </a:folHlink>
      </a:clrScheme>
      <a:clrMap bg1="lt1" tx1="dk1" bg2="lt2" tx2="dk2" accent1="accent1" accent2="accent2" accent3="accent3" accent4="accent4" accent5="accent5" accent6="accent6" hlink="hlink" folHlink="folHlink"/>
    </a:extraClrScheme>
    <a:extraClrScheme>
      <a:clrScheme name="Factory 3">
        <a:dk1>
          <a:srgbClr val="000000"/>
        </a:dk1>
        <a:lt1>
          <a:srgbClr val="FFFFFF"/>
        </a:lt1>
        <a:dk2>
          <a:srgbClr val="000000"/>
        </a:dk2>
        <a:lt2>
          <a:srgbClr val="EAEAEA"/>
        </a:lt2>
        <a:accent1>
          <a:srgbClr val="DDDDDD"/>
        </a:accent1>
        <a:accent2>
          <a:srgbClr val="B2B2B2"/>
        </a:accent2>
        <a:accent3>
          <a:srgbClr val="FFFFFF"/>
        </a:accent3>
        <a:accent4>
          <a:srgbClr val="000000"/>
        </a:accent4>
        <a:accent5>
          <a:srgbClr val="EBEBEB"/>
        </a:accent5>
        <a:accent6>
          <a:srgbClr val="A1A1A1"/>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Factory 4">
        <a:dk1>
          <a:srgbClr val="481800"/>
        </a:dk1>
        <a:lt1>
          <a:srgbClr val="EAEAEA"/>
        </a:lt1>
        <a:dk2>
          <a:srgbClr val="762700"/>
        </a:dk2>
        <a:lt2>
          <a:srgbClr val="EBD189"/>
        </a:lt2>
        <a:accent1>
          <a:srgbClr val="FCAB40"/>
        </a:accent1>
        <a:accent2>
          <a:srgbClr val="AD717F"/>
        </a:accent2>
        <a:accent3>
          <a:srgbClr val="BDACAA"/>
        </a:accent3>
        <a:accent4>
          <a:srgbClr val="C8C8C8"/>
        </a:accent4>
        <a:accent5>
          <a:srgbClr val="FDD2AF"/>
        </a:accent5>
        <a:accent6>
          <a:srgbClr val="9C6672"/>
        </a:accent6>
        <a:hlink>
          <a:srgbClr val="FFFF99"/>
        </a:hlink>
        <a:folHlink>
          <a:srgbClr val="CC9900"/>
        </a:folHlink>
      </a:clrScheme>
      <a:clrMap bg1="dk2" tx1="lt1" bg2="dk1" tx2="lt2" accent1="accent1" accent2="accent2" accent3="accent3" accent4="accent4" accent5="accent5" accent6="accent6" hlink="hlink" folHlink="folHlink"/>
    </a:extraClrScheme>
    <a:extraClrScheme>
      <a:clrScheme name="Factory 5">
        <a:dk1>
          <a:srgbClr val="330066"/>
        </a:dk1>
        <a:lt1>
          <a:srgbClr val="EAEAEA"/>
        </a:lt1>
        <a:dk2>
          <a:srgbClr val="4E009C"/>
        </a:dk2>
        <a:lt2>
          <a:srgbClr val="EBD189"/>
        </a:lt2>
        <a:accent1>
          <a:srgbClr val="FCAB40"/>
        </a:accent1>
        <a:accent2>
          <a:srgbClr val="8871BB"/>
        </a:accent2>
        <a:accent3>
          <a:srgbClr val="B2AACB"/>
        </a:accent3>
        <a:accent4>
          <a:srgbClr val="C8C8C8"/>
        </a:accent4>
        <a:accent5>
          <a:srgbClr val="FDD2AF"/>
        </a:accent5>
        <a:accent6>
          <a:srgbClr val="7B66A9"/>
        </a:accent6>
        <a:hlink>
          <a:srgbClr val="99CC00"/>
        </a:hlink>
        <a:folHlink>
          <a:srgbClr val="808000"/>
        </a:folHlink>
      </a:clrScheme>
      <a:clrMap bg1="dk2" tx1="lt1" bg2="dk1" tx2="lt2" accent1="accent1" accent2="accent2" accent3="accent3" accent4="accent4" accent5="accent5" accent6="accent6" hlink="hlink" folHlink="folHlink"/>
    </a:extraClrScheme>
    <a:extraClrScheme>
      <a:clrScheme name="Factory 6">
        <a:dk1>
          <a:srgbClr val="454425"/>
        </a:dk1>
        <a:lt1>
          <a:srgbClr val="EAEAEA"/>
        </a:lt1>
        <a:dk2>
          <a:srgbClr val="4D6A2A"/>
        </a:dk2>
        <a:lt2>
          <a:srgbClr val="EBD189"/>
        </a:lt2>
        <a:accent1>
          <a:srgbClr val="FCAB40"/>
        </a:accent1>
        <a:accent2>
          <a:srgbClr val="A59E79"/>
        </a:accent2>
        <a:accent3>
          <a:srgbClr val="B2B9AC"/>
        </a:accent3>
        <a:accent4>
          <a:srgbClr val="C8C8C8"/>
        </a:accent4>
        <a:accent5>
          <a:srgbClr val="FDD2AF"/>
        </a:accent5>
        <a:accent6>
          <a:srgbClr val="958F6D"/>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Factory 7">
        <a:dk1>
          <a:srgbClr val="3C2924"/>
        </a:dk1>
        <a:lt1>
          <a:srgbClr val="EAEAEA"/>
        </a:lt1>
        <a:dk2>
          <a:srgbClr val="0D0A46"/>
        </a:dk2>
        <a:lt2>
          <a:srgbClr val="EBD189"/>
        </a:lt2>
        <a:accent1>
          <a:srgbClr val="FCAB40"/>
        </a:accent1>
        <a:accent2>
          <a:srgbClr val="633D4E"/>
        </a:accent2>
        <a:accent3>
          <a:srgbClr val="AAAAB0"/>
        </a:accent3>
        <a:accent4>
          <a:srgbClr val="C8C8C8"/>
        </a:accent4>
        <a:accent5>
          <a:srgbClr val="FDD2AF"/>
        </a:accent5>
        <a:accent6>
          <a:srgbClr val="593646"/>
        </a:accent6>
        <a:hlink>
          <a:srgbClr val="FFCC66"/>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Designs\Factory.pot</Template>
  <TotalTime>22755</TotalTime>
  <Words>1351</Words>
  <Application>Microsoft Office PowerPoint</Application>
  <PresentationFormat>On-screen Show (4:3)</PresentationFormat>
  <Paragraphs>260</Paragraphs>
  <Slides>31</Slides>
  <Notes>4</Notes>
  <HiddenSlides>0</HiddenSlides>
  <MMClips>1</MMClips>
  <ScaleCrop>false</ScaleCrop>
  <HeadingPairs>
    <vt:vector size="4" baseType="variant">
      <vt:variant>
        <vt:lpstr>Theme</vt:lpstr>
      </vt:variant>
      <vt:variant>
        <vt:i4>1</vt:i4>
      </vt:variant>
      <vt:variant>
        <vt:lpstr>Slide Titles</vt:lpstr>
      </vt:variant>
      <vt:variant>
        <vt:i4>31</vt:i4>
      </vt:variant>
    </vt:vector>
  </HeadingPairs>
  <TitlesOfParts>
    <vt:vector size="32" baseType="lpstr">
      <vt:lpstr>Factory</vt:lpstr>
      <vt:lpstr>PowerPoint Presentation</vt:lpstr>
      <vt:lpstr>It is the best of times! </vt:lpstr>
      <vt:lpstr>The sense of mystery….</vt:lpstr>
      <vt:lpstr>The sense of mystery….</vt:lpstr>
      <vt:lpstr>The sense of mystery….</vt:lpstr>
      <vt:lpstr>Why are we so puzzled?</vt:lpstr>
      <vt:lpstr>The quest to put it all together!</vt:lpstr>
      <vt:lpstr>PowerPoint Presentation</vt:lpstr>
      <vt:lpstr>PowerPoint Presentation</vt:lpstr>
      <vt:lpstr>At the energy frontier….. now</vt:lpstr>
      <vt:lpstr>At the energy frontier….. future</vt:lpstr>
      <vt:lpstr>PowerPoint Presentation</vt:lpstr>
      <vt:lpstr>PowerPoint Presentation</vt:lpstr>
      <vt:lpstr>PowerPoint Presentation</vt:lpstr>
      <vt:lpstr>Why multiple neutrino experiments?</vt:lpstr>
      <vt:lpstr>Neutrino oscillations</vt:lpstr>
      <vt:lpstr>Neutrino beams</vt:lpstr>
      <vt:lpstr>PowerPoint Presentation</vt:lpstr>
      <vt:lpstr>PowerPoint Presentation</vt:lpstr>
      <vt:lpstr>Accelerator stewardship: IARC</vt:lpstr>
      <vt:lpstr>PowerPoint Presentation</vt:lpstr>
      <vt:lpstr>Cosmic Frontier at Fermilab</vt:lpstr>
      <vt:lpstr>PowerPoint Presentation</vt:lpstr>
      <vt:lpstr>PowerPoint Presentation</vt:lpstr>
      <vt:lpstr>Recent results and Fermilab’s strategy</vt:lpstr>
      <vt:lpstr>Program next decade</vt:lpstr>
      <vt:lpstr>PowerPoint Presentation</vt:lpstr>
      <vt:lpstr>Project X Siting</vt:lpstr>
      <vt:lpstr>Project X</vt:lpstr>
      <vt:lpstr>Phased approach to Project X</vt:lpstr>
      <vt:lpstr>We value our many international partners: thank you for coming!</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Important communication talk</dc:title>
  <dc:creator>Young-kee Kim x3384 05917V</dc:creator>
  <cp:lastModifiedBy>Piermaria J. Oddone</cp:lastModifiedBy>
  <cp:revision>716</cp:revision>
  <cp:lastPrinted>2011-05-27T14:50:23Z</cp:lastPrinted>
  <dcterms:created xsi:type="dcterms:W3CDTF">2008-08-01T20:03:26Z</dcterms:created>
  <dcterms:modified xsi:type="dcterms:W3CDTF">2012-06-11T02:22:22Z</dcterms:modified>
</cp:coreProperties>
</file>