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1" r:id="rId13"/>
    <p:sldId id="272" r:id="rId14"/>
    <p:sldId id="270" r:id="rId15"/>
    <p:sldId id="273" r:id="rId16"/>
    <p:sldId id="274" r:id="rId17"/>
    <p:sldId id="275" r:id="rId18"/>
    <p:sldId id="276" r:id="rId19"/>
    <p:sldId id="265" r:id="rId20"/>
    <p:sldId id="266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4" autoAdjust="0"/>
    <p:restoredTop sz="87668" autoAdjust="0"/>
  </p:normalViewPr>
  <p:slideViewPr>
    <p:cSldViewPr>
      <p:cViewPr>
        <p:scale>
          <a:sx n="80" d="100"/>
          <a:sy n="80" d="100"/>
        </p:scale>
        <p:origin x="-157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FB1F38D-E43A-4D67-84E0-B925531F6AF0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60B01C-BF7F-48C9-A6D8-613FC104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596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8D0688B-BA52-4598-846C-2B4109FC3A84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F783195-A952-4344-857D-FED4D42A8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36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9" name="Picture 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0" name="Picture 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1" name="Picture 10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E949A68-C5EB-4EE1-B342-482B1F06E710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Click to edit Master title style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7" name="Picture 16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2" name="Picture 21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A68-C5EB-4EE1-B342-482B1F06E710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7" name="Picture 16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8" name="Picture 17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E949A68-C5EB-4EE1-B342-482B1F06E710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949A68-C5EB-4EE1-B342-482B1F06E710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5" r:id="rId7"/>
    <p:sldLayoutId id="2147483659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990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Alaska Department of </a:t>
            </a:r>
            <a:b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Transportation &amp; Public Facilities</a:t>
            </a:r>
            <a:endParaRPr kumimoji="0" lang="en-US" sz="3100" b="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029200"/>
            <a:ext cx="9144000" cy="1828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Fairbanks International Airport</a:t>
            </a:r>
            <a:r>
              <a:rPr kumimoji="0" lang="en-US" sz="2800" b="1" i="0" u="none" strike="noStrike" kern="1200" cap="none" spc="0" normalizeH="0" baseline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Melissa Osborn-DOT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Tom Risdal-FAI Operations</a:t>
            </a:r>
            <a:endParaRPr kumimoji="0" lang="en-US" sz="1400" i="0" u="none" strike="noStrike" kern="1200" cap="none" spc="0" normalizeH="0" baseline="0" noProof="0" dirty="0" smtClean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May 9, 2012</a:t>
            </a:r>
            <a:endParaRPr kumimoji="0" lang="en-US" sz="140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 o</a:t>
            </a:r>
            <a:r>
              <a:rPr lang="en-US" dirty="0" smtClean="0"/>
              <a:t>riginally </a:t>
            </a:r>
            <a:r>
              <a:rPr lang="en-US" dirty="0" smtClean="0"/>
              <a:t>used a laptop when in the Ops vehicle to enter </a:t>
            </a:r>
            <a:r>
              <a:rPr lang="en-US" dirty="0" err="1" smtClean="0"/>
              <a:t>Notams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Laptop took up valuable space inside the </a:t>
            </a:r>
            <a:r>
              <a:rPr lang="en-US" dirty="0" smtClean="0"/>
              <a:t>vehicle and was bulky</a:t>
            </a:r>
            <a:endParaRPr lang="en-US" dirty="0" smtClean="0"/>
          </a:p>
          <a:p>
            <a:pPr lvl="1"/>
            <a:r>
              <a:rPr lang="en-US" dirty="0" smtClean="0"/>
              <a:t>Noticeable lag in connection </a:t>
            </a:r>
            <a:r>
              <a:rPr lang="en-US" dirty="0" smtClean="0"/>
              <a:t>time with method used to connect to the system.</a:t>
            </a:r>
          </a:p>
          <a:p>
            <a:pPr lvl="1"/>
            <a:r>
              <a:rPr lang="en-US" dirty="0" smtClean="0"/>
              <a:t>Wires needed to keep battery reliably charged (and would become disconnected easily)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DDN Field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25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FAI currently uses </a:t>
            </a:r>
            <a:r>
              <a:rPr lang="en-US" dirty="0" err="1" smtClean="0"/>
              <a:t>iPads</a:t>
            </a:r>
            <a:r>
              <a:rPr lang="en-US" dirty="0" smtClean="0"/>
              <a:t> for entering </a:t>
            </a:r>
            <a:r>
              <a:rPr lang="en-US" dirty="0" err="1" smtClean="0"/>
              <a:t>Notam</a:t>
            </a:r>
            <a:r>
              <a:rPr lang="en-US" dirty="0" smtClean="0"/>
              <a:t> Information from the Ops vehicle</a:t>
            </a:r>
          </a:p>
          <a:p>
            <a:pPr lvl="1"/>
            <a:r>
              <a:rPr lang="en-US" dirty="0" smtClean="0"/>
              <a:t>Connects via 3G with lag time less apparent than with the laptop connection.</a:t>
            </a:r>
          </a:p>
          <a:p>
            <a:pPr lvl="1"/>
            <a:r>
              <a:rPr lang="en-US" dirty="0" smtClean="0"/>
              <a:t>Makes less of a footprint than the laptop and is easier to physically manage.</a:t>
            </a:r>
          </a:p>
          <a:p>
            <a:pPr lvl="1"/>
            <a:r>
              <a:rPr lang="en-US" dirty="0" smtClean="0"/>
              <a:t>We’ve added a “</a:t>
            </a:r>
            <a:r>
              <a:rPr lang="en-US" dirty="0" err="1" smtClean="0"/>
              <a:t>Zagg</a:t>
            </a:r>
            <a:r>
              <a:rPr lang="en-US" dirty="0" smtClean="0"/>
              <a:t>” brand hardware keyboard for entry which is generally more accepted than the software keyboard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Screen Protector is used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/>
              <a:t>iPad</a:t>
            </a:r>
            <a:r>
              <a:rPr lang="en-US" dirty="0" smtClean="0"/>
              <a:t> Stylus is being evaluated</a:t>
            </a:r>
            <a:endParaRPr lang="en-US" dirty="0" smtClean="0"/>
          </a:p>
          <a:p>
            <a:pPr lvl="1"/>
            <a:r>
              <a:rPr lang="en-US" dirty="0" smtClean="0"/>
              <a:t>Battery Time can last about 3 shifts between charges if necessary.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iPads</a:t>
            </a:r>
            <a:r>
              <a:rPr lang="en-US" dirty="0" smtClean="0"/>
              <a:t> are “Community Use” among Ops Personnel</a:t>
            </a:r>
          </a:p>
          <a:p>
            <a:pPr lvl="1"/>
            <a:r>
              <a:rPr lang="en-US" dirty="0" smtClean="0"/>
              <a:t>Two Ops Officers in the office elected to have their own </a:t>
            </a:r>
            <a:r>
              <a:rPr lang="en-US" dirty="0" err="1" smtClean="0"/>
              <a:t>iPads</a:t>
            </a:r>
            <a:r>
              <a:rPr lang="en-US" dirty="0" smtClean="0"/>
              <a:t> for use with DDN.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DDN Field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45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667000"/>
            <a:ext cx="3874361" cy="304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DDN Field 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672" y="2286000"/>
            <a:ext cx="3820672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112611"/>
            <a:ext cx="274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iPad</a:t>
            </a:r>
            <a:r>
              <a:rPr lang="en-US" dirty="0" smtClean="0"/>
              <a:t> with </a:t>
            </a:r>
            <a:r>
              <a:rPr lang="en-US" dirty="0" err="1" smtClean="0"/>
              <a:t>Zagg</a:t>
            </a:r>
            <a:r>
              <a:rPr lang="en-US" dirty="0" smtClean="0"/>
              <a:t> keyboard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 err="1" smtClean="0"/>
              <a:t>iPad</a:t>
            </a:r>
            <a:r>
              <a:rPr lang="en-US" dirty="0" smtClean="0"/>
              <a:t> use</a:t>
            </a:r>
          </a:p>
          <a:p>
            <a:pPr marL="742950" lvl="2" indent="-342900">
              <a:buClr>
                <a:srgbClr val="002060"/>
              </a:buClr>
              <a:buSzPct val="110000"/>
            </a:pPr>
            <a:r>
              <a:rPr lang="en-US" dirty="0" smtClean="0"/>
              <a:t>DDN </a:t>
            </a:r>
            <a:r>
              <a:rPr lang="en-US" dirty="0"/>
              <a:t>Manager is </a:t>
            </a:r>
            <a:r>
              <a:rPr lang="en-US" dirty="0" smtClean="0"/>
              <a:t>very </a:t>
            </a:r>
            <a:r>
              <a:rPr lang="en-US" dirty="0"/>
              <a:t>usable on the </a:t>
            </a:r>
            <a:r>
              <a:rPr lang="en-US" dirty="0" err="1" smtClean="0"/>
              <a:t>iPad</a:t>
            </a:r>
            <a:endParaRPr lang="en-US" dirty="0" smtClean="0"/>
          </a:p>
          <a:p>
            <a:pPr marL="1200150" lvl="3" indent="-342900">
              <a:buClr>
                <a:srgbClr val="002060"/>
              </a:buClr>
              <a:buSzPct val="110000"/>
            </a:pPr>
            <a:r>
              <a:rPr lang="en-US" dirty="0"/>
              <a:t>The </a:t>
            </a:r>
            <a:r>
              <a:rPr lang="en-US" dirty="0" smtClean="0"/>
              <a:t>DDN System </a:t>
            </a:r>
            <a:r>
              <a:rPr lang="en-US" dirty="0"/>
              <a:t>in conjunction with the </a:t>
            </a:r>
            <a:r>
              <a:rPr lang="en-US" dirty="0" err="1"/>
              <a:t>iPad</a:t>
            </a:r>
            <a:r>
              <a:rPr lang="en-US" dirty="0"/>
              <a:t> makes for </a:t>
            </a:r>
            <a:r>
              <a:rPr lang="en-US" dirty="0" smtClean="0"/>
              <a:t>timely </a:t>
            </a:r>
            <a:r>
              <a:rPr lang="en-US" dirty="0"/>
              <a:t>entering of </a:t>
            </a:r>
            <a:r>
              <a:rPr lang="en-US" dirty="0" err="1" smtClean="0"/>
              <a:t>Notams</a:t>
            </a:r>
            <a:endParaRPr lang="en-US" dirty="0" smtClean="0"/>
          </a:p>
          <a:p>
            <a:pPr marL="1200150" lvl="3" indent="-342900">
              <a:buClr>
                <a:srgbClr val="002060"/>
              </a:buClr>
              <a:buSzPct val="110000"/>
            </a:pPr>
            <a:r>
              <a:rPr lang="en-US" dirty="0" smtClean="0"/>
              <a:t>It </a:t>
            </a:r>
            <a:r>
              <a:rPr lang="en-US" dirty="0"/>
              <a:t>could </a:t>
            </a:r>
            <a:r>
              <a:rPr lang="en-US" dirty="0" smtClean="0"/>
              <a:t>perhaps benefit </a:t>
            </a:r>
            <a:r>
              <a:rPr lang="en-US" dirty="0"/>
              <a:t>from </a:t>
            </a:r>
            <a:r>
              <a:rPr lang="en-US" dirty="0" smtClean="0"/>
              <a:t>a dedicated </a:t>
            </a:r>
            <a:r>
              <a:rPr lang="en-US" dirty="0" err="1"/>
              <a:t>iPad</a:t>
            </a:r>
            <a:r>
              <a:rPr lang="en-US" dirty="0"/>
              <a:t> Application optimized for </a:t>
            </a:r>
            <a:r>
              <a:rPr lang="en-US" dirty="0" err="1"/>
              <a:t>iPad</a:t>
            </a:r>
            <a:r>
              <a:rPr lang="en-US" dirty="0"/>
              <a:t> use</a:t>
            </a:r>
            <a:r>
              <a:rPr lang="en-US" dirty="0" smtClean="0"/>
              <a:t>.</a:t>
            </a:r>
          </a:p>
          <a:p>
            <a:pPr marL="1657350" lvl="4" indent="-342900">
              <a:buClr>
                <a:srgbClr val="002060"/>
              </a:buClr>
              <a:buSzPct val="110000"/>
            </a:pPr>
            <a:r>
              <a:rPr lang="en-US" dirty="0" smtClean="0"/>
              <a:t>There are some work-</a:t>
            </a:r>
            <a:r>
              <a:rPr lang="en-US" dirty="0" err="1" smtClean="0"/>
              <a:t>arounds</a:t>
            </a:r>
            <a:r>
              <a:rPr lang="en-US" dirty="0" smtClean="0"/>
              <a:t> and nuances that require some getting use to. </a:t>
            </a:r>
          </a:p>
          <a:p>
            <a:pPr marL="1200150" lvl="3" indent="-342900">
              <a:buClr>
                <a:srgbClr val="002060"/>
              </a:buClr>
              <a:buSzPct val="110000"/>
            </a:pPr>
            <a:r>
              <a:rPr lang="en-US" dirty="0" err="1" smtClean="0"/>
              <a:t>iPad</a:t>
            </a:r>
            <a:r>
              <a:rPr lang="en-US" dirty="0" smtClean="0"/>
              <a:t> isn’t only used for entering DDN info from the Ops rig. Phone directories, manuals and forms (bird strike) can be incorporated into </a:t>
            </a:r>
            <a:r>
              <a:rPr lang="en-US" dirty="0" err="1" smtClean="0"/>
              <a:t>iPad</a:t>
            </a:r>
            <a:r>
              <a:rPr lang="en-US" dirty="0" smtClean="0"/>
              <a:t> use. We are currently working to evaluate and develop this.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DDN Field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057400"/>
            <a:ext cx="5791200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DDN Field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46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Ending WEF time not required on FICON (Field Condition) and Friction Measurement </a:t>
            </a:r>
            <a:r>
              <a:rPr lang="en-US" dirty="0" err="1" smtClean="0"/>
              <a:t>Notams</a:t>
            </a:r>
            <a:endParaRPr lang="en-US" dirty="0" smtClean="0"/>
          </a:p>
          <a:p>
            <a:pPr lvl="1"/>
            <a:r>
              <a:rPr lang="en-US" dirty="0" smtClean="0"/>
              <a:t>Prior to this, every </a:t>
            </a:r>
            <a:r>
              <a:rPr lang="en-US" dirty="0" err="1" smtClean="0"/>
              <a:t>Notam</a:t>
            </a:r>
            <a:r>
              <a:rPr lang="en-US" dirty="0" smtClean="0"/>
              <a:t> needed an ending time.</a:t>
            </a:r>
          </a:p>
          <a:p>
            <a:pPr lvl="1"/>
            <a:r>
              <a:rPr lang="en-US" dirty="0" smtClean="0"/>
              <a:t>Have not had a chance to use this very much before the end of the snow season but seen as an improvement.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Changes to WEF Times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WEF Time Changes</a:t>
            </a:r>
            <a:endParaRPr lang="en-US" dirty="0"/>
          </a:p>
        </p:txBody>
      </p:sp>
      <p:pic>
        <p:nvPicPr>
          <p:cNvPr id="10" name="Content Placeholder 9" descr="Ending WEF 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981200"/>
            <a:ext cx="4343400" cy="2097059"/>
          </a:xfrm>
        </p:spPr>
      </p:pic>
      <p:pic>
        <p:nvPicPr>
          <p:cNvPr id="11" name="Picture 10" descr="No Ending WEF Ti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191000"/>
            <a:ext cx="4343400" cy="20936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0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Ending WEF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029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Ending WEF Time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81800" y="2438400"/>
            <a:ext cx="76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62600" y="2514600"/>
            <a:ext cx="533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81800" y="4648200"/>
            <a:ext cx="76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Hunter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859" y="2057400"/>
            <a:ext cx="8514282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iPad</a:t>
            </a:r>
            <a:r>
              <a:rPr lang="en-US" dirty="0" smtClean="0"/>
              <a:t> DDN Manager </a:t>
            </a:r>
            <a:r>
              <a:rPr lang="en-US" dirty="0" err="1" smtClean="0"/>
              <a:t>Notam</a:t>
            </a:r>
            <a:r>
              <a:rPr lang="en-US" dirty="0" smtClean="0"/>
              <a:t> Entry Comments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Hunter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2165278"/>
            <a:ext cx="8991600" cy="41276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iPad</a:t>
            </a:r>
            <a:r>
              <a:rPr lang="en-US" dirty="0" smtClean="0"/>
              <a:t> DDN Manager </a:t>
            </a:r>
            <a:r>
              <a:rPr lang="en-US" dirty="0" err="1" smtClean="0"/>
              <a:t>Notam</a:t>
            </a:r>
            <a:r>
              <a:rPr lang="en-US" dirty="0" smtClean="0"/>
              <a:t> Entry Comments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57400"/>
            <a:ext cx="3505200" cy="4343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Feedback and the DDN Support is very good. Very responsive </a:t>
            </a:r>
            <a:r>
              <a:rPr lang="en-US" smtClean="0"/>
              <a:t>to suggestions and input.</a:t>
            </a:r>
          </a:p>
          <a:p>
            <a:r>
              <a:rPr lang="en-US" dirty="0" smtClean="0"/>
              <a:t>Leadership, training &amp; programming teams</a:t>
            </a:r>
          </a:p>
          <a:p>
            <a:r>
              <a:rPr lang="en-US" dirty="0" smtClean="0"/>
              <a:t>Continue to facilitate communication by and between FAA, airports, users</a:t>
            </a:r>
          </a:p>
          <a:p>
            <a:r>
              <a:rPr lang="en-US" dirty="0" smtClean="0"/>
              <a:t>Enhance or re-think winter condition menus</a:t>
            </a:r>
          </a:p>
          <a:p>
            <a:pPr lvl="1"/>
            <a:r>
              <a:rPr lang="en-US" dirty="0" smtClean="0"/>
              <a:t>Mobile devices</a:t>
            </a:r>
          </a:p>
          <a:p>
            <a:pPr lvl="1"/>
            <a:r>
              <a:rPr lang="en-US" dirty="0" smtClean="0"/>
              <a:t>Ensure ease of use in the field</a:t>
            </a:r>
          </a:p>
          <a:p>
            <a:r>
              <a:rPr lang="en-US" dirty="0" smtClean="0"/>
              <a:t>Develop, evolve and integrate </a:t>
            </a:r>
          </a:p>
          <a:p>
            <a:r>
              <a:rPr lang="en-US" dirty="0" smtClean="0"/>
              <a:t>Don’t make us go back!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r>
              <a:rPr lang="en-US" smtClean="0"/>
              <a:t>&amp; Suggestions</a:t>
            </a:r>
            <a:endParaRPr lang="en-US" dirty="0"/>
          </a:p>
        </p:txBody>
      </p:sp>
      <p:pic>
        <p:nvPicPr>
          <p:cNvPr id="8194" name="Picture 2" descr="C:\Documents and Settings\mlosborn\Desktop\DDN\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09800"/>
            <a:ext cx="2184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Fairbanks International Airport DDN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924A-C0F5-499A-B5B1-969795DFBF43}" type="datetime1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DOT&amp;PF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90800"/>
            <a:ext cx="508291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mlosborn\Desktop\DDN\AN225Approach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1524000" cy="1202531"/>
          </a:xfrm>
          <a:prstGeom prst="rect">
            <a:avLst/>
          </a:prstGeom>
          <a:noFill/>
        </p:spPr>
      </p:pic>
      <p:pic>
        <p:nvPicPr>
          <p:cNvPr id="1028" name="Picture 4" descr="C:\Documents and Settings\mlosborn\Desktop\DDN\DSC_6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029200"/>
            <a:ext cx="1524000" cy="1143000"/>
          </a:xfrm>
          <a:prstGeom prst="rect">
            <a:avLst/>
          </a:prstGeom>
          <a:noFill/>
        </p:spPr>
      </p:pic>
      <p:pic>
        <p:nvPicPr>
          <p:cNvPr id="1029" name="Picture 5" descr="C:\Documents and Settings\mlosborn\Desktop\DDN\Dec 25 2010 FAI 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057400"/>
            <a:ext cx="1496291" cy="1371600"/>
          </a:xfrm>
          <a:prstGeom prst="rect">
            <a:avLst/>
          </a:prstGeom>
          <a:noFill/>
        </p:spPr>
      </p:pic>
      <p:pic>
        <p:nvPicPr>
          <p:cNvPr id="1031" name="Picture 7" descr="C:\Documents and Settings\mlosborn\Desktop\DDN\7-3-09 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5029200"/>
            <a:ext cx="1625547" cy="1219200"/>
          </a:xfrm>
          <a:prstGeom prst="rect">
            <a:avLst/>
          </a:prstGeom>
          <a:noFill/>
        </p:spPr>
      </p:pic>
      <p:pic>
        <p:nvPicPr>
          <p:cNvPr id="1032" name="Picture 8" descr="C:\Documents and Settings\mlosborn\Desktop\DDN\Airfield 0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3581400"/>
            <a:ext cx="1625600" cy="1219200"/>
          </a:xfrm>
          <a:prstGeom prst="rect">
            <a:avLst/>
          </a:prstGeom>
          <a:noFill/>
        </p:spPr>
      </p:pic>
      <p:pic>
        <p:nvPicPr>
          <p:cNvPr id="1033" name="Picture 9" descr="C:\Documents and Settings\mlosborn\Desktop\DDN\Airfield 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2057400"/>
            <a:ext cx="1600200" cy="1371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438400" y="53340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Providing interior Alaska's gateway to the world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9218" name="Picture 2" descr="C:\Documents and Settings\mlosborn\Desktop\DDN\Airfield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38400"/>
            <a:ext cx="3352800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4953000"/>
            <a:ext cx="518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Fairbanks International Airport</a:t>
            </a:r>
          </a:p>
          <a:p>
            <a:pPr algn="ctr"/>
            <a:r>
              <a:rPr lang="en-US" sz="1400" dirty="0" smtClean="0"/>
              <a:t>6450 Airport Way, Suite 1</a:t>
            </a:r>
          </a:p>
          <a:p>
            <a:pPr algn="ctr"/>
            <a:r>
              <a:rPr lang="en-US" sz="1400" dirty="0" smtClean="0"/>
              <a:t>Fairbanks, </a:t>
            </a:r>
            <a:r>
              <a:rPr lang="en-US" sz="1400" smtClean="0"/>
              <a:t>AK 99709</a:t>
            </a:r>
            <a:endParaRPr lang="en-US" sz="1400" dirty="0" smtClean="0"/>
          </a:p>
          <a:p>
            <a:pPr algn="ctr"/>
            <a:r>
              <a:rPr lang="en-US" sz="1400" dirty="0" smtClean="0"/>
              <a:t>www.fai.alaska.gov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9624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2133600"/>
            <a:ext cx="6477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Part 139 certified </a:t>
            </a:r>
          </a:p>
          <a:p>
            <a:r>
              <a:rPr lang="en-US" dirty="0" smtClean="0"/>
              <a:t>Small hub</a:t>
            </a:r>
          </a:p>
          <a:p>
            <a:r>
              <a:rPr lang="en-US" dirty="0" smtClean="0"/>
              <a:t>24/7 ATCT/TRACON/AFSS</a:t>
            </a:r>
          </a:p>
          <a:p>
            <a:r>
              <a:rPr lang="en-US" dirty="0" smtClean="0"/>
              <a:t>Class I/ARFF Index C</a:t>
            </a:r>
          </a:p>
          <a:p>
            <a:r>
              <a:rPr lang="en-US" dirty="0" smtClean="0"/>
              <a:t>Four landing surfaces (2 paved,1 water, 1 ski)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 Stats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924A-C0F5-499A-B5B1-969795DFBF43}" type="datetime1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DOT&amp;PF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99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3657600" cy="4343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57400"/>
            <a:ext cx="2971800" cy="419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Average time 30-45 minutes from discovery to publication.</a:t>
            </a:r>
          </a:p>
          <a:p>
            <a:r>
              <a:rPr lang="en-US" dirty="0" smtClean="0"/>
              <a:t>Outdated, inefficient reporting system.</a:t>
            </a:r>
          </a:p>
          <a:p>
            <a:r>
              <a:rPr lang="en-US" dirty="0" smtClean="0"/>
              <a:t>Familiar format</a:t>
            </a:r>
          </a:p>
          <a:p>
            <a:r>
              <a:rPr lang="en-US" dirty="0" smtClean="0"/>
              <a:t>Data passed through many hands/systems before issuance. </a:t>
            </a:r>
          </a:p>
          <a:p>
            <a:r>
              <a:rPr lang="en-US" dirty="0" smtClean="0"/>
              <a:t>Errors likely.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 NOTAM issuance-prior to DDN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924A-C0F5-499A-B5B1-969795DFBF43}" type="datetime1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DOT&amp;PF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0580">
            <a:off x="2946202" y="2506417"/>
            <a:ext cx="2548440" cy="30922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08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843181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57400"/>
            <a:ext cx="4343400" cy="4343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October 2009</a:t>
            </a:r>
          </a:p>
          <a:p>
            <a:pPr lvl="1"/>
            <a:r>
              <a:rPr lang="en-US" dirty="0" smtClean="0"/>
              <a:t>Introduction to DDN</a:t>
            </a:r>
          </a:p>
          <a:p>
            <a:r>
              <a:rPr lang="en-US" dirty="0" smtClean="0"/>
              <a:t>April 2010</a:t>
            </a:r>
          </a:p>
          <a:p>
            <a:pPr lvl="1"/>
            <a:r>
              <a:rPr lang="en-US" dirty="0" smtClean="0"/>
              <a:t>Data gathering</a:t>
            </a:r>
          </a:p>
          <a:p>
            <a:pPr lvl="2"/>
            <a:r>
              <a:rPr lang="en-US" dirty="0" smtClean="0"/>
              <a:t>Airfield data, segment by segment</a:t>
            </a:r>
          </a:p>
          <a:p>
            <a:pPr lvl="2"/>
            <a:r>
              <a:rPr lang="en-US" dirty="0" smtClean="0"/>
              <a:t>LOA’s, MOU’s and external processes</a:t>
            </a:r>
          </a:p>
          <a:p>
            <a:pPr lvl="2"/>
            <a:r>
              <a:rPr lang="en-US" dirty="0" smtClean="0"/>
              <a:t>Alaska specific oddities</a:t>
            </a:r>
          </a:p>
          <a:p>
            <a:pPr lvl="3"/>
            <a:r>
              <a:rPr lang="en-US" dirty="0" smtClean="0"/>
              <a:t>Ski strips, float ponds, edge cones</a:t>
            </a:r>
          </a:p>
          <a:p>
            <a:pPr lvl="3"/>
            <a:r>
              <a:rPr lang="en-US" dirty="0" smtClean="0"/>
              <a:t>Runway closures are different here!</a:t>
            </a:r>
          </a:p>
          <a:p>
            <a:pPr lvl="2"/>
            <a:r>
              <a:rPr lang="en-US" dirty="0" smtClean="0"/>
              <a:t>Internal processes</a:t>
            </a:r>
          </a:p>
          <a:p>
            <a:pPr lvl="3"/>
            <a:r>
              <a:rPr lang="en-US" dirty="0" smtClean="0"/>
              <a:t>technology, internet connections, rules, laws, best practices, hazard avoidance</a:t>
            </a:r>
          </a:p>
          <a:p>
            <a:r>
              <a:rPr lang="en-US" dirty="0" smtClean="0"/>
              <a:t>August 2010</a:t>
            </a:r>
          </a:p>
          <a:p>
            <a:pPr lvl="1"/>
            <a:r>
              <a:rPr lang="en-US" dirty="0" smtClean="0"/>
              <a:t>DDN testing begins </a:t>
            </a:r>
          </a:p>
          <a:p>
            <a:pPr lvl="1"/>
            <a:r>
              <a:rPr lang="en-US" dirty="0" smtClean="0"/>
              <a:t>Very press-worthy in Alaska!</a:t>
            </a:r>
          </a:p>
          <a:p>
            <a:pPr lvl="3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to DDN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924A-C0F5-499A-B5B1-969795DFBF43}" type="datetime1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DOT&amp;PF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72866">
            <a:off x="5795055" y="3170285"/>
            <a:ext cx="2676827" cy="228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62400"/>
            <a:ext cx="307640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15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Ops and DDN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924A-C0F5-499A-B5B1-969795DFBF43}" type="datetime1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DOT&amp;PF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19400" y="2057400"/>
            <a:ext cx="39624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Extreme weather + DDN = lots of changes</a:t>
            </a:r>
          </a:p>
          <a:p>
            <a:r>
              <a:rPr lang="en-US" dirty="0" smtClean="0"/>
              <a:t>Originator now responsible for surface groupings, not FSS</a:t>
            </a:r>
          </a:p>
          <a:p>
            <a:r>
              <a:rPr lang="en-US" dirty="0" smtClean="0"/>
              <a:t>Notifications to ATCT, air carriers, users</a:t>
            </a:r>
          </a:p>
          <a:p>
            <a:r>
              <a:rPr lang="en-US" dirty="0" smtClean="0"/>
              <a:t>Surface condition end times</a:t>
            </a:r>
          </a:p>
          <a:p>
            <a:r>
              <a:rPr lang="en-US" dirty="0" smtClean="0"/>
              <a:t>End result? Reaching out to FAA, users, other airports to seek guidance &amp; find best practices.</a:t>
            </a:r>
          </a:p>
          <a:p>
            <a:endParaRPr lang="en-US" dirty="0"/>
          </a:p>
        </p:txBody>
      </p:sp>
      <p:pic>
        <p:nvPicPr>
          <p:cNvPr id="4098" name="Picture 2" descr="C:\Documents and Settings\mlosborn\Desktop\DDN\Airfield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2196407" cy="3124200"/>
          </a:xfrm>
          <a:prstGeom prst="rect">
            <a:avLst/>
          </a:prstGeom>
          <a:noFill/>
        </p:spPr>
      </p:pic>
      <p:pic>
        <p:nvPicPr>
          <p:cNvPr id="4099" name="Picture 3" descr="C:\Documents and Settings\mlosborn\Desktop\DDN\Airfield 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514600"/>
            <a:ext cx="1995652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45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2133600"/>
            <a:ext cx="38862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Conversion from a one page fax summary to ATCT/users/maintenance</a:t>
            </a:r>
          </a:p>
          <a:p>
            <a:r>
              <a:rPr lang="en-US" dirty="0" smtClean="0"/>
              <a:t>Interface navigation</a:t>
            </a:r>
          </a:p>
          <a:p>
            <a:r>
              <a:rPr lang="en-US" dirty="0" smtClean="0"/>
              <a:t>Consistency in reporting/grouping NOTAMS</a:t>
            </a:r>
          </a:p>
          <a:p>
            <a:r>
              <a:rPr lang="en-US" dirty="0" smtClean="0"/>
              <a:t>TALPA-ARC test (paper based)</a:t>
            </a:r>
          </a:p>
          <a:p>
            <a:r>
              <a:rPr lang="en-US" dirty="0" smtClean="0"/>
              <a:t>Internal communication </a:t>
            </a:r>
          </a:p>
          <a:p>
            <a:r>
              <a:rPr lang="en-US" dirty="0" smtClean="0"/>
              <a:t>Technology. In-vehicle distractions. Slow internet speeds.</a:t>
            </a:r>
          </a:p>
          <a:p>
            <a:r>
              <a:rPr lang="en-US" dirty="0" smtClean="0"/>
              <a:t>Occasional outages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924A-C0F5-499A-B5B1-969795DFBF43}" type="datetime1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DOT&amp;PF</a:t>
            </a:r>
            <a:endParaRPr lang="en-US" dirty="0"/>
          </a:p>
        </p:txBody>
      </p:sp>
      <p:pic>
        <p:nvPicPr>
          <p:cNvPr id="5122" name="Picture 2" descr="C:\Documents and Settings\mlosborn\Desktop\DDN\Airfield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2133600" cy="1447800"/>
          </a:xfrm>
          <a:prstGeom prst="rect">
            <a:avLst/>
          </a:prstGeom>
          <a:noFill/>
        </p:spPr>
      </p:pic>
      <p:pic>
        <p:nvPicPr>
          <p:cNvPr id="5123" name="Picture 3" descr="C:\Documents and Settings\mlosborn\Desktop\DDN\Airfield 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057400"/>
            <a:ext cx="2209800" cy="1447800"/>
          </a:xfrm>
          <a:prstGeom prst="rect">
            <a:avLst/>
          </a:prstGeom>
          <a:noFill/>
        </p:spPr>
      </p:pic>
      <p:pic>
        <p:nvPicPr>
          <p:cNvPr id="5124" name="Picture 4" descr="C:\Documents and Settings\mlosborn\Desktop\DDN\DSC_4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3000"/>
            <a:ext cx="2177355" cy="1447800"/>
          </a:xfrm>
          <a:prstGeom prst="rect">
            <a:avLst/>
          </a:prstGeom>
          <a:noFill/>
        </p:spPr>
      </p:pic>
      <p:pic>
        <p:nvPicPr>
          <p:cNvPr id="5125" name="Picture 5" descr="C:\Documents and Settings\mlosborn\Desktop\DDN\IMG_0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029200"/>
            <a:ext cx="2209800" cy="1371600"/>
          </a:xfrm>
          <a:prstGeom prst="rect">
            <a:avLst/>
          </a:prstGeom>
          <a:noFill/>
        </p:spPr>
      </p:pic>
      <p:pic>
        <p:nvPicPr>
          <p:cNvPr id="5126" name="Picture 6" descr="C:\Documents and Settings\mlosborn\Desktop\DDN\IMG_03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581400"/>
            <a:ext cx="2324592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57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57400"/>
            <a:ext cx="3505200" cy="4343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Enhanced safety</a:t>
            </a:r>
          </a:p>
          <a:p>
            <a:r>
              <a:rPr lang="en-US" dirty="0" smtClean="0"/>
              <a:t>Timely and accurate communication of critical information</a:t>
            </a:r>
          </a:p>
          <a:p>
            <a:r>
              <a:rPr lang="en-US" dirty="0" smtClean="0"/>
              <a:t>Need for supplemental systems minimized</a:t>
            </a:r>
          </a:p>
          <a:p>
            <a:r>
              <a:rPr lang="en-US" dirty="0" smtClean="0"/>
              <a:t>Originators have ‘ownership’ of NOTAMS issued.</a:t>
            </a:r>
          </a:p>
          <a:p>
            <a:r>
              <a:rPr lang="en-US" dirty="0" smtClean="0"/>
              <a:t>Ability to stay in the airfield environment and continue assessments when conditions are changing rapidly.  </a:t>
            </a:r>
          </a:p>
          <a:p>
            <a:r>
              <a:rPr lang="en-US" dirty="0" smtClean="0"/>
              <a:t>Standardization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924A-C0F5-499A-B5B1-969795DFBF43}" type="datetime1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DOT&amp;PF</a:t>
            </a:r>
            <a:endParaRPr lang="en-US" dirty="0"/>
          </a:p>
        </p:txBody>
      </p:sp>
      <p:pic>
        <p:nvPicPr>
          <p:cNvPr id="6146" name="Picture 2" descr="C:\Documents and Settings\mlosborn\Desktop\DDN\DSC_4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057400"/>
            <a:ext cx="2057400" cy="1752600"/>
          </a:xfrm>
          <a:prstGeom prst="rect">
            <a:avLst/>
          </a:prstGeom>
          <a:noFill/>
        </p:spPr>
      </p:pic>
      <p:pic>
        <p:nvPicPr>
          <p:cNvPr id="6147" name="Picture 3" descr="C:\Documents and Settings\mlosborn\Desktop\DDN\Airfield 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057400"/>
            <a:ext cx="2404212" cy="1752600"/>
          </a:xfrm>
          <a:prstGeom prst="rect">
            <a:avLst/>
          </a:prstGeom>
          <a:noFill/>
        </p:spPr>
      </p:pic>
      <p:pic>
        <p:nvPicPr>
          <p:cNvPr id="6148" name="Picture 4" descr="C:\Documents and Settings\mlosborn\Desktop\DDN\Airfield 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114800"/>
            <a:ext cx="2286000" cy="1905000"/>
          </a:xfrm>
          <a:prstGeom prst="rect">
            <a:avLst/>
          </a:prstGeom>
          <a:noFill/>
        </p:spPr>
      </p:pic>
      <p:pic>
        <p:nvPicPr>
          <p:cNvPr id="6149" name="Picture 5" descr="C:\Documents and Settings\mlosborn\Desktop\DDN\Airfield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114800"/>
            <a:ext cx="236220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89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2057400"/>
            <a:ext cx="35052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Acceptance and support of DDN </a:t>
            </a:r>
          </a:p>
          <a:p>
            <a:r>
              <a:rPr lang="en-US" dirty="0" smtClean="0"/>
              <a:t>IT changes to facilitate field entries</a:t>
            </a:r>
          </a:p>
          <a:p>
            <a:r>
              <a:rPr lang="en-US" dirty="0" smtClean="0"/>
              <a:t>Support from users and ATCT</a:t>
            </a:r>
          </a:p>
          <a:p>
            <a:r>
              <a:rPr lang="en-US" dirty="0" smtClean="0"/>
              <a:t>Post season snow meetings to refine processes and expectations.</a:t>
            </a:r>
          </a:p>
          <a:p>
            <a:r>
              <a:rPr lang="en-US" dirty="0" smtClean="0"/>
              <a:t>Legacy system still available, if needed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 Today</a:t>
            </a:r>
            <a:endParaRPr lang="en-US" dirty="0"/>
          </a:p>
        </p:txBody>
      </p:sp>
      <p:pic>
        <p:nvPicPr>
          <p:cNvPr id="7170" name="Picture 2" descr="C:\Documents and Settings\mlosborn\Desktop\DDN\10-30-10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PF-Pr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DOTPF-Preso.potx</Template>
  <TotalTime>1935</TotalTime>
  <Words>780</Words>
  <Application>Microsoft Office PowerPoint</Application>
  <PresentationFormat>On-screen Show (4:3)</PresentationFormat>
  <Paragraphs>142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DOTPF-Preso</vt:lpstr>
      <vt:lpstr>Slide 1</vt:lpstr>
      <vt:lpstr>Fairbanks International Airport DDN</vt:lpstr>
      <vt:lpstr>FAI Stats</vt:lpstr>
      <vt:lpstr>FAI NOTAM issuance-prior to DDN</vt:lpstr>
      <vt:lpstr>Conversion to DDN</vt:lpstr>
      <vt:lpstr>Winter Ops and DDN</vt:lpstr>
      <vt:lpstr>Challenges </vt:lpstr>
      <vt:lpstr>Benefits</vt:lpstr>
      <vt:lpstr>FAI Today</vt:lpstr>
      <vt:lpstr>DDN Field Equipment</vt:lpstr>
      <vt:lpstr>DDN Field Equipment</vt:lpstr>
      <vt:lpstr>DDN Field Equipment</vt:lpstr>
      <vt:lpstr>DDN Field Equipment</vt:lpstr>
      <vt:lpstr>DDN Field Equipment</vt:lpstr>
      <vt:lpstr>Recent Changes to WEF Times</vt:lpstr>
      <vt:lpstr>WEF Time Changes</vt:lpstr>
      <vt:lpstr>iPad DDN Manager Notam Entry Comments</vt:lpstr>
      <vt:lpstr>iPad DDN Manager Notam Entry Comments</vt:lpstr>
      <vt:lpstr>Comments &amp; Suggestions</vt:lpstr>
      <vt:lpstr>Questions?</vt:lpstr>
    </vt:vector>
  </TitlesOfParts>
  <Company>Transportation &amp; Public Facilities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thrisdal</cp:lastModifiedBy>
  <cp:revision>92</cp:revision>
  <dcterms:created xsi:type="dcterms:W3CDTF">2011-01-05T20:45:36Z</dcterms:created>
  <dcterms:modified xsi:type="dcterms:W3CDTF">2012-05-04T07:10:55Z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