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8"/>
  </p:notesMasterIdLst>
  <p:handoutMasterIdLst>
    <p:handoutMasterId r:id="rId19"/>
  </p:handoutMasterIdLst>
  <p:sldIdLst>
    <p:sldId id="273" r:id="rId2"/>
    <p:sldId id="462" r:id="rId3"/>
    <p:sldId id="274" r:id="rId4"/>
    <p:sldId id="465" r:id="rId5"/>
    <p:sldId id="464" r:id="rId6"/>
    <p:sldId id="401" r:id="rId7"/>
    <p:sldId id="394" r:id="rId8"/>
    <p:sldId id="408" r:id="rId9"/>
    <p:sldId id="406" r:id="rId10"/>
    <p:sldId id="416" r:id="rId11"/>
    <p:sldId id="409" r:id="rId12"/>
    <p:sldId id="412" r:id="rId13"/>
    <p:sldId id="351" r:id="rId14"/>
    <p:sldId id="463" r:id="rId15"/>
    <p:sldId id="466" r:id="rId16"/>
    <p:sldId id="459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lle Briggs" initials="J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FF0000"/>
    <a:srgbClr val="FFFF99"/>
    <a:srgbClr val="FFCC00"/>
    <a:srgbClr val="008000"/>
    <a:srgbClr val="33CC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171" autoAdjust="0"/>
    <p:restoredTop sz="82939" autoAdjust="0"/>
  </p:normalViewPr>
  <p:slideViewPr>
    <p:cSldViewPr snapToGrid="0">
      <p:cViewPr>
        <p:scale>
          <a:sx n="100" d="100"/>
          <a:sy n="100" d="100"/>
        </p:scale>
        <p:origin x="-330" y="-144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3132" y="-7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>
            <a:lvl1pPr defTabSz="912813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9" tIns="45615" rIns="91229" bIns="45615" numCol="1" anchor="b" anchorCtr="0" compatLnSpc="1">
            <a:prstTxWarp prst="textNoShape">
              <a:avLst/>
            </a:prstTxWarp>
          </a:bodyPr>
          <a:lstStyle>
            <a:lvl1pPr defTabSz="912813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9" tIns="45615" rIns="91229" bIns="45615" numCol="1" anchor="b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2AFE0E4-AB57-4D96-8826-53E9B7210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13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>
            <a:lvl1pPr defTabSz="912813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9" tIns="45615" rIns="91229" bIns="45615" numCol="1" anchor="b" anchorCtr="0" compatLnSpc="1">
            <a:prstTxWarp prst="textNoShape">
              <a:avLst/>
            </a:prstTxWarp>
          </a:bodyPr>
          <a:lstStyle>
            <a:lvl1pPr defTabSz="912813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9" tIns="45615" rIns="91229" bIns="45615" numCol="1" anchor="b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4E94355-5724-4053-90CE-4CDDE1D2B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13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BFE8F6-6442-457F-88DF-AABA4280DD6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D8F50C-CF21-4882-9E5B-F7F35D3C1832}" type="slidenum">
              <a:rPr lang="en-US"/>
              <a:pPr/>
              <a:t>10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self assessment can be done as part of a planning process and</a:t>
            </a:r>
            <a:r>
              <a:rPr lang="en-US" baseline="0" dirty="0" smtClean="0"/>
              <a:t> or as part of other projects or efforts.</a:t>
            </a:r>
          </a:p>
          <a:p>
            <a:r>
              <a:rPr lang="en-US" baseline="0" dirty="0" smtClean="0"/>
              <a:t>We have funded these at Cold Bay and Willow</a:t>
            </a:r>
            <a:endParaRPr lang="en-US" dirty="0" smtClean="0"/>
          </a:p>
          <a:p>
            <a:r>
              <a:rPr lang="en-US" dirty="0" smtClean="0"/>
              <a:t>ALP – Planning</a:t>
            </a:r>
          </a:p>
          <a:p>
            <a:r>
              <a:rPr lang="en-US" dirty="0" smtClean="0"/>
              <a:t>Exhibit A – ROW - Design – Survey - Legal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E94355-5724-4053-90CE-4CDDE1D2B24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86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 txBox="1">
            <a:spLocks noGrp="1" noChangeArrowheads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9" tIns="45615" rIns="91229" bIns="45615" anchor="b"/>
          <a:lstStyle/>
          <a:p>
            <a:pPr algn="r" defTabSz="912813"/>
            <a:fld id="{844835C6-8002-425F-B287-F08D7742066E}" type="slidenum">
              <a:rPr lang="en-US" sz="1200">
                <a:latin typeface="Times New Roman" pitchFamily="18" charset="0"/>
              </a:rPr>
              <a:pPr algn="r" defTabSz="912813"/>
              <a:t>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693738"/>
            <a:ext cx="4621212" cy="3465512"/>
          </a:xfrm>
          <a:solidFill>
            <a:srgbClr val="FFFFFF"/>
          </a:solidFill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4391025"/>
            <a:ext cx="5149850" cy="42370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650" tIns="45825" rIns="91650" bIns="45825"/>
          <a:lstStyle/>
          <a:p>
            <a:pPr eaLnBrk="1" hangingPunct="1"/>
            <a:r>
              <a:rPr lang="en-US" dirty="0" smtClean="0"/>
              <a:t>Most</a:t>
            </a:r>
            <a:r>
              <a:rPr lang="en-US" baseline="0" dirty="0" smtClean="0"/>
              <a:t> important: T</a:t>
            </a:r>
            <a:r>
              <a:rPr lang="en-US" dirty="0" smtClean="0"/>
              <a:t>he sponsor and FAA must be working together </a:t>
            </a:r>
            <a:r>
              <a:rPr lang="en-US" baseline="0" dirty="0" smtClean="0"/>
              <a:t>to develop corrective actions plans</a:t>
            </a:r>
          </a:p>
          <a:p>
            <a:pPr eaLnBrk="1" hangingPunct="1"/>
            <a:r>
              <a:rPr lang="en-US" baseline="0" dirty="0" smtClean="0"/>
              <a:t>We in FAA are committed to help and support sponsors that attempt voluntary compliance.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E94355-5724-4053-90CE-4CDDE1D2B24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53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4DC6E8-1F1D-4418-A62E-0BFD79445D7C}" type="slidenum">
              <a:rPr lang="en-US"/>
              <a:pPr/>
              <a:t>15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that I would  like to leave</a:t>
            </a:r>
            <a:r>
              <a:rPr lang="en-US" baseline="0" dirty="0" smtClean="0"/>
              <a:t> you with the </a:t>
            </a:r>
            <a:r>
              <a:rPr lang="en-US" baseline="0" smtClean="0"/>
              <a:t>following questions.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4DC6E8-1F1D-4418-A62E-0BFD79445D7C}" type="slidenum">
              <a:rPr lang="en-US"/>
              <a:pPr/>
              <a:t>16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Transport enables trade between peoples, which in turn establishes civilizations.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Romans built over 53,000 miles</a:t>
            </a:r>
          </a:p>
          <a:p>
            <a:r>
              <a:rPr lang="en-US" dirty="0" smtClean="0"/>
              <a:t>The Romans had a saying "All roads lead to Rome."</a:t>
            </a:r>
          </a:p>
          <a:p>
            <a:r>
              <a:rPr lang="en-US" dirty="0" smtClean="0"/>
              <a:t>Image:</a:t>
            </a:r>
            <a:r>
              <a:rPr lang="en-US" baseline="0" dirty="0" smtClean="0"/>
              <a:t> </a:t>
            </a:r>
            <a:r>
              <a:rPr lang="en-US" dirty="0" smtClean="0"/>
              <a:t>http://www.historylink102.com/Rome/roman-roads.htm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E94355-5724-4053-90CE-4CDDE1D2B24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01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6CF7BC-55DA-4520-BF90-5D5CA46FABB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04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Promotes Aviation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Transportation can be divided into infrastructure, aircraft and operations.</a:t>
            </a:r>
          </a:p>
          <a:p>
            <a:pPr eaLnBrk="1" hangingPunct="1"/>
            <a:r>
              <a:rPr lang="en-US" dirty="0" smtClean="0"/>
              <a:t>The </a:t>
            </a:r>
            <a:r>
              <a:rPr lang="en-US" dirty="0" smtClean="0"/>
              <a:t>system </a:t>
            </a:r>
            <a:r>
              <a:rPr lang="en-US" dirty="0" smtClean="0"/>
              <a:t>has</a:t>
            </a:r>
            <a:r>
              <a:rPr lang="en-US" baseline="0" dirty="0" smtClean="0"/>
              <a:t> many subcategories</a:t>
            </a:r>
            <a:r>
              <a:rPr lang="en-US" baseline="0" dirty="0" smtClean="0"/>
              <a:t>.</a:t>
            </a:r>
            <a:endParaRPr lang="en-US" baseline="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our airports – our system of airports</a:t>
            </a:r>
          </a:p>
          <a:p>
            <a:r>
              <a:rPr lang="en-US" dirty="0" smtClean="0"/>
              <a:t>These airports &amp; the link between them determines the quality of life of these communities</a:t>
            </a:r>
          </a:p>
          <a:p>
            <a:r>
              <a:rPr lang="en-US" dirty="0" smtClean="0"/>
              <a:t>And in part it determines the success of the State &amp; Country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E94355-5724-4053-90CE-4CDDE1D2B24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95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Think of it as The </a:t>
            </a:r>
            <a:r>
              <a:rPr lang="en-US" u="sng" dirty="0" smtClean="0"/>
              <a:t>39 Commandments </a:t>
            </a:r>
          </a:p>
          <a:p>
            <a:r>
              <a:rPr lang="en-US" dirty="0" smtClean="0"/>
              <a:t>These</a:t>
            </a:r>
            <a:r>
              <a:rPr lang="en-US" baseline="0" dirty="0" smtClean="0"/>
              <a:t> assurances are in part the path how airports need to managed</a:t>
            </a:r>
          </a:p>
          <a:p>
            <a:r>
              <a:rPr lang="en-US" baseline="0" dirty="0" smtClean="0"/>
              <a:t>As an example, assurances tell us about </a:t>
            </a:r>
            <a:r>
              <a:rPr lang="en-US" b="1" baseline="0" dirty="0" smtClean="0"/>
              <a:t>minimum standards </a:t>
            </a:r>
            <a:r>
              <a:rPr lang="en-US" baseline="0" dirty="0" smtClean="0"/>
              <a:t>about how to work with </a:t>
            </a:r>
          </a:p>
          <a:p>
            <a:r>
              <a:rPr lang="en-US" baseline="0" dirty="0" smtClean="0"/>
              <a:t>the Community -  </a:t>
            </a:r>
          </a:p>
          <a:p>
            <a:r>
              <a:rPr lang="en-US" baseline="0" dirty="0" smtClean="0"/>
              <a:t>Maintaining a safe and secured airport</a:t>
            </a:r>
          </a:p>
          <a:p>
            <a:r>
              <a:rPr lang="en-US" dirty="0" smtClean="0"/>
              <a:t>How to mange the airport finances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E94355-5724-4053-90CE-4CDDE1D2B24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11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Assurances Shown</a:t>
            </a:r>
            <a:r>
              <a:rPr lang="en-US" u="sng" baseline="0" dirty="0" smtClean="0"/>
              <a:t> in blue were highlighted at the OIG fraud prevention conference as challenging for sponsors</a:t>
            </a:r>
            <a:endParaRPr lang="en-US" u="sng" dirty="0" smtClean="0"/>
          </a:p>
          <a:p>
            <a:r>
              <a:rPr lang="en-US" u="sng" dirty="0" smtClean="0"/>
              <a:t>The 39 Commandments </a:t>
            </a:r>
            <a:r>
              <a:rPr lang="en-US" u="sng" dirty="0" smtClean="0"/>
              <a:t>– AIP program is complex and it’s grant obligations require</a:t>
            </a:r>
            <a:r>
              <a:rPr lang="en-US" u="sng" baseline="0" dirty="0" smtClean="0"/>
              <a:t> education and partnership</a:t>
            </a:r>
            <a:endParaRPr lang="en-US" u="sng" dirty="0" smtClean="0"/>
          </a:p>
          <a:p>
            <a:endParaRPr lang="en-US" dirty="0" smtClean="0"/>
          </a:p>
          <a:p>
            <a:r>
              <a:rPr lang="en-US" dirty="0" smtClean="0"/>
              <a:t>As an example let’s take a look at grant assurance 34 Policies,</a:t>
            </a:r>
            <a:r>
              <a:rPr lang="en-US" baseline="0" dirty="0" smtClean="0"/>
              <a:t> standards and specification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E94355-5724-4053-90CE-4CDDE1D2B24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11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8F9395-BB46-4EE6-9A72-0E7FBD0C0101}" type="slidenum">
              <a:rPr lang="en-US"/>
              <a:pPr/>
              <a:t>7</a:t>
            </a:fld>
            <a:endParaRPr lang="en-US"/>
          </a:p>
        </p:txBody>
      </p:sp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85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34 - Policies, Standards, and Specifications </a:t>
            </a:r>
          </a:p>
          <a:p>
            <a:r>
              <a:rPr lang="en-US" dirty="0" smtClean="0"/>
              <a:t>More than 100 </a:t>
            </a:r>
            <a:r>
              <a:rPr lang="en-US" dirty="0" err="1" smtClean="0"/>
              <a:t>Acs</a:t>
            </a:r>
            <a:r>
              <a:rPr lang="en-US" dirty="0" smtClean="0"/>
              <a:t> Guidance letters and Order 10s of thousands of pages in guidance and policy.</a:t>
            </a:r>
          </a:p>
          <a:p>
            <a:r>
              <a:rPr lang="en-US" b="1" dirty="0" smtClean="0"/>
              <a:t>Finance</a:t>
            </a:r>
          </a:p>
          <a:p>
            <a:r>
              <a:rPr lang="en-US" dirty="0" smtClean="0"/>
              <a:t>Leasing &amp; Contracts</a:t>
            </a:r>
          </a:p>
          <a:p>
            <a:r>
              <a:rPr lang="en-US" dirty="0" smtClean="0"/>
              <a:t>Safety and Security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Environmental</a:t>
            </a:r>
            <a:r>
              <a:rPr lang="en-US" baseline="0" dirty="0" smtClean="0"/>
              <a:t> &amp; </a:t>
            </a:r>
            <a:r>
              <a:rPr lang="en-US" dirty="0" smtClean="0"/>
              <a:t>Noise</a:t>
            </a:r>
          </a:p>
          <a:p>
            <a:r>
              <a:rPr lang="en-US" dirty="0" smtClean="0"/>
              <a:t>Survey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6CF7BC-55DA-4520-BF90-5D5CA46FABB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04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Everyone </a:t>
            </a:r>
            <a:r>
              <a:rPr lang="en-US" dirty="0" smtClean="0"/>
              <a:t>at each</a:t>
            </a:r>
            <a:r>
              <a:rPr lang="en-US" baseline="0" dirty="0" smtClean="0"/>
              <a:t> airport and local government, consultant community, and at the state and national level </a:t>
            </a:r>
            <a:endParaRPr lang="en-US" baseline="0" dirty="0" smtClean="0"/>
          </a:p>
          <a:p>
            <a:pPr eaLnBrk="1" hangingPunct="1"/>
            <a:r>
              <a:rPr lang="en-US" baseline="0" dirty="0" smtClean="0"/>
              <a:t>Plays a role in the system to keep it safe, efficient and compliant.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Enduring obligations as l1996 as long the airport</a:t>
            </a:r>
          </a:p>
          <a:p>
            <a:r>
              <a:rPr lang="en-US" smtClean="0"/>
              <a:t>Length of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E94355-5724-4053-90CE-4CDDE1D2B24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0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78" descr="title_imagery_no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08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smtClean="0">
                  <a:solidFill>
                    <a:schemeClr val="bg1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smtClean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Select to edit master subtitle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405" y="436067"/>
            <a:ext cx="8059965" cy="6101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59405" y="1206996"/>
            <a:ext cx="3952119" cy="4588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56667" y="1206996"/>
            <a:ext cx="3952119" cy="4588371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88" y="436563"/>
            <a:ext cx="806132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58800" y="1206500"/>
            <a:ext cx="3948113" cy="4589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206500"/>
            <a:ext cx="3949700" cy="4589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4/2/98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NPS Task Force</a:t>
            </a:r>
          </a:p>
        </p:txBody>
      </p:sp>
    </p:spTree>
    <p:extLst>
      <p:ext uri="{BB962C8B-B14F-4D97-AF65-F5344CB8AC3E}">
        <p14:creationId xmlns:p14="http://schemas.microsoft.com/office/powerpoint/2010/main" val="258280297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274A9-D01A-4874-8993-5D035ACEA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469BE-A760-4A48-BBE6-E3DFC099A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89AC8-5556-44C7-81D2-2B428D7A7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err="1" smtClean="0"/>
              <a:t>Fift</a:t>
            </a:r>
            <a:endParaRPr lang="en-US" dirty="0" smtClean="0"/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53C2626-3A9C-4D28-990C-0BEB32129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/>
          </a:p>
        </p:txBody>
      </p:sp>
      <p:sp>
        <p:nvSpPr>
          <p:cNvPr id="56349" name="Text Box 29"/>
          <p:cNvSpPr txBox="1">
            <a:spLocks noChangeArrowheads="1"/>
          </p:cNvSpPr>
          <p:nvPr userDrawn="1"/>
        </p:nvSpPr>
        <p:spPr bwMode="auto">
          <a:xfrm>
            <a:off x="331788" y="6219825"/>
            <a:ext cx="4784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1" dirty="0" smtClean="0">
                <a:solidFill>
                  <a:srgbClr val="C0C0C0"/>
                </a:solidFill>
              </a:rPr>
              <a:t>Airport Federal Obligations</a:t>
            </a:r>
            <a:r>
              <a:rPr lang="en-US" sz="1200" b="1" baseline="0" dirty="0" smtClean="0">
                <a:solidFill>
                  <a:srgbClr val="C0C0C0"/>
                </a:solidFill>
              </a:rPr>
              <a:t> &amp; Planning</a:t>
            </a:r>
            <a:endParaRPr lang="en-US" sz="1200" dirty="0" smtClean="0">
              <a:solidFill>
                <a:srgbClr val="C0C0C0"/>
              </a:solidFill>
            </a:endParaRPr>
          </a:p>
        </p:txBody>
      </p:sp>
      <p:sp>
        <p:nvSpPr>
          <p:cNvPr id="1033" name="Text Box 30"/>
          <p:cNvSpPr txBox="1">
            <a:spLocks noChangeArrowheads="1"/>
          </p:cNvSpPr>
          <p:nvPr userDrawn="1"/>
        </p:nvSpPr>
        <p:spPr bwMode="auto">
          <a:xfrm>
            <a:off x="312738" y="6470650"/>
            <a:ext cx="3740150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dirty="0" smtClean="0">
                <a:solidFill>
                  <a:srgbClr val="C0C0C0"/>
                </a:solidFill>
              </a:rPr>
              <a:t>Tuesday, May 8, 2012</a:t>
            </a:r>
          </a:p>
        </p:txBody>
      </p:sp>
      <p:sp>
        <p:nvSpPr>
          <p:cNvPr id="1034" name="Rectangle 17"/>
          <p:cNvSpPr>
            <a:spLocks noChangeArrowheads="1"/>
          </p:cNvSpPr>
          <p:nvPr userDrawn="1"/>
        </p:nvSpPr>
        <p:spPr bwMode="auto">
          <a:xfrm>
            <a:off x="8720138" y="6400800"/>
            <a:ext cx="423862" cy="457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r">
              <a:defRPr/>
            </a:pPr>
            <a:fld id="{AB6F6C43-93C7-4883-BA30-69E2D5E4E515}" type="slidenum">
              <a:rPr lang="en-US" sz="1200" b="1">
                <a:solidFill>
                  <a:schemeClr val="bg1"/>
                </a:solidFill>
              </a:rPr>
              <a:pPr algn="r">
                <a:defRPr/>
              </a:pPr>
              <a:t>‹#›</a:t>
            </a:fld>
            <a:endParaRPr lang="en-US" sz="1200" b="1">
              <a:solidFill>
                <a:schemeClr val="bg1"/>
              </a:solidFill>
            </a:endParaRPr>
          </a:p>
        </p:txBody>
      </p:sp>
      <p:pic>
        <p:nvPicPr>
          <p:cNvPr id="1035" name="Picture 26" descr="NEW FAA LOGO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DF1F06"/>
              </a:clrFrom>
              <a:clrTo>
                <a:srgbClr val="DF1F06">
                  <a:alpha val="0"/>
                </a:srgbClr>
              </a:clrTo>
            </a:clrChange>
          </a:blip>
          <a:srcRect l="14333" t="3734" r="14973" b="4564"/>
          <a:stretch>
            <a:fillRect/>
          </a:stretch>
        </p:blipFill>
        <p:spPr bwMode="auto">
          <a:xfrm>
            <a:off x="8001000" y="6107113"/>
            <a:ext cx="66040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Text Box 27"/>
          <p:cNvSpPr txBox="1">
            <a:spLocks noChangeArrowheads="1"/>
          </p:cNvSpPr>
          <p:nvPr userDrawn="1"/>
        </p:nvSpPr>
        <p:spPr bwMode="auto">
          <a:xfrm>
            <a:off x="6186488" y="6264275"/>
            <a:ext cx="1716087" cy="403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85000"/>
              </a:lnSpc>
              <a:defRPr/>
            </a:pPr>
            <a:r>
              <a:rPr lang="en-US" sz="1200" smtClean="0">
                <a:solidFill>
                  <a:schemeClr val="bg1"/>
                </a:solidFill>
              </a:rPr>
              <a:t>Federal Aviation Administration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9" r:id="rId8"/>
    <p:sldLayoutId id="2147483658" r:id="rId9"/>
    <p:sldLayoutId id="2147483657" r:id="rId10"/>
    <p:sldLayoutId id="2147483656" r:id="rId11"/>
    <p:sldLayoutId id="2147483655" r:id="rId12"/>
    <p:sldLayoutId id="2147483668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Airport Federal Obligations &amp; Planning </a:t>
            </a:r>
          </a:p>
        </p:txBody>
      </p:sp>
      <p:sp>
        <p:nvSpPr>
          <p:cNvPr id="17412" name="Text Box 17"/>
          <p:cNvSpPr txBox="1">
            <a:spLocks noChangeArrowheads="1"/>
          </p:cNvSpPr>
          <p:nvPr/>
        </p:nvSpPr>
        <p:spPr bwMode="auto">
          <a:xfrm>
            <a:off x="0" y="4887913"/>
            <a:ext cx="5554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</a:rPr>
              <a:t>2012 </a:t>
            </a:r>
            <a:r>
              <a:rPr lang="en-US" sz="1600" dirty="0" smtClean="0">
                <a:solidFill>
                  <a:schemeClr val="bg1"/>
                </a:solidFill>
              </a:rPr>
              <a:t>Alaskan Region Airports  Conference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413" name="Text Box 18"/>
          <p:cNvSpPr txBox="1">
            <a:spLocks noChangeArrowheads="1"/>
          </p:cNvSpPr>
          <p:nvPr/>
        </p:nvSpPr>
        <p:spPr bwMode="auto">
          <a:xfrm>
            <a:off x="0" y="5948363"/>
            <a:ext cx="55610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Gabriel </a:t>
            </a:r>
            <a:r>
              <a:rPr lang="en-US" sz="1600" dirty="0" err="1" smtClean="0">
                <a:solidFill>
                  <a:schemeClr val="bg1"/>
                </a:solidFill>
              </a:rPr>
              <a:t>Mahns</a:t>
            </a:r>
            <a:r>
              <a:rPr lang="en-US" sz="1600" dirty="0" smtClean="0">
                <a:solidFill>
                  <a:schemeClr val="bg1"/>
                </a:solidFill>
              </a:rPr>
              <a:t>, Planning, Compliance &amp; Certification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414" name="Text Box 19"/>
          <p:cNvSpPr txBox="1">
            <a:spLocks noChangeArrowheads="1"/>
          </p:cNvSpPr>
          <p:nvPr/>
        </p:nvSpPr>
        <p:spPr bwMode="auto">
          <a:xfrm>
            <a:off x="0" y="5176838"/>
            <a:ext cx="55689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Tuesday, May 8, 2012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Assurance &amp; Obligations</a:t>
            </a: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222513"/>
            <a:ext cx="8050213" cy="4676637"/>
          </a:xfrm>
        </p:spPr>
        <p:txBody>
          <a:bodyPr/>
          <a:lstStyle/>
          <a:p>
            <a:r>
              <a:rPr lang="en-US" sz="2400" dirty="0"/>
              <a:t>Grant Assurances are how we protect the federal investment</a:t>
            </a:r>
          </a:p>
          <a:p>
            <a:r>
              <a:rPr lang="en-US" sz="2400" dirty="0" smtClean="0"/>
              <a:t>The Sponsor certifies with the grant application that it can comply with grant assurances. </a:t>
            </a:r>
          </a:p>
          <a:p>
            <a:r>
              <a:rPr lang="en-US" sz="2400" dirty="0" smtClean="0"/>
              <a:t>Some kind of airport self assessment should have preceded the grant application </a:t>
            </a:r>
            <a:endParaRPr lang="en-US" sz="2400" dirty="0"/>
          </a:p>
          <a:p>
            <a:r>
              <a:rPr lang="en-US" sz="2400" dirty="0" smtClean="0"/>
              <a:t>Airport self </a:t>
            </a:r>
            <a:r>
              <a:rPr lang="en-US" sz="2400" dirty="0"/>
              <a:t>assessment can be done </a:t>
            </a:r>
            <a:r>
              <a:rPr lang="en-US" sz="2400" dirty="0" smtClean="0"/>
              <a:t>at any time and or as </a:t>
            </a:r>
            <a:r>
              <a:rPr lang="en-US" sz="2400" dirty="0"/>
              <a:t>part of a planning </a:t>
            </a:r>
            <a:r>
              <a:rPr lang="en-US" sz="2400" dirty="0" smtClean="0"/>
              <a:t>process, or </a:t>
            </a:r>
            <a:r>
              <a:rPr lang="en-US" sz="2400" dirty="0"/>
              <a:t>other </a:t>
            </a:r>
            <a:r>
              <a:rPr lang="en-US" sz="2400" dirty="0" smtClean="0"/>
              <a:t>efforts.</a:t>
            </a:r>
          </a:p>
          <a:p>
            <a:r>
              <a:rPr lang="en-US" sz="2400" dirty="0"/>
              <a:t>“If you are not prepared to be held accountable in every regard, then consider carefully before requesting and accepting Federal funds.”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80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405" y="436067"/>
            <a:ext cx="8059965" cy="870219"/>
          </a:xfrm>
        </p:spPr>
        <p:txBody>
          <a:bodyPr/>
          <a:lstStyle/>
          <a:p>
            <a:pPr algn="ctr"/>
            <a:r>
              <a:rPr lang="en-US" dirty="0" smtClean="0"/>
              <a:t>Airport &amp; System </a:t>
            </a:r>
            <a:br>
              <a:rPr lang="en-US" dirty="0" smtClean="0"/>
            </a:br>
            <a:r>
              <a:rPr lang="en-US" dirty="0" smtClean="0"/>
              <a:t>Self Assessment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59405" y="1477107"/>
            <a:ext cx="7874476" cy="431825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Inspect your airport from a Land Use Compliance perspective</a:t>
            </a:r>
          </a:p>
          <a:p>
            <a:pPr lvl="1"/>
            <a:r>
              <a:rPr lang="en-US" sz="2000" b="0" dirty="0" smtClean="0"/>
              <a:t>Review </a:t>
            </a:r>
            <a:r>
              <a:rPr lang="en-US" sz="2000" b="0" dirty="0"/>
              <a:t>the ALP, Exhibit ‘A’, Airport and Zoning Ordinances, Minimum Standards, budget, leases, easements, permits and any other pertinent governing documents to ascertain consistency with the </a:t>
            </a:r>
            <a:r>
              <a:rPr lang="en-US" sz="2000" b="0" dirty="0" smtClean="0"/>
              <a:t>Assurances.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Incompatible </a:t>
            </a:r>
            <a:r>
              <a:rPr lang="en-US" sz="2000" dirty="0"/>
              <a:t>land uses in the airport environs and/or an absence of appropriate compatibility zoning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Existing </a:t>
            </a:r>
            <a:r>
              <a:rPr lang="en-US" sz="2000" dirty="0"/>
              <a:t>“through-the-fence” access for aircraft based off airport property and/or possible future requests for </a:t>
            </a:r>
            <a:r>
              <a:rPr lang="en-US" sz="2000" dirty="0" smtClean="0"/>
              <a:t>same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/>
              <a:t>R</a:t>
            </a:r>
            <a:r>
              <a:rPr lang="en-US" sz="2000" dirty="0" smtClean="0"/>
              <a:t>evenue </a:t>
            </a:r>
            <a:r>
              <a:rPr lang="en-US" sz="2000" dirty="0"/>
              <a:t>diversion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On-airport </a:t>
            </a:r>
            <a:r>
              <a:rPr lang="en-US" sz="2000" dirty="0"/>
              <a:t>residential use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Nonaeronautical</a:t>
            </a:r>
            <a:r>
              <a:rPr lang="en-US" sz="2000" dirty="0" smtClean="0"/>
              <a:t> </a:t>
            </a:r>
            <a:r>
              <a:rPr lang="en-US" sz="2000" dirty="0"/>
              <a:t>local events closing the airport or a runway (such as drag racing on runways</a:t>
            </a:r>
            <a:r>
              <a:rPr lang="en-US" sz="2000" dirty="0" smtClean="0"/>
              <a:t>)</a:t>
            </a:r>
            <a:r>
              <a:rPr lang="en-US" sz="2000" dirty="0"/>
              <a:t> 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/>
              <a:t>O</a:t>
            </a:r>
            <a:r>
              <a:rPr lang="en-US" sz="2000" dirty="0" smtClean="0"/>
              <a:t>ther </a:t>
            </a:r>
            <a:r>
              <a:rPr lang="en-US" sz="2000" dirty="0"/>
              <a:t>activities inconsistent with a safe &amp; self-sustaining airport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4917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44487"/>
            <a:ext cx="8472488" cy="821121"/>
          </a:xfrm>
        </p:spPr>
        <p:txBody>
          <a:bodyPr/>
          <a:lstStyle/>
          <a:p>
            <a:pPr algn="ctr"/>
            <a:r>
              <a:rPr lang="en-US" dirty="0"/>
              <a:t>Airport </a:t>
            </a:r>
            <a:r>
              <a:rPr lang="en-US" dirty="0" smtClean="0"/>
              <a:t>&amp; System </a:t>
            </a:r>
            <a:br>
              <a:rPr lang="en-US" dirty="0" smtClean="0"/>
            </a:br>
            <a:r>
              <a:rPr lang="en-US" dirty="0" smtClean="0"/>
              <a:t>Self </a:t>
            </a:r>
            <a:r>
              <a:rPr lang="en-US" dirty="0"/>
              <a:t>Assessment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Planning for </a:t>
            </a:r>
            <a:r>
              <a:rPr lang="en-US" dirty="0" smtClean="0"/>
              <a:t>Compliance &amp; Correction Plan: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Inventory potential </a:t>
            </a:r>
            <a:r>
              <a:rPr lang="en-US" dirty="0" smtClean="0"/>
              <a:t>problems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List </a:t>
            </a:r>
            <a:r>
              <a:rPr lang="en-US" dirty="0"/>
              <a:t>and describe each existing or potential compliance </a:t>
            </a:r>
            <a:r>
              <a:rPr lang="en-US" dirty="0" smtClean="0"/>
              <a:t>issue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Existing </a:t>
            </a:r>
            <a:r>
              <a:rPr lang="en-US" dirty="0"/>
              <a:t>violations – recommend </a:t>
            </a:r>
            <a:r>
              <a:rPr lang="en-US" dirty="0" smtClean="0"/>
              <a:t>remedies/timeframe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Potential </a:t>
            </a:r>
            <a:r>
              <a:rPr lang="en-US" dirty="0"/>
              <a:t>violations – recommend strategies to avoid </a:t>
            </a:r>
            <a:r>
              <a:rPr lang="en-US" dirty="0" smtClean="0"/>
              <a:t>non-compliance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Develop </a:t>
            </a:r>
            <a:r>
              <a:rPr lang="en-US" dirty="0"/>
              <a:t>&amp; implement strategy/program to educate sponsor’s decision-makers &amp; general public</a:t>
            </a:r>
          </a:p>
        </p:txBody>
      </p:sp>
    </p:spTree>
    <p:extLst>
      <p:ext uri="{BB962C8B-B14F-4D97-AF65-F5344CB8AC3E}">
        <p14:creationId xmlns:p14="http://schemas.microsoft.com/office/powerpoint/2010/main" val="239603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41300"/>
            <a:ext cx="8472488" cy="6096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Planning for Compliance</a:t>
            </a:r>
            <a:endParaRPr lang="en-US" sz="3200" dirty="0" smtClean="0"/>
          </a:p>
        </p:txBody>
      </p:sp>
      <p:sp>
        <p:nvSpPr>
          <p:cNvPr id="33795" name="Content Placeholder 1"/>
          <p:cNvSpPr>
            <a:spLocks noGrp="1"/>
          </p:cNvSpPr>
          <p:nvPr>
            <p:ph idx="1"/>
          </p:nvPr>
        </p:nvSpPr>
        <p:spPr>
          <a:xfrm>
            <a:off x="407988" y="1116013"/>
            <a:ext cx="8050212" cy="4987925"/>
          </a:xfrm>
        </p:spPr>
        <p:txBody>
          <a:bodyPr/>
          <a:lstStyle/>
          <a:p>
            <a:r>
              <a:rPr lang="en-US" sz="2400" dirty="0" smtClean="0"/>
              <a:t>Planning for compliance is a “voluntary compliance effort” from part of the sponsor</a:t>
            </a:r>
          </a:p>
          <a:p>
            <a:r>
              <a:rPr lang="en-US" sz="2400" dirty="0" smtClean="0"/>
              <a:t>Planning provides the opportunity </a:t>
            </a:r>
            <a:r>
              <a:rPr lang="en-US" sz="2400" dirty="0"/>
              <a:t>to identify current and up  coming  compliance issues and take proactive steps to prevent </a:t>
            </a:r>
            <a:r>
              <a:rPr lang="en-US" sz="2400" dirty="0" smtClean="0"/>
              <a:t>them</a:t>
            </a:r>
          </a:p>
          <a:p>
            <a:r>
              <a:rPr lang="en-US" sz="2400" dirty="0" smtClean="0"/>
              <a:t>Making </a:t>
            </a:r>
            <a:r>
              <a:rPr lang="en-US" sz="2400" dirty="0"/>
              <a:t>it part of a Master Plan allows for additional educational tools. 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ponsor’s support to resolve identified deficiencies is key. </a:t>
            </a:r>
            <a:r>
              <a:rPr lang="en-US" sz="2400" dirty="0"/>
              <a:t> Education is the starting point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Challenges of Voluntary Compliance:</a:t>
            </a:r>
          </a:p>
          <a:p>
            <a:pPr lvl="1"/>
            <a:r>
              <a:rPr lang="en-US" dirty="0" smtClean="0"/>
              <a:t>Concern’s of “airing dirty laundry”</a:t>
            </a:r>
          </a:p>
          <a:p>
            <a:pPr lvl="1"/>
            <a:r>
              <a:rPr lang="en-US" dirty="0" smtClean="0"/>
              <a:t>Consultants fear awkward position with their clients.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114" y="778613"/>
            <a:ext cx="5216518" cy="351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087" y="3512348"/>
            <a:ext cx="2336419" cy="170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03" y="3060342"/>
            <a:ext cx="4306187" cy="291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4677167"/>
            <a:ext cx="7458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Every </a:t>
            </a:r>
            <a:r>
              <a:rPr lang="en-US" sz="4000" b="1" dirty="0"/>
              <a:t>airport plays a role in the </a:t>
            </a:r>
            <a:r>
              <a:rPr lang="en-US" sz="4000" b="1" dirty="0" smtClean="0"/>
              <a:t>system 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86455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087" y="3512348"/>
            <a:ext cx="2336419" cy="170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114" y="778613"/>
            <a:ext cx="5216518" cy="351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03" y="3060342"/>
            <a:ext cx="4306187" cy="291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8FB79DD2-F349-4753-8A00-A432E9BC97D9}" type="slidenum">
              <a:rPr lang="en-US"/>
              <a:pPr/>
              <a:t>15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73235" y="592137"/>
            <a:ext cx="8211510" cy="73887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How Compliant is Our Alaska System of Airports?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73235" y="4275475"/>
            <a:ext cx="844691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4400" b="1" dirty="0" smtClean="0"/>
              <a:t>Is the System as Safe &amp; Efficient as it can be?</a:t>
            </a:r>
            <a:r>
              <a:rPr lang="en-US" sz="4400" b="1" dirty="0" smtClean="0">
                <a:solidFill>
                  <a:schemeClr val="bg1"/>
                </a:solidFill>
              </a:rPr>
              <a:t>?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18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8FB79DD2-F349-4753-8A00-A432E9BC97D9}" type="slidenum">
              <a:rPr lang="en-US"/>
              <a:pPr/>
              <a:t>16</a:t>
            </a:fld>
            <a:endParaRPr lang="en-US"/>
          </a:p>
        </p:txBody>
      </p:sp>
      <p:pic>
        <p:nvPicPr>
          <p:cNvPr id="104453" name="Picture 2053" descr="C:\Documents and Settings\gmahns\My Documents\My Pictures\176698main_image_feature_827_ys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1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14325" y="4365625"/>
            <a:ext cx="8429625" cy="93345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Questions?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4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223885" cy="609600"/>
          </a:xfrm>
        </p:spPr>
        <p:txBody>
          <a:bodyPr/>
          <a:lstStyle/>
          <a:p>
            <a:pPr algn="ctr"/>
            <a:r>
              <a:rPr lang="en-US" dirty="0" smtClean="0"/>
              <a:t>Roman Roads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05575" y="4705350"/>
            <a:ext cx="158115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50" y="1062990"/>
            <a:ext cx="7021285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139450" y="5284303"/>
            <a:ext cx="769222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Transportation is Civilization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893" y="1138474"/>
            <a:ext cx="8050213" cy="2178658"/>
          </a:xfrm>
        </p:spPr>
        <p:txBody>
          <a:bodyPr/>
          <a:lstStyle/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Provide a safe and efficient System of Airports today </a:t>
            </a:r>
            <a:r>
              <a:rPr lang="en-US" dirty="0"/>
              <a:t>and into the </a:t>
            </a:r>
            <a:r>
              <a:rPr lang="en-US" dirty="0" smtClean="0"/>
              <a:t>future</a:t>
            </a:r>
          </a:p>
          <a:p>
            <a:pPr eaLnBrk="1" hangingPunct="1"/>
            <a:r>
              <a:rPr lang="en-US" dirty="0" smtClean="0"/>
              <a:t>Protect </a:t>
            </a:r>
            <a:r>
              <a:rPr lang="en-US" dirty="0"/>
              <a:t>the public interest in Civil Aviation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847" y="3391781"/>
            <a:ext cx="1748467" cy="176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5070" y="3616186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Infrastructure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63284" y="3622812"/>
            <a:ext cx="2404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Aircraft/Vehicles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72919" y="5479772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05575" y="4705350"/>
            <a:ext cx="158115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114" y="778613"/>
            <a:ext cx="5216518" cy="351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03" y="3060342"/>
            <a:ext cx="4306187" cy="291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087" y="3512348"/>
            <a:ext cx="2336419" cy="170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20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Financial Aid Obligations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69771" y="1761478"/>
            <a:ext cx="4013200" cy="45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81000" indent="-381000">
              <a:spcBef>
                <a:spcPct val="0"/>
              </a:spcBef>
              <a:buFontTx/>
              <a:buAutoNum type="arabicPeriod"/>
              <a:tabLst>
                <a:tab pos="342900" algn="l"/>
              </a:tabLst>
            </a:pPr>
            <a:r>
              <a:rPr lang="en-US" sz="1300" dirty="0" smtClean="0"/>
              <a:t>General Federal Requirements</a:t>
            </a:r>
          </a:p>
          <a:p>
            <a:pPr marL="381000" indent="-381000">
              <a:spcBef>
                <a:spcPct val="0"/>
              </a:spcBef>
              <a:buFontTx/>
              <a:buAutoNum type="arabicPeriod"/>
              <a:tabLst>
                <a:tab pos="342900" algn="l"/>
              </a:tabLst>
            </a:pPr>
            <a:r>
              <a:rPr lang="en-US" sz="1300" dirty="0" smtClean="0"/>
              <a:t>Responsibility and Authority of the Sponsor </a:t>
            </a:r>
          </a:p>
          <a:p>
            <a:pPr marL="381000" indent="-381000">
              <a:spcBef>
                <a:spcPct val="0"/>
              </a:spcBef>
              <a:buFontTx/>
              <a:buAutoNum type="arabicPeriod"/>
              <a:tabLst>
                <a:tab pos="342900" algn="l"/>
              </a:tabLst>
            </a:pPr>
            <a:r>
              <a:rPr lang="en-US" sz="1300" dirty="0" smtClean="0"/>
              <a:t>Sponsor Fund Availability  </a:t>
            </a:r>
          </a:p>
          <a:p>
            <a:pPr marL="381000" indent="-381000">
              <a:spcBef>
                <a:spcPct val="0"/>
              </a:spcBef>
              <a:buFontTx/>
              <a:buAutoNum type="arabicPeriod"/>
              <a:tabLst>
                <a:tab pos="342900" algn="l"/>
              </a:tabLst>
            </a:pPr>
            <a:r>
              <a:rPr lang="en-US" sz="1300" dirty="0" smtClean="0"/>
              <a:t>Good Title </a:t>
            </a:r>
          </a:p>
          <a:p>
            <a:pPr marL="381000" indent="-381000">
              <a:spcBef>
                <a:spcPct val="0"/>
              </a:spcBef>
              <a:buFontTx/>
              <a:buAutoNum type="arabicPeriod"/>
              <a:tabLst>
                <a:tab pos="342900" algn="l"/>
              </a:tabLst>
            </a:pPr>
            <a:r>
              <a:rPr lang="en-US" sz="1300" dirty="0" smtClean="0"/>
              <a:t>Preserving Rights and Powers </a:t>
            </a:r>
          </a:p>
          <a:p>
            <a:pPr marL="381000" indent="-381000">
              <a:spcBef>
                <a:spcPct val="0"/>
              </a:spcBef>
              <a:buFontTx/>
              <a:buAutoNum type="arabicPeriod"/>
              <a:tabLst>
                <a:tab pos="342900" algn="l"/>
              </a:tabLst>
            </a:pPr>
            <a:r>
              <a:rPr lang="en-US" sz="1300" dirty="0" smtClean="0"/>
              <a:t>Consistency with Local Plans  </a:t>
            </a:r>
          </a:p>
          <a:p>
            <a:pPr marL="381000" indent="-381000">
              <a:spcBef>
                <a:spcPct val="0"/>
              </a:spcBef>
              <a:buFontTx/>
              <a:buAutoNum type="arabicPeriod"/>
              <a:tabLst>
                <a:tab pos="342900" algn="l"/>
              </a:tabLst>
            </a:pPr>
            <a:r>
              <a:rPr lang="en-US" sz="1300" dirty="0" smtClean="0"/>
              <a:t>Consideration of Local Interest  </a:t>
            </a:r>
          </a:p>
          <a:p>
            <a:pPr marL="381000" indent="-381000">
              <a:spcBef>
                <a:spcPct val="0"/>
              </a:spcBef>
              <a:buFontTx/>
              <a:buAutoNum type="arabicPeriod"/>
              <a:tabLst>
                <a:tab pos="342900" algn="l"/>
              </a:tabLst>
            </a:pPr>
            <a:r>
              <a:rPr lang="en-US" sz="1300" dirty="0" smtClean="0"/>
              <a:t>Consultation with Users  </a:t>
            </a:r>
          </a:p>
          <a:p>
            <a:pPr marL="381000" indent="-381000">
              <a:spcBef>
                <a:spcPct val="0"/>
              </a:spcBef>
              <a:buFontTx/>
              <a:buAutoNum type="arabicPeriod"/>
              <a:tabLst>
                <a:tab pos="342900" algn="l"/>
              </a:tabLst>
            </a:pPr>
            <a:r>
              <a:rPr lang="en-US" sz="1300" dirty="0" smtClean="0"/>
              <a:t>Public Hearings  </a:t>
            </a:r>
          </a:p>
          <a:p>
            <a:pPr marL="381000" indent="-381000">
              <a:spcBef>
                <a:spcPct val="0"/>
              </a:spcBef>
              <a:buFontTx/>
              <a:buAutoNum type="arabicPeriod"/>
              <a:tabLst>
                <a:tab pos="342900" algn="l"/>
              </a:tabLst>
            </a:pPr>
            <a:r>
              <a:rPr lang="en-US" sz="1300" dirty="0" smtClean="0"/>
              <a:t>Air and Water Quality Standards  </a:t>
            </a:r>
          </a:p>
          <a:p>
            <a:pPr marL="381000" indent="-381000">
              <a:spcBef>
                <a:spcPct val="0"/>
              </a:spcBef>
              <a:buFontTx/>
              <a:buAutoNum type="arabicPeriod"/>
              <a:tabLst>
                <a:tab pos="342900" algn="l"/>
              </a:tabLst>
            </a:pPr>
            <a:r>
              <a:rPr lang="en-US" sz="1300" dirty="0" smtClean="0"/>
              <a:t>Pavement Preventive Maintenance  </a:t>
            </a:r>
          </a:p>
          <a:p>
            <a:pPr marL="381000" indent="-381000">
              <a:spcBef>
                <a:spcPct val="0"/>
              </a:spcBef>
              <a:buFontTx/>
              <a:buAutoNum type="arabicPeriod"/>
              <a:tabLst>
                <a:tab pos="342900" algn="l"/>
              </a:tabLst>
            </a:pPr>
            <a:r>
              <a:rPr lang="en-US" sz="1300" dirty="0" smtClean="0"/>
              <a:t>Terminal Development Prerequisites  </a:t>
            </a:r>
          </a:p>
          <a:p>
            <a:pPr marL="381000" indent="-381000">
              <a:spcBef>
                <a:spcPct val="0"/>
              </a:spcBef>
              <a:buFontTx/>
              <a:buAutoNum type="arabicPeriod"/>
              <a:tabLst>
                <a:tab pos="342900" algn="l"/>
              </a:tabLst>
            </a:pPr>
            <a:r>
              <a:rPr lang="en-US" sz="1300" dirty="0" smtClean="0"/>
              <a:t>Accounting System, Audit, and Record Keeping Requirements</a:t>
            </a:r>
          </a:p>
          <a:p>
            <a:pPr marL="381000" indent="-381000">
              <a:spcBef>
                <a:spcPct val="0"/>
              </a:spcBef>
              <a:buFontTx/>
              <a:buAutoNum type="arabicPeriod"/>
              <a:tabLst>
                <a:tab pos="342900" algn="l"/>
              </a:tabLst>
            </a:pPr>
            <a:r>
              <a:rPr lang="en-US" sz="1300" dirty="0" smtClean="0"/>
              <a:t>Minimum Wage Rates  </a:t>
            </a:r>
          </a:p>
          <a:p>
            <a:pPr marL="381000" indent="-381000">
              <a:spcBef>
                <a:spcPct val="0"/>
              </a:spcBef>
              <a:buFontTx/>
              <a:buAutoNum type="arabicPeriod"/>
              <a:tabLst>
                <a:tab pos="342900" algn="l"/>
              </a:tabLst>
            </a:pPr>
            <a:r>
              <a:rPr lang="en-US" sz="1300" dirty="0" smtClean="0"/>
              <a:t>Veteran's Preference  </a:t>
            </a:r>
          </a:p>
          <a:p>
            <a:pPr marL="381000" indent="-381000">
              <a:spcBef>
                <a:spcPct val="0"/>
              </a:spcBef>
              <a:buFontTx/>
              <a:buAutoNum type="arabicPeriod"/>
              <a:tabLst>
                <a:tab pos="342900" algn="l"/>
              </a:tabLst>
            </a:pPr>
            <a:r>
              <a:rPr lang="en-US" sz="1300" dirty="0" smtClean="0"/>
              <a:t>Conformity to Plans and Specifications  </a:t>
            </a:r>
          </a:p>
          <a:p>
            <a:pPr marL="381000" indent="-381000">
              <a:spcBef>
                <a:spcPct val="0"/>
              </a:spcBef>
              <a:buFontTx/>
              <a:buAutoNum type="arabicPeriod"/>
              <a:tabLst>
                <a:tab pos="342900" algn="l"/>
              </a:tabLst>
            </a:pPr>
            <a:r>
              <a:rPr lang="en-US" sz="1300" dirty="0" smtClean="0"/>
              <a:t>Construction Inspection and Approval  </a:t>
            </a:r>
          </a:p>
          <a:p>
            <a:pPr marL="381000" indent="-381000">
              <a:spcBef>
                <a:spcPct val="0"/>
              </a:spcBef>
              <a:buFontTx/>
              <a:buAutoNum type="arabicPeriod"/>
              <a:tabLst>
                <a:tab pos="342900" algn="l"/>
              </a:tabLst>
            </a:pPr>
            <a:r>
              <a:rPr lang="en-US" sz="1300" dirty="0" smtClean="0"/>
              <a:t>Planning Projects</a:t>
            </a:r>
            <a:endParaRPr lang="en-US" sz="1300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897869" y="1761478"/>
            <a:ext cx="3935412" cy="45894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/>
          <a:p>
            <a:pPr marL="381000" indent="-381000">
              <a:spcBef>
                <a:spcPct val="0"/>
              </a:spcBef>
              <a:buFontTx/>
              <a:buAutoNum type="arabicPeriod" startAt="19"/>
              <a:tabLst>
                <a:tab pos="342900" algn="l"/>
              </a:tabLst>
            </a:pPr>
            <a:r>
              <a:rPr lang="en-US" sz="1300" b="1" dirty="0"/>
              <a:t>Operation and Maintenance </a:t>
            </a:r>
          </a:p>
          <a:p>
            <a:pPr marL="381000" indent="-381000">
              <a:spcBef>
                <a:spcPct val="0"/>
              </a:spcBef>
              <a:buFontTx/>
              <a:buAutoNum type="arabicPeriod" startAt="19"/>
              <a:tabLst>
                <a:tab pos="342900" algn="l"/>
              </a:tabLst>
            </a:pPr>
            <a:r>
              <a:rPr lang="en-US" sz="1300" b="1" dirty="0"/>
              <a:t>Hazard Removal and Mitigation  </a:t>
            </a:r>
          </a:p>
          <a:p>
            <a:pPr marL="381000" indent="-381000">
              <a:lnSpc>
                <a:spcPct val="90000"/>
              </a:lnSpc>
              <a:spcBef>
                <a:spcPct val="0"/>
              </a:spcBef>
              <a:buFontTx/>
              <a:buAutoNum type="arabicPeriod" startAt="19"/>
              <a:tabLst>
                <a:tab pos="342900" algn="l"/>
              </a:tabLst>
            </a:pPr>
            <a:r>
              <a:rPr lang="en-US" sz="1300" b="1" dirty="0"/>
              <a:t>Compatible Land Use  </a:t>
            </a:r>
          </a:p>
          <a:p>
            <a:pPr marL="381000" indent="-381000">
              <a:lnSpc>
                <a:spcPct val="90000"/>
              </a:lnSpc>
              <a:spcBef>
                <a:spcPct val="0"/>
              </a:spcBef>
              <a:buFontTx/>
              <a:buAutoNum type="arabicPeriod" startAt="19"/>
              <a:tabLst>
                <a:tab pos="342900" algn="l"/>
              </a:tabLst>
            </a:pPr>
            <a:r>
              <a:rPr lang="en-US" sz="1300" b="1" dirty="0"/>
              <a:t>Economic Nondiscrimination </a:t>
            </a:r>
          </a:p>
          <a:p>
            <a:pPr marL="381000" indent="-381000">
              <a:lnSpc>
                <a:spcPct val="90000"/>
              </a:lnSpc>
              <a:spcBef>
                <a:spcPct val="0"/>
              </a:spcBef>
              <a:buFontTx/>
              <a:buAutoNum type="arabicPeriod" startAt="19"/>
              <a:tabLst>
                <a:tab pos="342900" algn="l"/>
              </a:tabLst>
            </a:pPr>
            <a:r>
              <a:rPr lang="en-US" sz="1300" b="1" dirty="0"/>
              <a:t>Exclusive Rights </a:t>
            </a:r>
          </a:p>
          <a:p>
            <a:pPr marL="381000" indent="-381000">
              <a:lnSpc>
                <a:spcPct val="90000"/>
              </a:lnSpc>
              <a:spcBef>
                <a:spcPct val="0"/>
              </a:spcBef>
              <a:buFontTx/>
              <a:buAutoNum type="arabicPeriod" startAt="19"/>
              <a:tabLst>
                <a:tab pos="342900" algn="l"/>
              </a:tabLst>
            </a:pPr>
            <a:r>
              <a:rPr lang="en-US" sz="1300" b="1" dirty="0"/>
              <a:t>Fee and Rental Structure  </a:t>
            </a:r>
          </a:p>
          <a:p>
            <a:pPr marL="381000" indent="-381000">
              <a:lnSpc>
                <a:spcPct val="90000"/>
              </a:lnSpc>
              <a:spcBef>
                <a:spcPct val="0"/>
              </a:spcBef>
              <a:buFontTx/>
              <a:buAutoNum type="arabicPeriod" startAt="19"/>
              <a:tabLst>
                <a:tab pos="342900" algn="l"/>
              </a:tabLst>
            </a:pPr>
            <a:r>
              <a:rPr lang="en-US" sz="1300" b="1" dirty="0"/>
              <a:t>Airport Revenues  </a:t>
            </a:r>
          </a:p>
          <a:p>
            <a:pPr marL="381000" indent="-381000">
              <a:lnSpc>
                <a:spcPct val="90000"/>
              </a:lnSpc>
              <a:spcBef>
                <a:spcPct val="0"/>
              </a:spcBef>
              <a:buFontTx/>
              <a:buAutoNum type="arabicPeriod" startAt="19"/>
              <a:tabLst>
                <a:tab pos="342900" algn="l"/>
              </a:tabLst>
            </a:pPr>
            <a:r>
              <a:rPr lang="en-US" sz="1300" b="1" dirty="0"/>
              <a:t>Reports and Inspections  </a:t>
            </a:r>
          </a:p>
          <a:p>
            <a:pPr marL="381000" indent="-381000">
              <a:lnSpc>
                <a:spcPct val="90000"/>
              </a:lnSpc>
              <a:spcBef>
                <a:spcPct val="0"/>
              </a:spcBef>
              <a:buFontTx/>
              <a:buAutoNum type="arabicPeriod" startAt="19"/>
              <a:tabLst>
                <a:tab pos="342900" algn="l"/>
              </a:tabLst>
            </a:pPr>
            <a:r>
              <a:rPr lang="en-US" sz="1300" b="1" dirty="0"/>
              <a:t>Use by Government Aircraft  </a:t>
            </a:r>
          </a:p>
          <a:p>
            <a:pPr marL="381000" indent="-381000">
              <a:lnSpc>
                <a:spcPct val="90000"/>
              </a:lnSpc>
              <a:spcBef>
                <a:spcPct val="0"/>
              </a:spcBef>
              <a:buFontTx/>
              <a:buAutoNum type="arabicPeriod" startAt="19"/>
              <a:tabLst>
                <a:tab pos="342900" algn="l"/>
              </a:tabLst>
            </a:pPr>
            <a:r>
              <a:rPr lang="en-US" sz="1300" b="1" dirty="0"/>
              <a:t>Land for Federal Facilities  </a:t>
            </a:r>
          </a:p>
          <a:p>
            <a:pPr marL="381000" indent="-381000">
              <a:lnSpc>
                <a:spcPct val="90000"/>
              </a:lnSpc>
              <a:spcBef>
                <a:spcPct val="0"/>
              </a:spcBef>
              <a:buFontTx/>
              <a:buAutoNum type="arabicPeriod" startAt="19"/>
              <a:tabLst>
                <a:tab pos="342900" algn="l"/>
              </a:tabLst>
            </a:pPr>
            <a:r>
              <a:rPr lang="en-US" sz="1300" b="1" dirty="0"/>
              <a:t>Airport Layout Plan </a:t>
            </a:r>
          </a:p>
          <a:p>
            <a:pPr marL="381000" indent="-381000">
              <a:lnSpc>
                <a:spcPct val="90000"/>
              </a:lnSpc>
              <a:spcBef>
                <a:spcPct val="0"/>
              </a:spcBef>
              <a:buFontTx/>
              <a:buAutoNum type="arabicPeriod" startAt="19"/>
              <a:tabLst>
                <a:tab pos="342900" algn="l"/>
              </a:tabLst>
            </a:pPr>
            <a:r>
              <a:rPr lang="en-US" sz="1300" b="1" dirty="0"/>
              <a:t>Civil Rights  </a:t>
            </a:r>
          </a:p>
          <a:p>
            <a:pPr marL="381000" indent="-381000">
              <a:lnSpc>
                <a:spcPct val="90000"/>
              </a:lnSpc>
              <a:spcBef>
                <a:spcPct val="0"/>
              </a:spcBef>
              <a:buFontTx/>
              <a:buAutoNum type="arabicPeriod" startAt="19"/>
              <a:tabLst>
                <a:tab pos="342900" algn="l"/>
              </a:tabLst>
            </a:pPr>
            <a:r>
              <a:rPr lang="en-US" sz="1300" b="1" dirty="0"/>
              <a:t>Disposal of Land </a:t>
            </a:r>
          </a:p>
          <a:p>
            <a:pPr marL="381000" indent="-381000">
              <a:lnSpc>
                <a:spcPct val="90000"/>
              </a:lnSpc>
              <a:spcBef>
                <a:spcPct val="0"/>
              </a:spcBef>
              <a:buFontTx/>
              <a:buAutoNum type="arabicPeriod" startAt="19"/>
              <a:tabLst>
                <a:tab pos="342900" algn="l"/>
              </a:tabLst>
            </a:pPr>
            <a:r>
              <a:rPr lang="en-US" sz="1300" b="1" dirty="0"/>
              <a:t>Engineering and Design Services  </a:t>
            </a:r>
          </a:p>
          <a:p>
            <a:pPr marL="381000" indent="-381000">
              <a:lnSpc>
                <a:spcPct val="90000"/>
              </a:lnSpc>
              <a:spcBef>
                <a:spcPct val="0"/>
              </a:spcBef>
              <a:buFontTx/>
              <a:buAutoNum type="arabicPeriod" startAt="19"/>
              <a:tabLst>
                <a:tab pos="342900" algn="l"/>
              </a:tabLst>
            </a:pPr>
            <a:r>
              <a:rPr lang="en-US" sz="1300" b="1" dirty="0"/>
              <a:t>Foreign Market Restrictions  </a:t>
            </a:r>
          </a:p>
          <a:p>
            <a:pPr marL="381000" indent="-381000">
              <a:lnSpc>
                <a:spcPct val="90000"/>
              </a:lnSpc>
              <a:spcBef>
                <a:spcPct val="0"/>
              </a:spcBef>
              <a:buFontTx/>
              <a:buAutoNum type="arabicPeriod" startAt="19"/>
              <a:tabLst>
                <a:tab pos="342900" algn="l"/>
              </a:tabLst>
            </a:pPr>
            <a:r>
              <a:rPr lang="en-US" sz="1300" b="1" dirty="0"/>
              <a:t>Policies, Standards, and Specifications  </a:t>
            </a:r>
          </a:p>
          <a:p>
            <a:pPr marL="381000" indent="-381000">
              <a:lnSpc>
                <a:spcPct val="90000"/>
              </a:lnSpc>
              <a:spcBef>
                <a:spcPct val="0"/>
              </a:spcBef>
              <a:buFontTx/>
              <a:buAutoNum type="arabicPeriod" startAt="19"/>
              <a:tabLst>
                <a:tab pos="342900" algn="l"/>
              </a:tabLst>
            </a:pPr>
            <a:r>
              <a:rPr lang="en-US" sz="1300" b="1" dirty="0"/>
              <a:t>Relocation and Real Property Acquisition  </a:t>
            </a:r>
          </a:p>
          <a:p>
            <a:pPr marL="381000" indent="-381000">
              <a:lnSpc>
                <a:spcPct val="90000"/>
              </a:lnSpc>
              <a:spcBef>
                <a:spcPct val="0"/>
              </a:spcBef>
              <a:buFontTx/>
              <a:buAutoNum type="arabicPeriod" startAt="19"/>
              <a:tabLst>
                <a:tab pos="342900" algn="l"/>
              </a:tabLst>
            </a:pPr>
            <a:r>
              <a:rPr lang="en-US" sz="1300" b="1" dirty="0"/>
              <a:t>Access By Intercity Buses  </a:t>
            </a:r>
          </a:p>
          <a:p>
            <a:pPr marL="381000" indent="-381000">
              <a:lnSpc>
                <a:spcPct val="90000"/>
              </a:lnSpc>
              <a:spcBef>
                <a:spcPct val="0"/>
              </a:spcBef>
              <a:buFontTx/>
              <a:buAutoNum type="arabicPeriod" startAt="19"/>
              <a:tabLst>
                <a:tab pos="342900" algn="l"/>
              </a:tabLst>
            </a:pPr>
            <a:r>
              <a:rPr lang="en-US" sz="1300" b="1" dirty="0"/>
              <a:t>Disadvantaged Business Enterprises  </a:t>
            </a:r>
          </a:p>
          <a:p>
            <a:pPr marL="381000" indent="-381000">
              <a:lnSpc>
                <a:spcPct val="90000"/>
              </a:lnSpc>
              <a:spcBef>
                <a:spcPct val="0"/>
              </a:spcBef>
              <a:buFontTx/>
              <a:buAutoNum type="arabicPeriod" startAt="19"/>
              <a:tabLst>
                <a:tab pos="342900" algn="l"/>
              </a:tabLst>
            </a:pPr>
            <a:r>
              <a:rPr lang="en-US" sz="1300" b="1" dirty="0"/>
              <a:t>Hangar Construction  </a:t>
            </a:r>
          </a:p>
          <a:p>
            <a:pPr marL="381000" indent="-381000">
              <a:lnSpc>
                <a:spcPct val="90000"/>
              </a:lnSpc>
              <a:spcBef>
                <a:spcPct val="0"/>
              </a:spcBef>
              <a:buFontTx/>
              <a:buAutoNum type="arabicPeriod" startAt="19"/>
              <a:tabLst>
                <a:tab pos="342900" algn="l"/>
              </a:tabLst>
            </a:pPr>
            <a:r>
              <a:rPr lang="en-US" sz="1300" b="1" dirty="0"/>
              <a:t>Competitive Access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22288" y="1143000"/>
            <a:ext cx="80502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buFontTx/>
              <a:buNone/>
            </a:pPr>
            <a:r>
              <a:rPr lang="en-US" sz="1800" dirty="0"/>
              <a:t>Acceptance of Federal funding obligates airports to comply with an extensive list of grant assurances:</a:t>
            </a:r>
          </a:p>
        </p:txBody>
      </p:sp>
      <p:sp>
        <p:nvSpPr>
          <p:cNvPr id="3" name="Right Brace 2"/>
          <p:cNvSpPr/>
          <p:nvPr/>
        </p:nvSpPr>
        <p:spPr bwMode="auto">
          <a:xfrm>
            <a:off x="3404154" y="2763078"/>
            <a:ext cx="288234" cy="785192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3518286" y="3001785"/>
            <a:ext cx="1202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Community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9" name="Right Brace 8"/>
          <p:cNvSpPr/>
          <p:nvPr/>
        </p:nvSpPr>
        <p:spPr bwMode="auto">
          <a:xfrm>
            <a:off x="7374834" y="2673624"/>
            <a:ext cx="513862" cy="365760"/>
          </a:xfrm>
          <a:prstGeom prst="rightBrac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7577932" y="2702615"/>
            <a:ext cx="929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Finance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11" name="Right Brace 10"/>
          <p:cNvSpPr/>
          <p:nvPr/>
        </p:nvSpPr>
        <p:spPr bwMode="auto">
          <a:xfrm>
            <a:off x="7651984" y="1779268"/>
            <a:ext cx="513862" cy="548640"/>
          </a:xfrm>
          <a:prstGeom prst="rightBrac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7993431" y="1703851"/>
            <a:ext cx="929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Safe &amp; Secured</a:t>
            </a:r>
            <a:endParaRPr lang="en-US" sz="1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3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9" grpId="0" animBg="1"/>
      <p:bldP spid="10" grpId="0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Financial Aid Obligations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69771" y="1761478"/>
            <a:ext cx="4013200" cy="45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81000" indent="-381000">
              <a:spcBef>
                <a:spcPct val="0"/>
              </a:spcBef>
              <a:buFontTx/>
              <a:buAutoNum type="arabicPeriod"/>
              <a:tabLst>
                <a:tab pos="342900" algn="l"/>
              </a:tabLst>
            </a:pPr>
            <a:r>
              <a:rPr lang="en-US" sz="1300" dirty="0" smtClean="0"/>
              <a:t>General Federal Requirements</a:t>
            </a:r>
          </a:p>
          <a:p>
            <a:pPr marL="381000" indent="-381000">
              <a:spcBef>
                <a:spcPct val="0"/>
              </a:spcBef>
              <a:buFontTx/>
              <a:buAutoNum type="arabicPeriod"/>
              <a:tabLst>
                <a:tab pos="342900" algn="l"/>
              </a:tabLst>
            </a:pPr>
            <a:r>
              <a:rPr lang="en-US" sz="1300" dirty="0" smtClean="0"/>
              <a:t>Responsibility and Authority of the Sponsor </a:t>
            </a:r>
          </a:p>
          <a:p>
            <a:pPr marL="381000" indent="-381000">
              <a:spcBef>
                <a:spcPct val="0"/>
              </a:spcBef>
              <a:buFontTx/>
              <a:buAutoNum type="arabicPeriod"/>
              <a:tabLst>
                <a:tab pos="342900" algn="l"/>
              </a:tabLst>
            </a:pPr>
            <a:r>
              <a:rPr lang="en-US" sz="1300" dirty="0" smtClean="0"/>
              <a:t>Sponsor Fund Availability  </a:t>
            </a:r>
          </a:p>
          <a:p>
            <a:pPr marL="381000" indent="-381000">
              <a:spcBef>
                <a:spcPct val="0"/>
              </a:spcBef>
              <a:buFontTx/>
              <a:buAutoNum type="arabicPeriod"/>
              <a:tabLst>
                <a:tab pos="342900" algn="l"/>
              </a:tabLst>
            </a:pPr>
            <a:r>
              <a:rPr lang="en-US" sz="1300" dirty="0" smtClean="0"/>
              <a:t>Good Title </a:t>
            </a:r>
          </a:p>
          <a:p>
            <a:pPr marL="381000" indent="-381000">
              <a:spcBef>
                <a:spcPct val="0"/>
              </a:spcBef>
              <a:buFontTx/>
              <a:buAutoNum type="arabicPeriod"/>
              <a:tabLst>
                <a:tab pos="342900" algn="l"/>
              </a:tabLst>
            </a:pPr>
            <a:r>
              <a:rPr lang="en-US" sz="1300" dirty="0" smtClean="0">
                <a:solidFill>
                  <a:srgbClr val="0000FF"/>
                </a:solidFill>
              </a:rPr>
              <a:t>Preserving Rights and Powers </a:t>
            </a:r>
          </a:p>
          <a:p>
            <a:pPr marL="381000" indent="-381000">
              <a:spcBef>
                <a:spcPct val="0"/>
              </a:spcBef>
              <a:buFontTx/>
              <a:buAutoNum type="arabicPeriod"/>
              <a:tabLst>
                <a:tab pos="342900" algn="l"/>
              </a:tabLst>
            </a:pPr>
            <a:r>
              <a:rPr lang="en-US" sz="1300" dirty="0" smtClean="0"/>
              <a:t>Consistency with Local Plans  </a:t>
            </a:r>
          </a:p>
          <a:p>
            <a:pPr marL="381000" indent="-381000">
              <a:spcBef>
                <a:spcPct val="0"/>
              </a:spcBef>
              <a:buFontTx/>
              <a:buAutoNum type="arabicPeriod"/>
              <a:tabLst>
                <a:tab pos="342900" algn="l"/>
              </a:tabLst>
            </a:pPr>
            <a:r>
              <a:rPr lang="en-US" sz="1300" dirty="0" smtClean="0"/>
              <a:t>Consideration of Local Interest  </a:t>
            </a:r>
          </a:p>
          <a:p>
            <a:pPr marL="381000" indent="-381000">
              <a:spcBef>
                <a:spcPct val="0"/>
              </a:spcBef>
              <a:buFontTx/>
              <a:buAutoNum type="arabicPeriod"/>
              <a:tabLst>
                <a:tab pos="342900" algn="l"/>
              </a:tabLst>
            </a:pPr>
            <a:r>
              <a:rPr lang="en-US" sz="1300" dirty="0" smtClean="0"/>
              <a:t>Consultation with Users  </a:t>
            </a:r>
          </a:p>
          <a:p>
            <a:pPr marL="381000" indent="-381000">
              <a:spcBef>
                <a:spcPct val="0"/>
              </a:spcBef>
              <a:buFontTx/>
              <a:buAutoNum type="arabicPeriod"/>
              <a:tabLst>
                <a:tab pos="342900" algn="l"/>
              </a:tabLst>
            </a:pPr>
            <a:r>
              <a:rPr lang="en-US" sz="1300" dirty="0" smtClean="0"/>
              <a:t>Public Hearings  </a:t>
            </a:r>
          </a:p>
          <a:p>
            <a:pPr marL="381000" indent="-381000">
              <a:spcBef>
                <a:spcPct val="0"/>
              </a:spcBef>
              <a:buFontTx/>
              <a:buAutoNum type="arabicPeriod"/>
              <a:tabLst>
                <a:tab pos="342900" algn="l"/>
              </a:tabLst>
            </a:pPr>
            <a:r>
              <a:rPr lang="en-US" sz="1300" dirty="0" smtClean="0"/>
              <a:t>Air and Water Quality Standards  </a:t>
            </a:r>
          </a:p>
          <a:p>
            <a:pPr marL="381000" indent="-381000">
              <a:spcBef>
                <a:spcPct val="0"/>
              </a:spcBef>
              <a:buFontTx/>
              <a:buAutoNum type="arabicPeriod"/>
              <a:tabLst>
                <a:tab pos="342900" algn="l"/>
              </a:tabLst>
            </a:pPr>
            <a:r>
              <a:rPr lang="en-US" sz="1300" dirty="0" smtClean="0">
                <a:solidFill>
                  <a:srgbClr val="0000FF"/>
                </a:solidFill>
              </a:rPr>
              <a:t>Pavement Preventive Maintenance  </a:t>
            </a:r>
          </a:p>
          <a:p>
            <a:pPr marL="381000" indent="-381000">
              <a:spcBef>
                <a:spcPct val="0"/>
              </a:spcBef>
              <a:buFontTx/>
              <a:buAutoNum type="arabicPeriod"/>
              <a:tabLst>
                <a:tab pos="342900" algn="l"/>
              </a:tabLst>
            </a:pPr>
            <a:r>
              <a:rPr lang="en-US" sz="1300" dirty="0" smtClean="0"/>
              <a:t>Terminal Development Prerequisites  </a:t>
            </a:r>
          </a:p>
          <a:p>
            <a:pPr marL="381000" indent="-381000">
              <a:spcBef>
                <a:spcPct val="0"/>
              </a:spcBef>
              <a:buFontTx/>
              <a:buAutoNum type="arabicPeriod"/>
              <a:tabLst>
                <a:tab pos="342900" algn="l"/>
              </a:tabLst>
            </a:pPr>
            <a:r>
              <a:rPr lang="en-US" sz="1300" dirty="0" smtClean="0"/>
              <a:t>Accounting System, Audit, and Record Keeping Requirements</a:t>
            </a:r>
          </a:p>
          <a:p>
            <a:pPr marL="381000" indent="-381000">
              <a:spcBef>
                <a:spcPct val="0"/>
              </a:spcBef>
              <a:buFontTx/>
              <a:buAutoNum type="arabicPeriod"/>
              <a:tabLst>
                <a:tab pos="342900" algn="l"/>
              </a:tabLst>
            </a:pPr>
            <a:r>
              <a:rPr lang="en-US" sz="1300" dirty="0" smtClean="0"/>
              <a:t>Minimum Wage Rates  </a:t>
            </a:r>
          </a:p>
          <a:p>
            <a:pPr marL="381000" indent="-381000">
              <a:spcBef>
                <a:spcPct val="0"/>
              </a:spcBef>
              <a:buFontTx/>
              <a:buAutoNum type="arabicPeriod"/>
              <a:tabLst>
                <a:tab pos="342900" algn="l"/>
              </a:tabLst>
            </a:pPr>
            <a:r>
              <a:rPr lang="en-US" sz="1300" dirty="0" smtClean="0"/>
              <a:t>Veteran's Preference  </a:t>
            </a:r>
          </a:p>
          <a:p>
            <a:pPr marL="381000" indent="-381000">
              <a:spcBef>
                <a:spcPct val="0"/>
              </a:spcBef>
              <a:buFontTx/>
              <a:buAutoNum type="arabicPeriod"/>
              <a:tabLst>
                <a:tab pos="342900" algn="l"/>
              </a:tabLst>
            </a:pPr>
            <a:r>
              <a:rPr lang="en-US" sz="1300" dirty="0" smtClean="0">
                <a:solidFill>
                  <a:srgbClr val="0000FF"/>
                </a:solidFill>
              </a:rPr>
              <a:t>Conformity to Plans and Specifications  </a:t>
            </a:r>
          </a:p>
          <a:p>
            <a:pPr marL="381000" indent="-381000">
              <a:spcBef>
                <a:spcPct val="0"/>
              </a:spcBef>
              <a:buFontTx/>
              <a:buAutoNum type="arabicPeriod"/>
              <a:tabLst>
                <a:tab pos="342900" algn="l"/>
              </a:tabLst>
            </a:pPr>
            <a:r>
              <a:rPr lang="en-US" sz="1300" dirty="0" smtClean="0">
                <a:solidFill>
                  <a:srgbClr val="0000FF"/>
                </a:solidFill>
              </a:rPr>
              <a:t>Construction Inspection and Approval  </a:t>
            </a:r>
          </a:p>
          <a:p>
            <a:pPr marL="381000" indent="-381000">
              <a:spcBef>
                <a:spcPct val="0"/>
              </a:spcBef>
              <a:buFontTx/>
              <a:buAutoNum type="arabicPeriod"/>
              <a:tabLst>
                <a:tab pos="342900" algn="l"/>
              </a:tabLst>
            </a:pPr>
            <a:r>
              <a:rPr lang="en-US" sz="1300" dirty="0" smtClean="0"/>
              <a:t>Planning Projects</a:t>
            </a:r>
            <a:endParaRPr lang="en-US" sz="1300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897869" y="1761478"/>
            <a:ext cx="3935412" cy="45894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/>
          <a:p>
            <a:pPr marL="381000" indent="-381000">
              <a:spcBef>
                <a:spcPct val="0"/>
              </a:spcBef>
              <a:buFontTx/>
              <a:buAutoNum type="arabicPeriod" startAt="19"/>
              <a:tabLst>
                <a:tab pos="342900" algn="l"/>
              </a:tabLst>
            </a:pPr>
            <a:r>
              <a:rPr lang="en-US" sz="1300" b="1" dirty="0">
                <a:solidFill>
                  <a:srgbClr val="0000FF"/>
                </a:solidFill>
              </a:rPr>
              <a:t>Operation and Maintenance </a:t>
            </a:r>
          </a:p>
          <a:p>
            <a:pPr marL="381000" indent="-381000">
              <a:spcBef>
                <a:spcPct val="0"/>
              </a:spcBef>
              <a:buFontTx/>
              <a:buAutoNum type="arabicPeriod" startAt="19"/>
              <a:tabLst>
                <a:tab pos="342900" algn="l"/>
              </a:tabLst>
            </a:pPr>
            <a:r>
              <a:rPr lang="en-US" sz="1300" b="1" dirty="0">
                <a:solidFill>
                  <a:srgbClr val="0000FF"/>
                </a:solidFill>
              </a:rPr>
              <a:t>Hazard Removal and Mitigation  </a:t>
            </a:r>
          </a:p>
          <a:p>
            <a:pPr marL="381000" indent="-381000">
              <a:lnSpc>
                <a:spcPct val="90000"/>
              </a:lnSpc>
              <a:spcBef>
                <a:spcPct val="0"/>
              </a:spcBef>
              <a:buFontTx/>
              <a:buAutoNum type="arabicPeriod" startAt="19"/>
              <a:tabLst>
                <a:tab pos="342900" algn="l"/>
              </a:tabLst>
            </a:pPr>
            <a:r>
              <a:rPr lang="en-US" sz="1300" b="1" dirty="0">
                <a:solidFill>
                  <a:srgbClr val="0000FF"/>
                </a:solidFill>
              </a:rPr>
              <a:t>Compatible Land Use  </a:t>
            </a:r>
          </a:p>
          <a:p>
            <a:pPr marL="381000" indent="-381000">
              <a:lnSpc>
                <a:spcPct val="90000"/>
              </a:lnSpc>
              <a:spcBef>
                <a:spcPct val="0"/>
              </a:spcBef>
              <a:buFontTx/>
              <a:buAutoNum type="arabicPeriod" startAt="19"/>
              <a:tabLst>
                <a:tab pos="342900" algn="l"/>
              </a:tabLst>
            </a:pPr>
            <a:r>
              <a:rPr lang="en-US" sz="1300" b="1" dirty="0"/>
              <a:t>Economic Nondiscrimination </a:t>
            </a:r>
          </a:p>
          <a:p>
            <a:pPr marL="381000" indent="-381000">
              <a:lnSpc>
                <a:spcPct val="90000"/>
              </a:lnSpc>
              <a:spcBef>
                <a:spcPct val="0"/>
              </a:spcBef>
              <a:buFontTx/>
              <a:buAutoNum type="arabicPeriod" startAt="19"/>
              <a:tabLst>
                <a:tab pos="342900" algn="l"/>
              </a:tabLst>
            </a:pPr>
            <a:r>
              <a:rPr lang="en-US" sz="1300" b="1" dirty="0"/>
              <a:t>Exclusive Rights </a:t>
            </a:r>
          </a:p>
          <a:p>
            <a:pPr marL="381000" indent="-381000">
              <a:lnSpc>
                <a:spcPct val="90000"/>
              </a:lnSpc>
              <a:spcBef>
                <a:spcPct val="0"/>
              </a:spcBef>
              <a:buFontTx/>
              <a:buAutoNum type="arabicPeriod" startAt="19"/>
              <a:tabLst>
                <a:tab pos="342900" algn="l"/>
              </a:tabLst>
            </a:pPr>
            <a:r>
              <a:rPr lang="en-US" sz="1300" b="1" dirty="0">
                <a:solidFill>
                  <a:srgbClr val="0000FF"/>
                </a:solidFill>
              </a:rPr>
              <a:t>Fee and Rental Structure  </a:t>
            </a:r>
          </a:p>
          <a:p>
            <a:pPr marL="381000" indent="-381000">
              <a:lnSpc>
                <a:spcPct val="90000"/>
              </a:lnSpc>
              <a:spcBef>
                <a:spcPct val="0"/>
              </a:spcBef>
              <a:buFontTx/>
              <a:buAutoNum type="arabicPeriod" startAt="19"/>
              <a:tabLst>
                <a:tab pos="342900" algn="l"/>
              </a:tabLst>
            </a:pPr>
            <a:r>
              <a:rPr lang="en-US" sz="1300" b="1" dirty="0">
                <a:solidFill>
                  <a:srgbClr val="0000FF"/>
                </a:solidFill>
              </a:rPr>
              <a:t>Airport Revenues  </a:t>
            </a:r>
          </a:p>
          <a:p>
            <a:pPr marL="381000" indent="-381000">
              <a:lnSpc>
                <a:spcPct val="90000"/>
              </a:lnSpc>
              <a:spcBef>
                <a:spcPct val="0"/>
              </a:spcBef>
              <a:buFontTx/>
              <a:buAutoNum type="arabicPeriod" startAt="19"/>
              <a:tabLst>
                <a:tab pos="342900" algn="l"/>
              </a:tabLst>
            </a:pPr>
            <a:r>
              <a:rPr lang="en-US" sz="1300" b="1" dirty="0"/>
              <a:t>Reports and Inspections  </a:t>
            </a:r>
          </a:p>
          <a:p>
            <a:pPr marL="381000" indent="-381000">
              <a:lnSpc>
                <a:spcPct val="90000"/>
              </a:lnSpc>
              <a:spcBef>
                <a:spcPct val="0"/>
              </a:spcBef>
              <a:buFontTx/>
              <a:buAutoNum type="arabicPeriod" startAt="19"/>
              <a:tabLst>
                <a:tab pos="342900" algn="l"/>
              </a:tabLst>
            </a:pPr>
            <a:r>
              <a:rPr lang="en-US" sz="1300" b="1" dirty="0"/>
              <a:t>Use by Government Aircraft  </a:t>
            </a:r>
          </a:p>
          <a:p>
            <a:pPr marL="381000" indent="-381000">
              <a:lnSpc>
                <a:spcPct val="90000"/>
              </a:lnSpc>
              <a:spcBef>
                <a:spcPct val="0"/>
              </a:spcBef>
              <a:buFontTx/>
              <a:buAutoNum type="arabicPeriod" startAt="19"/>
              <a:tabLst>
                <a:tab pos="342900" algn="l"/>
              </a:tabLst>
            </a:pPr>
            <a:r>
              <a:rPr lang="en-US" sz="1300" b="1" dirty="0"/>
              <a:t>Land for Federal Facilities  </a:t>
            </a:r>
          </a:p>
          <a:p>
            <a:pPr marL="381000" indent="-381000">
              <a:lnSpc>
                <a:spcPct val="90000"/>
              </a:lnSpc>
              <a:spcBef>
                <a:spcPct val="0"/>
              </a:spcBef>
              <a:buFontTx/>
              <a:buAutoNum type="arabicPeriod" startAt="19"/>
              <a:tabLst>
                <a:tab pos="342900" algn="l"/>
              </a:tabLst>
            </a:pPr>
            <a:r>
              <a:rPr lang="en-US" sz="1300" b="1" dirty="0">
                <a:solidFill>
                  <a:srgbClr val="0000FF"/>
                </a:solidFill>
              </a:rPr>
              <a:t>Airport Layout Plan </a:t>
            </a:r>
          </a:p>
          <a:p>
            <a:pPr marL="381000" indent="-381000">
              <a:lnSpc>
                <a:spcPct val="90000"/>
              </a:lnSpc>
              <a:spcBef>
                <a:spcPct val="0"/>
              </a:spcBef>
              <a:buFontTx/>
              <a:buAutoNum type="arabicPeriod" startAt="19"/>
              <a:tabLst>
                <a:tab pos="342900" algn="l"/>
              </a:tabLst>
            </a:pPr>
            <a:r>
              <a:rPr lang="en-US" sz="1300" b="1" dirty="0"/>
              <a:t>Civil Rights  </a:t>
            </a:r>
          </a:p>
          <a:p>
            <a:pPr marL="381000" indent="-381000">
              <a:lnSpc>
                <a:spcPct val="90000"/>
              </a:lnSpc>
              <a:spcBef>
                <a:spcPct val="0"/>
              </a:spcBef>
              <a:buFontTx/>
              <a:buAutoNum type="arabicPeriod" startAt="19"/>
              <a:tabLst>
                <a:tab pos="342900" algn="l"/>
              </a:tabLst>
            </a:pPr>
            <a:r>
              <a:rPr lang="en-US" sz="1300" b="1" dirty="0"/>
              <a:t>Disposal of Land </a:t>
            </a:r>
          </a:p>
          <a:p>
            <a:pPr marL="381000" indent="-381000">
              <a:lnSpc>
                <a:spcPct val="90000"/>
              </a:lnSpc>
              <a:spcBef>
                <a:spcPct val="0"/>
              </a:spcBef>
              <a:buFontTx/>
              <a:buAutoNum type="arabicPeriod" startAt="19"/>
              <a:tabLst>
                <a:tab pos="342900" algn="l"/>
              </a:tabLst>
            </a:pPr>
            <a:r>
              <a:rPr lang="en-US" sz="1300" b="1" dirty="0"/>
              <a:t>Engineering and Design Services  </a:t>
            </a:r>
          </a:p>
          <a:p>
            <a:pPr marL="381000" indent="-381000">
              <a:lnSpc>
                <a:spcPct val="90000"/>
              </a:lnSpc>
              <a:spcBef>
                <a:spcPct val="0"/>
              </a:spcBef>
              <a:buFontTx/>
              <a:buAutoNum type="arabicPeriod" startAt="19"/>
              <a:tabLst>
                <a:tab pos="342900" algn="l"/>
              </a:tabLst>
            </a:pPr>
            <a:r>
              <a:rPr lang="en-US" sz="1300" b="1" dirty="0"/>
              <a:t>Foreign Market Restrictions  </a:t>
            </a:r>
          </a:p>
          <a:p>
            <a:pPr marL="381000" indent="-381000">
              <a:lnSpc>
                <a:spcPct val="90000"/>
              </a:lnSpc>
              <a:spcBef>
                <a:spcPct val="0"/>
              </a:spcBef>
              <a:buFontTx/>
              <a:buAutoNum type="arabicPeriod" startAt="19"/>
              <a:tabLst>
                <a:tab pos="342900" algn="l"/>
              </a:tabLst>
            </a:pPr>
            <a:r>
              <a:rPr lang="en-US" sz="1300" b="1" dirty="0">
                <a:solidFill>
                  <a:srgbClr val="0000FF"/>
                </a:solidFill>
              </a:rPr>
              <a:t>Policies, Standards, and Specifications  </a:t>
            </a:r>
          </a:p>
          <a:p>
            <a:pPr marL="381000" indent="-381000">
              <a:lnSpc>
                <a:spcPct val="90000"/>
              </a:lnSpc>
              <a:spcBef>
                <a:spcPct val="0"/>
              </a:spcBef>
              <a:buFontTx/>
              <a:buAutoNum type="arabicPeriod" startAt="19"/>
              <a:tabLst>
                <a:tab pos="342900" algn="l"/>
              </a:tabLst>
            </a:pPr>
            <a:r>
              <a:rPr lang="en-US" sz="1300" b="1" dirty="0"/>
              <a:t>Relocation and Real Property Acquisition  </a:t>
            </a:r>
          </a:p>
          <a:p>
            <a:pPr marL="381000" indent="-381000">
              <a:lnSpc>
                <a:spcPct val="90000"/>
              </a:lnSpc>
              <a:spcBef>
                <a:spcPct val="0"/>
              </a:spcBef>
              <a:buFontTx/>
              <a:buAutoNum type="arabicPeriod" startAt="19"/>
              <a:tabLst>
                <a:tab pos="342900" algn="l"/>
              </a:tabLst>
            </a:pPr>
            <a:r>
              <a:rPr lang="en-US" sz="1300" b="1" dirty="0"/>
              <a:t>Access By Intercity Buses  </a:t>
            </a:r>
          </a:p>
          <a:p>
            <a:pPr marL="381000" indent="-381000">
              <a:lnSpc>
                <a:spcPct val="90000"/>
              </a:lnSpc>
              <a:spcBef>
                <a:spcPct val="0"/>
              </a:spcBef>
              <a:buFontTx/>
              <a:buAutoNum type="arabicPeriod" startAt="19"/>
              <a:tabLst>
                <a:tab pos="342900" algn="l"/>
              </a:tabLst>
            </a:pPr>
            <a:r>
              <a:rPr lang="en-US" sz="1300" b="1" dirty="0"/>
              <a:t>Disadvantaged Business Enterprises  </a:t>
            </a:r>
          </a:p>
          <a:p>
            <a:pPr marL="381000" indent="-381000">
              <a:lnSpc>
                <a:spcPct val="90000"/>
              </a:lnSpc>
              <a:spcBef>
                <a:spcPct val="0"/>
              </a:spcBef>
              <a:buFontTx/>
              <a:buAutoNum type="arabicPeriod" startAt="19"/>
              <a:tabLst>
                <a:tab pos="342900" algn="l"/>
              </a:tabLst>
            </a:pPr>
            <a:r>
              <a:rPr lang="en-US" sz="1300" b="1" dirty="0"/>
              <a:t>Hangar Construction  </a:t>
            </a:r>
          </a:p>
          <a:p>
            <a:pPr marL="381000" indent="-381000">
              <a:lnSpc>
                <a:spcPct val="90000"/>
              </a:lnSpc>
              <a:spcBef>
                <a:spcPct val="0"/>
              </a:spcBef>
              <a:buFontTx/>
              <a:buAutoNum type="arabicPeriod" startAt="19"/>
              <a:tabLst>
                <a:tab pos="342900" algn="l"/>
              </a:tabLst>
            </a:pPr>
            <a:r>
              <a:rPr lang="en-US" sz="1300" b="1" dirty="0"/>
              <a:t>Competitive Access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22288" y="1143000"/>
            <a:ext cx="80502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buFontTx/>
              <a:buNone/>
            </a:pPr>
            <a:r>
              <a:rPr lang="en-US" sz="1800" dirty="0"/>
              <a:t>Acceptance of Federal funding obligates airports to comply with an extensive list of grant assurances:</a:t>
            </a:r>
          </a:p>
        </p:txBody>
      </p:sp>
    </p:spTree>
    <p:extLst>
      <p:ext uri="{BB962C8B-B14F-4D97-AF65-F5344CB8AC3E}">
        <p14:creationId xmlns:p14="http://schemas.microsoft.com/office/powerpoint/2010/main" val="90818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1B9C3687-8226-46E5-9F85-52925CE87C1E}" type="slidenum">
              <a:rPr lang="en-US"/>
              <a:pPr/>
              <a:t>7</a:t>
            </a:fld>
            <a:endParaRPr lang="en-US"/>
          </a:p>
        </p:txBody>
      </p:sp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Airport Design Standards</a:t>
            </a:r>
          </a:p>
        </p:txBody>
      </p:sp>
      <p:sp>
        <p:nvSpPr>
          <p:cNvPr id="1257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8800" y="1206500"/>
            <a:ext cx="8139113" cy="4589463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sz="2400" dirty="0" smtClean="0"/>
              <a:t>FAA </a:t>
            </a:r>
            <a:r>
              <a:rPr lang="en-US" sz="2400" dirty="0"/>
              <a:t>Advisory </a:t>
            </a:r>
            <a:r>
              <a:rPr lang="en-US" sz="2400" dirty="0" smtClean="0"/>
              <a:t>Circulars are </a:t>
            </a:r>
            <a:r>
              <a:rPr lang="en-US" sz="2400" dirty="0"/>
              <a:t>mandatory for all Federally obligated airports: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sz="1800" b="1" dirty="0"/>
              <a:t>Planning</a:t>
            </a:r>
            <a:r>
              <a:rPr lang="en-US" sz="1800" dirty="0"/>
              <a:t>—e.g., runway length, runway/taxiway separation, Runway Safety Areas (RSAs), Runway Protection Zones (RPZs), Object-Free Areas (OFAs), airspace review process, signage and marking requirements, etc.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sz="1800" b="1" dirty="0"/>
              <a:t>Engineering</a:t>
            </a:r>
            <a:r>
              <a:rPr lang="en-US" sz="1800" dirty="0"/>
              <a:t>—e.g., pavement design standards, drainage, electrical and lighting requirements, surface treatment (grooving), etc.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sz="1800" b="1" dirty="0"/>
              <a:t>Construction</a:t>
            </a:r>
            <a:r>
              <a:rPr lang="en-US" sz="1800" dirty="0"/>
              <a:t>—quality control for construction, operational safety during construction, NOTAM process, obstruction lighting, etc.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sz="1800" b="1" dirty="0"/>
              <a:t>Maintenance and operations</a:t>
            </a:r>
            <a:r>
              <a:rPr lang="en-US" sz="1800" dirty="0"/>
              <a:t>—e.g., snow and ice control, runway surface condition monitoring, rubber removal, preservation of pavement markings, ARFF communications, etc.</a:t>
            </a:r>
          </a:p>
        </p:txBody>
      </p:sp>
    </p:spTree>
    <p:extLst>
      <p:ext uri="{BB962C8B-B14F-4D97-AF65-F5344CB8AC3E}">
        <p14:creationId xmlns:p14="http://schemas.microsoft.com/office/powerpoint/2010/main" val="388947403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7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7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7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7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7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7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7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57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fld id="{B171D3A3-A3D1-450B-BCD8-804F0AE53D49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endParaRPr lang="en-US" smtClean="0">
              <a:solidFill>
                <a:srgbClr val="FFFFFF"/>
              </a:solidFill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26" y="1643083"/>
            <a:ext cx="4170032" cy="4202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1198" y="475117"/>
            <a:ext cx="8472488" cy="609600"/>
          </a:xfrm>
        </p:spPr>
        <p:txBody>
          <a:bodyPr/>
          <a:lstStyle/>
          <a:p>
            <a:pPr algn="ctr"/>
            <a:r>
              <a:rPr lang="en-US" dirty="0" smtClean="0"/>
              <a:t>Everyone in the System of Airports plays a role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09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88" y="251209"/>
            <a:ext cx="8061325" cy="1145512"/>
          </a:xfrm>
        </p:spPr>
        <p:txBody>
          <a:bodyPr/>
          <a:lstStyle/>
          <a:p>
            <a:pPr algn="ctr"/>
            <a:r>
              <a:rPr lang="en-US" dirty="0"/>
              <a:t>How long </a:t>
            </a:r>
            <a:r>
              <a:rPr lang="en-US" dirty="0" smtClean="0"/>
              <a:t>does </a:t>
            </a:r>
            <a:r>
              <a:rPr lang="en-US" dirty="0"/>
              <a:t>the commitment last?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5BA2D3E8-9C42-458E-9E91-B63D49937FD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23" y="1473851"/>
            <a:ext cx="7430060" cy="456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7158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14500</TotalTime>
  <Words>1205</Words>
  <Application>Microsoft Office PowerPoint</Application>
  <PresentationFormat>On-screen Show (4:3)</PresentationFormat>
  <Paragraphs>204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1_Custom Design</vt:lpstr>
      <vt:lpstr>Airport Federal Obligations &amp; Planning </vt:lpstr>
      <vt:lpstr>Roman Roads</vt:lpstr>
      <vt:lpstr>Objective</vt:lpstr>
      <vt:lpstr>PowerPoint Presentation</vt:lpstr>
      <vt:lpstr>Federal Financial Aid Obligations</vt:lpstr>
      <vt:lpstr>Federal Financial Aid Obligations</vt:lpstr>
      <vt:lpstr>Airport Design Standards</vt:lpstr>
      <vt:lpstr>Everyone in the System of Airports plays a role</vt:lpstr>
      <vt:lpstr>How long does the commitment last?</vt:lpstr>
      <vt:lpstr>Grant Assurance &amp; Obligations</vt:lpstr>
      <vt:lpstr>Airport &amp; System  Self Assessment</vt:lpstr>
      <vt:lpstr>Airport &amp; System  Self Assessment</vt:lpstr>
      <vt:lpstr>Planning for Compliance</vt:lpstr>
      <vt:lpstr>PowerPoint Presentation</vt:lpstr>
      <vt:lpstr>How Compliant is Our Alaska System of Airports?</vt:lpstr>
      <vt:lpstr>PowerPoint Presentation</vt:lpstr>
    </vt:vector>
  </TitlesOfParts>
  <Company>FAA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 Mahns</dc:creator>
  <cp:lastModifiedBy>Gabriel Mahns</cp:lastModifiedBy>
  <cp:revision>378</cp:revision>
  <dcterms:created xsi:type="dcterms:W3CDTF">2005-01-28T20:32:53Z</dcterms:created>
  <dcterms:modified xsi:type="dcterms:W3CDTF">2012-05-08T18:06:42Z</dcterms:modified>
</cp:coreProperties>
</file>