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81" r:id="rId4"/>
    <p:sldId id="288" r:id="rId5"/>
    <p:sldId id="279" r:id="rId6"/>
    <p:sldId id="280" r:id="rId7"/>
    <p:sldId id="258" r:id="rId8"/>
    <p:sldId id="298" r:id="rId9"/>
    <p:sldId id="297" r:id="rId10"/>
    <p:sldId id="262" r:id="rId11"/>
    <p:sldId id="263" r:id="rId12"/>
    <p:sldId id="287" r:id="rId13"/>
    <p:sldId id="273" r:id="rId14"/>
    <p:sldId id="291" r:id="rId15"/>
    <p:sldId id="292" r:id="rId16"/>
    <p:sldId id="294" r:id="rId17"/>
    <p:sldId id="289" r:id="rId18"/>
    <p:sldId id="293" r:id="rId19"/>
    <p:sldId id="295" r:id="rId20"/>
    <p:sldId id="296" r:id="rId21"/>
    <p:sldId id="29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4" autoAdjust="0"/>
    <p:restoredTop sz="99306" autoAdjust="0"/>
  </p:normalViewPr>
  <p:slideViewPr>
    <p:cSldViewPr>
      <p:cViewPr>
        <p:scale>
          <a:sx n="100" d="100"/>
          <a:sy n="100" d="100"/>
        </p:scale>
        <p:origin x="-24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936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B1F38D-E43A-4D67-84E0-B925531F6AF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60B01C-BF7F-48C9-A6D8-613FC1044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D0688B-BA52-4598-846C-2B4109FC3A84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783195-A952-4344-857D-FED4D42A8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9" name="Picture 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0" name="Picture 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1" name="Picture 10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949A68-C5EB-4EE1-B342-482B1F06E71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Click to edit Master title style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7" name="Picture 16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2" name="Picture 21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7" name="Picture 1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8" name="Picture 17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949A68-C5EB-4EE1-B342-482B1F06E71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949A68-C5EB-4EE1-B342-482B1F06E71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5" r:id="rId7"/>
    <p:sldLayoutId id="2147483659" r:id="rId8"/>
    <p:sldLayoutId id="2147483657" r:id="rId9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990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Alaska Department of </a:t>
            </a:r>
            <a:b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Transportation &amp; Public Facilities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ea typeface="+mj-ea"/>
                <a:cs typeface="+mj-cs"/>
              </a:rPr>
              <a:t>Statewide Aviation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  <a:sym typeface="Wingdings"/>
              </a:rPr>
              <a:t></a:t>
            </a:r>
            <a:endParaRPr lang="en-US" sz="1400" b="1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 Land Use Compliance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DOT&amp;PF’s (Sponsor’s) View</a:t>
            </a:r>
            <a:endParaRPr lang="en-US" sz="20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May</a:t>
            </a:r>
            <a:r>
              <a:rPr kumimoji="0" lang="en-US" sz="1400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8, 2012</a:t>
            </a:r>
            <a:endParaRPr kumimoji="0" lang="en-US" sz="140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DOT&amp;PF LUI Corrective 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495800"/>
          </a:xfrm>
        </p:spPr>
        <p:txBody>
          <a:bodyPr>
            <a:normAutofit fontScale="55000" lnSpcReduction="20000"/>
          </a:bodyPr>
          <a:lstStyle/>
          <a:p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</a:rPr>
              <a:t>Aniak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2003 LUI – Complex issues due to land interests and widespread contamination (old White Alice Site). </a:t>
            </a:r>
          </a:p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Beaver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2003 LUI – Issues Resolved/Closed 2008.</a:t>
            </a:r>
          </a:p>
          <a:p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</a:rPr>
              <a:t>Bettles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2009 LUI – No issues found (save call out of old FAA houses – now NPS – in front of BRL).  2010 DOT&amp;PF request to FAA to close out LUI.</a:t>
            </a:r>
          </a:p>
          <a:p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</a:rPr>
              <a:t>Chitina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2008 LUI – Resolved 2011; Awaiting FAA Official Response to 1/14/2011 Closure Request.</a:t>
            </a:r>
          </a:p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Dillingham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2010 LUI – Corrective Action Plan (CAP) submitted 3/21/2012.</a:t>
            </a:r>
          </a:p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Fort Yukon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2005 LUI – Resolved/Closed 2009.</a:t>
            </a:r>
          </a:p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Girdwood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2007 LUI – Draft CAP ready to send to FAA – ALP not current, non-aviation uses cited (well, utility pump station, dog sled operation) and non-</a:t>
            </a:r>
            <a:r>
              <a:rPr lang="en-US" sz="2800" b="1" dirty="0" err="1" smtClean="0"/>
              <a:t>av</a:t>
            </a:r>
            <a:r>
              <a:rPr lang="en-US" sz="2800" b="1" dirty="0" smtClean="0"/>
              <a:t> debris on aviation use lot.  2 out of 5 resolved.</a:t>
            </a:r>
          </a:p>
          <a:p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</a:rPr>
              <a:t>Gulkana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2006 LUI – 5 of 7 Resolved; ALP update and </a:t>
            </a:r>
            <a:r>
              <a:rPr lang="en-US" sz="2800" b="1" dirty="0" err="1" smtClean="0"/>
              <a:t>Gulkana</a:t>
            </a:r>
            <a:r>
              <a:rPr lang="en-US" sz="2800" b="1" dirty="0" smtClean="0"/>
              <a:t> Campground purchase not completed.</a:t>
            </a:r>
          </a:p>
          <a:p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</a:rPr>
              <a:t>Igiugig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2005 LUI – DOT&amp;PF responded 2005 – working on village offices in Village Council lease and separate trespass issues in material site.</a:t>
            </a:r>
          </a:p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McCarthy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2010 LUI – Resolved/Closed 2011.</a:t>
            </a:r>
          </a:p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Tanana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2004 LUI – Out of 5 items cited, 3 resolved and 2 have CAPs proposed to FAA.</a:t>
            </a:r>
          </a:p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Willow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800" b="1" dirty="0" smtClean="0"/>
              <a:t> 2006 LUI – DOT&amp;PF responded 2006; Master Plan underway-includes Planning for Compliance tasks.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Some Issues Noted by DOT&amp;PF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Aniak</a:t>
            </a:r>
            <a:r>
              <a:rPr lang="en-US" sz="2800" dirty="0" smtClean="0"/>
              <a:t> – </a:t>
            </a:r>
            <a:r>
              <a:rPr lang="en-US" sz="2200" dirty="0" smtClean="0"/>
              <a:t>community too close to airport; AIP funds withheld</a:t>
            </a:r>
          </a:p>
          <a:p>
            <a:r>
              <a:rPr lang="en-US" sz="2800" dirty="0" err="1" smtClean="0"/>
              <a:t>Bettles</a:t>
            </a:r>
            <a:r>
              <a:rPr lang="en-US" sz="2800" dirty="0" smtClean="0"/>
              <a:t> –</a:t>
            </a:r>
            <a:r>
              <a:rPr lang="en-US" dirty="0" smtClean="0"/>
              <a:t> </a:t>
            </a:r>
            <a:r>
              <a:rPr lang="en-US" sz="2000" dirty="0" smtClean="0"/>
              <a:t>airport boundary = City boundary; historic lodge on apron-front lot (NEPA and Section 106 impacts)</a:t>
            </a:r>
          </a:p>
          <a:p>
            <a:r>
              <a:rPr lang="en-US" sz="2800" dirty="0" smtClean="0"/>
              <a:t>Cold Bay –</a:t>
            </a:r>
            <a:r>
              <a:rPr lang="en-US" dirty="0" smtClean="0"/>
              <a:t> </a:t>
            </a:r>
            <a:r>
              <a:rPr lang="en-US" sz="2000" dirty="0" smtClean="0"/>
              <a:t>residences on airport</a:t>
            </a:r>
            <a:r>
              <a:rPr lang="en-US" dirty="0" smtClean="0"/>
              <a:t> </a:t>
            </a:r>
          </a:p>
          <a:p>
            <a:r>
              <a:rPr lang="en-US" sz="2800" dirty="0" err="1" smtClean="0"/>
              <a:t>Mekoryuk</a:t>
            </a:r>
            <a:r>
              <a:rPr lang="en-US" sz="2800" dirty="0" smtClean="0"/>
              <a:t> –</a:t>
            </a:r>
            <a:r>
              <a:rPr lang="en-US" dirty="0" smtClean="0"/>
              <a:t> </a:t>
            </a:r>
            <a:r>
              <a:rPr lang="en-US" sz="2000" dirty="0" smtClean="0"/>
              <a:t>wind turbine installation in line with approach slope of RW 23, approximately 2 miles from the threshold (fortunately, top of turbine blades are approximately 15’ below the horizontal/conical surface so not defined as obstructions.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Bethel – NG Readiness Center at FMR</a:t>
            </a:r>
          </a:p>
          <a:p>
            <a:r>
              <a:rPr lang="en-US" dirty="0" smtClean="0"/>
              <a:t>2 DOT&amp;PF employees attending FAA Recurrent Compliance Training</a:t>
            </a:r>
          </a:p>
          <a:p>
            <a:r>
              <a:rPr lang="en-US" dirty="0" smtClean="0"/>
              <a:t>LUC Training and Resources made available during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Dillingham – CAP response required a multidisciplinary effort</a:t>
            </a:r>
          </a:p>
          <a:p>
            <a:r>
              <a:rPr lang="en-US" dirty="0" smtClean="0"/>
              <a:t>Leasing changing review processes to avoid future compliance issues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Wrangell – </a:t>
            </a:r>
            <a:r>
              <a:rPr lang="en-US" sz="4400" dirty="0" smtClean="0"/>
              <a:t>a success story</a:t>
            </a:r>
          </a:p>
          <a:p>
            <a:r>
              <a:rPr lang="en-US" sz="5400" dirty="0" smtClean="0"/>
              <a:t>Dillingham – </a:t>
            </a:r>
            <a:r>
              <a:rPr lang="en-US" sz="4400" dirty="0" smtClean="0"/>
              <a:t>a processing story</a:t>
            </a:r>
          </a:p>
          <a:p>
            <a:r>
              <a:rPr lang="en-US" sz="5400" dirty="0" err="1" smtClean="0"/>
              <a:t>Gulkana</a:t>
            </a:r>
            <a:r>
              <a:rPr lang="en-US" sz="5400" dirty="0" smtClean="0"/>
              <a:t> – </a:t>
            </a:r>
            <a:r>
              <a:rPr lang="en-US" sz="4400" dirty="0" smtClean="0"/>
              <a:t>another story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Study – Or 3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dirty="0" smtClean="0"/>
              <a:t>Wrangell Success = Quarry</a:t>
            </a:r>
            <a:endParaRPr lang="en-US" dirty="0"/>
          </a:p>
        </p:txBody>
      </p:sp>
      <p:pic>
        <p:nvPicPr>
          <p:cNvPr id="5121" name="Picture 1" descr="V:\5 Southeast Leasing Office\Drawings &amp; Photos - Southeast\Wrangell\Aerial Photos - Wrangell\Quarry Aerials 4-23-2012\P1010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9248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457200"/>
            <a:ext cx="5486400" cy="228600"/>
          </a:xfrm>
        </p:spPr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105400"/>
            <a:ext cx="57150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1) Sale of rock and marketable materials removed an obstruction. </a:t>
            </a:r>
          </a:p>
          <a:p>
            <a:endParaRPr lang="en-US" b="1" dirty="0" smtClean="0"/>
          </a:p>
          <a:p>
            <a:r>
              <a:rPr lang="en-US" b="1" dirty="0" smtClean="0"/>
              <a:t>2)  FMV received for rock removed from quarry near  R/W 10 end.</a:t>
            </a:r>
            <a:endParaRPr lang="en-US" b="1" dirty="0"/>
          </a:p>
        </p:txBody>
      </p:sp>
      <p:pic>
        <p:nvPicPr>
          <p:cNvPr id="8" name="Picture Placeholder 7" descr="Wrangell Airport Quar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369" b="7369"/>
          <a:stretch>
            <a:fillRect/>
          </a:stretch>
        </p:blipFill>
        <p:spPr>
          <a:xfrm>
            <a:off x="2438400" y="1447800"/>
            <a:ext cx="5486400" cy="3508375"/>
          </a:xfrm>
          <a:prstGeom prst="rect">
            <a:avLst/>
          </a:prstGeom>
        </p:spPr>
      </p:pic>
      <p:pic>
        <p:nvPicPr>
          <p:cNvPr id="4098" name="Picture 2" descr="C:\Documents and Settings\bciles\Local Settings\Temporary Internet Files\Content.IE5\1CWCT299\MC9003182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1826057" cy="136977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Dillingham – A Processing Story</a:t>
            </a:r>
            <a:endParaRPr lang="en-US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-152400" y="1295400"/>
          <a:ext cx="9144000" cy="5181600"/>
        </p:xfrm>
        <a:graphic>
          <a:graphicData uri="http://schemas.openxmlformats.org/presentationml/2006/ole">
            <p:oleObj spid="_x0000_s3073" name="Acrobat Document" r:id="rId3" imgW="11658600" imgH="7524750" progId="AcroExch.Document.7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DLG LUI Findings -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41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900" dirty="0" smtClean="0"/>
              <a:t>1 Certification inspection  items – road &amp; tree obstructions</a:t>
            </a:r>
          </a:p>
          <a:p>
            <a:pPr>
              <a:buNone/>
            </a:pPr>
            <a:r>
              <a:rPr lang="en-US" sz="1900" dirty="0" smtClean="0"/>
              <a:t>2 Residences within RPZ &amp; airport property</a:t>
            </a:r>
          </a:p>
          <a:p>
            <a:pPr>
              <a:buNone/>
            </a:pPr>
            <a:r>
              <a:rPr lang="en-US" sz="1900" dirty="0" smtClean="0"/>
              <a:t>3 Pending native allotment on airport – update @ 6 months</a:t>
            </a:r>
          </a:p>
          <a:p>
            <a:pPr>
              <a:buNone/>
            </a:pPr>
            <a:r>
              <a:rPr lang="en-US" sz="1900" dirty="0" smtClean="0"/>
              <a:t>4 Private well – no rent</a:t>
            </a:r>
          </a:p>
          <a:p>
            <a:pPr>
              <a:buNone/>
            </a:pPr>
            <a:r>
              <a:rPr lang="en-US" sz="1900" dirty="0" smtClean="0"/>
              <a:t>5 Aviation hangar w/ gift shop – no aircraft noted – local interviews indicated no aircraft operating</a:t>
            </a:r>
          </a:p>
          <a:p>
            <a:pPr>
              <a:buNone/>
            </a:pPr>
            <a:r>
              <a:rPr lang="en-US" sz="1900" dirty="0" smtClean="0"/>
              <a:t>6 Cemetery boundary 75’ from runway edge and 30’ higher than runway elevation-protrudes RSA</a:t>
            </a:r>
          </a:p>
          <a:p>
            <a:pPr>
              <a:buNone/>
            </a:pPr>
            <a:r>
              <a:rPr lang="en-US" sz="1900" dirty="0" smtClean="0"/>
              <a:t>7 Airport drawings not up to date:  ALP, Property Plan – need LUP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419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/>
              <a:t>1 Will fix access as part of upcoming project; trees removal 2012</a:t>
            </a:r>
          </a:p>
          <a:p>
            <a:pPr>
              <a:buNone/>
            </a:pPr>
            <a:r>
              <a:rPr lang="en-US" sz="2000" dirty="0" smtClean="0"/>
              <a:t>2 ALP update shifts runway 150’ west to resolve RPZ issue</a:t>
            </a:r>
          </a:p>
          <a:p>
            <a:pPr>
              <a:buNone/>
            </a:pPr>
            <a:r>
              <a:rPr lang="en-US" sz="2000" dirty="0" smtClean="0"/>
              <a:t>3 DOT&amp;PF defending its title </a:t>
            </a:r>
            <a:r>
              <a:rPr lang="en-US" sz="1800" dirty="0" smtClean="0"/>
              <a:t>(DNR &amp; BLM control)</a:t>
            </a:r>
          </a:p>
          <a:p>
            <a:pPr>
              <a:buNone/>
            </a:pPr>
            <a:r>
              <a:rPr lang="en-US" sz="2000" dirty="0" smtClean="0"/>
              <a:t>4 Well to be closed and capped </a:t>
            </a:r>
            <a:r>
              <a:rPr lang="en-US" sz="1800" dirty="0" smtClean="0"/>
              <a:t>(M&amp;O)</a:t>
            </a:r>
          </a:p>
          <a:p>
            <a:pPr>
              <a:buNone/>
            </a:pPr>
            <a:r>
              <a:rPr lang="en-US" sz="2000" dirty="0" smtClean="0"/>
              <a:t>5 Gift shop within authorized uses – airport manager states aircraft operates and operates</a:t>
            </a:r>
          </a:p>
          <a:p>
            <a:pPr>
              <a:buNone/>
            </a:pPr>
            <a:r>
              <a:rPr lang="en-US" sz="2000" dirty="0" smtClean="0"/>
              <a:t>6 Cemetery is outside the airport fence; upcoming project will shift runway 150’ west </a:t>
            </a:r>
          </a:p>
          <a:p>
            <a:pPr>
              <a:buNone/>
            </a:pPr>
            <a:r>
              <a:rPr lang="en-US" sz="2000" dirty="0" smtClean="0"/>
              <a:t>7 ALP update in progress (Ex. A.); Land Use Plan being developed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Gulkana</a:t>
            </a:r>
            <a:r>
              <a:rPr lang="en-US" dirty="0" smtClean="0"/>
              <a:t> – Another Story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1154390"/>
          <a:ext cx="8077200" cy="5170210"/>
        </p:xfrm>
        <a:graphic>
          <a:graphicData uri="http://schemas.openxmlformats.org/presentationml/2006/ole">
            <p:oleObj spid="_x0000_s1026" name="Acrobat Document" r:id="rId3" imgW="7326000" imgH="4752000" progId="AcroExch.Document.7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Gulkana</a:t>
            </a:r>
            <a:r>
              <a:rPr lang="en-US" dirty="0" smtClean="0"/>
              <a:t> LUI and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2006 FAA LUI found 7 compliance </a:t>
            </a:r>
            <a:r>
              <a:rPr lang="en-US" dirty="0" smtClean="0"/>
              <a:t>issues (AIP funding withheld):</a:t>
            </a:r>
            <a:endParaRPr lang="en-US" dirty="0" smtClean="0"/>
          </a:p>
          <a:p>
            <a:pPr lvl="1"/>
            <a:r>
              <a:rPr lang="en-US" dirty="0" smtClean="0"/>
              <a:t>ALP not current (1)</a:t>
            </a:r>
          </a:p>
          <a:p>
            <a:pPr lvl="1"/>
            <a:r>
              <a:rPr lang="en-US" dirty="0" smtClean="0"/>
              <a:t>2 leases allow bachelor/watchmen quarters (2+3)</a:t>
            </a:r>
          </a:p>
          <a:p>
            <a:pPr lvl="1"/>
            <a:r>
              <a:rPr lang="en-US" dirty="0" smtClean="0"/>
              <a:t>2 tanks w/o fire extinguisher &amp; debris on lot (4-6)</a:t>
            </a:r>
          </a:p>
          <a:p>
            <a:pPr lvl="1"/>
            <a:r>
              <a:rPr lang="en-US" dirty="0" smtClean="0"/>
              <a:t>ADNR Campground in holdover and not rent (7)</a:t>
            </a:r>
          </a:p>
          <a:p>
            <a:pPr lvl="2"/>
            <a:r>
              <a:rPr lang="en-US" dirty="0" smtClean="0"/>
              <a:t>(DOT&amp;PF wonders about public use allowance in FAA regulations, but to-date have been told not applicable)</a:t>
            </a:r>
          </a:p>
          <a:p>
            <a:pPr lvl="2"/>
            <a:r>
              <a:rPr lang="en-US" dirty="0" smtClean="0"/>
              <a:t>Plan forward – buy the land on behalf of DNR so DOT&amp;PF can release from the airport (w/FAA approval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DOT&amp;PF Has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DOT&amp;PF accepted federal $ = comply with specific Grant Assurances (GA’s)</a:t>
            </a:r>
          </a:p>
          <a:p>
            <a:r>
              <a:rPr lang="en-US" dirty="0" smtClean="0"/>
              <a:t>Noncompliance = violation; AIP funding withheld; civil penalties; suit filed in US court</a:t>
            </a:r>
          </a:p>
          <a:p>
            <a:r>
              <a:rPr lang="en-US" dirty="0" smtClean="0"/>
              <a:t>FAA Order 5190.6B - Airport Compliance Manual</a:t>
            </a:r>
          </a:p>
          <a:p>
            <a:r>
              <a:rPr lang="en-US" dirty="0" smtClean="0"/>
              <a:t>DOT&amp;PF and FAA working to establish clear P&amp;Ps to correct LUC issues; avoid future issues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Statewide (all regions – all divisions) consensus needed on processes and shared data sets.</a:t>
            </a:r>
          </a:p>
          <a:p>
            <a:pPr>
              <a:buNone/>
            </a:pPr>
            <a:r>
              <a:rPr lang="en-US" dirty="0" smtClean="0"/>
              <a:t>Entire airport team must be involved:</a:t>
            </a:r>
          </a:p>
          <a:p>
            <a:r>
              <a:rPr lang="en-US" dirty="0" smtClean="0"/>
              <a:t>Lands Staff: ROW (Acquisition, Survey, Utilities) and Airport Leasing (land-use contracts)</a:t>
            </a:r>
          </a:p>
          <a:p>
            <a:r>
              <a:rPr lang="en-US" dirty="0" smtClean="0"/>
              <a:t>Planning (regional and statewide)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Maintenance &amp; Operations (includes Safety &amp; Security)</a:t>
            </a:r>
          </a:p>
          <a:p>
            <a:r>
              <a:rPr lang="en-US" dirty="0" smtClean="0"/>
              <a:t>Environmental &amp; Construction (as needed)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Required? – Team Work!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0"/>
            <a:ext cx="4038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Thank you for your attention.</a:t>
            </a:r>
          </a:p>
          <a:p>
            <a:endParaRPr lang="en-US" dirty="0" smtClean="0"/>
          </a:p>
          <a:p>
            <a:r>
              <a:rPr lang="en-US" dirty="0" smtClean="0"/>
              <a:t>Becky Calhoon Iles, SR/WA</a:t>
            </a:r>
          </a:p>
          <a:p>
            <a:r>
              <a:rPr lang="en-US" dirty="0" smtClean="0"/>
              <a:t>Statewide Aviation Leasing Chief</a:t>
            </a:r>
          </a:p>
          <a:p>
            <a:r>
              <a:rPr lang="en-US" dirty="0" smtClean="0"/>
              <a:t>(Rural Airports)</a:t>
            </a:r>
          </a:p>
          <a:p>
            <a:r>
              <a:rPr lang="en-US" dirty="0" smtClean="0"/>
              <a:t>Alaska DOT&amp;PF</a:t>
            </a:r>
          </a:p>
          <a:p>
            <a:r>
              <a:rPr lang="en-US" dirty="0" smtClean="0"/>
              <a:t>(907) 451-5266</a:t>
            </a:r>
          </a:p>
          <a:p>
            <a:r>
              <a:rPr lang="en-US" dirty="0" smtClean="0"/>
              <a:t>becky.iles@alaska.gov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579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1749" name="Picture 5" descr="C:\Documents and Settings\bciles\Local Settings\Temporary Internet Files\Content.IE5\1CWCT299\MC9002899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2971800" cy="25213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Non-aviation use of airport land requires FAA concurrence and Fair Market Rent (FMR)       </a:t>
            </a:r>
            <a:r>
              <a:rPr lang="en-US" sz="2000" dirty="0" smtClean="0"/>
              <a:t>(FMR @ remote locations difficult to determine; 17 AAC 45 non-aviation needs to be revised)</a:t>
            </a:r>
          </a:p>
          <a:p>
            <a:r>
              <a:rPr lang="en-US" dirty="0" smtClean="0"/>
              <a:t>Any land use on or near an airport must be compatible with airport purposes</a:t>
            </a:r>
          </a:p>
          <a:p>
            <a:r>
              <a:rPr lang="en-US" dirty="0" smtClean="0"/>
              <a:t>Off-airport zoning requires coordination throughout the state </a:t>
            </a:r>
            <a:r>
              <a:rPr lang="en-US" sz="2000" dirty="0" smtClean="0"/>
              <a:t>(State of Alaska, FAA, Municipal and Borough Governments)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GA’s - Guidance Highlights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82% of Alaskan communities = no road connection</a:t>
            </a:r>
          </a:p>
          <a:p>
            <a:r>
              <a:rPr lang="en-US" dirty="0" smtClean="0"/>
              <a:t>40% of Alaska is wetlands (which is 60% of the nation’s total wetland ecosystems)</a:t>
            </a:r>
          </a:p>
          <a:p>
            <a:r>
              <a:rPr lang="en-US" dirty="0" smtClean="0"/>
              <a:t>Lack of local material for development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419600"/>
          </a:xfrm>
        </p:spPr>
        <p:txBody>
          <a:bodyPr/>
          <a:lstStyle/>
          <a:p>
            <a:r>
              <a:rPr lang="en-US" dirty="0" smtClean="0"/>
              <a:t>60% of Alaska’s land mass is owned by the federal government and not available</a:t>
            </a:r>
          </a:p>
          <a:p>
            <a:r>
              <a:rPr lang="en-US" dirty="0" smtClean="0"/>
              <a:t>44 million acres are Native Lands</a:t>
            </a:r>
          </a:p>
          <a:p>
            <a:r>
              <a:rPr lang="en-US" dirty="0" smtClean="0"/>
              <a:t>DOT&amp;PF/FAA selects optimal land for construction of airports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252 Airports - Alaska Factors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Our response to LUC issues of concern to FAA</a:t>
            </a:r>
          </a:p>
          <a:p>
            <a:r>
              <a:rPr lang="en-US" sz="3000" dirty="0" smtClean="0"/>
              <a:t>Corrective actions – short and long term</a:t>
            </a:r>
          </a:p>
          <a:p>
            <a:r>
              <a:rPr lang="en-US" sz="3000" dirty="0" smtClean="0"/>
              <a:t>Change non-aviation land use application processes and approvals</a:t>
            </a:r>
          </a:p>
          <a:p>
            <a:r>
              <a:rPr lang="en-US" sz="3000" dirty="0" smtClean="0"/>
              <a:t>Change what lands are subject to Grant Assurances – seek other funding sources</a:t>
            </a:r>
          </a:p>
          <a:p>
            <a:r>
              <a:rPr lang="en-US" sz="3000" dirty="0" smtClean="0"/>
              <a:t>Follow compliance planning program initiated by FAA</a:t>
            </a:r>
          </a:p>
          <a:p>
            <a:r>
              <a:rPr lang="en-US" sz="3000" dirty="0" smtClean="0"/>
              <a:t>Educational Efforts</a:t>
            </a:r>
          </a:p>
          <a:p>
            <a:pPr lvl="1"/>
            <a:r>
              <a:rPr lang="en-US" dirty="0" smtClean="0"/>
              <a:t>Inside DOT&amp;PF (LUC info being posted on Intranet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Training for DOT&amp;PF and </a:t>
            </a:r>
            <a:r>
              <a:rPr lang="en-US" smtClean="0"/>
              <a:t>other sponsors (AAA &amp; AAAE)</a:t>
            </a:r>
            <a:endParaRPr lang="en-US" dirty="0" smtClean="0"/>
          </a:p>
          <a:p>
            <a:pPr lvl="1"/>
            <a:r>
              <a:rPr lang="en-US" dirty="0" smtClean="0"/>
              <a:t>Outreach and information to airport users and public </a:t>
            </a:r>
          </a:p>
          <a:p>
            <a:pPr lv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Airport – What We Can Control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0"/>
            <a:ext cx="90678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Non-aviation use without FAA prior written approval </a:t>
            </a:r>
          </a:p>
          <a:p>
            <a:pPr lvl="0"/>
            <a:r>
              <a:rPr lang="en-US" sz="2000" dirty="0" smtClean="0"/>
              <a:t>Non-aviation agreements may have rental rates lower than Fair Market Rent (FMR) and term lengths that are too long</a:t>
            </a:r>
          </a:p>
          <a:p>
            <a:pPr lvl="0"/>
            <a:r>
              <a:rPr lang="en-US" sz="2000" dirty="0" smtClean="0"/>
              <a:t>Incompatible land uses:  schools (</a:t>
            </a:r>
            <a:r>
              <a:rPr lang="en-US" sz="2000" dirty="0" err="1" smtClean="0"/>
              <a:t>Aniak</a:t>
            </a:r>
            <a:r>
              <a:rPr lang="en-US" sz="2000" dirty="0" smtClean="0"/>
              <a:t> on a contaminated site transferred to YKSD from the feds); living quarters (old FAA living quarters on FAA reserve; also </a:t>
            </a:r>
            <a:r>
              <a:rPr lang="en-US" sz="2000" dirty="0" err="1" smtClean="0"/>
              <a:t>Bettles</a:t>
            </a:r>
            <a:r>
              <a:rPr lang="en-US" sz="2000" dirty="0" smtClean="0"/>
              <a:t>’ incorporated city limits are the airport boundaries)</a:t>
            </a:r>
          </a:p>
          <a:p>
            <a:pPr lvl="0"/>
            <a:r>
              <a:rPr lang="en-US" sz="2000" dirty="0" smtClean="0"/>
              <a:t>Free land use: public campground; public barge landing on airport boundary (river – Tanana); public rifle ranges; cemetery</a:t>
            </a:r>
          </a:p>
          <a:p>
            <a:pPr lvl="0"/>
            <a:r>
              <a:rPr lang="en-US" sz="2000" dirty="0" smtClean="0"/>
              <a:t>Uses inconsistent with uses allowed in land-use contract</a:t>
            </a:r>
          </a:p>
          <a:p>
            <a:r>
              <a:rPr lang="en-US" sz="2000" dirty="0" smtClean="0"/>
              <a:t>Non-compatible structures located within the obstacle free area (OFA) and runway protection zone (RPZ)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 Use Inspections (LUI) by FAA – </a:t>
            </a:r>
            <a:r>
              <a:rPr lang="en-US" sz="1800" dirty="0" smtClean="0"/>
              <a:t>Page 1</a:t>
            </a:r>
            <a:endParaRPr 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133600"/>
            <a:ext cx="9067800" cy="342900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Fuel tanks not in compliance</a:t>
            </a:r>
          </a:p>
          <a:p>
            <a:r>
              <a:rPr lang="en-US" sz="2000" dirty="0" smtClean="0"/>
              <a:t>Old federal buildings not removed from prior federal lease or current federal reserve areas</a:t>
            </a:r>
          </a:p>
          <a:p>
            <a:pPr lvl="0"/>
            <a:r>
              <a:rPr lang="en-US" sz="2000" dirty="0" smtClean="0"/>
              <a:t>Sewage lift station building on airport within runway primary surface</a:t>
            </a:r>
          </a:p>
          <a:p>
            <a:r>
              <a:rPr lang="en-US" sz="2000" dirty="0" smtClean="0"/>
              <a:t>Fence gates left open (non-Part 139)</a:t>
            </a:r>
          </a:p>
          <a:p>
            <a:pPr lvl="0"/>
            <a:r>
              <a:rPr lang="en-US" sz="2000" dirty="0" smtClean="0"/>
              <a:t>Airport drawings not current</a:t>
            </a:r>
          </a:p>
          <a:p>
            <a:pPr lvl="0"/>
            <a:r>
              <a:rPr lang="en-US" sz="2000" dirty="0" smtClean="0"/>
              <a:t>Brush not cleared</a:t>
            </a:r>
          </a:p>
          <a:p>
            <a:pPr lvl="0"/>
            <a:r>
              <a:rPr lang="en-US" sz="2000" dirty="0" smtClean="0"/>
              <a:t>Aircraft parked off of aircraft parking apron</a:t>
            </a:r>
          </a:p>
          <a:p>
            <a:pPr lvl="0"/>
            <a:r>
              <a:rPr lang="en-US" sz="2000" dirty="0" smtClean="0"/>
              <a:t>Encroachments, trespasses and abandoned property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LUI Compliance Issues Cited by FAA – </a:t>
            </a:r>
            <a:br>
              <a:rPr lang="en-US" sz="3200" dirty="0" smtClean="0"/>
            </a:br>
            <a:r>
              <a:rPr lang="en-US" sz="1400" dirty="0" smtClean="0"/>
              <a:t>Page 2</a:t>
            </a:r>
            <a:endParaRPr lang="en-US" sz="3200" dirty="0"/>
          </a:p>
        </p:txBody>
      </p:sp>
      <p:pic>
        <p:nvPicPr>
          <p:cNvPr id="2050" name="Picture 2" descr="C:\Documents and Settings\bciles\Local Settings\Temporary Internet Files\Content.IE5\NM1AAO28\MC9000170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876800"/>
            <a:ext cx="962580" cy="135697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Non-aviation use tenants/applicants </a:t>
            </a:r>
            <a:r>
              <a:rPr lang="en-US" sz="2600" dirty="0" smtClean="0"/>
              <a:t>(FAA approval + FMR)</a:t>
            </a:r>
          </a:p>
          <a:p>
            <a:r>
              <a:rPr lang="en-US" dirty="0" smtClean="0"/>
              <a:t>Aviation-use tenants </a:t>
            </a:r>
            <a:r>
              <a:rPr lang="en-US" sz="2500" dirty="0" smtClean="0"/>
              <a:t>(open gates, non-</a:t>
            </a:r>
            <a:r>
              <a:rPr lang="en-US" sz="2500" dirty="0" err="1" smtClean="0"/>
              <a:t>av</a:t>
            </a:r>
            <a:r>
              <a:rPr lang="en-US" sz="2500" dirty="0" smtClean="0"/>
              <a:t> storage, fuel tank fixes)</a:t>
            </a:r>
          </a:p>
          <a:p>
            <a:r>
              <a:rPr lang="en-US" dirty="0" smtClean="0"/>
              <a:t>DOT&amp;PF </a:t>
            </a:r>
          </a:p>
          <a:p>
            <a:pPr lvl="1"/>
            <a:r>
              <a:rPr lang="en-US" sz="2400" dirty="0" smtClean="0"/>
              <a:t>M&amp;O (open gates, brush not cleared, tanks not to code, aircraft parking)</a:t>
            </a:r>
          </a:p>
          <a:p>
            <a:pPr lvl="1"/>
            <a:r>
              <a:rPr lang="en-US" sz="2400" dirty="0" smtClean="0"/>
              <a:t>Design (ALP not current)</a:t>
            </a:r>
          </a:p>
          <a:p>
            <a:pPr lvl="1"/>
            <a:r>
              <a:rPr lang="en-US" sz="2400" dirty="0" smtClean="0"/>
              <a:t>Planning (planning for compliance)</a:t>
            </a:r>
          </a:p>
          <a:p>
            <a:pPr lvl="1"/>
            <a:r>
              <a:rPr lang="en-US" sz="2400" dirty="0" smtClean="0"/>
              <a:t>Leasing (tanks not to code, FMR/subrogation in non-</a:t>
            </a:r>
            <a:r>
              <a:rPr lang="en-US" sz="2400" dirty="0" err="1" smtClean="0"/>
              <a:t>av</a:t>
            </a:r>
            <a:r>
              <a:rPr lang="en-US" sz="2400" dirty="0" smtClean="0"/>
              <a:t> use contracts)</a:t>
            </a:r>
          </a:p>
          <a:p>
            <a:pPr lvl="1"/>
            <a:r>
              <a:rPr lang="en-US" sz="2400" dirty="0" smtClean="0"/>
              <a:t>ROW – (‘inherited/acquired’ encroachments/trespasses, land interest issues)</a:t>
            </a:r>
          </a:p>
          <a:p>
            <a:r>
              <a:rPr lang="en-US" dirty="0" smtClean="0"/>
              <a:t>FAA  &amp; DOT&amp;PF (AIP projects)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Parties Impacted by LUI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038600" cy="4419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DOT&amp;PF Team:</a:t>
            </a:r>
          </a:p>
          <a:p>
            <a:pPr>
              <a:buNone/>
            </a:pPr>
            <a:r>
              <a:rPr lang="en-US" dirty="0" smtClean="0"/>
              <a:t>(Lease Application Review Committee)</a:t>
            </a:r>
          </a:p>
          <a:p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Leasing</a:t>
            </a:r>
            <a:r>
              <a:rPr lang="en-US" dirty="0" smtClean="0"/>
              <a:t> (C.A.P. coordination and contracts issues &amp; enforcement, uses &amp; rental rates)</a:t>
            </a:r>
          </a:p>
          <a:p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Design</a:t>
            </a:r>
            <a:r>
              <a:rPr lang="en-US" dirty="0" smtClean="0"/>
              <a:t> (project design + ALP, PP – Ex. A)</a:t>
            </a:r>
          </a:p>
          <a:p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Planning</a:t>
            </a:r>
            <a:r>
              <a:rPr lang="en-US" dirty="0" smtClean="0"/>
              <a:t> (MP, planning for compliance, project scope)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M&amp;O</a:t>
            </a:r>
            <a:r>
              <a:rPr lang="en-US" sz="2400" dirty="0" smtClean="0"/>
              <a:t> (brushing, aircraft parking off of parking apron, local contract enforcement, hazards control)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ROW</a:t>
            </a:r>
            <a:r>
              <a:rPr lang="en-US" sz="2400" dirty="0" smtClean="0"/>
              <a:t> (inherited issues through land acquisition – cemetery, FAA LQ’s, existing utilities, RPZ protection-rights)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Corrective Action Plan Participants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PF-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</TotalTime>
  <Words>1459</Words>
  <Application>Microsoft Office PowerPoint</Application>
  <PresentationFormat>On-screen Show (4:3)</PresentationFormat>
  <Paragraphs>147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DOTPF-Preso</vt:lpstr>
      <vt:lpstr>Acrobat Document</vt:lpstr>
      <vt:lpstr>Slide 1</vt:lpstr>
      <vt:lpstr>DOT&amp;PF Has Learned</vt:lpstr>
      <vt:lpstr>FAA GA’s - Guidance Highlights</vt:lpstr>
      <vt:lpstr>252 Airports - Alaska Factors</vt:lpstr>
      <vt:lpstr>On Airport – What We Can Control</vt:lpstr>
      <vt:lpstr>Land Use Inspections (LUI) by FAA – Page 1</vt:lpstr>
      <vt:lpstr>LUI Compliance Issues Cited by FAA –  Page 2</vt:lpstr>
      <vt:lpstr>Parties Impacted by LUI</vt:lpstr>
      <vt:lpstr>Corrective Action Plan Participants</vt:lpstr>
      <vt:lpstr>DOT&amp;PF LUI Corrective Actions</vt:lpstr>
      <vt:lpstr>Some Issues Noted by DOT&amp;PF</vt:lpstr>
      <vt:lpstr>Successes</vt:lpstr>
      <vt:lpstr>A Case Study – Or 3</vt:lpstr>
      <vt:lpstr>Wrangell Success = Quarry</vt:lpstr>
      <vt:lpstr>Slide 15</vt:lpstr>
      <vt:lpstr>Dillingham – A Processing Story</vt:lpstr>
      <vt:lpstr>DLG LUI Findings - Resolutions</vt:lpstr>
      <vt:lpstr>Gulkana – Another Story</vt:lpstr>
      <vt:lpstr>Gulkana LUI and Update</vt:lpstr>
      <vt:lpstr>What is Required? – Team Work!</vt:lpstr>
      <vt:lpstr>Slide 21</vt:lpstr>
    </vt:vector>
  </TitlesOfParts>
  <Company>State of Alaska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bciles</dc:creator>
  <cp:lastModifiedBy>bciles</cp:lastModifiedBy>
  <cp:revision>192</cp:revision>
  <dcterms:created xsi:type="dcterms:W3CDTF">2011-03-17T18:01:25Z</dcterms:created>
  <dcterms:modified xsi:type="dcterms:W3CDTF">2012-05-03T00:47:52Z</dcterms:modified>
</cp:coreProperties>
</file>