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81" r:id="rId22"/>
    <p:sldId id="280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5WihSyekcoiWTbcESDK/g==" hashData="ZuR6sZBFSmbe/WM8vHJtF5gAKF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570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88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r>
              <a:rPr lang="en-US" dirty="0" smtClean="0"/>
              <a:t>26 Jul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45730DD2-E9A8-4A39-A2AA-11CB03967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399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r>
              <a:rPr lang="en-US" dirty="0" smtClean="0"/>
              <a:t>28-Oct-11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8746CB20-4E54-409C-B0A0-5B8FF94FCA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236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CB20-4E54-409C-B0A0-5B8FF94FCA2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28-Oct-11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Collaboration</a:t>
            </a:r>
            <a:r>
              <a:rPr lang="en-US" baseline="0" dirty="0" smtClean="0"/>
              <a:t> FOR HSLANJ members, building on success of Vale, utilizing the expertise of UMDNJ and NJHA librarians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CB20-4E54-409C-B0A0-5B8FF94FCA2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28-Oct-11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7" name="Picture 6" descr="HSLANJLogo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10400" y="6096000"/>
            <a:ext cx="1456098" cy="570024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57200" y="6477000"/>
            <a:ext cx="2590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©2012 Robert T. Mackes - May not be reproduced without permission</a:t>
            </a:r>
            <a:endParaRPr lang="en-US" sz="6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 descr="HSLANJLogo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10400" y="6096000"/>
            <a:ext cx="1456098" cy="57002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57200" y="6477000"/>
            <a:ext cx="2590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©2012 Robert T. Mackes - May not be reproduced without permission</a:t>
            </a:r>
            <a:endParaRPr lang="en-US" sz="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7/26/2012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tmackes@gmail.co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851648" cy="2667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Group Licensing of Electronic Resources: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HSLANJ 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is Group Licensing?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of libraries purchasing a resource as a block to negotiate an overall lower price</a:t>
            </a:r>
          </a:p>
          <a:p>
            <a:r>
              <a:rPr lang="en-US" dirty="0" smtClean="0"/>
              <a:t>Libraries share the cost</a:t>
            </a:r>
          </a:p>
          <a:p>
            <a:r>
              <a:rPr lang="en-US" dirty="0" smtClean="0"/>
              <a:t>Types of Licenses:</a:t>
            </a:r>
          </a:p>
          <a:p>
            <a:pPr lvl="1"/>
            <a:r>
              <a:rPr lang="en-US" dirty="0" smtClean="0"/>
              <a:t>Concurrent User – the number of users that can access the resource at any given time. AKA: Seats</a:t>
            </a:r>
          </a:p>
          <a:p>
            <a:pPr lvl="2"/>
            <a:r>
              <a:rPr lang="en-US" dirty="0" smtClean="0"/>
              <a:t>Pooled Users – all institutions share concurrencies</a:t>
            </a:r>
          </a:p>
          <a:p>
            <a:pPr lvl="2"/>
            <a:r>
              <a:rPr lang="en-US" dirty="0" smtClean="0"/>
              <a:t>Assigned Users – each institution is allowed X concurrencies</a:t>
            </a:r>
          </a:p>
          <a:p>
            <a:pPr lvl="1"/>
            <a:r>
              <a:rPr lang="en-US" dirty="0" smtClean="0"/>
              <a:t>Unlimited Access – does not limit the number of users who can access the resource at a given 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is Group Licensing?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Bottom Line: Cost Savings over licensing resources on your own</a:t>
            </a:r>
          </a:p>
          <a:p>
            <a:r>
              <a:rPr lang="en-US" dirty="0" smtClean="0"/>
              <a:t>In some cases, a few hundred dollars per resource</a:t>
            </a:r>
          </a:p>
          <a:p>
            <a:r>
              <a:rPr lang="en-US" dirty="0" smtClean="0"/>
              <a:t>In some cases, saving thousands of dollars per resource</a:t>
            </a:r>
          </a:p>
          <a:p>
            <a:r>
              <a:rPr lang="en-US" dirty="0" smtClean="0"/>
              <a:t>Hospitals belong to purchasing consortia to purchase supplies, drugs and equipment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Resources are Offered?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EBSCO</a:t>
            </a:r>
          </a:p>
          <a:p>
            <a:pPr lvl="1"/>
            <a:r>
              <a:rPr lang="en-US" dirty="0" smtClean="0"/>
              <a:t>CINAHL Packages</a:t>
            </a:r>
          </a:p>
          <a:p>
            <a:pPr lvl="1"/>
            <a:r>
              <a:rPr lang="en-US" dirty="0" smtClean="0"/>
              <a:t>Point-of-Care Resources</a:t>
            </a:r>
          </a:p>
          <a:p>
            <a:pPr lvl="1"/>
            <a:r>
              <a:rPr lang="en-US" dirty="0" smtClean="0"/>
              <a:t>Administrative Resources</a:t>
            </a:r>
          </a:p>
          <a:p>
            <a:pPr lvl="1"/>
            <a:r>
              <a:rPr lang="en-US" dirty="0" smtClean="0"/>
              <a:t>Biomedical Packages</a:t>
            </a:r>
          </a:p>
          <a:p>
            <a:pPr lvl="1"/>
            <a:r>
              <a:rPr lang="en-US" dirty="0" smtClean="0"/>
              <a:t>Psych Packages</a:t>
            </a:r>
          </a:p>
          <a:p>
            <a:pPr lvl="1"/>
            <a:r>
              <a:rPr lang="en-US" dirty="0" smtClean="0"/>
              <a:t>Consumer Health Info</a:t>
            </a:r>
          </a:p>
          <a:p>
            <a:pPr lvl="1"/>
            <a:r>
              <a:rPr lang="en-US" dirty="0" smtClean="0"/>
              <a:t>Rehab Literature</a:t>
            </a:r>
          </a:p>
          <a:p>
            <a:pPr lvl="1"/>
            <a:r>
              <a:rPr lang="en-US" dirty="0" smtClean="0"/>
              <a:t>Cochrane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Resources are Offered?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Ovid</a:t>
            </a:r>
          </a:p>
          <a:p>
            <a:pPr lvl="1"/>
            <a:r>
              <a:rPr lang="en-US" dirty="0" smtClean="0"/>
              <a:t>Free MEDLINE</a:t>
            </a:r>
          </a:p>
          <a:p>
            <a:pPr lvl="1"/>
            <a:r>
              <a:rPr lang="en-US" dirty="0" smtClean="0"/>
              <a:t>Psych Packages</a:t>
            </a:r>
          </a:p>
          <a:p>
            <a:pPr lvl="1"/>
            <a:r>
              <a:rPr lang="en-US" dirty="0" smtClean="0"/>
              <a:t>eJournal &amp; eBook Packages</a:t>
            </a:r>
          </a:p>
          <a:p>
            <a:pPr lvl="1"/>
            <a:r>
              <a:rPr lang="en-US" dirty="0" smtClean="0"/>
              <a:t>LinkResolver</a:t>
            </a:r>
          </a:p>
          <a:p>
            <a:pPr lvl="1"/>
            <a:r>
              <a:rPr lang="en-US" dirty="0" smtClean="0"/>
              <a:t>Federated Search Tool</a:t>
            </a:r>
          </a:p>
          <a:p>
            <a:pPr lvl="1"/>
            <a:r>
              <a:rPr lang="en-US" dirty="0" smtClean="0"/>
              <a:t>OvidMD</a:t>
            </a:r>
          </a:p>
          <a:p>
            <a:pPr lvl="1"/>
            <a:r>
              <a:rPr lang="en-US" dirty="0" smtClean="0"/>
              <a:t>Comprehensive offering of individual eJournal titles</a:t>
            </a:r>
          </a:p>
          <a:p>
            <a:pPr lvl="1"/>
            <a:r>
              <a:rPr lang="en-US" dirty="0" smtClean="0"/>
              <a:t>Coming soon: Joanna Briggs Institute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Resources are Offered?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STAT!Ref</a:t>
            </a:r>
          </a:p>
          <a:p>
            <a:pPr lvl="1"/>
            <a:r>
              <a:rPr lang="en-US" dirty="0" smtClean="0"/>
              <a:t>23 eBooks</a:t>
            </a:r>
          </a:p>
          <a:p>
            <a:pPr lvl="1"/>
            <a:r>
              <a:rPr lang="en-US" dirty="0" smtClean="0"/>
              <a:t>ACP PIER Point-of-Care tool for IM</a:t>
            </a:r>
          </a:p>
          <a:p>
            <a:r>
              <a:rPr lang="en-US" dirty="0" smtClean="0"/>
              <a:t>McGraw Hill</a:t>
            </a:r>
          </a:p>
          <a:p>
            <a:pPr lvl="1"/>
            <a:r>
              <a:rPr lang="en-US" dirty="0" smtClean="0"/>
              <a:t>AccessMedicine</a:t>
            </a:r>
          </a:p>
          <a:p>
            <a:pPr lvl="1"/>
            <a:r>
              <a:rPr lang="en-US" dirty="0" smtClean="0"/>
              <a:t>AccessSurgery</a:t>
            </a:r>
          </a:p>
          <a:p>
            <a:pPr lvl="1"/>
            <a:r>
              <a:rPr lang="en-US" dirty="0" smtClean="0"/>
              <a:t>AccessPediatrics</a:t>
            </a:r>
          </a:p>
          <a:p>
            <a:pPr lvl="1"/>
            <a:r>
              <a:rPr lang="en-US" dirty="0" smtClean="0"/>
              <a:t>AccessEmergency Medicine</a:t>
            </a:r>
          </a:p>
          <a:p>
            <a:pPr lvl="1"/>
            <a:r>
              <a:rPr lang="en-US" dirty="0" smtClean="0"/>
              <a:t>AccessAnesthesiology</a:t>
            </a:r>
          </a:p>
          <a:p>
            <a:pPr lvl="1"/>
            <a:r>
              <a:rPr lang="en-US" dirty="0" smtClean="0"/>
              <a:t>JAMA Evidence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Resources are Offered?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BMJ Group</a:t>
            </a:r>
          </a:p>
          <a:p>
            <a:pPr lvl="1"/>
            <a:r>
              <a:rPr lang="en-US" dirty="0" smtClean="0"/>
              <a:t>Package of 10 eJournals</a:t>
            </a:r>
          </a:p>
          <a:p>
            <a:pPr lvl="1"/>
            <a:r>
              <a:rPr lang="en-US" dirty="0" smtClean="0"/>
              <a:t>Point-of-Care</a:t>
            </a:r>
          </a:p>
          <a:p>
            <a:pPr lvl="1"/>
            <a:r>
              <a:rPr lang="en-US" dirty="0" smtClean="0"/>
              <a:t>Case Reports</a:t>
            </a:r>
          </a:p>
          <a:p>
            <a:pPr lvl="1"/>
            <a:r>
              <a:rPr lang="en-US" dirty="0" smtClean="0"/>
              <a:t>BMJ Clinical Evidence</a:t>
            </a:r>
          </a:p>
          <a:p>
            <a:pPr lvl="1"/>
            <a:r>
              <a:rPr lang="en-US" dirty="0" smtClean="0"/>
              <a:t>A la Carté Journals</a:t>
            </a:r>
          </a:p>
          <a:p>
            <a:r>
              <a:rPr lang="en-US" dirty="0" smtClean="0"/>
              <a:t>New England Journal of 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Resources are Offered?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Resources</a:t>
            </a:r>
          </a:p>
          <a:p>
            <a:pPr lvl="1"/>
            <a:r>
              <a:rPr lang="en-US" dirty="0" smtClean="0"/>
              <a:t>Nothing for 2012-13</a:t>
            </a:r>
          </a:p>
          <a:p>
            <a:pPr lvl="1"/>
            <a:r>
              <a:rPr lang="en-US" dirty="0" smtClean="0"/>
              <a:t>Revamped STAT!Ref</a:t>
            </a:r>
          </a:p>
          <a:p>
            <a:pPr lvl="1"/>
            <a:r>
              <a:rPr lang="en-US" dirty="0" smtClean="0"/>
              <a:t>AccessPediatrics, etc</a:t>
            </a:r>
          </a:p>
          <a:p>
            <a:r>
              <a:rPr lang="en-US" dirty="0" smtClean="0"/>
              <a:t>Beginning with 2013-14</a:t>
            </a:r>
          </a:p>
          <a:p>
            <a:pPr lvl="1"/>
            <a:r>
              <a:rPr lang="en-US" dirty="0" smtClean="0"/>
              <a:t>Participants will be polled to see what resources they most want to license</a:t>
            </a:r>
          </a:p>
          <a:p>
            <a:pPr lvl="1"/>
            <a:r>
              <a:rPr lang="en-US" dirty="0" smtClean="0"/>
              <a:t>Resources will be added based on interest and ability to work with vendor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I join the HSLANJ GLI?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Proven track record of saving libraries money</a:t>
            </a:r>
          </a:p>
          <a:p>
            <a:pPr lvl="1"/>
            <a:r>
              <a:rPr lang="en-US" dirty="0" smtClean="0"/>
              <a:t>Expert negotiation for pricing and licensing terms</a:t>
            </a:r>
          </a:p>
          <a:p>
            <a:pPr lvl="1"/>
            <a:r>
              <a:rPr lang="en-US" dirty="0" smtClean="0"/>
              <a:t>Increasing service area will translate to better pricing, especially for new resources</a:t>
            </a:r>
          </a:p>
          <a:p>
            <a:pPr lvl="1"/>
            <a:r>
              <a:rPr lang="en-US" dirty="0" smtClean="0"/>
              <a:t>Paperwork issues are handled</a:t>
            </a:r>
          </a:p>
          <a:p>
            <a:pPr lvl="1"/>
            <a:r>
              <a:rPr lang="en-US" dirty="0" smtClean="0"/>
              <a:t>Invoicing issues are handled</a:t>
            </a:r>
          </a:p>
          <a:p>
            <a:pPr lvl="1"/>
            <a:r>
              <a:rPr lang="en-US" dirty="0" smtClean="0"/>
              <a:t>Low administrative fees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through October: </a:t>
            </a:r>
          </a:p>
          <a:p>
            <a:pPr lvl="1"/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HSLANJ negotiates with vendors to secure best pricing for next year</a:t>
            </a:r>
          </a:p>
          <a:p>
            <a:pPr lvl="1"/>
            <a:r>
              <a:rPr lang="en-US" dirty="0" smtClean="0"/>
              <a:t>HSLANJ works with libraries that wish to join the GLI to answer questions for you and your administrators</a:t>
            </a:r>
          </a:p>
          <a:p>
            <a:r>
              <a:rPr lang="en-US" dirty="0" smtClean="0"/>
              <a:t>October 2012:</a:t>
            </a:r>
          </a:p>
          <a:p>
            <a:pPr lvl="1"/>
            <a:r>
              <a:rPr lang="en-US" dirty="0" smtClean="0"/>
              <a:t>Finalize renewal numbers with vendors and create the offer package</a:t>
            </a:r>
          </a:p>
          <a:p>
            <a:pPr lvl="1"/>
            <a:r>
              <a:rPr lang="en-US" dirty="0" smtClean="0"/>
              <a:t>Offer package is distributed by mid-October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2012</a:t>
            </a:r>
          </a:p>
          <a:p>
            <a:pPr lvl="1"/>
            <a:r>
              <a:rPr lang="en-US" dirty="0" smtClean="0"/>
              <a:t>HSLANJ works with new and existing participants to answer questions</a:t>
            </a:r>
          </a:p>
          <a:p>
            <a:pPr lvl="1"/>
            <a:r>
              <a:rPr lang="en-US" dirty="0" smtClean="0"/>
              <a:t>Continue discussions with vendors to address site-specific issues that come up</a:t>
            </a:r>
          </a:p>
          <a:p>
            <a:pPr lvl="1"/>
            <a:r>
              <a:rPr lang="en-US" dirty="0" smtClean="0"/>
              <a:t>Orders for 2013-14 due by November 23</a:t>
            </a:r>
          </a:p>
          <a:p>
            <a:r>
              <a:rPr lang="en-US" dirty="0" smtClean="0"/>
              <a:t>December 2012</a:t>
            </a:r>
          </a:p>
          <a:p>
            <a:pPr lvl="1"/>
            <a:r>
              <a:rPr lang="en-US" dirty="0" smtClean="0"/>
              <a:t>Orders are compiled; final pricing determined; final order approvals obtained</a:t>
            </a:r>
          </a:p>
          <a:p>
            <a:pPr lvl="1"/>
            <a:r>
              <a:rPr lang="en-US" dirty="0" smtClean="0"/>
              <a:t>Invoices issued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8763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“Lunch with the RML” Presentation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7854696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Robb Mackes</a:t>
            </a:r>
          </a:p>
          <a:p>
            <a:r>
              <a:rPr lang="en-US" dirty="0" smtClean="0"/>
              <a:t>Project Manager, HSLANJ Group Licensing Initiative</a:t>
            </a:r>
          </a:p>
          <a:p>
            <a:r>
              <a:rPr lang="en-US" dirty="0" smtClean="0">
                <a:hlinkClick r:id="rId2"/>
              </a:rPr>
              <a:t>rtmackes@gmail.com</a:t>
            </a:r>
            <a:endParaRPr lang="en-US" dirty="0" smtClean="0"/>
          </a:p>
          <a:p>
            <a:r>
              <a:rPr lang="en-US" dirty="0" smtClean="0"/>
              <a:t>(570) 856-5952</a:t>
            </a:r>
          </a:p>
          <a:p>
            <a:r>
              <a:rPr lang="en-US" dirty="0" smtClean="0"/>
              <a:t>Wednesday, 24 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2013</a:t>
            </a:r>
          </a:p>
          <a:p>
            <a:pPr lvl="1"/>
            <a:r>
              <a:rPr lang="en-US" dirty="0" smtClean="0"/>
              <a:t>Licenses for all resources begins</a:t>
            </a:r>
          </a:p>
          <a:p>
            <a:pPr lvl="1"/>
            <a:r>
              <a:rPr lang="en-US" dirty="0" smtClean="0"/>
              <a:t>Final due dates for invoices</a:t>
            </a:r>
          </a:p>
          <a:p>
            <a:pPr lvl="1"/>
            <a:r>
              <a:rPr lang="en-US" dirty="0" smtClean="0"/>
              <a:t>Vendor-specific switchover issues addressed with each vendor as appropriate</a:t>
            </a:r>
          </a:p>
          <a:p>
            <a:pPr lvl="1"/>
            <a:r>
              <a:rPr lang="en-US" dirty="0" smtClean="0"/>
              <a:t>Work begins on mid-year offer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NN/LM MAR has asked HSLANJ to expand to cover the entire 4-state region</a:t>
            </a:r>
          </a:p>
          <a:p>
            <a:r>
              <a:rPr lang="en-US" dirty="0" smtClean="0"/>
              <a:t>Full-time administrator available during regular business hours</a:t>
            </a:r>
          </a:p>
          <a:p>
            <a:r>
              <a:rPr lang="en-US" dirty="0" smtClean="0"/>
              <a:t>Larger participation = greater discounts</a:t>
            </a:r>
          </a:p>
          <a:p>
            <a:r>
              <a:rPr lang="en-US" dirty="0" smtClean="0"/>
              <a:t>More resource offerings</a:t>
            </a:r>
          </a:p>
          <a:p>
            <a:pPr lvl="1"/>
            <a:r>
              <a:rPr lang="en-US" dirty="0" smtClean="0"/>
              <a:t>Membership survey</a:t>
            </a:r>
          </a:p>
          <a:p>
            <a:pPr lvl="1"/>
            <a:r>
              <a:rPr lang="en-US" dirty="0" smtClean="0"/>
              <a:t>Add resources based on 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629912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Visit our website at</a:t>
            </a:r>
            <a:br>
              <a:rPr lang="en-US" dirty="0" smtClean="0"/>
            </a:br>
            <a:r>
              <a:rPr lang="en-US" dirty="0" smtClean="0"/>
              <a:t>www.hslanj.org/gli.html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HSLANJ Group Licensing</a:t>
            </a:r>
          </a:p>
          <a:p>
            <a:r>
              <a:rPr lang="en-US" dirty="0" smtClean="0"/>
              <a:t>Understand what group licensing is</a:t>
            </a:r>
          </a:p>
          <a:p>
            <a:r>
              <a:rPr lang="en-US" dirty="0" smtClean="0"/>
              <a:t>Why should I participate</a:t>
            </a:r>
          </a:p>
          <a:p>
            <a:r>
              <a:rPr lang="en-US" dirty="0" smtClean="0"/>
              <a:t>What’s offered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What’s in the 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HSLANJ Group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HSLANJ</a:t>
            </a:r>
          </a:p>
          <a:p>
            <a:pPr lvl="1"/>
            <a:r>
              <a:rPr lang="en-US" dirty="0" smtClean="0"/>
              <a:t>Health Sciences Library Association of New Jersey</a:t>
            </a:r>
          </a:p>
          <a:p>
            <a:pPr lvl="1"/>
            <a:r>
              <a:rPr lang="en-US" dirty="0" smtClean="0"/>
              <a:t>40 Years strong</a:t>
            </a:r>
          </a:p>
          <a:p>
            <a:pPr lvl="1"/>
            <a:r>
              <a:rPr lang="en-US" dirty="0" smtClean="0"/>
              <a:t>65 Institutional, Affiliate, Personal &amp; Retired Members</a:t>
            </a:r>
          </a:p>
          <a:p>
            <a:pPr lvl="1"/>
            <a:r>
              <a:rPr lang="en-US" dirty="0" smtClean="0"/>
              <a:t>Primarily hospital and medical school libraries</a:t>
            </a:r>
          </a:p>
          <a:p>
            <a:pPr lvl="1"/>
            <a:r>
              <a:rPr lang="en-US" dirty="0" smtClean="0"/>
              <a:t>Created NJHSN, precursor to BHSL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HSLANJ Group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formed in Summer 2002</a:t>
            </a:r>
          </a:p>
          <a:p>
            <a:r>
              <a:rPr lang="en-US" dirty="0" smtClean="0"/>
              <a:t>Collaboration with</a:t>
            </a:r>
          </a:p>
          <a:p>
            <a:pPr lvl="1"/>
            <a:r>
              <a:rPr lang="en-US" dirty="0" smtClean="0"/>
              <a:t>HSLANJ</a:t>
            </a:r>
          </a:p>
          <a:p>
            <a:pPr lvl="1"/>
            <a:r>
              <a:rPr lang="en-US" dirty="0" smtClean="0"/>
              <a:t>UMDNJ</a:t>
            </a:r>
          </a:p>
          <a:p>
            <a:pPr lvl="1"/>
            <a:r>
              <a:rPr lang="en-US" dirty="0" smtClean="0"/>
              <a:t>NJHA</a:t>
            </a:r>
          </a:p>
          <a:p>
            <a:r>
              <a:rPr lang="en-US" dirty="0" smtClean="0"/>
              <a:t>Builds on VALE model</a:t>
            </a:r>
          </a:p>
          <a:p>
            <a:r>
              <a:rPr lang="en-US" dirty="0" smtClean="0"/>
              <a:t>Surveyed members needs and interest</a:t>
            </a:r>
          </a:p>
          <a:p>
            <a:r>
              <a:rPr lang="en-US" dirty="0" smtClean="0"/>
              <a:t>Identified obstacles</a:t>
            </a:r>
          </a:p>
          <a:p>
            <a:r>
              <a:rPr lang="en-US" dirty="0" smtClean="0"/>
              <a:t>Identified fiduciary 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HSLANJ Group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Chose Ovid as first vendor</a:t>
            </a:r>
          </a:p>
          <a:p>
            <a:r>
              <a:rPr lang="en-US" dirty="0" smtClean="0"/>
              <a:t>First year: 2003-04</a:t>
            </a:r>
          </a:p>
          <a:p>
            <a:pPr lvl="1"/>
            <a:r>
              <a:rPr lang="en-US" dirty="0" smtClean="0"/>
              <a:t>17 Libraries</a:t>
            </a:r>
          </a:p>
          <a:p>
            <a:pPr lvl="1"/>
            <a:r>
              <a:rPr lang="en-US" dirty="0" smtClean="0"/>
              <a:t>$130,800</a:t>
            </a:r>
          </a:p>
          <a:p>
            <a:r>
              <a:rPr lang="en-US" dirty="0" smtClean="0"/>
              <a:t>Third year: 2005-06</a:t>
            </a:r>
          </a:p>
          <a:p>
            <a:pPr lvl="1"/>
            <a:r>
              <a:rPr lang="en-US" dirty="0" smtClean="0"/>
              <a:t>40 Libraries</a:t>
            </a:r>
          </a:p>
          <a:p>
            <a:pPr lvl="1"/>
            <a:r>
              <a:rPr lang="en-US" dirty="0" smtClean="0"/>
              <a:t>$289,721</a:t>
            </a:r>
          </a:p>
          <a:p>
            <a:pPr lvl="1"/>
            <a:r>
              <a:rPr lang="en-US" dirty="0" smtClean="0"/>
              <a:t>Added EBSCO, AccessMedicine and STAT!Ref,  in addition to Ovid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HSLANJ Group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Ninth Year: 2011-12</a:t>
            </a:r>
          </a:p>
          <a:p>
            <a:pPr lvl="1"/>
            <a:r>
              <a:rPr lang="en-US" dirty="0" smtClean="0"/>
              <a:t>71 Libraries</a:t>
            </a:r>
          </a:p>
          <a:p>
            <a:pPr lvl="1"/>
            <a:r>
              <a:rPr lang="en-US" dirty="0" smtClean="0"/>
              <a:t>$1,245,011</a:t>
            </a:r>
          </a:p>
          <a:p>
            <a:pPr lvl="1"/>
            <a:r>
              <a:rPr lang="en-US" dirty="0" smtClean="0"/>
              <a:t>EBSCO, Ovid, McGraw Hill, New England Journal of Medicine, STAT!Ref and BMJ Journals</a:t>
            </a:r>
          </a:p>
          <a:p>
            <a:r>
              <a:rPr lang="en-US" dirty="0" smtClean="0"/>
              <a:t>Tenth Year: 2012-13</a:t>
            </a:r>
          </a:p>
          <a:p>
            <a:pPr lvl="1"/>
            <a:r>
              <a:rPr lang="en-US" dirty="0" smtClean="0"/>
              <a:t>90 Libraries</a:t>
            </a:r>
          </a:p>
          <a:p>
            <a:pPr lvl="1"/>
            <a:r>
              <a:rPr lang="en-US" dirty="0" smtClean="0"/>
              <a:t>$1,713,505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HSLANJ Group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year added more libraries through year 5</a:t>
            </a:r>
          </a:p>
          <a:p>
            <a:r>
              <a:rPr lang="en-US" dirty="0" smtClean="0"/>
              <a:t>In 2009, NJHA Library Closed</a:t>
            </a:r>
          </a:p>
          <a:p>
            <a:r>
              <a:rPr lang="en-US" dirty="0" smtClean="0"/>
              <a:t>Opportunity for HSLANJ to take the lead</a:t>
            </a:r>
          </a:p>
          <a:p>
            <a:r>
              <a:rPr lang="en-US" dirty="0" smtClean="0"/>
              <a:t>Kerry O’Rourke, UMDNJ Robert Wood Johnson Medical School, Co-Chair, HSLANJ GLI</a:t>
            </a:r>
          </a:p>
          <a:p>
            <a:r>
              <a:rPr lang="en-US" dirty="0" smtClean="0"/>
              <a:t>Barbara S. Reich, Hackensack University Medical Center, Co-Chair, HSLANJ GLI</a:t>
            </a:r>
          </a:p>
          <a:p>
            <a:r>
              <a:rPr lang="en-US" dirty="0" smtClean="0"/>
              <a:t>Robb Mackes, Project Manager, HSLANJ GLI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HSLANJ Group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RML Awards to assist with business plan for HSLANJ GLI</a:t>
            </a:r>
          </a:p>
          <a:p>
            <a:r>
              <a:rPr lang="en-US" dirty="0" smtClean="0"/>
              <a:t>New RML contract: RMLs across the country must promote access to electronic resources among their members</a:t>
            </a:r>
          </a:p>
          <a:p>
            <a:r>
              <a:rPr lang="en-US" dirty="0" smtClean="0"/>
              <a:t>2010-11 saw no decrease in service</a:t>
            </a:r>
          </a:p>
          <a:p>
            <a:r>
              <a:rPr lang="en-US" dirty="0" smtClean="0"/>
              <a:t>JBI temporarily dropped due to licensing restrictions</a:t>
            </a:r>
          </a:p>
          <a:p>
            <a:r>
              <a:rPr lang="en-US" dirty="0" smtClean="0"/>
              <a:t>2011-12 participating libraries remain the same; Lexis Nexis dropped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12485</TotalTime>
  <Words>831</Words>
  <Application>Microsoft Office PowerPoint</Application>
  <PresentationFormat>On-screen Show (4:3)</PresentationFormat>
  <Paragraphs>164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Group Licensing of Electronic Resources: the HSLANJ Experience</vt:lpstr>
      <vt:lpstr>A “Lunch with the RML” Presentation</vt:lpstr>
      <vt:lpstr>Objectives for Today</vt:lpstr>
      <vt:lpstr>History of HSLANJ Group Licensing</vt:lpstr>
      <vt:lpstr>History of HSLANJ Group Licensing</vt:lpstr>
      <vt:lpstr>History of HSLANJ Group Licensing</vt:lpstr>
      <vt:lpstr>History of HSLANJ Group Licensing</vt:lpstr>
      <vt:lpstr>History of HSLANJ Group Licensing</vt:lpstr>
      <vt:lpstr>History of HSLANJ Group Licensing</vt:lpstr>
      <vt:lpstr>So what is Group Licensing? </vt:lpstr>
      <vt:lpstr>So what is Group Licensing? </vt:lpstr>
      <vt:lpstr>What Resources are Offered?</vt:lpstr>
      <vt:lpstr>What Resources are Offered?</vt:lpstr>
      <vt:lpstr>What Resources are Offered?</vt:lpstr>
      <vt:lpstr>What Resources are Offered?</vt:lpstr>
      <vt:lpstr>What Resources are Offered?</vt:lpstr>
      <vt:lpstr>Why should I join the HSLANJ GLI?</vt:lpstr>
      <vt:lpstr>Timeline</vt:lpstr>
      <vt:lpstr>Timeline</vt:lpstr>
      <vt:lpstr>Timeline</vt:lpstr>
      <vt:lpstr>What’s in the Future?</vt:lpstr>
      <vt:lpstr>Questions?  Visit our website at www.hslanj.org/gli.html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Licensing of Electronic Resources: the HSLANJ Experience</dc:title>
  <dc:creator>Robert T. Mackes</dc:creator>
  <cp:lastModifiedBy>techuser</cp:lastModifiedBy>
  <cp:revision>72</cp:revision>
  <dcterms:created xsi:type="dcterms:W3CDTF">2011-10-20T22:51:14Z</dcterms:created>
  <dcterms:modified xsi:type="dcterms:W3CDTF">2012-07-26T13:40:58Z</dcterms:modified>
</cp:coreProperties>
</file>