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8" r:id="rId3"/>
    <p:sldId id="299" r:id="rId4"/>
    <p:sldId id="321" r:id="rId5"/>
    <p:sldId id="322" r:id="rId6"/>
    <p:sldId id="301" r:id="rId7"/>
    <p:sldId id="302" r:id="rId8"/>
    <p:sldId id="303" r:id="rId9"/>
    <p:sldId id="323" r:id="rId10"/>
    <p:sldId id="318" r:id="rId11"/>
    <p:sldId id="306" r:id="rId12"/>
    <p:sldId id="307" r:id="rId13"/>
    <p:sldId id="308" r:id="rId14"/>
    <p:sldId id="310" r:id="rId15"/>
    <p:sldId id="324" r:id="rId16"/>
    <p:sldId id="325" r:id="rId17"/>
    <p:sldId id="326" r:id="rId18"/>
    <p:sldId id="314" r:id="rId19"/>
    <p:sldId id="319" r:id="rId20"/>
    <p:sldId id="315" r:id="rId21"/>
    <p:sldId id="320" r:id="rId22"/>
  </p:sldIdLst>
  <p:sldSz cx="9144000" cy="6858000" type="screen4x3"/>
  <p:notesSz cx="7102475" cy="10233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66FF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0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25" y="-77"/>
      </p:cViewPr>
      <p:guideLst>
        <p:guide orient="horz" pos="3936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-2964" y="-108"/>
      </p:cViewPr>
      <p:guideLst>
        <p:guide orient="horz" pos="3223"/>
        <p:guide pos="223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72443" y="9850640"/>
            <a:ext cx="405371" cy="33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172" tIns="51086" rIns="102172" bIns="51086" numCol="1" anchor="b" anchorCtr="0" compatLnSpc="1">
            <a:prstTxWarp prst="textNoShape">
              <a:avLst/>
            </a:prstTxWarp>
          </a:bodyPr>
          <a:lstStyle>
            <a:lvl1pPr algn="r" defTabSz="1022350">
              <a:defRPr sz="1000">
                <a:solidFill>
                  <a:srgbClr val="66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09C5AE05-A5EA-4B7C-8558-20751A0757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41987" name="Group 7"/>
          <p:cNvGrpSpPr>
            <a:grpSpLocks/>
          </p:cNvGrpSpPr>
          <p:nvPr/>
        </p:nvGrpSpPr>
        <p:grpSpPr bwMode="auto">
          <a:xfrm>
            <a:off x="-471648" y="9886172"/>
            <a:ext cx="7581831" cy="323165"/>
            <a:chOff x="-48" y="5568"/>
            <a:chExt cx="4320" cy="144"/>
          </a:xfrm>
        </p:grpSpPr>
        <p:sp>
          <p:nvSpPr>
            <p:cNvPr id="41992" name="Line 8"/>
            <p:cNvSpPr>
              <a:spLocks noChangeShapeType="1"/>
            </p:cNvSpPr>
            <p:nvPr userDrawn="1"/>
          </p:nvSpPr>
          <p:spPr bwMode="auto">
            <a:xfrm>
              <a:off x="-48" y="5712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93" name="Line 9"/>
            <p:cNvSpPr>
              <a:spLocks noChangeShapeType="1"/>
            </p:cNvSpPr>
            <p:nvPr userDrawn="1"/>
          </p:nvSpPr>
          <p:spPr bwMode="auto">
            <a:xfrm>
              <a:off x="-48" y="5568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1988" name="Rectangle 10"/>
          <p:cNvSpPr>
            <a:spLocks noChangeArrowheads="1"/>
          </p:cNvSpPr>
          <p:nvPr/>
        </p:nvSpPr>
        <p:spPr bwMode="auto">
          <a:xfrm>
            <a:off x="4200141" y="9911551"/>
            <a:ext cx="2352078" cy="26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defTabSz="1004888"/>
            <a:r>
              <a:rPr lang="en-US" sz="1000" dirty="0">
                <a:solidFill>
                  <a:srgbClr val="663300"/>
                </a:solidFill>
                <a:latin typeface="Verdana" pitchFamily="34" charset="0"/>
              </a:rPr>
              <a:t> TeamSTEPPS </a:t>
            </a:r>
            <a:r>
              <a:rPr lang="en-US" sz="1000" dirty="0" smtClean="0">
                <a:solidFill>
                  <a:srgbClr val="663300"/>
                </a:solidFill>
                <a:latin typeface="Verdana" pitchFamily="34" charset="0"/>
              </a:rPr>
              <a:t>LEP Patient Safety  </a:t>
            </a:r>
            <a:r>
              <a:rPr lang="en-US" sz="1000" dirty="0">
                <a:solidFill>
                  <a:srgbClr val="663300"/>
                </a:solidFill>
                <a:latin typeface="Verdana" pitchFamily="34" charset="0"/>
              </a:rPr>
              <a:t>|  Essentials </a:t>
            </a:r>
          </a:p>
        </p:txBody>
      </p:sp>
      <p:pic>
        <p:nvPicPr>
          <p:cNvPr id="41989" name="Picture 11" descr="Slide_title2_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965" t="32530" r="2986"/>
          <a:stretch>
            <a:fillRect/>
          </a:stretch>
        </p:blipFill>
        <p:spPr bwMode="auto">
          <a:xfrm>
            <a:off x="5453246" y="-11844"/>
            <a:ext cx="1650771" cy="61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12"/>
          <p:cNvSpPr>
            <a:spLocks noChangeArrowheads="1"/>
          </p:cNvSpPr>
          <p:nvPr/>
        </p:nvSpPr>
        <p:spPr bwMode="gray">
          <a:xfrm>
            <a:off x="5538020" y="76140"/>
            <a:ext cx="1484306" cy="44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255" tIns="50255" rIns="50255" bIns="50255" anchor="ctr"/>
          <a:lstStyle/>
          <a:p>
            <a:pPr algn="ctr" defTabSz="1004888">
              <a:lnSpc>
                <a:spcPct val="95000"/>
              </a:lnSpc>
            </a:pPr>
            <a:r>
              <a:rPr lang="en-US" sz="1300" b="1" dirty="0">
                <a:solidFill>
                  <a:srgbClr val="FFFFE1"/>
                </a:solidFill>
              </a:rPr>
              <a:t>Essentials</a:t>
            </a:r>
          </a:p>
        </p:txBody>
      </p:sp>
      <p:sp>
        <p:nvSpPr>
          <p:cNvPr id="41991" name="Line 13"/>
          <p:cNvSpPr>
            <a:spLocks noChangeShapeType="1"/>
          </p:cNvSpPr>
          <p:nvPr/>
        </p:nvSpPr>
        <p:spPr bwMode="auto">
          <a:xfrm>
            <a:off x="-471648" y="592189"/>
            <a:ext cx="7575666" cy="13536"/>
          </a:xfrm>
          <a:prstGeom prst="line">
            <a:avLst/>
          </a:prstGeom>
          <a:noFill/>
          <a:ln w="9525">
            <a:solidFill>
              <a:srgbClr val="C7C39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19695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048" cy="5109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57" y="4861026"/>
            <a:ext cx="5681363" cy="4603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360"/>
            <a:ext cx="3078048" cy="510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886" y="9720360"/>
            <a:ext cx="3078048" cy="510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EE9CA00-51C1-4DB9-A17A-E7C683AFB3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06397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Read objectives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000027-45B2-40F2-A17A-2338AC61C3CD}" type="slidenum">
              <a:rPr lang="en-US" smtClean="0"/>
              <a:pPr eaLnBrk="1" hangingPunct="1"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FAA1D7-60D2-44D1-8979-3CF8CD9C543A}" type="slidenum">
              <a:rPr lang="en-US" smtClean="0"/>
              <a:pPr eaLnBrk="1" hangingPunct="1"/>
              <a:t>14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537" y="4861026"/>
            <a:ext cx="6223914" cy="46055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0" algn="l"/>
              </a:tabLst>
            </a:pPr>
            <a:endParaRPr lang="en-US" dirty="0" smtClean="0"/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4022886" y="9720360"/>
            <a:ext cx="3078048" cy="51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42B30D7-3368-49B3-BA34-765EF06BA32A}" type="slidenum">
              <a:rPr lang="en-US" sz="1200"/>
              <a:pPr algn="r" eaLnBrk="1" hangingPunct="1"/>
              <a:t>15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4022886" y="9720360"/>
            <a:ext cx="3078048" cy="51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FC98B70-213E-4200-A424-3B35023CF10B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/>
              <a:t>16</a:t>
            </a:fld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479511-BC56-4B79-8933-BDA52E98FD7E}" type="slidenum">
              <a:rPr lang="en-US" smtClean="0"/>
              <a:pPr eaLnBrk="1" hangingPunct="1"/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76EEA5-3A1F-482E-8D3F-1C4FBC8E19A5}" type="slidenum">
              <a:rPr lang="en-US" smtClean="0"/>
              <a:pPr eaLnBrk="1" hangingPunct="1"/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C41AB4-5CEA-46EC-8105-755B2D17843D}" type="slidenum">
              <a:rPr lang="en-US" smtClean="0"/>
              <a:pPr eaLnBrk="1" hangingPunct="1"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 smtClean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4022886" y="9720360"/>
            <a:ext cx="3078048" cy="51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04B63FB-3D33-46DE-8DBA-E04E44E6EB54}" type="slidenum">
              <a:rPr lang="en-US" sz="1200"/>
              <a:pPr algn="r" eaLnBrk="1" hangingPunct="1"/>
              <a:t>9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4022886" y="9720360"/>
            <a:ext cx="3078048" cy="51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DD0CE89-8F54-497C-A503-480B4BB6C54B}" type="slidenum">
              <a:rPr lang="en-US" sz="1200"/>
              <a:pPr algn="r" eaLnBrk="1" hangingPunct="1"/>
              <a:t>10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CCDE11-C3E1-4EF0-B3C9-6889D726A2C4}" type="slidenum">
              <a:rPr lang="en-US" smtClean="0"/>
              <a:pPr eaLnBrk="1" hangingPunct="1"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6C4692-2D19-4E46-A64B-B53C09F1F9B7}" type="slidenum">
              <a:rPr lang="en-US" smtClean="0"/>
              <a:pPr eaLnBrk="1" hangingPunct="1"/>
              <a:t>12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2475" y="4861026"/>
            <a:ext cx="6080570" cy="46055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i="1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D1E664-18DF-4682-9D98-CC95F126561F}" type="slidenum">
              <a:rPr lang="en-US" smtClean="0"/>
              <a:pPr eaLnBrk="1" hangingPunct="1"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Slide_title2_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0"/>
            <a:ext cx="69119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TeamSTEPPS Framework Graph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2281238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Slide_title2_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6163"/>
            <a:ext cx="2271713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Agency for Healthcare Research and Quality Patient Safety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8363"/>
            <a:ext cx="4835525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Slide_title2_0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541713"/>
            <a:ext cx="1136650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3480271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96250" y="6581775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6AE7409E-1252-459B-8F3A-563FEFF71504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354190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876300"/>
            <a:ext cx="1951037" cy="468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702300" cy="468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96250" y="6581775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F17879F5-6297-4AEC-88A1-F1707FE5D813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2306840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backgroun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3275"/>
            <a:ext cx="9132787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 descr="Slide_content2_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9313"/>
            <a:ext cx="684213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805" y="549275"/>
            <a:ext cx="8229600" cy="95964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190758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96250" y="6581775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83041E47-612A-458A-9964-12511A2A398E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2459910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96250" y="6581775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E4DC79C4-5AE6-41F3-ADE5-5E2A93CAB149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2796372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96250" y="6581775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0C49B4EA-B3B5-4AE8-96D2-24BA0A75BF83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126704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96250" y="6581775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5A00300B-C5D0-40B0-B993-A03CEEC1C324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272387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96250" y="6581775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F0D29262-C1F0-4482-BD0A-A385206A3C17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3545485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96250" y="6581775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92212AAC-A795-45B1-9544-EDCE29E5B647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101276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96250" y="6581775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43580505-C467-4780-9E18-7AFEDCEBAD18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91389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96250" y="6581775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26790D01-23EF-4B5C-9051-4F88340041FC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2522491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background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5" y="0"/>
            <a:ext cx="899795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2" name="Picture 8" descr="Slide_content2_0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9313"/>
            <a:ext cx="684213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ahrq.gov/teamsteppstools/tslepfiles/videos/cuswords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teamsteppstools/tslepfiles/videos/briefin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teamsteppstools/tslepfiles/videos/psychsafety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hyperlink" Target="http://www.ahrq.gov/teamsteppstools/tslepfiles/videos/checkback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teamsteppstools/tslepfiles/videos/succes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teamsteppstools/tslepfiles/videos/opportunity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1143000"/>
            <a:ext cx="6178550" cy="2289175"/>
          </a:xfrm>
        </p:spPr>
        <p:txBody>
          <a:bodyPr/>
          <a:lstStyle/>
          <a:p>
            <a:pPr eaLnBrk="1" hangingPunct="1"/>
            <a:r>
              <a:rPr lang="en-US" dirty="0" smtClean="0"/>
              <a:t>Enhancing Safety for Patients With </a:t>
            </a:r>
            <a:br>
              <a:rPr lang="en-US" dirty="0" smtClean="0"/>
            </a:br>
            <a:r>
              <a:rPr lang="en-US" dirty="0" smtClean="0"/>
              <a:t>Limited English Proficiency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3254375"/>
            <a:ext cx="4024312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815531" y="767271"/>
            <a:ext cx="7739062" cy="474662"/>
          </a:xfrm>
        </p:spPr>
        <p:txBody>
          <a:bodyPr/>
          <a:lstStyle/>
          <a:p>
            <a:pPr eaLnBrk="1" hangingPunct="1"/>
            <a:r>
              <a:rPr lang="en-US" dirty="0" smtClean="0"/>
              <a:t>Implementation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lvl="1" eaLnBrk="1" hangingPunct="1"/>
            <a:endParaRPr lang="en-US" dirty="0" smtClean="0"/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846"/>
          <a:stretch/>
        </p:blipFill>
        <p:spPr bwMode="auto">
          <a:xfrm>
            <a:off x="1304817" y="1327399"/>
            <a:ext cx="6989299" cy="4744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Assertion, Advocacy, and</a:t>
            </a:r>
            <a:br>
              <a:rPr lang="en-US" dirty="0" smtClean="0"/>
            </a:br>
            <a:r>
              <a:rPr lang="en-US" dirty="0" smtClean="0"/>
              <a:t>Conflict Resolution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Scenario: 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	Mrs. Gilbert, a Haitian immigrant, is in the ED in triage.  The front desk staff called the Creole interpreter, Ms. Pierre-Louis.   Dr. Malbec is interviewing Mrs. Gilbert in French, but she does not understand his French.  Ms. Pierre-Louis knows that Mrs. Gilbert does not understand, but when she attempts to interpret, Dr. Malbec says, “You are not needed. I’ve got it.”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92313"/>
            <a:ext cx="6434138" cy="4221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Advocate for the patient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Stop all activity if needed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Speak up on behalf of the patient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Assert a corrective action in a </a:t>
            </a:r>
            <a:br>
              <a:rPr lang="en-US" dirty="0" smtClean="0"/>
            </a:br>
            <a:r>
              <a:rPr lang="en-US" i="1" dirty="0" smtClean="0">
                <a:solidFill>
                  <a:srgbClr val="E1393E"/>
                </a:solidFill>
              </a:rPr>
              <a:t>firm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rgbClr val="E1393E"/>
                </a:solidFill>
              </a:rPr>
              <a:t>respectful</a:t>
            </a:r>
            <a:r>
              <a:rPr lang="en-US" dirty="0" smtClean="0"/>
              <a:t> manner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Assertion is not aggression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Advocacy and Assertion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3248025"/>
            <a:ext cx="20859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Stop the Line:   CUS</a:t>
            </a:r>
          </a:p>
        </p:txBody>
      </p:sp>
      <p:pic>
        <p:nvPicPr>
          <p:cNvPr id="16388" name="Picture 1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16" y="1601174"/>
            <a:ext cx="8802687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2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19272"/>
            <a:ext cx="1052170" cy="114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When Initial Assertion Is Ignored…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124712" y="1673416"/>
            <a:ext cx="7342632" cy="424275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Voice your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concern at least </a:t>
            </a:r>
            <a:r>
              <a:rPr lang="en-US" i="1" dirty="0" smtClean="0">
                <a:solidFill>
                  <a:schemeClr val="accent2"/>
                </a:solidFill>
              </a:rPr>
              <a:t>two times…it’s your responsibility</a:t>
            </a:r>
            <a:endParaRPr lang="en-US" dirty="0" smtClean="0"/>
          </a:p>
          <a:p>
            <a:pPr eaLnBrk="1" hangingPunct="1"/>
            <a:r>
              <a:rPr lang="en-US" dirty="0" smtClean="0"/>
              <a:t>If you are being challenged, acknowledge the concern</a:t>
            </a:r>
          </a:p>
          <a:p>
            <a:pPr lvl="1" eaLnBrk="1" hangingPunct="1"/>
            <a:r>
              <a:rPr lang="en-US" dirty="0" smtClean="0"/>
              <a:t>Correct the problem</a:t>
            </a:r>
          </a:p>
          <a:p>
            <a:pPr lvl="1" eaLnBrk="1" hangingPunct="1"/>
            <a:r>
              <a:rPr lang="en-US" dirty="0" smtClean="0"/>
              <a:t>Teach</a:t>
            </a:r>
          </a:p>
          <a:p>
            <a:pPr eaLnBrk="1" hangingPunct="1"/>
            <a:r>
              <a:rPr lang="en-US" dirty="0" smtClean="0"/>
              <a:t>If the outcome is still not acceptable</a:t>
            </a:r>
          </a:p>
          <a:p>
            <a:pPr lvl="1" eaLnBrk="1" hangingPunct="1"/>
            <a:r>
              <a:rPr lang="en-US" dirty="0" smtClean="0"/>
              <a:t>Take a stronger course of action</a:t>
            </a:r>
          </a:p>
          <a:p>
            <a:pPr lvl="1" eaLnBrk="1" hangingPunct="1"/>
            <a:r>
              <a:rPr lang="en-US" dirty="0" smtClean="0"/>
              <a:t> Use supervisor or chain of command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 txBox="1">
            <a:spLocks noGrp="1"/>
          </p:cNvSpPr>
          <p:nvPr/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" bIns="9144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 dirty="0">
                <a:solidFill>
                  <a:srgbClr val="542200"/>
                </a:solidFill>
              </a:rPr>
              <a:t> </a:t>
            </a:r>
            <a:fld id="{CD7B5DA6-6F7C-472C-BDE9-6C261D60224A}" type="slidenum">
              <a:rPr lang="en-US" sz="1000" b="1">
                <a:solidFill>
                  <a:srgbClr val="542200"/>
                </a:solidFill>
              </a:rPr>
              <a:pPr eaLnBrk="1" hangingPunct="1"/>
              <a:t>15</a:t>
            </a:fld>
            <a:r>
              <a:rPr lang="en-US" sz="1000" b="1" dirty="0">
                <a:solidFill>
                  <a:srgbClr val="542200"/>
                </a:solidFill>
              </a:rPr>
              <a:t>  </a:t>
            </a:r>
          </a:p>
        </p:txBody>
      </p:sp>
      <p:sp>
        <p:nvSpPr>
          <p:cNvPr id="18435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881063" y="685800"/>
            <a:ext cx="7739062" cy="1104900"/>
          </a:xfrm>
        </p:spPr>
        <p:txBody>
          <a:bodyPr/>
          <a:lstStyle/>
          <a:p>
            <a:pPr eaLnBrk="1" hangingPunct="1"/>
            <a:r>
              <a:rPr lang="en-US" dirty="0" smtClean="0"/>
              <a:t>Briefs</a:t>
            </a:r>
          </a:p>
        </p:txBody>
      </p:sp>
      <p:sp>
        <p:nvSpPr>
          <p:cNvPr id="18436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020888"/>
            <a:ext cx="4133850" cy="3543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	</a:t>
            </a:r>
            <a:r>
              <a:rPr lang="en-US" dirty="0" smtClean="0"/>
              <a:t>Planning</a:t>
            </a:r>
          </a:p>
          <a:p>
            <a:pPr lvl="1" eaLnBrk="1" hangingPunct="1"/>
            <a:r>
              <a:rPr lang="en-US" dirty="0" smtClean="0"/>
              <a:t>Form the team</a:t>
            </a:r>
          </a:p>
          <a:p>
            <a:pPr lvl="1" eaLnBrk="1" hangingPunct="1"/>
            <a:r>
              <a:rPr lang="en-US" dirty="0" smtClean="0"/>
              <a:t>Designate team roles and responsibilities</a:t>
            </a:r>
          </a:p>
          <a:p>
            <a:pPr lvl="1" eaLnBrk="1" hangingPunct="1"/>
            <a:r>
              <a:rPr lang="en-US" dirty="0" smtClean="0"/>
              <a:t>Establish climate (psychological safety) and goals</a:t>
            </a:r>
          </a:p>
          <a:p>
            <a:pPr lvl="1" eaLnBrk="1" hangingPunct="1"/>
            <a:r>
              <a:rPr lang="en-US" dirty="0" smtClean="0"/>
              <a:t>Engage team in short- and long-term planning</a:t>
            </a:r>
            <a:endParaRPr lang="en-US" sz="2000" dirty="0" smtClean="0"/>
          </a:p>
        </p:txBody>
      </p:sp>
      <p:pic>
        <p:nvPicPr>
          <p:cNvPr id="18437" name="Picture 120">
            <a:hlinkClick r:id="rId3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7700" y="2646363"/>
            <a:ext cx="2108200" cy="2292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Psychological Safety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5682"/>
            <a:ext cx="7772400" cy="3543300"/>
          </a:xfrm>
        </p:spPr>
        <p:txBody>
          <a:bodyPr/>
          <a:lstStyle/>
          <a:p>
            <a:r>
              <a:rPr lang="en-US" sz="2000" dirty="0" smtClean="0"/>
              <a:t>Proactively invite input </a:t>
            </a:r>
          </a:p>
          <a:p>
            <a:r>
              <a:rPr lang="en-US" sz="2000" dirty="0" smtClean="0"/>
              <a:t>Be accessible</a:t>
            </a:r>
          </a:p>
          <a:p>
            <a:r>
              <a:rPr lang="en-US" sz="2000" dirty="0" smtClean="0"/>
              <a:t>Ask for mutual support</a:t>
            </a:r>
          </a:p>
          <a:p>
            <a:r>
              <a:rPr lang="en-US" sz="2000" dirty="0" smtClean="0"/>
              <a:t>Remember: Team leader sets tone for the team, while interpreter creates safety for the patient  </a:t>
            </a:r>
          </a:p>
          <a:p>
            <a:pPr lvl="1"/>
            <a:r>
              <a:rPr lang="en-US" sz="2000" dirty="0" smtClean="0"/>
              <a:t>Leader: “Feel free to stop us at any time if anything is not clear, or if there is anything I should know about the patient's culture, beliefs, or concerns”</a:t>
            </a:r>
          </a:p>
          <a:p>
            <a:pPr lvl="1"/>
            <a:r>
              <a:rPr lang="en-US" sz="2000" dirty="0" smtClean="0"/>
              <a:t>Interpreter: “If anything we say is not clear, please let me know ”</a:t>
            </a:r>
          </a:p>
        </p:txBody>
      </p:sp>
      <p:pic>
        <p:nvPicPr>
          <p:cNvPr id="19460" name="Picture 12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090" y="5414481"/>
            <a:ext cx="932332" cy="101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</a:t>
            </a:r>
            <a:br>
              <a:rPr lang="en-US" dirty="0" smtClean="0"/>
            </a:br>
            <a:r>
              <a:rPr lang="en-US" sz="2000" dirty="0" smtClean="0"/>
              <a:t>(Optional Exercise)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Scenario: Discharge from the hospital following myocardial infarction</a:t>
            </a:r>
          </a:p>
          <a:p>
            <a:endParaRPr lang="en-US" dirty="0" smtClean="0"/>
          </a:p>
          <a:p>
            <a:r>
              <a:rPr lang="en-US" dirty="0" smtClean="0"/>
              <a:t>3 characters: a nurse, an interpreter, and a patient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spect="1" noChangeArrowheads="1"/>
          </p:cNvSpPr>
          <p:nvPr/>
        </p:nvSpPr>
        <p:spPr bwMode="auto">
          <a:xfrm>
            <a:off x="914400" y="1600200"/>
            <a:ext cx="7467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507" name="Rectangle 3"/>
          <p:cNvSpPr>
            <a:spLocks noGrp="1"/>
          </p:cNvSpPr>
          <p:nvPr>
            <p:ph type="title"/>
          </p:nvPr>
        </p:nvSpPr>
        <p:spPr>
          <a:xfrm>
            <a:off x="890588" y="735013"/>
            <a:ext cx="7739062" cy="712787"/>
          </a:xfrm>
        </p:spPr>
        <p:txBody>
          <a:bodyPr/>
          <a:lstStyle/>
          <a:p>
            <a:pPr eaLnBrk="1" hangingPunct="1"/>
            <a:r>
              <a:rPr lang="en-US" dirty="0" smtClean="0"/>
              <a:t>Check-Back Is…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67" r="18667"/>
          <a:stretch/>
        </p:blipFill>
        <p:spPr bwMode="auto">
          <a:xfrm>
            <a:off x="1664209" y="1517905"/>
            <a:ext cx="5206458" cy="430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2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43" y="4271124"/>
            <a:ext cx="1679543" cy="182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Teach-Back Is…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Confirmation of understanding</a:t>
            </a:r>
          </a:p>
          <a:p>
            <a:r>
              <a:rPr lang="en-US" dirty="0" smtClean="0"/>
              <a:t>Opportunity to correct miscommunication</a:t>
            </a:r>
          </a:p>
          <a:p>
            <a:r>
              <a:rPr lang="en-US" dirty="0" smtClean="0"/>
              <a:t>Comprehensive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“Tell me in your own words how you will take this medicine when you get home…”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Overview/Objectives</a:t>
            </a:r>
          </a:p>
        </p:txBody>
      </p:sp>
      <p:sp>
        <p:nvSpPr>
          <p:cNvPr id="5123" name="Rectangle 6"/>
          <p:cNvSpPr>
            <a:spLocks noGrp="1"/>
          </p:cNvSpPr>
          <p:nvPr>
            <p:ph type="body" idx="4294967295"/>
          </p:nvPr>
        </p:nvSpPr>
        <p:spPr>
          <a:xfrm>
            <a:off x="914400" y="2020888"/>
            <a:ext cx="7772400" cy="3543300"/>
          </a:xfrm>
        </p:spPr>
        <p:txBody>
          <a:bodyPr/>
          <a:lstStyle/>
          <a:p>
            <a:pPr eaLnBrk="1" hangingPunct="1">
              <a:spcAft>
                <a:spcPts val="1600"/>
              </a:spcAft>
            </a:pPr>
            <a:r>
              <a:rPr lang="en-US" dirty="0" smtClean="0"/>
              <a:t>Understand the safety risk to patients with limited English proficiency</a:t>
            </a:r>
          </a:p>
          <a:p>
            <a:pPr eaLnBrk="1" hangingPunct="1">
              <a:spcAft>
                <a:spcPts val="1600"/>
              </a:spcAft>
            </a:pPr>
            <a:r>
              <a:rPr lang="en-US" dirty="0" smtClean="0"/>
              <a:t>Know the process to assemble the most appropriate and effective care team</a:t>
            </a:r>
          </a:p>
          <a:p>
            <a:pPr eaLnBrk="1" hangingPunct="1">
              <a:spcAft>
                <a:spcPts val="1600"/>
              </a:spcAft>
            </a:pPr>
            <a:r>
              <a:rPr lang="en-US" dirty="0" smtClean="0"/>
              <a:t>Identify and raise patient communication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Putting It All Together</a:t>
            </a:r>
          </a:p>
        </p:txBody>
      </p:sp>
      <p:pic>
        <p:nvPicPr>
          <p:cNvPr id="23555" name="Picture 12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36925"/>
            <a:ext cx="210978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400" b="1" dirty="0"/>
              <a:t>“Success” </a:t>
            </a:r>
            <a:r>
              <a:rPr lang="en-US" sz="2400" b="1" dirty="0" smtClean="0"/>
              <a:t>video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7863" y="2011363"/>
            <a:ext cx="7452361" cy="35433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000" dirty="0" smtClean="0"/>
              <a:t>TOOLS and STRATEGIES to Enhance the Safety of Patients With Limited English Proficiency:</a:t>
            </a:r>
          </a:p>
          <a:p>
            <a:endParaRPr lang="en-US" sz="2000" b="0" dirty="0" smtClean="0"/>
          </a:p>
          <a:p>
            <a:r>
              <a:rPr lang="en-US" sz="2000" b="0" dirty="0" smtClean="0"/>
              <a:t>Process for including in-person and phone interpreters</a:t>
            </a:r>
          </a:p>
          <a:p>
            <a:r>
              <a:rPr lang="en-US" sz="2000" b="0" dirty="0" smtClean="0"/>
              <a:t>Brief/ psychological safety</a:t>
            </a:r>
          </a:p>
          <a:p>
            <a:r>
              <a:rPr lang="en-US" sz="2000" b="0" dirty="0" smtClean="0"/>
              <a:t>Advocacy and assertion</a:t>
            </a:r>
          </a:p>
          <a:p>
            <a:r>
              <a:rPr lang="en-US" sz="2000" b="0" dirty="0" smtClean="0"/>
              <a:t>CUS</a:t>
            </a:r>
          </a:p>
          <a:p>
            <a:r>
              <a:rPr lang="en-US" sz="2000" b="0" dirty="0" smtClean="0"/>
              <a:t>Check-back</a:t>
            </a:r>
          </a:p>
          <a:p>
            <a:r>
              <a:rPr lang="en-US" sz="2000" b="0" dirty="0" smtClean="0"/>
              <a:t>Teach-back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Story of Willie Ramirez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Results of not having an appropriate interpreter:</a:t>
            </a:r>
          </a:p>
          <a:p>
            <a:r>
              <a:rPr lang="en-US" dirty="0" smtClean="0"/>
              <a:t>Misunderstanding of “</a:t>
            </a:r>
            <a:r>
              <a:rPr lang="en-US" dirty="0" err="1" smtClean="0"/>
              <a:t>intoxicado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Inaccurate medical history</a:t>
            </a:r>
          </a:p>
          <a:p>
            <a:r>
              <a:rPr lang="en-US" dirty="0" smtClean="0"/>
              <a:t>Cultural deference to authority</a:t>
            </a:r>
          </a:p>
          <a:p>
            <a:r>
              <a:rPr lang="en-US" dirty="0" smtClean="0"/>
              <a:t>Quadriplegic teen</a:t>
            </a:r>
          </a:p>
          <a:p>
            <a:r>
              <a:rPr lang="en-US" dirty="0" smtClean="0"/>
              <a:t>$71 million lawsuit</a:t>
            </a:r>
          </a:p>
        </p:txBody>
      </p:sp>
      <p:sp>
        <p:nvSpPr>
          <p:cNvPr id="6148" name="Content Placeholder 2"/>
          <p:cNvSpPr>
            <a:spLocks/>
          </p:cNvSpPr>
          <p:nvPr/>
        </p:nvSpPr>
        <p:spPr bwMode="auto">
          <a:xfrm>
            <a:off x="1185863" y="1817688"/>
            <a:ext cx="7621587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1588">
              <a:spcBef>
                <a:spcPct val="20000"/>
              </a:spcBef>
              <a:buClr>
                <a:schemeClr val="folHlink"/>
              </a:buClr>
              <a:buSzPct val="90000"/>
              <a:buFont typeface="Arial" charset="0"/>
              <a:buNone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High-Risk Settings and Situations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20888"/>
            <a:ext cx="7974013" cy="3543300"/>
          </a:xfrm>
        </p:spPr>
        <p:txBody>
          <a:bodyPr/>
          <a:lstStyle/>
          <a:p>
            <a:r>
              <a:rPr lang="en-US" dirty="0" smtClean="0"/>
              <a:t>ED</a:t>
            </a:r>
          </a:p>
          <a:p>
            <a:r>
              <a:rPr lang="en-US" dirty="0" smtClean="0"/>
              <a:t>OB/GYN</a:t>
            </a:r>
          </a:p>
          <a:p>
            <a:r>
              <a:rPr lang="en-US" dirty="0" smtClean="0"/>
              <a:t>Surgery</a:t>
            </a:r>
          </a:p>
          <a:p>
            <a:r>
              <a:rPr lang="en-US" dirty="0" smtClean="0"/>
              <a:t>Transitions in care, including intake and discharge</a:t>
            </a:r>
          </a:p>
          <a:p>
            <a:r>
              <a:rPr lang="en-US" dirty="0" smtClean="0"/>
              <a:t>Medication reconciliation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Added Risk for LEP Patients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using a professional interpreter</a:t>
            </a:r>
          </a:p>
          <a:p>
            <a:pPr lvl="1"/>
            <a:r>
              <a:rPr lang="en-US" dirty="0" smtClean="0"/>
              <a:t>Using family members or housekeeping staff as interpreters </a:t>
            </a:r>
          </a:p>
          <a:p>
            <a:pPr lvl="1"/>
            <a:r>
              <a:rPr lang="en-US" dirty="0" smtClean="0"/>
              <a:t>“Getting by” with provider’s or patient’s poor language skills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Interpreter only present for part of the encounter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LEP Patients </a:t>
            </a:r>
            <a:br>
              <a:rPr lang="en-US" sz="4000" dirty="0" smtClean="0"/>
            </a:br>
            <a:r>
              <a:rPr lang="en-US" sz="4000" dirty="0" smtClean="0"/>
              <a:t>in Your Clinical Area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914400" y="2559050"/>
            <a:ext cx="7772400" cy="3005138"/>
          </a:xfrm>
        </p:spPr>
        <p:txBody>
          <a:bodyPr/>
          <a:lstStyle/>
          <a:p>
            <a:pPr eaLnBrk="1" hangingPunct="1"/>
            <a:r>
              <a:rPr lang="en-US" dirty="0" smtClean="0"/>
              <a:t>Percentage of patients LEP</a:t>
            </a:r>
          </a:p>
          <a:p>
            <a:pPr eaLnBrk="1" hangingPunct="1"/>
            <a:r>
              <a:rPr lang="en-US" dirty="0" smtClean="0"/>
              <a:t>Common languages spoken</a:t>
            </a:r>
          </a:p>
          <a:p>
            <a:pPr eaLnBrk="1" hangingPunct="1"/>
            <a:r>
              <a:rPr lang="en-US" dirty="0" smtClean="0"/>
              <a:t>Less common languages</a:t>
            </a:r>
          </a:p>
          <a:p>
            <a:pPr eaLnBrk="1" hangingPunct="1"/>
            <a:r>
              <a:rPr lang="en-US" dirty="0" smtClean="0"/>
              <a:t>Specific issues or problems</a:t>
            </a: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4240213"/>
            <a:ext cx="30607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Close Call: An Interpreter’s Story</a:t>
            </a:r>
          </a:p>
        </p:txBody>
      </p:sp>
      <p:sp>
        <p:nvSpPr>
          <p:cNvPr id="10243" name="Content Placeholder 2"/>
          <p:cNvSpPr>
            <a:spLocks/>
          </p:cNvSpPr>
          <p:nvPr/>
        </p:nvSpPr>
        <p:spPr bwMode="auto">
          <a:xfrm>
            <a:off x="1263650" y="1817688"/>
            <a:ext cx="7599363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1588">
              <a:spcBef>
                <a:spcPct val="20000"/>
              </a:spcBef>
              <a:buClr>
                <a:schemeClr val="folHlink"/>
              </a:buClr>
              <a:buSzPct val="90000"/>
              <a:buFont typeface="Arial" charset="0"/>
              <a:buNone/>
            </a:pPr>
            <a:endParaRPr lang="en-US" sz="2000" b="1" dirty="0"/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703263" y="1974850"/>
            <a:ext cx="7772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400" b="1" dirty="0"/>
              <a:t>Patient spoke some English…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en-US" sz="2400" b="1" dirty="0"/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400" b="1" dirty="0"/>
              <a:t>Interpreter not called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400" b="1" dirty="0"/>
              <a:t>Inaccurate medical history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400" b="1" dirty="0"/>
              <a:t>Latex allergy almost missed before 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“Opportunity” Scenario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914400" y="2020888"/>
            <a:ext cx="5845996" cy="2438096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What are the risks in this scenario?</a:t>
            </a:r>
          </a:p>
          <a:p>
            <a:pPr eaLnBrk="1" hangingPunct="1"/>
            <a:r>
              <a:rPr lang="en-US" dirty="0" smtClean="0"/>
              <a:t>What was done badly?</a:t>
            </a:r>
          </a:p>
          <a:p>
            <a:pPr eaLnBrk="1" hangingPunct="1"/>
            <a:r>
              <a:rPr lang="en-US" dirty="0" smtClean="0"/>
              <a:t>What key information was missed?</a:t>
            </a:r>
          </a:p>
          <a:p>
            <a:pPr eaLnBrk="1" hangingPunct="1"/>
            <a:r>
              <a:rPr lang="en-US" dirty="0" smtClean="0"/>
              <a:t>What could be done differently?</a:t>
            </a:r>
          </a:p>
        </p:txBody>
      </p:sp>
      <p:pic>
        <p:nvPicPr>
          <p:cNvPr id="11268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426" y="4353242"/>
            <a:ext cx="1700373" cy="184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Including </a:t>
            </a:r>
            <a:br>
              <a:rPr lang="en-US" dirty="0" smtClean="0"/>
            </a:br>
            <a:r>
              <a:rPr lang="en-US" dirty="0" smtClean="0"/>
              <a:t>Interpreter on the Care Team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2192338"/>
            <a:ext cx="7772400" cy="1958975"/>
          </a:xfrm>
        </p:spPr>
        <p:txBody>
          <a:bodyPr/>
          <a:lstStyle/>
          <a:p>
            <a:r>
              <a:rPr lang="en-US" dirty="0" smtClean="0"/>
              <a:t>Receive more complete and accurate information</a:t>
            </a:r>
          </a:p>
          <a:p>
            <a:r>
              <a:rPr lang="en-US" dirty="0" smtClean="0"/>
              <a:t>Facilitate better clinical decisions</a:t>
            </a:r>
          </a:p>
          <a:p>
            <a:r>
              <a:rPr lang="en-US" dirty="0" smtClean="0"/>
              <a:t>Receive support from a cultural broker who is also an advocate for the patient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2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 3-05.2-Leadership</Template>
  <TotalTime>5435</TotalTime>
  <Words>490</Words>
  <Application>Microsoft Office PowerPoint</Application>
  <PresentationFormat>On-screen Show (4:3)</PresentationFormat>
  <Paragraphs>116</Paragraphs>
  <Slides>21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2_Main_Olive</vt:lpstr>
      <vt:lpstr>Enhancing Safety for Patients With  Limited English Proficiency</vt:lpstr>
      <vt:lpstr>Overview/Objectives</vt:lpstr>
      <vt:lpstr>The Story of Willie Ramirez</vt:lpstr>
      <vt:lpstr>High-Risk Settings and Situations</vt:lpstr>
      <vt:lpstr>Added Risk for LEP Patients</vt:lpstr>
      <vt:lpstr>LEP Patients  in Your Clinical Area</vt:lpstr>
      <vt:lpstr>Close Call: An Interpreter’s Story</vt:lpstr>
      <vt:lpstr>“Opportunity” Scenario</vt:lpstr>
      <vt:lpstr>Benefits of Including  Interpreter on the Care Team</vt:lpstr>
      <vt:lpstr>Implementation</vt:lpstr>
      <vt:lpstr>Assertion, Advocacy, and Conflict Resolution</vt:lpstr>
      <vt:lpstr>Advocacy and Assertion</vt:lpstr>
      <vt:lpstr>Stop the Line:   CUS</vt:lpstr>
      <vt:lpstr>When Initial Assertion Is Ignored… </vt:lpstr>
      <vt:lpstr>Briefs</vt:lpstr>
      <vt:lpstr>Psychological Safety</vt:lpstr>
      <vt:lpstr>Practice  (Optional Exercise)</vt:lpstr>
      <vt:lpstr>Check-Back Is…</vt:lpstr>
      <vt:lpstr>Teach-Back Is…</vt:lpstr>
      <vt:lpstr>Putting It All Together</vt:lpstr>
      <vt:lpstr>Summary</vt:lpstr>
    </vt:vector>
  </TitlesOfParts>
  <Company>DFMC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Safety for Patients with Limited English Proficiency</dc:title>
  <dc:creator>Abt Associates Inc.</dc:creator>
  <cp:lastModifiedBy>DHHS</cp:lastModifiedBy>
  <cp:revision>109</cp:revision>
  <cp:lastPrinted>2012-04-25T18:37:49Z</cp:lastPrinted>
  <dcterms:created xsi:type="dcterms:W3CDTF">2006-05-08T14:16:38Z</dcterms:created>
  <dcterms:modified xsi:type="dcterms:W3CDTF">2012-09-05T19:35:34Z</dcterms:modified>
</cp:coreProperties>
</file>