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99" r:id="rId2"/>
    <p:sldId id="272" r:id="rId3"/>
    <p:sldId id="287" r:id="rId4"/>
    <p:sldId id="300" r:id="rId5"/>
    <p:sldId id="301" r:id="rId6"/>
    <p:sldId id="302" r:id="rId7"/>
    <p:sldId id="303" r:id="rId8"/>
    <p:sldId id="313" r:id="rId9"/>
    <p:sldId id="304" r:id="rId10"/>
    <p:sldId id="305" r:id="rId11"/>
    <p:sldId id="306" r:id="rId12"/>
    <p:sldId id="307" r:id="rId13"/>
    <p:sldId id="308" r:id="rId14"/>
    <p:sldId id="31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1212"/>
    <a:srgbClr val="A51B1B"/>
    <a:srgbClr val="660000"/>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5563" autoAdjust="0"/>
  </p:normalViewPr>
  <p:slideViewPr>
    <p:cSldViewPr>
      <p:cViewPr varScale="1">
        <p:scale>
          <a:sx n="92" d="100"/>
          <a:sy n="92" d="100"/>
        </p:scale>
        <p:origin x="-146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E130A-776B-4009-95B6-05BF28B0ABEA}"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2A4EBCA4-D2C2-4A76-B7C0-9DF378DD79BE}">
      <dgm:prSet phldrT="[Text]" custT="1"/>
      <dgm:spPr/>
      <dgm:t>
        <a:bodyPr/>
        <a:lstStyle/>
        <a:p>
          <a:r>
            <a:rPr lang="en-US" sz="1200" dirty="0" smtClean="0">
              <a:solidFill>
                <a:srgbClr val="660000"/>
              </a:solidFill>
            </a:rPr>
            <a:t>Legislative</a:t>
          </a:r>
          <a:endParaRPr lang="en-US" sz="1200" dirty="0">
            <a:solidFill>
              <a:srgbClr val="660000"/>
            </a:solidFill>
          </a:endParaRPr>
        </a:p>
      </dgm:t>
    </dgm:pt>
    <dgm:pt modelId="{4E326C1B-F034-4B7E-BA93-5D2B13084CA7}" type="parTrans" cxnId="{424F42DA-F1B7-4B20-90D7-218FB92682A5}">
      <dgm:prSet/>
      <dgm:spPr/>
      <dgm:t>
        <a:bodyPr/>
        <a:lstStyle/>
        <a:p>
          <a:endParaRPr lang="en-US"/>
        </a:p>
      </dgm:t>
    </dgm:pt>
    <dgm:pt modelId="{A0FD5991-AC45-428D-872D-88DB0F0E9FA0}" type="sibTrans" cxnId="{424F42DA-F1B7-4B20-90D7-218FB92682A5}">
      <dgm:prSet/>
      <dgm:spPr/>
      <dgm:t>
        <a:bodyPr/>
        <a:lstStyle/>
        <a:p>
          <a:endParaRPr lang="en-US"/>
        </a:p>
      </dgm:t>
    </dgm:pt>
    <dgm:pt modelId="{3442F2F9-932A-489F-9EAE-C09BBD6A35FF}">
      <dgm:prSet phldrT="[Text]" custT="1"/>
      <dgm:spPr/>
      <dgm:t>
        <a:bodyPr/>
        <a:lstStyle/>
        <a:p>
          <a:r>
            <a:rPr lang="en-US" sz="1200" dirty="0" smtClean="0">
              <a:solidFill>
                <a:srgbClr val="660000"/>
              </a:solidFill>
            </a:rPr>
            <a:t>Policy</a:t>
          </a:r>
          <a:endParaRPr lang="en-US" sz="1200" dirty="0">
            <a:solidFill>
              <a:srgbClr val="660000"/>
            </a:solidFill>
          </a:endParaRPr>
        </a:p>
      </dgm:t>
    </dgm:pt>
    <dgm:pt modelId="{69031570-7AF7-48FF-B12E-45CEB418F851}" type="parTrans" cxnId="{9D27B581-7E05-4662-8EC5-2E79F7C6C09E}">
      <dgm:prSet/>
      <dgm:spPr/>
      <dgm:t>
        <a:bodyPr/>
        <a:lstStyle/>
        <a:p>
          <a:endParaRPr lang="en-US"/>
        </a:p>
      </dgm:t>
    </dgm:pt>
    <dgm:pt modelId="{C07850C1-12DD-4823-9CEE-99E4A8999281}" type="sibTrans" cxnId="{9D27B581-7E05-4662-8EC5-2E79F7C6C09E}">
      <dgm:prSet/>
      <dgm:spPr/>
      <dgm:t>
        <a:bodyPr/>
        <a:lstStyle/>
        <a:p>
          <a:endParaRPr lang="en-US"/>
        </a:p>
      </dgm:t>
    </dgm:pt>
    <dgm:pt modelId="{8F522FB6-D6F8-4CFA-9FF9-8B1ACDDE06E8}">
      <dgm:prSet phldrT="[Text]" custT="1"/>
      <dgm:spPr/>
      <dgm:t>
        <a:bodyPr/>
        <a:lstStyle/>
        <a:p>
          <a:endParaRPr lang="en-US" sz="1200" dirty="0" smtClean="0">
            <a:solidFill>
              <a:srgbClr val="660000"/>
            </a:solidFill>
          </a:endParaRPr>
        </a:p>
        <a:p>
          <a:r>
            <a:rPr lang="en-US" sz="1200" dirty="0" smtClean="0">
              <a:solidFill>
                <a:srgbClr val="660000"/>
              </a:solidFill>
            </a:rPr>
            <a:t>Acquisition</a:t>
          </a:r>
          <a:r>
            <a:rPr lang="en-US" sz="1100" dirty="0" smtClean="0"/>
            <a:t>		</a:t>
          </a:r>
          <a:endParaRPr lang="en-US" sz="1100" dirty="0"/>
        </a:p>
      </dgm:t>
    </dgm:pt>
    <dgm:pt modelId="{9C2A3D7E-859A-4C66-9BE8-88CFD36B5E69}" type="parTrans" cxnId="{833D706B-8185-49DC-9B98-B91327965F9E}">
      <dgm:prSet/>
      <dgm:spPr/>
      <dgm:t>
        <a:bodyPr/>
        <a:lstStyle/>
        <a:p>
          <a:endParaRPr lang="en-US"/>
        </a:p>
      </dgm:t>
    </dgm:pt>
    <dgm:pt modelId="{72A397A0-7086-4184-9678-1A17E88B5526}" type="sibTrans" cxnId="{833D706B-8185-49DC-9B98-B91327965F9E}">
      <dgm:prSet/>
      <dgm:spPr/>
      <dgm:t>
        <a:bodyPr/>
        <a:lstStyle/>
        <a:p>
          <a:endParaRPr lang="en-US"/>
        </a:p>
      </dgm:t>
    </dgm:pt>
    <dgm:pt modelId="{45501F9B-DBA2-4093-986A-E61630A9A90F}">
      <dgm:prSet phldrT="[Text]"/>
      <dgm:spPr/>
      <dgm:t>
        <a:bodyPr/>
        <a:lstStyle/>
        <a:p>
          <a:r>
            <a:rPr lang="en-US" dirty="0" smtClean="0">
              <a:solidFill>
                <a:srgbClr val="660000"/>
              </a:solidFill>
            </a:rPr>
            <a:t>Operations</a:t>
          </a:r>
          <a:endParaRPr lang="en-US" dirty="0">
            <a:solidFill>
              <a:srgbClr val="660000"/>
            </a:solidFill>
          </a:endParaRPr>
        </a:p>
      </dgm:t>
    </dgm:pt>
    <dgm:pt modelId="{196BE359-BEDC-4727-BBC6-D77C6F4D28A1}" type="parTrans" cxnId="{A30740C3-C188-4F07-B531-2308222E52C4}">
      <dgm:prSet/>
      <dgm:spPr/>
      <dgm:t>
        <a:bodyPr/>
        <a:lstStyle/>
        <a:p>
          <a:endParaRPr lang="en-US"/>
        </a:p>
      </dgm:t>
    </dgm:pt>
    <dgm:pt modelId="{9815C183-048F-4707-8501-8052A4B694B6}" type="sibTrans" cxnId="{A30740C3-C188-4F07-B531-2308222E52C4}">
      <dgm:prSet/>
      <dgm:spPr/>
      <dgm:t>
        <a:bodyPr/>
        <a:lstStyle/>
        <a:p>
          <a:endParaRPr lang="en-US"/>
        </a:p>
      </dgm:t>
    </dgm:pt>
    <dgm:pt modelId="{89A7D046-16DA-44E6-A47D-02D1E0DFC6B2}">
      <dgm:prSet phldrT="[Text]" custT="1"/>
      <dgm:spPr/>
      <dgm:t>
        <a:bodyPr/>
        <a:lstStyle/>
        <a:p>
          <a:r>
            <a:rPr lang="en-US" sz="1200" dirty="0" smtClean="0">
              <a:solidFill>
                <a:srgbClr val="660000"/>
              </a:solidFill>
            </a:rPr>
            <a:t>Requirements</a:t>
          </a:r>
          <a:endParaRPr lang="en-US" sz="1200" dirty="0"/>
        </a:p>
      </dgm:t>
    </dgm:pt>
    <dgm:pt modelId="{397A01FF-641B-46B3-8D9B-5CE80F48082A}" type="parTrans" cxnId="{BFF64522-CB01-43D2-87AE-FF920B004C1E}">
      <dgm:prSet/>
      <dgm:spPr/>
      <dgm:t>
        <a:bodyPr/>
        <a:lstStyle/>
        <a:p>
          <a:endParaRPr lang="en-US"/>
        </a:p>
      </dgm:t>
    </dgm:pt>
    <dgm:pt modelId="{8CC3BCA9-9DB9-49CB-A0B3-D3193D0D4054}" type="sibTrans" cxnId="{BFF64522-CB01-43D2-87AE-FF920B004C1E}">
      <dgm:prSet/>
      <dgm:spPr/>
      <dgm:t>
        <a:bodyPr/>
        <a:lstStyle/>
        <a:p>
          <a:endParaRPr lang="en-US"/>
        </a:p>
      </dgm:t>
    </dgm:pt>
    <dgm:pt modelId="{52CB27B0-D840-4483-B200-2B893525C560}" type="pres">
      <dgm:prSet presAssocID="{B34E130A-776B-4009-95B6-05BF28B0ABEA}" presName="Name0" presStyleCnt="0">
        <dgm:presLayoutVars>
          <dgm:chMax val="1"/>
          <dgm:dir/>
          <dgm:animLvl val="ctr"/>
          <dgm:resizeHandles val="exact"/>
        </dgm:presLayoutVars>
      </dgm:prSet>
      <dgm:spPr/>
      <dgm:t>
        <a:bodyPr/>
        <a:lstStyle/>
        <a:p>
          <a:endParaRPr lang="en-US"/>
        </a:p>
      </dgm:t>
    </dgm:pt>
    <dgm:pt modelId="{BBD3168D-935C-4BEB-9EFA-F9AE5710A03B}" type="pres">
      <dgm:prSet presAssocID="{2A4EBCA4-D2C2-4A76-B7C0-9DF378DD79BE}" presName="centerShape" presStyleLbl="node0" presStyleIdx="0" presStyleCnt="1" custScaleX="131481" custScaleY="117805" custLinFactNeighborX="1799" custLinFactNeighborY="1312"/>
      <dgm:spPr/>
      <dgm:t>
        <a:bodyPr/>
        <a:lstStyle/>
        <a:p>
          <a:endParaRPr lang="en-US"/>
        </a:p>
      </dgm:t>
    </dgm:pt>
    <dgm:pt modelId="{B4475714-78E5-45C6-BD5A-DB573C1690F1}" type="pres">
      <dgm:prSet presAssocID="{69031570-7AF7-48FF-B12E-45CEB418F851}" presName="parTrans" presStyleLbl="sibTrans2D1" presStyleIdx="0" presStyleCnt="4"/>
      <dgm:spPr/>
      <dgm:t>
        <a:bodyPr/>
        <a:lstStyle/>
        <a:p>
          <a:endParaRPr lang="en-US"/>
        </a:p>
      </dgm:t>
    </dgm:pt>
    <dgm:pt modelId="{A0ABB99A-5D08-454C-824F-BD3EED137173}" type="pres">
      <dgm:prSet presAssocID="{69031570-7AF7-48FF-B12E-45CEB418F851}" presName="connectorText" presStyleLbl="sibTrans2D1" presStyleIdx="0" presStyleCnt="4"/>
      <dgm:spPr/>
      <dgm:t>
        <a:bodyPr/>
        <a:lstStyle/>
        <a:p>
          <a:endParaRPr lang="en-US"/>
        </a:p>
      </dgm:t>
    </dgm:pt>
    <dgm:pt modelId="{6E375217-472D-496D-8E7F-9E2623371A2B}" type="pres">
      <dgm:prSet presAssocID="{3442F2F9-932A-489F-9EAE-C09BBD6A35FF}" presName="node" presStyleLbl="node1" presStyleIdx="0" presStyleCnt="4" custScaleX="134163" custScaleY="130150" custRadScaleRad="100234" custRadScaleInc="-1765">
        <dgm:presLayoutVars>
          <dgm:bulletEnabled val="1"/>
        </dgm:presLayoutVars>
      </dgm:prSet>
      <dgm:spPr/>
      <dgm:t>
        <a:bodyPr/>
        <a:lstStyle/>
        <a:p>
          <a:endParaRPr lang="en-US"/>
        </a:p>
      </dgm:t>
    </dgm:pt>
    <dgm:pt modelId="{E249E96E-CF77-4164-A1BF-1C4B4FE4DD27}" type="pres">
      <dgm:prSet presAssocID="{9C2A3D7E-859A-4C66-9BE8-88CFD36B5E69}" presName="parTrans" presStyleLbl="sibTrans2D1" presStyleIdx="1" presStyleCnt="4"/>
      <dgm:spPr/>
      <dgm:t>
        <a:bodyPr/>
        <a:lstStyle/>
        <a:p>
          <a:endParaRPr lang="en-US"/>
        </a:p>
      </dgm:t>
    </dgm:pt>
    <dgm:pt modelId="{78E2B922-4F44-4024-B85F-AFB40D2D3E82}" type="pres">
      <dgm:prSet presAssocID="{9C2A3D7E-859A-4C66-9BE8-88CFD36B5E69}" presName="connectorText" presStyleLbl="sibTrans2D1" presStyleIdx="1" presStyleCnt="4"/>
      <dgm:spPr/>
      <dgm:t>
        <a:bodyPr/>
        <a:lstStyle/>
        <a:p>
          <a:endParaRPr lang="en-US"/>
        </a:p>
      </dgm:t>
    </dgm:pt>
    <dgm:pt modelId="{336BB812-5F97-4B0A-8292-A51B46B30B92}" type="pres">
      <dgm:prSet presAssocID="{8F522FB6-D6F8-4CFA-9FF9-8B1ACDDE06E8}" presName="node" presStyleLbl="node1" presStyleIdx="1" presStyleCnt="4" custScaleX="126168" custScaleY="117882">
        <dgm:presLayoutVars>
          <dgm:bulletEnabled val="1"/>
        </dgm:presLayoutVars>
      </dgm:prSet>
      <dgm:spPr/>
      <dgm:t>
        <a:bodyPr/>
        <a:lstStyle/>
        <a:p>
          <a:endParaRPr lang="en-US"/>
        </a:p>
      </dgm:t>
    </dgm:pt>
    <dgm:pt modelId="{712662A1-DBFB-4D57-B986-70380E6DC493}" type="pres">
      <dgm:prSet presAssocID="{196BE359-BEDC-4727-BBC6-D77C6F4D28A1}" presName="parTrans" presStyleLbl="sibTrans2D1" presStyleIdx="2" presStyleCnt="4"/>
      <dgm:spPr/>
      <dgm:t>
        <a:bodyPr/>
        <a:lstStyle/>
        <a:p>
          <a:endParaRPr lang="en-US"/>
        </a:p>
      </dgm:t>
    </dgm:pt>
    <dgm:pt modelId="{82787D43-2F18-4A11-8B17-4632E0481E63}" type="pres">
      <dgm:prSet presAssocID="{196BE359-BEDC-4727-BBC6-D77C6F4D28A1}" presName="connectorText" presStyleLbl="sibTrans2D1" presStyleIdx="2" presStyleCnt="4"/>
      <dgm:spPr/>
      <dgm:t>
        <a:bodyPr/>
        <a:lstStyle/>
        <a:p>
          <a:endParaRPr lang="en-US"/>
        </a:p>
      </dgm:t>
    </dgm:pt>
    <dgm:pt modelId="{3D8E3241-230D-485E-9729-AF33597F8D71}" type="pres">
      <dgm:prSet presAssocID="{45501F9B-DBA2-4093-986A-E61630A9A90F}" presName="node" presStyleLbl="node1" presStyleIdx="2" presStyleCnt="4" custScaleX="130049" custScaleY="120191" custRadScaleRad="98340" custRadScaleInc="-7385">
        <dgm:presLayoutVars>
          <dgm:bulletEnabled val="1"/>
        </dgm:presLayoutVars>
      </dgm:prSet>
      <dgm:spPr/>
      <dgm:t>
        <a:bodyPr/>
        <a:lstStyle/>
        <a:p>
          <a:endParaRPr lang="en-US"/>
        </a:p>
      </dgm:t>
    </dgm:pt>
    <dgm:pt modelId="{B682727E-277A-4B3A-96F7-34BE6AD1EBAB}" type="pres">
      <dgm:prSet presAssocID="{397A01FF-641B-46B3-8D9B-5CE80F48082A}" presName="parTrans" presStyleLbl="sibTrans2D1" presStyleIdx="3" presStyleCnt="4"/>
      <dgm:spPr/>
      <dgm:t>
        <a:bodyPr/>
        <a:lstStyle/>
        <a:p>
          <a:endParaRPr lang="en-US"/>
        </a:p>
      </dgm:t>
    </dgm:pt>
    <dgm:pt modelId="{AD1ECB12-DB89-4712-B975-2C490990C7EA}" type="pres">
      <dgm:prSet presAssocID="{397A01FF-641B-46B3-8D9B-5CE80F48082A}" presName="connectorText" presStyleLbl="sibTrans2D1" presStyleIdx="3" presStyleCnt="4"/>
      <dgm:spPr/>
      <dgm:t>
        <a:bodyPr/>
        <a:lstStyle/>
        <a:p>
          <a:endParaRPr lang="en-US"/>
        </a:p>
      </dgm:t>
    </dgm:pt>
    <dgm:pt modelId="{BB064BCA-0193-4BC3-930A-54362A24D5E8}" type="pres">
      <dgm:prSet presAssocID="{89A7D046-16DA-44E6-A47D-02D1E0DFC6B2}" presName="node" presStyleLbl="node1" presStyleIdx="3" presStyleCnt="4" custScaleX="149199" custScaleY="107651">
        <dgm:presLayoutVars>
          <dgm:bulletEnabled val="1"/>
        </dgm:presLayoutVars>
      </dgm:prSet>
      <dgm:spPr/>
      <dgm:t>
        <a:bodyPr/>
        <a:lstStyle/>
        <a:p>
          <a:endParaRPr lang="en-US"/>
        </a:p>
      </dgm:t>
    </dgm:pt>
  </dgm:ptLst>
  <dgm:cxnLst>
    <dgm:cxn modelId="{A30740C3-C188-4F07-B531-2308222E52C4}" srcId="{2A4EBCA4-D2C2-4A76-B7C0-9DF378DD79BE}" destId="{45501F9B-DBA2-4093-986A-E61630A9A90F}" srcOrd="2" destOrd="0" parTransId="{196BE359-BEDC-4727-BBC6-D77C6F4D28A1}" sibTransId="{9815C183-048F-4707-8501-8052A4B694B6}"/>
    <dgm:cxn modelId="{BFF64522-CB01-43D2-87AE-FF920B004C1E}" srcId="{2A4EBCA4-D2C2-4A76-B7C0-9DF378DD79BE}" destId="{89A7D046-16DA-44E6-A47D-02D1E0DFC6B2}" srcOrd="3" destOrd="0" parTransId="{397A01FF-641B-46B3-8D9B-5CE80F48082A}" sibTransId="{8CC3BCA9-9DB9-49CB-A0B3-D3193D0D4054}"/>
    <dgm:cxn modelId="{65FFFC14-787B-40AC-9380-B99DCAB6BA37}" type="presOf" srcId="{45501F9B-DBA2-4093-986A-E61630A9A90F}" destId="{3D8E3241-230D-485E-9729-AF33597F8D71}" srcOrd="0" destOrd="0" presId="urn:microsoft.com/office/officeart/2005/8/layout/radial5"/>
    <dgm:cxn modelId="{8BB18031-5FBB-4025-A7D8-77F8053D7511}" type="presOf" srcId="{397A01FF-641B-46B3-8D9B-5CE80F48082A}" destId="{AD1ECB12-DB89-4712-B975-2C490990C7EA}" srcOrd="1" destOrd="0" presId="urn:microsoft.com/office/officeart/2005/8/layout/radial5"/>
    <dgm:cxn modelId="{36429034-7720-41F9-BFBA-A8ED8C3ACC09}" type="presOf" srcId="{397A01FF-641B-46B3-8D9B-5CE80F48082A}" destId="{B682727E-277A-4B3A-96F7-34BE6AD1EBAB}" srcOrd="0" destOrd="0" presId="urn:microsoft.com/office/officeart/2005/8/layout/radial5"/>
    <dgm:cxn modelId="{A5E6D9AD-4ADD-44CB-89DB-8105F3AAD854}" type="presOf" srcId="{9C2A3D7E-859A-4C66-9BE8-88CFD36B5E69}" destId="{78E2B922-4F44-4024-B85F-AFB40D2D3E82}" srcOrd="1" destOrd="0" presId="urn:microsoft.com/office/officeart/2005/8/layout/radial5"/>
    <dgm:cxn modelId="{7487DA77-4897-44A8-BCF9-A046AD376FE5}" type="presOf" srcId="{196BE359-BEDC-4727-BBC6-D77C6F4D28A1}" destId="{82787D43-2F18-4A11-8B17-4632E0481E63}" srcOrd="1" destOrd="0" presId="urn:microsoft.com/office/officeart/2005/8/layout/radial5"/>
    <dgm:cxn modelId="{C2C462A4-4BC5-458A-9791-06FAD87170F9}" type="presOf" srcId="{B34E130A-776B-4009-95B6-05BF28B0ABEA}" destId="{52CB27B0-D840-4483-B200-2B893525C560}" srcOrd="0" destOrd="0" presId="urn:microsoft.com/office/officeart/2005/8/layout/radial5"/>
    <dgm:cxn modelId="{9D27B581-7E05-4662-8EC5-2E79F7C6C09E}" srcId="{2A4EBCA4-D2C2-4A76-B7C0-9DF378DD79BE}" destId="{3442F2F9-932A-489F-9EAE-C09BBD6A35FF}" srcOrd="0" destOrd="0" parTransId="{69031570-7AF7-48FF-B12E-45CEB418F851}" sibTransId="{C07850C1-12DD-4823-9CEE-99E4A8999281}"/>
    <dgm:cxn modelId="{E8A1C727-657A-4790-AF7E-7191D870D4F5}" type="presOf" srcId="{69031570-7AF7-48FF-B12E-45CEB418F851}" destId="{B4475714-78E5-45C6-BD5A-DB573C1690F1}" srcOrd="0" destOrd="0" presId="urn:microsoft.com/office/officeart/2005/8/layout/radial5"/>
    <dgm:cxn modelId="{9C48DF4D-2D66-440E-874B-51EE66176428}" type="presOf" srcId="{3442F2F9-932A-489F-9EAE-C09BBD6A35FF}" destId="{6E375217-472D-496D-8E7F-9E2623371A2B}" srcOrd="0" destOrd="0" presId="urn:microsoft.com/office/officeart/2005/8/layout/radial5"/>
    <dgm:cxn modelId="{22E24846-0BE7-4C9B-B924-3AFA61EB1D19}" type="presOf" srcId="{2A4EBCA4-D2C2-4A76-B7C0-9DF378DD79BE}" destId="{BBD3168D-935C-4BEB-9EFA-F9AE5710A03B}" srcOrd="0" destOrd="0" presId="urn:microsoft.com/office/officeart/2005/8/layout/radial5"/>
    <dgm:cxn modelId="{833D706B-8185-49DC-9B98-B91327965F9E}" srcId="{2A4EBCA4-D2C2-4A76-B7C0-9DF378DD79BE}" destId="{8F522FB6-D6F8-4CFA-9FF9-8B1ACDDE06E8}" srcOrd="1" destOrd="0" parTransId="{9C2A3D7E-859A-4C66-9BE8-88CFD36B5E69}" sibTransId="{72A397A0-7086-4184-9678-1A17E88B5526}"/>
    <dgm:cxn modelId="{93D81515-BC14-46BE-A1C7-39DE15A33C60}" type="presOf" srcId="{9C2A3D7E-859A-4C66-9BE8-88CFD36B5E69}" destId="{E249E96E-CF77-4164-A1BF-1C4B4FE4DD27}" srcOrd="0" destOrd="0" presId="urn:microsoft.com/office/officeart/2005/8/layout/radial5"/>
    <dgm:cxn modelId="{6A8BFF34-A741-4CF3-8717-27FA9B028558}" type="presOf" srcId="{89A7D046-16DA-44E6-A47D-02D1E0DFC6B2}" destId="{BB064BCA-0193-4BC3-930A-54362A24D5E8}" srcOrd="0" destOrd="0" presId="urn:microsoft.com/office/officeart/2005/8/layout/radial5"/>
    <dgm:cxn modelId="{6FCF4D4D-3313-4BF3-AD35-A17AE6089036}" type="presOf" srcId="{196BE359-BEDC-4727-BBC6-D77C6F4D28A1}" destId="{712662A1-DBFB-4D57-B986-70380E6DC493}" srcOrd="0" destOrd="0" presId="urn:microsoft.com/office/officeart/2005/8/layout/radial5"/>
    <dgm:cxn modelId="{32634740-3A26-43D2-AE5E-4A1F9763AC5A}" type="presOf" srcId="{8F522FB6-D6F8-4CFA-9FF9-8B1ACDDE06E8}" destId="{336BB812-5F97-4B0A-8292-A51B46B30B92}" srcOrd="0" destOrd="0" presId="urn:microsoft.com/office/officeart/2005/8/layout/radial5"/>
    <dgm:cxn modelId="{424F42DA-F1B7-4B20-90D7-218FB92682A5}" srcId="{B34E130A-776B-4009-95B6-05BF28B0ABEA}" destId="{2A4EBCA4-D2C2-4A76-B7C0-9DF378DD79BE}" srcOrd="0" destOrd="0" parTransId="{4E326C1B-F034-4B7E-BA93-5D2B13084CA7}" sibTransId="{A0FD5991-AC45-428D-872D-88DB0F0E9FA0}"/>
    <dgm:cxn modelId="{033C4BD0-9916-47CF-85AC-819688923B45}" type="presOf" srcId="{69031570-7AF7-48FF-B12E-45CEB418F851}" destId="{A0ABB99A-5D08-454C-824F-BD3EED137173}" srcOrd="1" destOrd="0" presId="urn:microsoft.com/office/officeart/2005/8/layout/radial5"/>
    <dgm:cxn modelId="{5FD655ED-C6B7-4C25-BD92-A1AF7276173D}" type="presParOf" srcId="{52CB27B0-D840-4483-B200-2B893525C560}" destId="{BBD3168D-935C-4BEB-9EFA-F9AE5710A03B}" srcOrd="0" destOrd="0" presId="urn:microsoft.com/office/officeart/2005/8/layout/radial5"/>
    <dgm:cxn modelId="{139B2F71-3055-4DBD-961D-817B940FF597}" type="presParOf" srcId="{52CB27B0-D840-4483-B200-2B893525C560}" destId="{B4475714-78E5-45C6-BD5A-DB573C1690F1}" srcOrd="1" destOrd="0" presId="urn:microsoft.com/office/officeart/2005/8/layout/radial5"/>
    <dgm:cxn modelId="{544BAD43-BE2C-4CF8-9BD9-9C18042A9D64}" type="presParOf" srcId="{B4475714-78E5-45C6-BD5A-DB573C1690F1}" destId="{A0ABB99A-5D08-454C-824F-BD3EED137173}" srcOrd="0" destOrd="0" presId="urn:microsoft.com/office/officeart/2005/8/layout/radial5"/>
    <dgm:cxn modelId="{59377141-A8FB-47B6-894C-AAC5551951D4}" type="presParOf" srcId="{52CB27B0-D840-4483-B200-2B893525C560}" destId="{6E375217-472D-496D-8E7F-9E2623371A2B}" srcOrd="2" destOrd="0" presId="urn:microsoft.com/office/officeart/2005/8/layout/radial5"/>
    <dgm:cxn modelId="{72B6699C-5DD3-4C34-B1DA-20E34875F7EE}" type="presParOf" srcId="{52CB27B0-D840-4483-B200-2B893525C560}" destId="{E249E96E-CF77-4164-A1BF-1C4B4FE4DD27}" srcOrd="3" destOrd="0" presId="urn:microsoft.com/office/officeart/2005/8/layout/radial5"/>
    <dgm:cxn modelId="{4B7181B8-AE61-4959-9AE5-181DCD0E894B}" type="presParOf" srcId="{E249E96E-CF77-4164-A1BF-1C4B4FE4DD27}" destId="{78E2B922-4F44-4024-B85F-AFB40D2D3E82}" srcOrd="0" destOrd="0" presId="urn:microsoft.com/office/officeart/2005/8/layout/radial5"/>
    <dgm:cxn modelId="{4B4A607D-0795-434B-B30E-1FC97A28886B}" type="presParOf" srcId="{52CB27B0-D840-4483-B200-2B893525C560}" destId="{336BB812-5F97-4B0A-8292-A51B46B30B92}" srcOrd="4" destOrd="0" presId="urn:microsoft.com/office/officeart/2005/8/layout/radial5"/>
    <dgm:cxn modelId="{4AB5F4DA-89C5-459E-B56D-24DB2FF0F60E}" type="presParOf" srcId="{52CB27B0-D840-4483-B200-2B893525C560}" destId="{712662A1-DBFB-4D57-B986-70380E6DC493}" srcOrd="5" destOrd="0" presId="urn:microsoft.com/office/officeart/2005/8/layout/radial5"/>
    <dgm:cxn modelId="{6185B6D4-D7C2-42FE-96FA-A3532C8F96AD}" type="presParOf" srcId="{712662A1-DBFB-4D57-B986-70380E6DC493}" destId="{82787D43-2F18-4A11-8B17-4632E0481E63}" srcOrd="0" destOrd="0" presId="urn:microsoft.com/office/officeart/2005/8/layout/radial5"/>
    <dgm:cxn modelId="{887C1926-00EB-495F-8A76-91573B6D59B4}" type="presParOf" srcId="{52CB27B0-D840-4483-B200-2B893525C560}" destId="{3D8E3241-230D-485E-9729-AF33597F8D71}" srcOrd="6" destOrd="0" presId="urn:microsoft.com/office/officeart/2005/8/layout/radial5"/>
    <dgm:cxn modelId="{5B92C6DE-F8B8-42D7-B7DB-ABE84F87D2A2}" type="presParOf" srcId="{52CB27B0-D840-4483-B200-2B893525C560}" destId="{B682727E-277A-4B3A-96F7-34BE6AD1EBAB}" srcOrd="7" destOrd="0" presId="urn:microsoft.com/office/officeart/2005/8/layout/radial5"/>
    <dgm:cxn modelId="{5B9401D0-77D6-4950-A14E-6104B388F54A}" type="presParOf" srcId="{B682727E-277A-4B3A-96F7-34BE6AD1EBAB}" destId="{AD1ECB12-DB89-4712-B975-2C490990C7EA}" srcOrd="0" destOrd="0" presId="urn:microsoft.com/office/officeart/2005/8/layout/radial5"/>
    <dgm:cxn modelId="{BB6B5DDD-BB4A-49F8-8F05-A16FF64B293B}" type="presParOf" srcId="{52CB27B0-D840-4483-B200-2B893525C560}" destId="{BB064BCA-0193-4BC3-930A-54362A24D5E8}" srcOrd="8" destOrd="0" presId="urn:microsoft.com/office/officeart/2005/8/layout/radial5"/>
  </dgm:cxnLst>
  <dgm:bg/>
  <dgm:whole/>
</dgm:dataModel>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D8D05A-592D-432C-A5BE-154B44AC6C8A}" type="datetimeFigureOut">
              <a:rPr lang="en-US" smtClean="0"/>
              <a:pPr/>
              <a:t>6/22/2009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2EF6F1-647E-427E-A99E-42F6F33B5F0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6F4BF4-2860-4DEF-9AB5-BBD52B5171E5}" type="datetimeFigureOut">
              <a:rPr lang="en-US" smtClean="0"/>
              <a:pPr/>
              <a:t>6/22/2009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C297A1-32A5-41C7-B7D6-69576F97B39F}"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is</a:t>
            </a:r>
            <a:r>
              <a:rPr lang="en-US" baseline="0" dirty="0" smtClean="0"/>
              <a:t> up at beginning as people are entering room – welcome to Laconia, thanks for coming</a:t>
            </a:r>
            <a:endParaRPr lang="en-US" dirty="0"/>
          </a:p>
        </p:txBody>
      </p:sp>
      <p:sp>
        <p:nvSpPr>
          <p:cNvPr id="4" name="Slide Number Placeholder 3"/>
          <p:cNvSpPr>
            <a:spLocks noGrp="1"/>
          </p:cNvSpPr>
          <p:nvPr>
            <p:ph type="sldNum" sz="quarter" idx="10"/>
          </p:nvPr>
        </p:nvSpPr>
        <p:spPr/>
        <p:txBody>
          <a:bodyPr/>
          <a:lstStyle/>
          <a:p>
            <a:fld id="{DFC297A1-32A5-41C7-B7D6-69576F97B39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C297A1-32A5-41C7-B7D6-69576F97B39F}"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C297A1-32A5-41C7-B7D6-69576F97B39F}"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C297A1-32A5-41C7-B7D6-69576F97B39F}"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C297A1-32A5-41C7-B7D6-69576F97B39F}" type="slidenum">
              <a:rPr lang="en-US" smtClean="0"/>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solidFill>
                  <a:srgbClr val="A51B1B"/>
                </a:solidFill>
                <a:effectLst>
                  <a:outerShdw blurRad="127000" dist="200000" dir="2700000" algn="tl" rotWithShape="0">
                    <a:srgbClr val="000000">
                      <a:alpha val="30000"/>
                    </a:srgbClr>
                  </a:outerShdw>
                </a:effectLst>
              </a:defRPr>
            </a:lvl1pPr>
          </a:lstStyle>
          <a:p>
            <a:r>
              <a:rPr kumimoji="0" lang="en-US" dirty="0" smtClean="0"/>
              <a:t>Click to edit Master title style</a:t>
            </a:r>
            <a:endParaRPr kumimoji="0" lang="en-US" dirty="0"/>
          </a:p>
        </p:txBody>
      </p:sp>
      <p:sp>
        <p:nvSpPr>
          <p:cNvPr id="28" name="Date Placeholder 27"/>
          <p:cNvSpPr>
            <a:spLocks noGrp="1"/>
          </p:cNvSpPr>
          <p:nvPr>
            <p:ph type="dt" sz="half" idx="10"/>
          </p:nvPr>
        </p:nvSpPr>
        <p:spPr/>
        <p:txBody>
          <a:bodyPr/>
          <a:lstStyle/>
          <a:p>
            <a:fld id="{9BCBAA3B-C83A-4F70-9F95-7A93BD88CA08}" type="datetime1">
              <a:rPr lang="en-US" smtClean="0"/>
              <a:pPr/>
              <a:t>6/22/2009</a:t>
            </a:fld>
            <a:endParaRPr lang="en-US" dirty="0"/>
          </a:p>
        </p:txBody>
      </p:sp>
      <p:sp>
        <p:nvSpPr>
          <p:cNvPr id="17" name="Footer Placeholder 16"/>
          <p:cNvSpPr>
            <a:spLocks noGrp="1"/>
          </p:cNvSpPr>
          <p:nvPr>
            <p:ph type="ftr" sz="quarter" idx="11"/>
          </p:nvPr>
        </p:nvSpPr>
        <p:spPr/>
        <p:txBody>
          <a:bodyPr/>
          <a:lstStyle>
            <a:lvl1pPr>
              <a:defRPr sz="1200"/>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29" name="Slide Number Placeholder 28"/>
          <p:cNvSpPr>
            <a:spLocks noGrp="1"/>
          </p:cNvSpPr>
          <p:nvPr>
            <p:ph type="sldNum" sz="quarter" idx="12"/>
          </p:nvPr>
        </p:nvSpPr>
        <p:spPr/>
        <p:txBody>
          <a:bodyPr/>
          <a:lstStyle/>
          <a:p>
            <a:fld id="{7BB26CF7-9B0C-4F98-8EE7-C130AEAB25AC}"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00ACFB-572E-4978-87E9-BF90669AE9CD}" type="datetime1">
              <a:rPr lang="en-US" smtClean="0"/>
              <a:pPr/>
              <a:t>6/22/2009</a:t>
            </a:fld>
            <a:endParaRPr lang="en-US" dirty="0"/>
          </a:p>
        </p:txBody>
      </p:sp>
      <p:sp>
        <p:nvSpPr>
          <p:cNvPr id="5" name="Footer Placeholder 4"/>
          <p:cNvSpPr>
            <a:spLocks noGrp="1"/>
          </p:cNvSpPr>
          <p:nvPr>
            <p:ph type="ftr" sz="quarter" idx="11"/>
          </p:nvPr>
        </p:nvSpPr>
        <p:spPr/>
        <p:txBody>
          <a:bodyPr/>
          <a:lstStyle>
            <a:lvl1pPr>
              <a:defRPr sz="1200"/>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6" name="Slide Number Placeholder 5"/>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101C9EB-5EA1-4354-89CA-7272AB99051B}" type="datetime1">
              <a:rPr lang="en-US" smtClean="0"/>
              <a:pPr/>
              <a:t>6/22/2009</a:t>
            </a:fld>
            <a:endParaRPr lang="en-US" dirty="0"/>
          </a:p>
        </p:txBody>
      </p:sp>
      <p:sp>
        <p:nvSpPr>
          <p:cNvPr id="5" name="Footer Placeholder 4"/>
          <p:cNvSpPr>
            <a:spLocks noGrp="1"/>
          </p:cNvSpPr>
          <p:nvPr>
            <p:ph type="ftr" sz="quarter" idx="11"/>
          </p:nvPr>
        </p:nvSpPr>
        <p:spPr/>
        <p:txBody>
          <a:bodyPr/>
          <a:lstStyle>
            <a:lvl1pPr>
              <a:defRPr sz="1200"/>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6" name="Slide Number Placeholder 5"/>
          <p:cNvSpPr>
            <a:spLocks noGrp="1"/>
          </p:cNvSpPr>
          <p:nvPr>
            <p:ph type="sldNum" sz="quarter" idx="12"/>
          </p:nvPr>
        </p:nvSpPr>
        <p:spPr>
          <a:xfrm>
            <a:off x="7924800" y="6416675"/>
            <a:ext cx="762000" cy="365125"/>
          </a:xfrm>
        </p:spPr>
        <p:txBody>
          <a:bodyPr/>
          <a:lstStyle/>
          <a:p>
            <a:fld id="{7BB26CF7-9B0C-4F98-8EE7-C130AEAB25A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079882-D0CE-48F7-B84F-435FF19D78EF}" type="datetime1">
              <a:rPr lang="en-US" smtClean="0"/>
              <a:pPr/>
              <a:t>6/22/2009</a:t>
            </a:fld>
            <a:endParaRPr lang="en-US" dirty="0"/>
          </a:p>
        </p:txBody>
      </p:sp>
      <p:sp>
        <p:nvSpPr>
          <p:cNvPr id="6" name="Footer Placeholder 5"/>
          <p:cNvSpPr>
            <a:spLocks noGrp="1"/>
          </p:cNvSpPr>
          <p:nvPr>
            <p:ph type="ftr" sz="quarter" idx="11"/>
          </p:nvPr>
        </p:nvSpPr>
        <p:spPr/>
        <p:txBody>
          <a:bodyPr/>
          <a:lstStyle>
            <a:lvl1pPr>
              <a:defRPr sz="1200"/>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7" name="Slide Number Placeholder 6"/>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9C83F5-3A1C-43D2-A37A-6194511643FA}" type="datetime1">
              <a:rPr lang="en-US" smtClean="0"/>
              <a:pPr/>
              <a:t>6/22/2009</a:t>
            </a:fld>
            <a:endParaRPr lang="en-US" dirty="0"/>
          </a:p>
        </p:txBody>
      </p:sp>
      <p:sp>
        <p:nvSpPr>
          <p:cNvPr id="8" name="Footer Placeholder 7"/>
          <p:cNvSpPr>
            <a:spLocks noGrp="1"/>
          </p:cNvSpPr>
          <p:nvPr>
            <p:ph type="ftr" sz="quarter" idx="11"/>
          </p:nvPr>
        </p:nvSpPr>
        <p:spPr/>
        <p:txBody>
          <a:bodyPr/>
          <a:lstStyle>
            <a:lvl1pPr>
              <a:defRPr sz="1200"/>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9" name="Slide Number Placeholder 8"/>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4DCA93D-3E72-49E3-9ED5-D1652F69A8DB}" type="datetime1">
              <a:rPr lang="en-US" smtClean="0"/>
              <a:pPr/>
              <a:t>6/22/2009</a:t>
            </a:fld>
            <a:endParaRPr lang="en-US" dirty="0"/>
          </a:p>
        </p:txBody>
      </p:sp>
      <p:sp>
        <p:nvSpPr>
          <p:cNvPr id="4" name="Footer Placeholder 3"/>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5" name="Slide Number Placeholder 4"/>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F5939-C530-4225-8AEC-40B2B6E44B6F}" type="datetime1">
              <a:rPr lang="en-US" smtClean="0"/>
              <a:pPr/>
              <a:t>6/22/2009</a:t>
            </a:fld>
            <a:endParaRPr lang="en-US" dirty="0"/>
          </a:p>
        </p:txBody>
      </p:sp>
      <p:sp>
        <p:nvSpPr>
          <p:cNvPr id="3" name="Footer Placeholder 2"/>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4" name="Slide Number Placeholder 3"/>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1DC7BD-C6AF-4B7A-BFFE-EF5E1A603995}" type="datetime1">
              <a:rPr lang="en-US" smtClean="0"/>
              <a:pPr/>
              <a:t>6/22/2009</a:t>
            </a:fld>
            <a:endParaRPr lang="en-US" dirty="0"/>
          </a:p>
        </p:txBody>
      </p:sp>
      <p:sp>
        <p:nvSpPr>
          <p:cNvPr id="6" name="Footer Placeholder 5"/>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7" name="Slide Number Placeholder 6"/>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B456037-D174-41D5-95F9-DA30E6803AC7}" type="datetime1">
              <a:rPr lang="en-US" smtClean="0"/>
              <a:pPr/>
              <a:t>6/22/2009</a:t>
            </a:fld>
            <a:endParaRPr lang="en-US" dirty="0"/>
          </a:p>
        </p:txBody>
      </p:sp>
      <p:sp>
        <p:nvSpPr>
          <p:cNvPr id="6" name="Footer Placeholder 5"/>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7" name="Slide Number Placeholder 6"/>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BD2EF4-206D-4260-8B5F-D69E309CE2B9}" type="datetime1">
              <a:rPr lang="en-US" smtClean="0"/>
              <a:pPr/>
              <a:t>6/22/2009</a:t>
            </a:fld>
            <a:endParaRPr lang="en-US" dirty="0"/>
          </a:p>
        </p:txBody>
      </p:sp>
      <p:sp>
        <p:nvSpPr>
          <p:cNvPr id="5" name="Footer Placeholder 4"/>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6" name="Slide Number Placeholder 5"/>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3F2A1B-6427-4F6F-8005-AADB7B57126F}" type="datetime1">
              <a:rPr lang="en-US" smtClean="0"/>
              <a:pPr/>
              <a:t>6/22/2009</a:t>
            </a:fld>
            <a:endParaRPr lang="en-US" dirty="0"/>
          </a:p>
        </p:txBody>
      </p:sp>
      <p:sp>
        <p:nvSpPr>
          <p:cNvPr id="5" name="Footer Placeholder 4"/>
          <p:cNvSpPr>
            <a:spLocks noGrp="1"/>
          </p:cNvSpPr>
          <p:nvPr>
            <p:ph type="ftr" sz="quarter" idx="11"/>
          </p:nvPr>
        </p:nvSpPr>
        <p:spPr/>
        <p:txBody>
          <a:bodyPr/>
          <a:lstStyle/>
          <a:p>
            <a:r>
              <a:rPr lang="en-US" kern="1400" dirty="0" smtClean="0">
                <a:solidFill>
                  <a:srgbClr val="990000"/>
                </a:solidFill>
                <a:latin typeface="Times New Roman"/>
              </a:rPr>
              <a:t>Copyright © 2008 The Laconia Group, Inc.  All Rights Reserved</a:t>
            </a:r>
            <a:endParaRPr lang="en-US" dirty="0"/>
          </a:p>
        </p:txBody>
      </p:sp>
      <p:sp>
        <p:nvSpPr>
          <p:cNvPr id="6" name="Slide Number Placeholder 5"/>
          <p:cNvSpPr>
            <a:spLocks noGrp="1"/>
          </p:cNvSpPr>
          <p:nvPr>
            <p:ph type="sldNum" sz="quarter" idx="12"/>
          </p:nvPr>
        </p:nvSpPr>
        <p:spPr/>
        <p:txBody>
          <a:bodyPr/>
          <a:lstStyle/>
          <a:p>
            <a:fld id="{7BB26CF7-9B0C-4F98-8EE7-C130AEAB25A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BA687A4-2DEB-449F-BE5F-85220B100AD7}" type="datetime1">
              <a:rPr lang="en-US" smtClean="0"/>
              <a:pPr/>
              <a:t>6/22/2009</a:t>
            </a:fld>
            <a:endParaRPr lang="en-US" dirty="0"/>
          </a:p>
        </p:txBody>
      </p:sp>
      <p:sp>
        <p:nvSpPr>
          <p:cNvPr id="3" name="Footer Placeholder 2"/>
          <p:cNvSpPr>
            <a:spLocks noGrp="1"/>
          </p:cNvSpPr>
          <p:nvPr>
            <p:ph type="ftr" sz="quarter" idx="3"/>
          </p:nvPr>
        </p:nvSpPr>
        <p:spPr>
          <a:xfrm>
            <a:off x="3048000" y="5867400"/>
            <a:ext cx="43434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kern="1400" dirty="0" smtClean="0">
                <a:solidFill>
                  <a:srgbClr val="990000"/>
                </a:solidFill>
                <a:latin typeface="Times New Roman"/>
              </a:rPr>
              <a:t>Copyright © 2008 The Laconia Group, Inc.  All Rights Reserved</a:t>
            </a:r>
            <a:endParaRPr lang="en-US" dirty="0" smtClean="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BB26CF7-9B0C-4F98-8EE7-C130AEAB25A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mailto:info@laconiagroup.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3048000" y="2057400"/>
            <a:ext cx="3505200" cy="3581400"/>
            <a:chOff x="3048000" y="2057400"/>
            <a:chExt cx="3505200" cy="3581400"/>
          </a:xfrm>
        </p:grpSpPr>
        <p:pic>
          <p:nvPicPr>
            <p:cNvPr id="13" name="Picture 12"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14" name="Rectangle 13"/>
            <p:cNvSpPr/>
            <p:nvPr/>
          </p:nvSpPr>
          <p:spPr>
            <a:xfrm>
              <a:off x="30480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pic>
        <p:nvPicPr>
          <p:cNvPr id="4" name="Picture 3" descr="lgo-laconia.png"/>
          <p:cNvPicPr>
            <a:picLocks noChangeAspect="1"/>
          </p:cNvPicPr>
          <p:nvPr/>
        </p:nvPicPr>
        <p:blipFill>
          <a:blip r:embed="rId4"/>
          <a:stretch>
            <a:fillRect/>
          </a:stretch>
        </p:blipFill>
        <p:spPr>
          <a:xfrm>
            <a:off x="457200" y="1905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7" name="Subtitle 2"/>
          <p:cNvSpPr>
            <a:spLocks noGrp="1"/>
          </p:cNvSpPr>
          <p:nvPr>
            <p:ph type="subTitle" idx="1"/>
          </p:nvPr>
        </p:nvSpPr>
        <p:spPr>
          <a:xfrm>
            <a:off x="3276600" y="232482"/>
            <a:ext cx="5562600" cy="990600"/>
          </a:xfrm>
        </p:spPr>
        <p:txBody>
          <a:bodyPr>
            <a:noAutofit/>
          </a:bodyPr>
          <a:lstStyle/>
          <a:p>
            <a:pPr algn="l"/>
            <a:r>
              <a:rPr lang="en-US" sz="2000" b="1" i="1" dirty="0" smtClean="0">
                <a:solidFill>
                  <a:srgbClr val="660000"/>
                </a:solidFill>
              </a:rPr>
              <a:t>Smart technology for tough national security challenges</a:t>
            </a:r>
            <a:endParaRPr lang="en-US" sz="2000" b="1" i="1" dirty="0">
              <a:solidFill>
                <a:srgbClr val="660000"/>
              </a:solidFill>
            </a:endParaRPr>
          </a:p>
        </p:txBody>
      </p:sp>
      <p:sp>
        <p:nvSpPr>
          <p:cNvPr id="11" name="Subtitle 2"/>
          <p:cNvSpPr txBox="1">
            <a:spLocks/>
          </p:cNvSpPr>
          <p:nvPr/>
        </p:nvSpPr>
        <p:spPr>
          <a:xfrm>
            <a:off x="3048000" y="3429000"/>
            <a:ext cx="3429000" cy="1981200"/>
          </a:xfrm>
          <a:prstGeom prst="rect">
            <a:avLst/>
          </a:prstGeom>
        </p:spPr>
        <p:txBody>
          <a:bodyPr vert="horz">
            <a:normAutofit fontScale="92500" lnSpcReduction="20000"/>
          </a:bodyPr>
          <a:lstStyle/>
          <a:p>
            <a:pPr lvl="0" algn="ctr">
              <a:spcBef>
                <a:spcPct val="20000"/>
              </a:spcBef>
              <a:buClr>
                <a:prstClr val="black">
                  <a:shade val="95000"/>
                </a:prstClr>
              </a:buClr>
              <a:buSzPct val="65000"/>
              <a:defRPr/>
            </a:pPr>
            <a:r>
              <a:rPr lang="en-US" sz="3400" b="1" dirty="0" smtClean="0">
                <a:solidFill>
                  <a:srgbClr val="660000"/>
                </a:solidFill>
              </a:rPr>
              <a:t>NGA Small Business </a:t>
            </a:r>
            <a:r>
              <a:rPr lang="en-US" sz="3400" b="1" dirty="0" smtClean="0">
                <a:solidFill>
                  <a:srgbClr val="660000"/>
                </a:solidFill>
              </a:rPr>
              <a:t>Workshop</a:t>
            </a:r>
            <a:endParaRPr lang="en-US" sz="3400" b="1" dirty="0" smtClean="0">
              <a:solidFill>
                <a:srgbClr val="660000"/>
              </a:solidFill>
            </a:endParaRPr>
          </a:p>
          <a:p>
            <a:pPr marL="0" marR="0" lvl="0" indent="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endParaRPr kumimoji="0" lang="en-US" sz="2000" b="0" i="0" u="none" strike="noStrike" kern="1200" cap="none" spc="0" normalizeH="0" noProof="0" dirty="0" smtClean="0">
              <a:ln>
                <a:noFill/>
              </a:ln>
              <a:solidFill>
                <a:srgbClr val="660000"/>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en-US" sz="2000" dirty="0" smtClean="0">
                <a:solidFill>
                  <a:srgbClr val="660000"/>
                </a:solidFill>
              </a:rPr>
              <a:t>June 18</a:t>
            </a:r>
            <a:r>
              <a:rPr kumimoji="0" lang="en-US" sz="2000" b="0" i="0" u="none" strike="noStrike" kern="1200" cap="none" spc="0" normalizeH="0" noProof="0" dirty="0" smtClean="0">
                <a:ln>
                  <a:noFill/>
                </a:ln>
                <a:solidFill>
                  <a:srgbClr val="660000"/>
                </a:solidFill>
                <a:effectLst/>
                <a:uLnTx/>
                <a:uFillTx/>
                <a:latin typeface="+mn-lt"/>
                <a:ea typeface="+mn-ea"/>
                <a:cs typeface="+mn-cs"/>
              </a:rPr>
              <a:t>, 2009</a:t>
            </a:r>
            <a:endParaRPr kumimoji="0" lang="en-US" sz="4400" b="0" i="0" u="none" strike="noStrike" kern="1200" cap="none" spc="0" normalizeH="0" noProof="0" dirty="0" smtClean="0">
              <a:ln>
                <a:noFill/>
              </a:ln>
              <a:solidFill>
                <a:srgbClr val="660000"/>
              </a:solidFill>
              <a:effectLst/>
              <a:uLnTx/>
              <a:uFillTx/>
              <a:latin typeface="+mn-lt"/>
              <a:ea typeface="+mn-ea"/>
              <a:cs typeface="+mn-cs"/>
            </a:endParaRPr>
          </a:p>
        </p:txBody>
      </p:sp>
      <p:cxnSp>
        <p:nvCxnSpPr>
          <p:cNvPr id="17" name="Straight Connector 16"/>
          <p:cNvCxnSpPr/>
          <p:nvPr/>
        </p:nvCxnSpPr>
        <p:spPr>
          <a:xfrm>
            <a:off x="0" y="15240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Subtitle 2"/>
          <p:cNvSpPr txBox="1">
            <a:spLocks/>
          </p:cNvSpPr>
          <p:nvPr/>
        </p:nvSpPr>
        <p:spPr>
          <a:xfrm>
            <a:off x="3048000" y="2057400"/>
            <a:ext cx="3429000" cy="457200"/>
          </a:xfrm>
          <a:prstGeom prst="rect">
            <a:avLst/>
          </a:prstGeom>
        </p:spPr>
        <p:txBody>
          <a:bodyPr vert="horz">
            <a:normAutofit/>
          </a:bodyPr>
          <a:lstStyle/>
          <a:p>
            <a:pPr marL="0" marR="0" lvl="0" indent="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kumimoji="0" lang="en-US" b="0" i="0" u="none" strike="noStrike" kern="1200" cap="none" spc="0" normalizeH="0" noProof="0" dirty="0" smtClean="0">
                <a:ln>
                  <a:noFill/>
                </a:ln>
                <a:solidFill>
                  <a:srgbClr val="660000"/>
                </a:solidFill>
                <a:effectLst/>
                <a:uLnTx/>
                <a:uFillTx/>
                <a:latin typeface="+mn-lt"/>
                <a:ea typeface="+mn-ea"/>
                <a:cs typeface="+mn-cs"/>
              </a:rPr>
              <a:t>Presented to:</a:t>
            </a:r>
            <a:endParaRPr kumimoji="0" lang="en-US" sz="4000" b="0" i="0" u="none" strike="noStrike" kern="1200" cap="none" spc="0" normalizeH="0" noProof="0" dirty="0" smtClean="0">
              <a:ln>
                <a:noFill/>
              </a:ln>
              <a:solidFill>
                <a:srgbClr val="66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3048000" y="1981200"/>
            <a:ext cx="3505200" cy="3581400"/>
            <a:chOff x="3048000" y="2057400"/>
            <a:chExt cx="3505200" cy="3581400"/>
          </a:xfrm>
        </p:grpSpPr>
        <p:pic>
          <p:nvPicPr>
            <p:cNvPr id="13" name="Picture 12"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14" name="Rectangle 13"/>
            <p:cNvSpPr/>
            <p:nvPr/>
          </p:nvSpPr>
          <p:spPr>
            <a:xfrm>
              <a:off x="30480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pic>
        <p:nvPicPr>
          <p:cNvPr id="4" name="Picture 3" descr="lgo-laconia.png"/>
          <p:cNvPicPr>
            <a:picLocks noChangeAspect="1"/>
          </p:cNvPicPr>
          <p:nvPr/>
        </p:nvPicPr>
        <p:blipFill>
          <a:blip r:embed="rId4"/>
          <a:stretch>
            <a:fillRect/>
          </a:stretch>
        </p:blipFill>
        <p:spPr>
          <a:xfrm>
            <a:off x="457200" y="1905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7" name="Subtitle 2"/>
          <p:cNvSpPr>
            <a:spLocks noGrp="1"/>
          </p:cNvSpPr>
          <p:nvPr>
            <p:ph type="subTitle" idx="1"/>
          </p:nvPr>
        </p:nvSpPr>
        <p:spPr>
          <a:xfrm>
            <a:off x="3276600" y="232482"/>
            <a:ext cx="5562600" cy="990600"/>
          </a:xfrm>
        </p:spPr>
        <p:txBody>
          <a:bodyPr>
            <a:noAutofit/>
          </a:bodyPr>
          <a:lstStyle/>
          <a:p>
            <a:pPr algn="l"/>
            <a:r>
              <a:rPr lang="en-US" sz="2000" b="1" i="1" dirty="0" smtClean="0">
                <a:solidFill>
                  <a:srgbClr val="660000"/>
                </a:solidFill>
              </a:rPr>
              <a:t>Smart technology for tough national security challenges</a:t>
            </a:r>
            <a:endParaRPr lang="en-US" sz="2000" b="1" i="1" dirty="0">
              <a:solidFill>
                <a:srgbClr val="660000"/>
              </a:solidFill>
            </a:endParaRPr>
          </a:p>
        </p:txBody>
      </p:sp>
      <p:cxnSp>
        <p:nvCxnSpPr>
          <p:cNvPr id="17" name="Straight Connector 16"/>
          <p:cNvCxnSpPr/>
          <p:nvPr/>
        </p:nvCxnSpPr>
        <p:spPr>
          <a:xfrm>
            <a:off x="0" y="15240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209800" y="2362200"/>
            <a:ext cx="5486400" cy="3046988"/>
          </a:xfrm>
          <a:prstGeom prst="rect">
            <a:avLst/>
          </a:prstGeom>
        </p:spPr>
        <p:txBody>
          <a:bodyPr wrap="square">
            <a:spAutoFit/>
          </a:bodyPr>
          <a:lstStyle/>
          <a:p>
            <a:pPr lvl="1"/>
            <a:r>
              <a:rPr lang="en-US" sz="2400" dirty="0" smtClean="0">
                <a:solidFill>
                  <a:srgbClr val="660000"/>
                </a:solidFill>
              </a:rPr>
              <a:t>We stand at the intersection between the government and the private sector at the “operational” level, where national security missions are planned and actually carried out, where acquisitions take place, and where government policy and business meet. </a:t>
            </a:r>
          </a:p>
        </p:txBody>
      </p:sp>
      <p:sp>
        <p:nvSpPr>
          <p:cNvPr id="9" name="Slide Number Placeholder 8"/>
          <p:cNvSpPr>
            <a:spLocks noGrp="1"/>
          </p:cNvSpPr>
          <p:nvPr>
            <p:ph type="sldNum" sz="quarter" idx="12"/>
          </p:nvPr>
        </p:nvSpPr>
        <p:spPr/>
        <p:txBody>
          <a:bodyPr/>
          <a:lstStyle/>
          <a:p>
            <a:fld id="{7BB26CF7-9B0C-4F98-8EE7-C130AEAB25AC}"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819400" y="2286000"/>
            <a:ext cx="3581400" cy="3581400"/>
            <a:chOff x="3048000" y="2057400"/>
            <a:chExt cx="3581400" cy="3581400"/>
          </a:xfrm>
        </p:grpSpPr>
        <p:pic>
          <p:nvPicPr>
            <p:cNvPr id="7" name="Picture 6"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8" name="Rectangle 7"/>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228600"/>
            <a:ext cx="8229600" cy="1143000"/>
          </a:xfrm>
        </p:spPr>
        <p:txBody>
          <a:bodyPr>
            <a:normAutofit fontScale="90000"/>
          </a:bodyPr>
          <a:lstStyle/>
          <a:p>
            <a:r>
              <a:rPr lang="en-US" sz="2200" i="1" dirty="0" smtClean="0">
                <a:solidFill>
                  <a:srgbClr val="660000"/>
                </a:solidFill>
                <a:latin typeface="+mn-lt"/>
              </a:rPr>
              <a:t>                                                </a:t>
            </a:r>
            <a:r>
              <a:rPr lang="en-US" sz="2200" i="1" dirty="0" smtClean="0">
                <a:solidFill>
                  <a:srgbClr val="660000"/>
                </a:solidFill>
                <a:effectLst/>
                <a:latin typeface="+mn-lt"/>
              </a:rPr>
              <a:t>Smart technology for tough </a:t>
            </a:r>
            <a:br>
              <a:rPr lang="en-US" sz="2200" i="1" dirty="0" smtClean="0">
                <a:solidFill>
                  <a:srgbClr val="660000"/>
                </a:solidFill>
                <a:effectLst/>
                <a:latin typeface="+mn-lt"/>
              </a:rPr>
            </a:br>
            <a:r>
              <a:rPr lang="en-US" sz="2200" i="1" dirty="0" smtClean="0">
                <a:solidFill>
                  <a:srgbClr val="660000"/>
                </a:solidFill>
                <a:effectLst/>
                <a:latin typeface="+mn-lt"/>
              </a:rPr>
              <a:t>                                                   national security challenges</a:t>
            </a:r>
            <a:r>
              <a:rPr lang="en-US" i="1" dirty="0" smtClean="0">
                <a:solidFill>
                  <a:srgbClr val="660000"/>
                </a:solidFill>
                <a:effectLst/>
              </a:rPr>
              <a:t/>
            </a:r>
            <a:br>
              <a:rPr lang="en-US" i="1" dirty="0" smtClean="0">
                <a:solidFill>
                  <a:srgbClr val="660000"/>
                </a:solidFill>
                <a:effectLst/>
              </a:rPr>
            </a:br>
            <a:endParaRPr lang="en-US" dirty="0">
              <a:effectLst/>
            </a:endParaRPr>
          </a:p>
        </p:txBody>
      </p:sp>
      <p:sp>
        <p:nvSpPr>
          <p:cNvPr id="3" name="Content Placeholder 2"/>
          <p:cNvSpPr>
            <a:spLocks noGrp="1"/>
          </p:cNvSpPr>
          <p:nvPr>
            <p:ph idx="1"/>
          </p:nvPr>
        </p:nvSpPr>
        <p:spPr>
          <a:xfrm>
            <a:off x="457200" y="1600200"/>
            <a:ext cx="8534400" cy="5105400"/>
          </a:xfrm>
        </p:spPr>
        <p:txBody>
          <a:bodyPr>
            <a:normAutofit/>
          </a:bodyPr>
          <a:lstStyle/>
          <a:p>
            <a:pPr>
              <a:buFont typeface="Arial" pitchFamily="34" charset="0"/>
              <a:buChar char="•"/>
            </a:pPr>
            <a:r>
              <a:rPr lang="en-US" sz="2000" b="1" dirty="0" smtClean="0">
                <a:solidFill>
                  <a:srgbClr val="660000"/>
                </a:solidFill>
              </a:rPr>
              <a:t>Laconia Background </a:t>
            </a:r>
            <a:endParaRPr lang="en-US" sz="2000" dirty="0" smtClean="0">
              <a:solidFill>
                <a:srgbClr val="660000"/>
              </a:solidFill>
            </a:endParaRPr>
          </a:p>
          <a:p>
            <a:pPr lvl="1">
              <a:buFont typeface="Arial" pitchFamily="34" charset="0"/>
              <a:buChar char="•"/>
            </a:pPr>
            <a:r>
              <a:rPr lang="en-US" sz="1600" b="1" dirty="0" smtClean="0">
                <a:solidFill>
                  <a:srgbClr val="660000"/>
                </a:solidFill>
              </a:rPr>
              <a:t>Founded in September 2008</a:t>
            </a:r>
            <a:endParaRPr lang="en-US" sz="1600" dirty="0" smtClean="0">
              <a:solidFill>
                <a:srgbClr val="660000"/>
              </a:solidFill>
            </a:endParaRPr>
          </a:p>
          <a:p>
            <a:pPr lvl="1">
              <a:buFont typeface="Arial" pitchFamily="34" charset="0"/>
              <a:buChar char="•"/>
            </a:pPr>
            <a:r>
              <a:rPr lang="en-US" sz="1600" b="1" dirty="0" smtClean="0">
                <a:solidFill>
                  <a:srgbClr val="660000"/>
                </a:solidFill>
              </a:rPr>
              <a:t>Not your grandpa’s consulting firm</a:t>
            </a:r>
            <a:endParaRPr lang="en-US" sz="1600" dirty="0" smtClean="0">
              <a:solidFill>
                <a:srgbClr val="660000"/>
              </a:solidFill>
            </a:endParaRPr>
          </a:p>
          <a:p>
            <a:pPr lvl="1">
              <a:buFont typeface="Arial" pitchFamily="34" charset="0"/>
              <a:buChar char="•"/>
            </a:pPr>
            <a:r>
              <a:rPr lang="en-US" sz="1600" b="1" dirty="0" smtClean="0">
                <a:solidFill>
                  <a:srgbClr val="660000"/>
                </a:solidFill>
              </a:rPr>
              <a:t>Located in the Reston Technology Corridor - NOT K Street</a:t>
            </a:r>
            <a:endParaRPr lang="en-US" sz="1600" dirty="0" smtClean="0">
              <a:solidFill>
                <a:srgbClr val="660000"/>
              </a:solidFill>
            </a:endParaRPr>
          </a:p>
          <a:p>
            <a:pPr>
              <a:buFont typeface="Arial" pitchFamily="34" charset="0"/>
              <a:buChar char="•"/>
            </a:pPr>
            <a:r>
              <a:rPr lang="en-US" sz="2000" b="1" dirty="0" smtClean="0">
                <a:solidFill>
                  <a:srgbClr val="660000"/>
                </a:solidFill>
              </a:rPr>
              <a:t>Mission</a:t>
            </a:r>
            <a:endParaRPr lang="en-US" sz="2000" dirty="0" smtClean="0">
              <a:solidFill>
                <a:srgbClr val="660000"/>
              </a:solidFill>
            </a:endParaRPr>
          </a:p>
          <a:p>
            <a:pPr lvl="1">
              <a:buFont typeface="Arial" pitchFamily="34" charset="0"/>
              <a:buChar char="•"/>
            </a:pPr>
            <a:r>
              <a:rPr lang="en-US" sz="1600" b="1" dirty="0" smtClean="0">
                <a:solidFill>
                  <a:srgbClr val="660000"/>
                </a:solidFill>
              </a:rPr>
              <a:t>Protect America</a:t>
            </a:r>
            <a:endParaRPr lang="en-US" sz="1600" dirty="0" smtClean="0">
              <a:solidFill>
                <a:srgbClr val="660000"/>
              </a:solidFill>
            </a:endParaRPr>
          </a:p>
          <a:p>
            <a:pPr lvl="1">
              <a:buFont typeface="Arial" pitchFamily="34" charset="0"/>
              <a:buChar char="•"/>
            </a:pPr>
            <a:r>
              <a:rPr lang="en-US" sz="1600" b="1" dirty="0" smtClean="0">
                <a:solidFill>
                  <a:srgbClr val="660000"/>
                </a:solidFill>
              </a:rPr>
              <a:t>Build revenue for our clients</a:t>
            </a:r>
            <a:endParaRPr lang="en-US" sz="1600" dirty="0" smtClean="0">
              <a:solidFill>
                <a:srgbClr val="660000"/>
              </a:solidFill>
            </a:endParaRPr>
          </a:p>
          <a:p>
            <a:pPr lvl="1">
              <a:buFont typeface="Arial" pitchFamily="34" charset="0"/>
              <a:buChar char="•"/>
            </a:pPr>
            <a:r>
              <a:rPr lang="en-US" sz="1600" b="1" dirty="0" smtClean="0">
                <a:solidFill>
                  <a:srgbClr val="660000"/>
                </a:solidFill>
              </a:rPr>
              <a:t>Deliver value for both the </a:t>
            </a:r>
            <a:r>
              <a:rPr lang="en-US" sz="1600" b="1" dirty="0" err="1" smtClean="0">
                <a:solidFill>
                  <a:srgbClr val="660000"/>
                </a:solidFill>
              </a:rPr>
              <a:t>gov’t</a:t>
            </a:r>
            <a:r>
              <a:rPr lang="en-US" sz="1600" b="1" dirty="0" smtClean="0">
                <a:solidFill>
                  <a:srgbClr val="660000"/>
                </a:solidFill>
              </a:rPr>
              <a:t> and our customers</a:t>
            </a:r>
            <a:endParaRPr lang="en-US" sz="1600" dirty="0" smtClean="0">
              <a:solidFill>
                <a:srgbClr val="660000"/>
              </a:solidFill>
            </a:endParaRPr>
          </a:p>
          <a:p>
            <a:pPr>
              <a:buFont typeface="Arial" pitchFamily="34" charset="0"/>
              <a:buChar char="•"/>
            </a:pPr>
            <a:r>
              <a:rPr lang="en-US" sz="2000" b="1" dirty="0" smtClean="0">
                <a:solidFill>
                  <a:srgbClr val="660000"/>
                </a:solidFill>
              </a:rPr>
              <a:t>Core competencies</a:t>
            </a:r>
          </a:p>
          <a:p>
            <a:pPr lvl="1">
              <a:buFont typeface="Arial" pitchFamily="34" charset="0"/>
              <a:buChar char="•"/>
            </a:pPr>
            <a:r>
              <a:rPr lang="en-US" sz="1600" b="1" dirty="0" smtClean="0">
                <a:solidFill>
                  <a:srgbClr val="660000"/>
                </a:solidFill>
              </a:rPr>
              <a:t>Intelligence/ISR</a:t>
            </a:r>
            <a:endParaRPr lang="en-US" sz="1600" dirty="0" smtClean="0">
              <a:solidFill>
                <a:srgbClr val="660000"/>
              </a:solidFill>
            </a:endParaRPr>
          </a:p>
          <a:p>
            <a:pPr lvl="1">
              <a:buFont typeface="Arial" pitchFamily="34" charset="0"/>
              <a:buChar char="•"/>
            </a:pPr>
            <a:r>
              <a:rPr lang="en-US" sz="1600" b="1" dirty="0" smtClean="0">
                <a:solidFill>
                  <a:srgbClr val="660000"/>
                </a:solidFill>
              </a:rPr>
              <a:t>IO/Cyber</a:t>
            </a:r>
            <a:endParaRPr lang="en-US" sz="1600" dirty="0" smtClean="0">
              <a:solidFill>
                <a:srgbClr val="660000"/>
              </a:solidFill>
            </a:endParaRPr>
          </a:p>
          <a:p>
            <a:pPr lvl="1">
              <a:buFont typeface="Arial" pitchFamily="34" charset="0"/>
              <a:buChar char="•"/>
            </a:pPr>
            <a:r>
              <a:rPr lang="en-US" sz="1600" b="1" dirty="0" smtClean="0">
                <a:solidFill>
                  <a:srgbClr val="660000"/>
                </a:solidFill>
              </a:rPr>
              <a:t>Counter-Intelligence</a:t>
            </a:r>
            <a:endParaRPr lang="en-US" sz="1600" dirty="0" smtClean="0">
              <a:solidFill>
                <a:srgbClr val="660000"/>
              </a:solidFill>
            </a:endParaRPr>
          </a:p>
          <a:p>
            <a:pPr lvl="1">
              <a:buFont typeface="Arial" pitchFamily="34" charset="0"/>
              <a:buChar char="•"/>
            </a:pPr>
            <a:r>
              <a:rPr lang="en-US" sz="1600" b="1" dirty="0" smtClean="0">
                <a:solidFill>
                  <a:srgbClr val="660000"/>
                </a:solidFill>
              </a:rPr>
              <a:t>Technology</a:t>
            </a:r>
            <a:endParaRPr lang="en-US" sz="1600" dirty="0" smtClean="0">
              <a:solidFill>
                <a:srgbClr val="660000"/>
              </a:solidFill>
            </a:endParaRPr>
          </a:p>
          <a:p>
            <a:pPr>
              <a:buNone/>
            </a:pPr>
            <a:endParaRPr lang="en-US" sz="2000" dirty="0" smtClean="0">
              <a:solidFill>
                <a:srgbClr val="660000"/>
              </a:solidFill>
            </a:endParaRPr>
          </a:p>
          <a:p>
            <a:pPr>
              <a:buNone/>
            </a:pPr>
            <a:endParaRPr lang="en-US" sz="2000" b="1" i="1" dirty="0" smtClean="0">
              <a:solidFill>
                <a:srgbClr val="660000"/>
              </a:solidFill>
            </a:endParaRPr>
          </a:p>
          <a:p>
            <a:pPr>
              <a:buNone/>
            </a:pPr>
            <a:endParaRPr lang="en-US" sz="2000" b="1" i="1" dirty="0" smtClean="0">
              <a:solidFill>
                <a:srgbClr val="660000"/>
              </a:solidFill>
            </a:endParaRPr>
          </a:p>
          <a:p>
            <a:pPr>
              <a:buNone/>
            </a:pPr>
            <a:endParaRPr lang="en-US" sz="2000" b="1" i="1" dirty="0" smtClean="0">
              <a:solidFill>
                <a:srgbClr val="660000"/>
              </a:solidFill>
            </a:endParaRPr>
          </a:p>
          <a:p>
            <a:pPr>
              <a:buNone/>
            </a:pPr>
            <a:endParaRPr lang="en-US" sz="2000" b="1" i="1" dirty="0" smtClean="0">
              <a:solidFill>
                <a:srgbClr val="660000"/>
              </a:solidFill>
            </a:endParaRPr>
          </a:p>
          <a:p>
            <a:pPr>
              <a:buNone/>
            </a:pPr>
            <a:endParaRPr lang="en-US" sz="1600" dirty="0" smtClean="0"/>
          </a:p>
        </p:txBody>
      </p:sp>
      <p:pic>
        <p:nvPicPr>
          <p:cNvPr id="4" name="Picture 3" descr="lgo-laconia.png"/>
          <p:cNvPicPr>
            <a:picLocks noChangeAspect="1"/>
          </p:cNvPicPr>
          <p:nvPr/>
        </p:nvPicPr>
        <p:blipFill>
          <a:blip r:embed="rId4"/>
          <a:stretch>
            <a:fillRect/>
          </a:stretch>
        </p:blipFill>
        <p:spPr>
          <a:xfrm>
            <a:off x="6858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cxnSp>
        <p:nvCxnSpPr>
          <p:cNvPr id="5" name="Straight Connector 4"/>
          <p:cNvCxnSpPr/>
          <p:nvPr/>
        </p:nvCxnSpPr>
        <p:spPr>
          <a:xfrm>
            <a:off x="0" y="15240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7BB26CF7-9B0C-4F98-8EE7-C130AEAB25AC}"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fontScale="85000" lnSpcReduction="10000"/>
          </a:bodyPr>
          <a:lstStyle/>
          <a:p>
            <a:pPr>
              <a:buFont typeface="Arial" pitchFamily="34" charset="0"/>
              <a:buChar char="•"/>
            </a:pPr>
            <a:r>
              <a:rPr lang="en-US" b="1" dirty="0" smtClean="0">
                <a:solidFill>
                  <a:srgbClr val="701212"/>
                </a:solidFill>
              </a:rPr>
              <a:t>Laconia Team Resources &amp; Focus</a:t>
            </a:r>
            <a:endParaRPr lang="en-US" dirty="0" smtClean="0">
              <a:solidFill>
                <a:srgbClr val="701212"/>
              </a:solidFill>
            </a:endParaRPr>
          </a:p>
          <a:p>
            <a:pPr lvl="1">
              <a:buFont typeface="Arial" pitchFamily="34" charset="0"/>
              <a:buChar char="•"/>
            </a:pPr>
            <a:r>
              <a:rPr lang="en-US" sz="2100" b="1" dirty="0" smtClean="0">
                <a:solidFill>
                  <a:srgbClr val="701212"/>
                </a:solidFill>
              </a:rPr>
              <a:t>10 principals (national security experts – DoD/IC/LEA/Fortune 500</a:t>
            </a:r>
            <a:endParaRPr lang="en-US" sz="2100" dirty="0" smtClean="0">
              <a:solidFill>
                <a:srgbClr val="701212"/>
              </a:solidFill>
            </a:endParaRPr>
          </a:p>
          <a:p>
            <a:pPr lvl="1">
              <a:buFont typeface="Arial" pitchFamily="34" charset="0"/>
              <a:buChar char="•"/>
            </a:pPr>
            <a:r>
              <a:rPr lang="en-US" sz="2100" b="1" dirty="0" smtClean="0">
                <a:solidFill>
                  <a:srgbClr val="701212"/>
                </a:solidFill>
              </a:rPr>
              <a:t>2 senior advisors (policy and technology)</a:t>
            </a:r>
            <a:endParaRPr lang="en-US" sz="2100" dirty="0" smtClean="0">
              <a:solidFill>
                <a:srgbClr val="701212"/>
              </a:solidFill>
            </a:endParaRPr>
          </a:p>
          <a:p>
            <a:pPr>
              <a:buFont typeface="Arial" pitchFamily="34" charset="0"/>
              <a:buChar char="•"/>
            </a:pPr>
            <a:r>
              <a:rPr lang="en-US" b="1" dirty="0" smtClean="0">
                <a:solidFill>
                  <a:srgbClr val="701212"/>
                </a:solidFill>
              </a:rPr>
              <a:t>Finding network – technology resources	</a:t>
            </a:r>
            <a:endParaRPr lang="en-US" dirty="0" smtClean="0">
              <a:solidFill>
                <a:srgbClr val="701212"/>
              </a:solidFill>
            </a:endParaRPr>
          </a:p>
          <a:p>
            <a:pPr lvl="1">
              <a:buFont typeface="Arial" pitchFamily="34" charset="0"/>
              <a:buChar char="•"/>
            </a:pPr>
            <a:r>
              <a:rPr lang="en-US" sz="2000" b="1" dirty="0" smtClean="0">
                <a:solidFill>
                  <a:srgbClr val="701212"/>
                </a:solidFill>
              </a:rPr>
              <a:t>Client R&amp;D</a:t>
            </a:r>
            <a:endParaRPr lang="en-US" sz="2000" dirty="0" smtClean="0">
              <a:solidFill>
                <a:srgbClr val="701212"/>
              </a:solidFill>
            </a:endParaRPr>
          </a:p>
          <a:p>
            <a:pPr lvl="1">
              <a:buFont typeface="Arial" pitchFamily="34" charset="0"/>
              <a:buChar char="•"/>
            </a:pPr>
            <a:r>
              <a:rPr lang="en-US" sz="2000" b="1" dirty="0" smtClean="0">
                <a:solidFill>
                  <a:srgbClr val="701212"/>
                </a:solidFill>
              </a:rPr>
              <a:t>Venture capital relationships</a:t>
            </a:r>
            <a:endParaRPr lang="en-US" sz="2000" dirty="0" smtClean="0">
              <a:solidFill>
                <a:srgbClr val="701212"/>
              </a:solidFill>
            </a:endParaRPr>
          </a:p>
          <a:p>
            <a:pPr lvl="1">
              <a:buFont typeface="Arial" pitchFamily="34" charset="0"/>
              <a:buChar char="•"/>
            </a:pPr>
            <a:r>
              <a:rPr lang="en-US" sz="2000" b="1" dirty="0" smtClean="0">
                <a:solidFill>
                  <a:srgbClr val="701212"/>
                </a:solidFill>
              </a:rPr>
              <a:t>DARPA/National Labs</a:t>
            </a:r>
            <a:endParaRPr lang="en-US" sz="2000" dirty="0" smtClean="0">
              <a:solidFill>
                <a:srgbClr val="701212"/>
              </a:solidFill>
            </a:endParaRPr>
          </a:p>
          <a:p>
            <a:pPr lvl="1">
              <a:buFont typeface="Arial" pitchFamily="34" charset="0"/>
              <a:buChar char="•"/>
            </a:pPr>
            <a:r>
              <a:rPr lang="en-US" sz="2000" b="1" dirty="0" smtClean="0">
                <a:solidFill>
                  <a:srgbClr val="701212"/>
                </a:solidFill>
              </a:rPr>
              <a:t>Academic resources – major university </a:t>
            </a:r>
            <a:r>
              <a:rPr lang="en-US" sz="2000" b="1" dirty="0" smtClean="0">
                <a:solidFill>
                  <a:srgbClr val="701212"/>
                </a:solidFill>
              </a:rPr>
              <a:t>R&amp;D </a:t>
            </a:r>
            <a:r>
              <a:rPr lang="en-US" sz="2000" b="1" dirty="0" smtClean="0">
                <a:solidFill>
                  <a:srgbClr val="701212"/>
                </a:solidFill>
              </a:rPr>
              <a:t>programs</a:t>
            </a:r>
            <a:endParaRPr lang="en-US" sz="2000" dirty="0" smtClean="0">
              <a:solidFill>
                <a:srgbClr val="701212"/>
              </a:solidFill>
            </a:endParaRPr>
          </a:p>
          <a:p>
            <a:pPr lvl="1">
              <a:buFont typeface="Arial" pitchFamily="34" charset="0"/>
              <a:buChar char="•"/>
            </a:pPr>
            <a:r>
              <a:rPr lang="en-US" sz="2000" b="1" dirty="0" smtClean="0">
                <a:solidFill>
                  <a:srgbClr val="701212"/>
                </a:solidFill>
              </a:rPr>
              <a:t>Foreign technology pipelines</a:t>
            </a:r>
            <a:endParaRPr lang="en-US" sz="2000" dirty="0" smtClean="0">
              <a:solidFill>
                <a:srgbClr val="701212"/>
              </a:solidFill>
            </a:endParaRPr>
          </a:p>
          <a:p>
            <a:pPr lvl="1">
              <a:buFont typeface="Arial" pitchFamily="34" charset="0"/>
              <a:buChar char="•"/>
            </a:pPr>
            <a:r>
              <a:rPr lang="en-US" sz="2000" b="1" dirty="0" smtClean="0">
                <a:solidFill>
                  <a:srgbClr val="701212"/>
                </a:solidFill>
              </a:rPr>
              <a:t>Human capital  network</a:t>
            </a:r>
            <a:endParaRPr lang="en-US" sz="2000" dirty="0" smtClean="0">
              <a:solidFill>
                <a:srgbClr val="701212"/>
              </a:solidFill>
            </a:endParaRPr>
          </a:p>
          <a:p>
            <a:pPr>
              <a:buFont typeface="Arial" pitchFamily="34" charset="0"/>
              <a:buChar char="•"/>
            </a:pPr>
            <a:r>
              <a:rPr lang="en-US" sz="2400" b="1" dirty="0" smtClean="0">
                <a:solidFill>
                  <a:srgbClr val="701212"/>
                </a:solidFill>
              </a:rPr>
              <a:t>Solve the hardest government requirements</a:t>
            </a:r>
            <a:endParaRPr lang="en-US" sz="2400" dirty="0" smtClean="0">
              <a:solidFill>
                <a:srgbClr val="701212"/>
              </a:solidFill>
            </a:endParaRPr>
          </a:p>
          <a:p>
            <a:pPr lvl="1">
              <a:buFont typeface="Arial" pitchFamily="34" charset="0"/>
              <a:buChar char="•"/>
            </a:pPr>
            <a:r>
              <a:rPr lang="en-US" sz="2000" b="1" dirty="0" smtClean="0">
                <a:solidFill>
                  <a:srgbClr val="701212"/>
                </a:solidFill>
              </a:rPr>
              <a:t>Get ahead of the RFP cycle </a:t>
            </a:r>
            <a:endParaRPr lang="en-US" sz="2000" dirty="0" smtClean="0">
              <a:solidFill>
                <a:srgbClr val="701212"/>
              </a:solidFill>
            </a:endParaRPr>
          </a:p>
          <a:p>
            <a:pPr lvl="1">
              <a:buFont typeface="Arial" pitchFamily="34" charset="0"/>
              <a:buChar char="•"/>
            </a:pPr>
            <a:r>
              <a:rPr lang="en-US" sz="2000" b="1" dirty="0" smtClean="0">
                <a:solidFill>
                  <a:srgbClr val="701212"/>
                </a:solidFill>
              </a:rPr>
              <a:t>White Papers</a:t>
            </a:r>
            <a:endParaRPr lang="en-US" sz="2000" dirty="0" smtClean="0">
              <a:solidFill>
                <a:srgbClr val="701212"/>
              </a:solidFill>
            </a:endParaRPr>
          </a:p>
          <a:p>
            <a:pPr lvl="1">
              <a:buFont typeface="Arial" pitchFamily="34" charset="0"/>
              <a:buChar char="•"/>
            </a:pPr>
            <a:r>
              <a:rPr lang="en-US" sz="2000" b="1" dirty="0" smtClean="0">
                <a:solidFill>
                  <a:srgbClr val="701212"/>
                </a:solidFill>
              </a:rPr>
              <a:t>Unsolicited Proposals</a:t>
            </a:r>
            <a:endParaRPr lang="en-US" sz="2000" dirty="0" smtClean="0">
              <a:solidFill>
                <a:srgbClr val="701212"/>
              </a:solidFill>
            </a:endParaRPr>
          </a:p>
          <a:p>
            <a:pPr>
              <a:buFont typeface="Arial" pitchFamily="34" charset="0"/>
              <a:buChar char="•"/>
            </a:pPr>
            <a:r>
              <a:rPr lang="en-US" sz="2400" b="1" dirty="0" smtClean="0">
                <a:solidFill>
                  <a:srgbClr val="701212"/>
                </a:solidFill>
              </a:rPr>
              <a:t>We develop and deliver integrated solutions</a:t>
            </a:r>
            <a:endParaRPr lang="en-US" sz="2400" dirty="0" smtClean="0">
              <a:solidFill>
                <a:srgbClr val="701212"/>
              </a:solidFill>
            </a:endParaRPr>
          </a:p>
          <a:p>
            <a:pPr>
              <a:buNone/>
            </a:pPr>
            <a:endParaRPr lang="en-US" sz="2600" dirty="0" smtClean="0">
              <a:solidFill>
                <a:srgbClr val="660000"/>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Laconia Law LLC</a:t>
            </a:r>
            <a:endParaRPr lang="en-US" dirty="0" smtClean="0">
              <a:solidFill>
                <a:srgbClr val="701212"/>
              </a:solidFill>
            </a:endParaRPr>
          </a:p>
          <a:p>
            <a:pPr lvl="1">
              <a:buFont typeface="Arial" pitchFamily="34" charset="0"/>
              <a:buChar char="•"/>
            </a:pPr>
            <a:r>
              <a:rPr lang="en-US" b="1" dirty="0" smtClean="0">
                <a:solidFill>
                  <a:srgbClr val="701212"/>
                </a:solidFill>
              </a:rPr>
              <a:t>CFIUS expertise</a:t>
            </a:r>
            <a:endParaRPr lang="en-US" dirty="0" smtClean="0">
              <a:solidFill>
                <a:srgbClr val="701212"/>
              </a:solidFill>
            </a:endParaRPr>
          </a:p>
          <a:p>
            <a:pPr lvl="1">
              <a:buFont typeface="Arial" pitchFamily="34" charset="0"/>
              <a:buChar char="•"/>
            </a:pPr>
            <a:r>
              <a:rPr lang="en-US" b="1" dirty="0" smtClean="0">
                <a:solidFill>
                  <a:srgbClr val="701212"/>
                </a:solidFill>
              </a:rPr>
              <a:t>ITAR</a:t>
            </a:r>
            <a:endParaRPr lang="en-US" dirty="0" smtClean="0">
              <a:solidFill>
                <a:srgbClr val="701212"/>
              </a:solidFill>
            </a:endParaRPr>
          </a:p>
          <a:p>
            <a:pPr lvl="1">
              <a:buFont typeface="Arial" pitchFamily="34" charset="0"/>
              <a:buChar char="•"/>
            </a:pPr>
            <a:r>
              <a:rPr lang="en-US" b="1" dirty="0" smtClean="0">
                <a:solidFill>
                  <a:srgbClr val="701212"/>
                </a:solidFill>
              </a:rPr>
              <a:t>M&amp;A</a:t>
            </a:r>
            <a:endParaRPr lang="en-US" dirty="0" smtClean="0">
              <a:solidFill>
                <a:srgbClr val="701212"/>
              </a:solidFill>
            </a:endParaRPr>
          </a:p>
          <a:p>
            <a:pPr lvl="1">
              <a:buFont typeface="Arial" pitchFamily="34" charset="0"/>
              <a:buChar char="•"/>
            </a:pPr>
            <a:r>
              <a:rPr lang="en-US" b="1" dirty="0" smtClean="0">
                <a:solidFill>
                  <a:srgbClr val="701212"/>
                </a:solidFill>
              </a:rPr>
              <a:t>Protection of Intellectual Property</a:t>
            </a:r>
            <a:endParaRPr lang="en-US" dirty="0" smtClean="0">
              <a:solidFill>
                <a:srgbClr val="701212"/>
              </a:solidFill>
            </a:endParaRPr>
          </a:p>
          <a:p>
            <a:pPr lvl="1">
              <a:buFont typeface="Arial" pitchFamily="34" charset="0"/>
              <a:buChar char="•"/>
            </a:pPr>
            <a:r>
              <a:rPr lang="en-US" b="1" dirty="0" smtClean="0">
                <a:solidFill>
                  <a:srgbClr val="701212"/>
                </a:solidFill>
              </a:rPr>
              <a:t>Sensitive contract negotiations</a:t>
            </a:r>
            <a:endParaRPr lang="en-US" dirty="0" smtClean="0">
              <a:solidFill>
                <a:srgbClr val="701212"/>
              </a:solidFill>
            </a:endParaRPr>
          </a:p>
          <a:p>
            <a:pPr lvl="1">
              <a:buFont typeface="Arial" pitchFamily="34" charset="0"/>
              <a:buChar char="•"/>
            </a:pPr>
            <a:r>
              <a:rPr lang="en-US" b="1" dirty="0" smtClean="0">
                <a:solidFill>
                  <a:srgbClr val="701212"/>
                </a:solidFill>
              </a:rPr>
              <a:t>SBA/8(a) Teaming Agreements</a:t>
            </a:r>
          </a:p>
          <a:p>
            <a:pPr>
              <a:buFont typeface="Arial" pitchFamily="34" charset="0"/>
              <a:buChar char="•"/>
            </a:pPr>
            <a:r>
              <a:rPr lang="en-US" b="1" dirty="0" smtClean="0">
                <a:solidFill>
                  <a:srgbClr val="701212"/>
                </a:solidFill>
              </a:rPr>
              <a:t>Formed to avoid OCI issues</a:t>
            </a:r>
            <a:endParaRPr lang="en-US" dirty="0">
              <a:solidFill>
                <a:srgbClr val="701212"/>
              </a:solidFill>
            </a:endParaRPr>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Current client status</a:t>
            </a:r>
            <a:endParaRPr lang="en-US" dirty="0" smtClean="0">
              <a:solidFill>
                <a:srgbClr val="701212"/>
              </a:solidFill>
            </a:endParaRPr>
          </a:p>
          <a:p>
            <a:pPr lvl="1">
              <a:buFont typeface="Arial" pitchFamily="34" charset="0"/>
              <a:buChar char="•"/>
            </a:pPr>
            <a:r>
              <a:rPr lang="en-US" b="1" dirty="0" smtClean="0">
                <a:solidFill>
                  <a:srgbClr val="701212"/>
                </a:solidFill>
              </a:rPr>
              <a:t>Mix of large defense integrators, mid-level firms, and start-ups</a:t>
            </a:r>
            <a:endParaRPr lang="en-US" dirty="0" smtClean="0">
              <a:solidFill>
                <a:srgbClr val="701212"/>
              </a:solidFill>
            </a:endParaRPr>
          </a:p>
          <a:p>
            <a:pPr lvl="1">
              <a:buFont typeface="Arial" pitchFamily="34" charset="0"/>
              <a:buChar char="•"/>
            </a:pPr>
            <a:r>
              <a:rPr lang="en-US" b="1" dirty="0" smtClean="0">
                <a:solidFill>
                  <a:srgbClr val="701212"/>
                </a:solidFill>
              </a:rPr>
              <a:t>Some narrowly defined SETA work</a:t>
            </a:r>
            <a:endParaRPr lang="en-US" dirty="0" smtClean="0">
              <a:solidFill>
                <a:srgbClr val="701212"/>
              </a:solidFill>
            </a:endParaRPr>
          </a:p>
          <a:p>
            <a:pPr>
              <a:buFont typeface="Arial" pitchFamily="34" charset="0"/>
              <a:buChar char="•"/>
            </a:pPr>
            <a:r>
              <a:rPr lang="en-US" b="1" dirty="0" smtClean="0">
                <a:solidFill>
                  <a:srgbClr val="701212"/>
                </a:solidFill>
              </a:rPr>
              <a:t>Business Model</a:t>
            </a:r>
          </a:p>
          <a:p>
            <a:pPr lvl="1">
              <a:buFont typeface="Arial" pitchFamily="34" charset="0"/>
              <a:buChar char="•"/>
            </a:pPr>
            <a:r>
              <a:rPr lang="en-US" b="1" dirty="0" smtClean="0">
                <a:solidFill>
                  <a:srgbClr val="701212"/>
                </a:solidFill>
              </a:rPr>
              <a:t>Retainer/performance-based contracts/equity positions</a:t>
            </a:r>
          </a:p>
          <a:p>
            <a:pPr lvl="1">
              <a:buFont typeface="Arial" pitchFamily="34" charset="0"/>
              <a:buChar char="•"/>
            </a:pPr>
            <a:r>
              <a:rPr lang="en-US" b="1" dirty="0" smtClean="0">
                <a:solidFill>
                  <a:srgbClr val="701212"/>
                </a:solidFill>
              </a:rPr>
              <a:t>Teaming agreements</a:t>
            </a:r>
          </a:p>
          <a:p>
            <a:pPr>
              <a:buFont typeface="Arial" pitchFamily="34" charset="0"/>
              <a:buChar char="•"/>
            </a:pPr>
            <a:r>
              <a:rPr lang="en-US" b="1" dirty="0" smtClean="0">
                <a:solidFill>
                  <a:srgbClr val="701212"/>
                </a:solidFill>
              </a:rPr>
              <a:t>Cutting edge, game </a:t>
            </a:r>
            <a:r>
              <a:rPr lang="en-US" b="1" dirty="0" smtClean="0">
                <a:solidFill>
                  <a:srgbClr val="701212"/>
                </a:solidFill>
              </a:rPr>
              <a:t>changing/disruptive </a:t>
            </a:r>
            <a:r>
              <a:rPr lang="en-US" b="1" dirty="0" smtClean="0">
                <a:solidFill>
                  <a:srgbClr val="701212"/>
                </a:solidFill>
              </a:rPr>
              <a:t>technology portfolio</a:t>
            </a:r>
            <a:endParaRPr lang="en-US" dirty="0" smtClean="0">
              <a:solidFill>
                <a:srgbClr val="701212"/>
              </a:solidFill>
            </a:endParaRPr>
          </a:p>
          <a:p>
            <a:pPr>
              <a:buFont typeface="Arial" pitchFamily="34" charset="0"/>
              <a:buChar char="•"/>
            </a:pPr>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fontScale="85000" lnSpcReduction="20000"/>
          </a:bodyPr>
          <a:lstStyle/>
          <a:p>
            <a:pPr>
              <a:buFont typeface="Arial" pitchFamily="34" charset="0"/>
              <a:buChar char="•"/>
            </a:pPr>
            <a:r>
              <a:rPr lang="en-US" b="1" dirty="0" smtClean="0">
                <a:solidFill>
                  <a:srgbClr val="701212"/>
                </a:solidFill>
              </a:rPr>
              <a:t>Laconia offers small businesses</a:t>
            </a:r>
            <a:endParaRPr lang="en-US" dirty="0" smtClean="0">
              <a:solidFill>
                <a:srgbClr val="701212"/>
              </a:solidFill>
            </a:endParaRPr>
          </a:p>
          <a:p>
            <a:pPr lvl="1">
              <a:buFont typeface="Arial" pitchFamily="34" charset="0"/>
              <a:buChar char="•"/>
            </a:pPr>
            <a:r>
              <a:rPr lang="en-US" b="1" dirty="0" smtClean="0">
                <a:solidFill>
                  <a:srgbClr val="701212"/>
                </a:solidFill>
              </a:rPr>
              <a:t>Government knowledge/requirements (federal/state/tribal/local)</a:t>
            </a:r>
            <a:endParaRPr lang="en-US" dirty="0" smtClean="0">
              <a:solidFill>
                <a:srgbClr val="701212"/>
              </a:solidFill>
            </a:endParaRPr>
          </a:p>
          <a:p>
            <a:pPr lvl="1">
              <a:buFont typeface="Arial" pitchFamily="34" charset="0"/>
              <a:buChar char="•"/>
            </a:pPr>
            <a:r>
              <a:rPr lang="en-US" b="1" dirty="0" smtClean="0">
                <a:solidFill>
                  <a:srgbClr val="701212"/>
                </a:solidFill>
              </a:rPr>
              <a:t>Business development assistance</a:t>
            </a:r>
            <a:endParaRPr lang="en-US" dirty="0" smtClean="0">
              <a:solidFill>
                <a:srgbClr val="701212"/>
              </a:solidFill>
            </a:endParaRPr>
          </a:p>
          <a:p>
            <a:pPr lvl="1">
              <a:buFont typeface="Arial" pitchFamily="34" charset="0"/>
              <a:buChar char="•"/>
            </a:pPr>
            <a:r>
              <a:rPr lang="en-US" b="1" dirty="0" smtClean="0">
                <a:solidFill>
                  <a:srgbClr val="701212"/>
                </a:solidFill>
              </a:rPr>
              <a:t>Technology/market assessments</a:t>
            </a:r>
            <a:endParaRPr lang="en-US" dirty="0" smtClean="0">
              <a:solidFill>
                <a:srgbClr val="701212"/>
              </a:solidFill>
            </a:endParaRPr>
          </a:p>
          <a:p>
            <a:pPr lvl="1">
              <a:buFont typeface="Arial" pitchFamily="34" charset="0"/>
              <a:buChar char="•"/>
            </a:pPr>
            <a:r>
              <a:rPr lang="en-US" b="1" dirty="0" smtClean="0">
                <a:solidFill>
                  <a:srgbClr val="701212"/>
                </a:solidFill>
              </a:rPr>
              <a:t>Access to angel investors/ private equity/ VCs</a:t>
            </a:r>
            <a:endParaRPr lang="en-US" dirty="0" smtClean="0">
              <a:solidFill>
                <a:srgbClr val="701212"/>
              </a:solidFill>
            </a:endParaRPr>
          </a:p>
          <a:p>
            <a:pPr lvl="1">
              <a:buFont typeface="Arial" pitchFamily="34" charset="0"/>
              <a:buChar char="•"/>
            </a:pPr>
            <a:r>
              <a:rPr lang="en-US" b="1" dirty="0" smtClean="0">
                <a:solidFill>
                  <a:srgbClr val="701212"/>
                </a:solidFill>
              </a:rPr>
              <a:t>Access to human capital resources</a:t>
            </a:r>
          </a:p>
          <a:p>
            <a:pPr lvl="1">
              <a:buFont typeface="Arial" pitchFamily="34" charset="0"/>
              <a:buChar char="•"/>
            </a:pPr>
            <a:r>
              <a:rPr lang="en-US" b="1" dirty="0" smtClean="0">
                <a:solidFill>
                  <a:srgbClr val="701212"/>
                </a:solidFill>
              </a:rPr>
              <a:t>Capitol Hill expertise</a:t>
            </a:r>
            <a:endParaRPr lang="en-US" dirty="0" smtClean="0">
              <a:solidFill>
                <a:srgbClr val="701212"/>
              </a:solidFill>
            </a:endParaRPr>
          </a:p>
          <a:p>
            <a:pPr>
              <a:buFont typeface="Arial" pitchFamily="34" charset="0"/>
              <a:buChar char="•"/>
            </a:pPr>
            <a:r>
              <a:rPr lang="en-US" b="1" dirty="0" smtClean="0">
                <a:solidFill>
                  <a:srgbClr val="701212"/>
                </a:solidFill>
              </a:rPr>
              <a:t>Development of integrated solutions</a:t>
            </a:r>
            <a:endParaRPr lang="en-US" dirty="0" smtClean="0">
              <a:solidFill>
                <a:srgbClr val="701212"/>
              </a:solidFill>
            </a:endParaRPr>
          </a:p>
          <a:p>
            <a:pPr lvl="1">
              <a:buFont typeface="Arial" pitchFamily="34" charset="0"/>
              <a:buChar char="•"/>
            </a:pPr>
            <a:r>
              <a:rPr lang="en-US" b="1" dirty="0" smtClean="0">
                <a:solidFill>
                  <a:srgbClr val="701212"/>
                </a:solidFill>
              </a:rPr>
              <a:t>RFP/BAA responses</a:t>
            </a:r>
            <a:endParaRPr lang="en-US" dirty="0" smtClean="0">
              <a:solidFill>
                <a:srgbClr val="701212"/>
              </a:solidFill>
            </a:endParaRPr>
          </a:p>
          <a:p>
            <a:pPr lvl="1">
              <a:buFont typeface="Arial" pitchFamily="34" charset="0"/>
              <a:buChar char="•"/>
            </a:pPr>
            <a:r>
              <a:rPr lang="en-US" b="1" dirty="0" smtClean="0">
                <a:solidFill>
                  <a:srgbClr val="701212"/>
                </a:solidFill>
              </a:rPr>
              <a:t>Teaming Agreements</a:t>
            </a:r>
            <a:endParaRPr lang="en-US" dirty="0" smtClean="0">
              <a:solidFill>
                <a:srgbClr val="701212"/>
              </a:solidFill>
            </a:endParaRPr>
          </a:p>
          <a:p>
            <a:pPr lvl="1">
              <a:buFont typeface="Arial" pitchFamily="34" charset="0"/>
              <a:buChar char="•"/>
            </a:pPr>
            <a:r>
              <a:rPr lang="en-US" b="1" dirty="0" smtClean="0">
                <a:solidFill>
                  <a:srgbClr val="701212"/>
                </a:solidFill>
              </a:rPr>
              <a:t>White Papers</a:t>
            </a:r>
            <a:endParaRPr lang="en-US" dirty="0" smtClean="0">
              <a:solidFill>
                <a:srgbClr val="701212"/>
              </a:solidFill>
            </a:endParaRPr>
          </a:p>
          <a:p>
            <a:pPr lvl="1">
              <a:buFont typeface="Arial" pitchFamily="34" charset="0"/>
              <a:buChar char="•"/>
            </a:pPr>
            <a:r>
              <a:rPr lang="en-US" b="1" dirty="0" smtClean="0">
                <a:solidFill>
                  <a:srgbClr val="701212"/>
                </a:solidFill>
              </a:rPr>
              <a:t>Unsolicited proposals</a:t>
            </a:r>
            <a:endParaRPr lang="en-US" dirty="0" smtClean="0">
              <a:solidFill>
                <a:srgbClr val="701212"/>
              </a:solidFill>
            </a:endParaRPr>
          </a:p>
          <a:p>
            <a:pPr>
              <a:buFont typeface="Arial" pitchFamily="34" charset="0"/>
              <a:buChar char="•"/>
            </a:pPr>
            <a:r>
              <a:rPr lang="en-US" b="1" dirty="0" smtClean="0">
                <a:solidFill>
                  <a:srgbClr val="701212"/>
                </a:solidFill>
              </a:rPr>
              <a:t>Laconia Law legal assistance</a:t>
            </a:r>
            <a:endParaRPr lang="en-US" dirty="0" smtClean="0">
              <a:solidFill>
                <a:srgbClr val="701212"/>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
          <p:cNvGrpSpPr/>
          <p:nvPr/>
        </p:nvGrpSpPr>
        <p:grpSpPr>
          <a:xfrm>
            <a:off x="2743200" y="2057400"/>
            <a:ext cx="3581400" cy="3581400"/>
            <a:chOff x="3048000" y="2057400"/>
            <a:chExt cx="3581400" cy="3581400"/>
          </a:xfrm>
        </p:grpSpPr>
        <p:pic>
          <p:nvPicPr>
            <p:cNvPr id="13" name="Picture 12"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14" name="Rectangle 13"/>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p:txBody>
          <a:bodyPr>
            <a:normAutofit fontScale="90000"/>
          </a:bodyPr>
          <a:lstStyle/>
          <a:p>
            <a:r>
              <a:rPr lang="en-US" sz="4400" i="1" dirty="0" smtClean="0">
                <a:solidFill>
                  <a:srgbClr val="660000"/>
                </a:solidFill>
              </a:rPr>
              <a:t/>
            </a:r>
            <a:br>
              <a:rPr lang="en-US" sz="4400" i="1" dirty="0" smtClean="0">
                <a:solidFill>
                  <a:srgbClr val="660000"/>
                </a:solidFill>
              </a:rPr>
            </a:br>
            <a:endParaRPr lang="en-US" dirty="0"/>
          </a:p>
        </p:txBody>
      </p:sp>
      <p:sp>
        <p:nvSpPr>
          <p:cNvPr id="10" name="Content Placeholder 9"/>
          <p:cNvSpPr>
            <a:spLocks noGrp="1"/>
          </p:cNvSpPr>
          <p:nvPr>
            <p:ph idx="1"/>
          </p:nvPr>
        </p:nvSpPr>
        <p:spPr/>
        <p:txBody>
          <a:bodyPr/>
          <a:lstStyle/>
          <a:p>
            <a:pPr lvl="1">
              <a:buNone/>
            </a:pPr>
            <a:endParaRPr lang="en-US" dirty="0"/>
          </a:p>
        </p:txBody>
      </p:sp>
      <p:pic>
        <p:nvPicPr>
          <p:cNvPr id="4" name="Picture 3" descr="lgo-laconia.png"/>
          <p:cNvPicPr>
            <a:picLocks noChangeAspect="1"/>
          </p:cNvPicPr>
          <p:nvPr/>
        </p:nvPicPr>
        <p:blipFill>
          <a:blip r:embed="rId4"/>
          <a:stretch>
            <a:fillRect/>
          </a:stretch>
        </p:blipFill>
        <p:spPr>
          <a:xfrm>
            <a:off x="6096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5" name="Rectangle 4"/>
          <p:cNvSpPr/>
          <p:nvPr/>
        </p:nvSpPr>
        <p:spPr>
          <a:xfrm>
            <a:off x="3962400" y="457200"/>
            <a:ext cx="4572000" cy="707886"/>
          </a:xfrm>
          <a:prstGeom prst="rect">
            <a:avLst/>
          </a:prstGeom>
        </p:spPr>
        <p:txBody>
          <a:bodyPr>
            <a:spAutoFit/>
          </a:bodyPr>
          <a:lstStyle/>
          <a:p>
            <a:r>
              <a:rPr lang="en-US" sz="2000" b="1" i="1" dirty="0" smtClean="0">
                <a:solidFill>
                  <a:srgbClr val="660000"/>
                </a:solidFill>
              </a:rPr>
              <a:t>Smart technology for tough national security challenges</a:t>
            </a:r>
            <a:endParaRPr lang="en-US" sz="2000" b="1" i="1" dirty="0">
              <a:solidFill>
                <a:srgbClr val="660000"/>
              </a:solidFill>
            </a:endParaRPr>
          </a:p>
        </p:txBody>
      </p:sp>
      <p:graphicFrame>
        <p:nvGraphicFramePr>
          <p:cNvPr id="7" name="Diagram 6"/>
          <p:cNvGraphicFramePr/>
          <p:nvPr/>
        </p:nvGraphicFramePr>
        <p:xfrm>
          <a:off x="1447800" y="2057400"/>
          <a:ext cx="6096000" cy="3683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1" name="Straight Connector 10"/>
          <p:cNvCxnSpPr/>
          <p:nvPr/>
        </p:nvCxnSpPr>
        <p:spPr>
          <a:xfrm>
            <a:off x="0" y="15240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Slide Number Placeholder 14"/>
          <p:cNvSpPr>
            <a:spLocks noGrp="1"/>
          </p:cNvSpPr>
          <p:nvPr>
            <p:ph type="sldNum" sz="quarter" idx="12"/>
          </p:nvPr>
        </p:nvSpPr>
        <p:spPr/>
        <p:txBody>
          <a:bodyPr/>
          <a:lstStyle/>
          <a:p>
            <a:fld id="{7BB26CF7-9B0C-4F98-8EE7-C130AEAB25AC}"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What small businesses lack</a:t>
            </a:r>
            <a:endParaRPr lang="en-US" dirty="0" smtClean="0">
              <a:solidFill>
                <a:srgbClr val="701212"/>
              </a:solidFill>
            </a:endParaRPr>
          </a:p>
          <a:p>
            <a:pPr lvl="1">
              <a:buFont typeface="Arial" pitchFamily="34" charset="0"/>
              <a:buChar char="•"/>
            </a:pPr>
            <a:r>
              <a:rPr lang="en-US" b="1" dirty="0" smtClean="0">
                <a:solidFill>
                  <a:srgbClr val="701212"/>
                </a:solidFill>
              </a:rPr>
              <a:t>Government access</a:t>
            </a:r>
            <a:endParaRPr lang="en-US" dirty="0" smtClean="0">
              <a:solidFill>
                <a:srgbClr val="701212"/>
              </a:solidFill>
            </a:endParaRPr>
          </a:p>
          <a:p>
            <a:pPr lvl="1">
              <a:buFont typeface="Arial" pitchFamily="34" charset="0"/>
              <a:buChar char="•"/>
            </a:pPr>
            <a:r>
              <a:rPr lang="en-US" b="1" dirty="0" smtClean="0">
                <a:solidFill>
                  <a:srgbClr val="701212"/>
                </a:solidFill>
              </a:rPr>
              <a:t>Funding</a:t>
            </a:r>
            <a:endParaRPr lang="en-US" dirty="0" smtClean="0">
              <a:solidFill>
                <a:srgbClr val="701212"/>
              </a:solidFill>
            </a:endParaRPr>
          </a:p>
          <a:p>
            <a:pPr lvl="1">
              <a:buFont typeface="Arial" pitchFamily="34" charset="0"/>
              <a:buChar char="•"/>
            </a:pPr>
            <a:r>
              <a:rPr lang="en-US" b="1" dirty="0" smtClean="0">
                <a:solidFill>
                  <a:srgbClr val="701212"/>
                </a:solidFill>
              </a:rPr>
              <a:t>Legal expertise</a:t>
            </a:r>
            <a:endParaRPr lang="en-US" dirty="0" smtClean="0">
              <a:solidFill>
                <a:srgbClr val="701212"/>
              </a:solidFill>
            </a:endParaRPr>
          </a:p>
          <a:p>
            <a:pPr lvl="1">
              <a:buFont typeface="Arial" pitchFamily="34" charset="0"/>
              <a:buChar char="•"/>
            </a:pPr>
            <a:r>
              <a:rPr lang="en-US" b="1" dirty="0" smtClean="0">
                <a:solidFill>
                  <a:srgbClr val="701212"/>
                </a:solidFill>
              </a:rPr>
              <a:t>Secure spaces</a:t>
            </a:r>
            <a:endParaRPr lang="en-US" dirty="0" smtClean="0">
              <a:solidFill>
                <a:srgbClr val="701212"/>
              </a:solidFill>
            </a:endParaRPr>
          </a:p>
          <a:p>
            <a:pPr lvl="1">
              <a:buFont typeface="Arial" pitchFamily="34" charset="0"/>
              <a:buChar char="•"/>
            </a:pPr>
            <a:r>
              <a:rPr lang="en-US" b="1" dirty="0" smtClean="0">
                <a:solidFill>
                  <a:srgbClr val="701212"/>
                </a:solidFill>
              </a:rPr>
              <a:t>Communications (</a:t>
            </a:r>
            <a:r>
              <a:rPr lang="en-US" b="1" dirty="0" err="1" smtClean="0">
                <a:solidFill>
                  <a:srgbClr val="701212"/>
                </a:solidFill>
              </a:rPr>
              <a:t>para</a:t>
            </a:r>
            <a:r>
              <a:rPr lang="en-US" b="1" dirty="0" smtClean="0">
                <a:solidFill>
                  <a:srgbClr val="701212"/>
                </a:solidFill>
              </a:rPr>
              <a:t> 7.)</a:t>
            </a:r>
            <a:endParaRPr lang="en-US" dirty="0" smtClean="0">
              <a:solidFill>
                <a:srgbClr val="701212"/>
              </a:solidFill>
            </a:endParaRPr>
          </a:p>
          <a:p>
            <a:pPr lvl="1">
              <a:buFont typeface="Arial" pitchFamily="34" charset="0"/>
              <a:buChar char="•"/>
            </a:pPr>
            <a:r>
              <a:rPr lang="en-US" b="1" dirty="0" smtClean="0">
                <a:solidFill>
                  <a:srgbClr val="701212"/>
                </a:solidFill>
              </a:rPr>
              <a:t>Direct contact with customers/</a:t>
            </a:r>
            <a:r>
              <a:rPr lang="en-US" b="1" dirty="0" err="1" smtClean="0">
                <a:solidFill>
                  <a:srgbClr val="701212"/>
                </a:solidFill>
              </a:rPr>
              <a:t>warfighters</a:t>
            </a:r>
            <a:endParaRPr lang="en-US" dirty="0" smtClean="0">
              <a:solidFill>
                <a:srgbClr val="701212"/>
              </a:solidFill>
            </a:endParaRPr>
          </a:p>
          <a:p>
            <a:pPr lvl="1">
              <a:buFont typeface="Arial" pitchFamily="34" charset="0"/>
              <a:buChar char="•"/>
            </a:pPr>
            <a:r>
              <a:rPr lang="en-US" b="1" dirty="0" smtClean="0">
                <a:solidFill>
                  <a:srgbClr val="701212"/>
                </a:solidFill>
              </a:rPr>
              <a:t>Past-performance</a:t>
            </a:r>
            <a:endParaRPr lang="en-US" dirty="0" smtClean="0">
              <a:solidFill>
                <a:srgbClr val="701212"/>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Recommendations for the early going</a:t>
            </a:r>
            <a:endParaRPr lang="en-US" dirty="0" smtClean="0">
              <a:solidFill>
                <a:srgbClr val="701212"/>
              </a:solidFill>
            </a:endParaRPr>
          </a:p>
          <a:p>
            <a:pPr lvl="1">
              <a:buFont typeface="Arial" pitchFamily="34" charset="0"/>
              <a:buChar char="•"/>
            </a:pPr>
            <a:r>
              <a:rPr lang="en-US" b="1" dirty="0" smtClean="0">
                <a:solidFill>
                  <a:srgbClr val="701212"/>
                </a:solidFill>
              </a:rPr>
              <a:t>Focus/performance</a:t>
            </a:r>
            <a:endParaRPr lang="en-US" dirty="0" smtClean="0">
              <a:solidFill>
                <a:srgbClr val="701212"/>
              </a:solidFill>
            </a:endParaRPr>
          </a:p>
          <a:p>
            <a:pPr lvl="1">
              <a:buFont typeface="Arial" pitchFamily="34" charset="0"/>
              <a:buChar char="•"/>
            </a:pPr>
            <a:r>
              <a:rPr lang="en-US" b="1" dirty="0" smtClean="0">
                <a:solidFill>
                  <a:srgbClr val="701212"/>
                </a:solidFill>
              </a:rPr>
              <a:t>Secure patents on unique IP/solutions</a:t>
            </a:r>
            <a:endParaRPr lang="en-US" dirty="0" smtClean="0">
              <a:solidFill>
                <a:srgbClr val="701212"/>
              </a:solidFill>
            </a:endParaRPr>
          </a:p>
          <a:p>
            <a:pPr lvl="1">
              <a:buFont typeface="Arial" pitchFamily="34" charset="0"/>
              <a:buChar char="•"/>
            </a:pPr>
            <a:r>
              <a:rPr lang="en-US" b="1" dirty="0" smtClean="0">
                <a:solidFill>
                  <a:srgbClr val="701212"/>
                </a:solidFill>
              </a:rPr>
              <a:t>Get registered (NGA offers great guide)</a:t>
            </a:r>
            <a:endParaRPr lang="en-US" dirty="0" smtClean="0">
              <a:solidFill>
                <a:srgbClr val="701212"/>
              </a:solidFill>
            </a:endParaRPr>
          </a:p>
          <a:p>
            <a:pPr lvl="1">
              <a:buFont typeface="Arial" pitchFamily="34" charset="0"/>
              <a:buChar char="•"/>
            </a:pPr>
            <a:r>
              <a:rPr lang="en-US" b="1" dirty="0" smtClean="0">
                <a:solidFill>
                  <a:srgbClr val="701212"/>
                </a:solidFill>
              </a:rPr>
              <a:t>Develop steady stream of revenue (focus)</a:t>
            </a:r>
            <a:endParaRPr lang="en-US" dirty="0" smtClean="0">
              <a:solidFill>
                <a:srgbClr val="701212"/>
              </a:solidFill>
            </a:endParaRPr>
          </a:p>
          <a:p>
            <a:pPr lvl="1">
              <a:buFont typeface="Arial" pitchFamily="34" charset="0"/>
              <a:buChar char="•"/>
            </a:pPr>
            <a:r>
              <a:rPr lang="en-US" b="1" dirty="0" smtClean="0">
                <a:solidFill>
                  <a:srgbClr val="701212"/>
                </a:solidFill>
              </a:rPr>
              <a:t>Teaming agreements for partnerships/growth</a:t>
            </a:r>
            <a:endParaRPr lang="en-US" dirty="0" smtClean="0">
              <a:solidFill>
                <a:srgbClr val="701212"/>
              </a:solidFill>
            </a:endParaRPr>
          </a:p>
          <a:p>
            <a:pPr lvl="1">
              <a:buFont typeface="Arial" pitchFamily="34" charset="0"/>
              <a:buChar char="•"/>
            </a:pPr>
            <a:r>
              <a:rPr lang="en-US" b="1" dirty="0" smtClean="0">
                <a:solidFill>
                  <a:srgbClr val="701212"/>
                </a:solidFill>
              </a:rPr>
              <a:t>Look for white paper/unsolicited proposal opportunities</a:t>
            </a:r>
          </a:p>
          <a:p>
            <a:pPr lvl="1">
              <a:buFont typeface="Arial" pitchFamily="34" charset="0"/>
              <a:buChar char="•"/>
            </a:pPr>
            <a:r>
              <a:rPr lang="en-US" b="1" dirty="0" smtClean="0">
                <a:solidFill>
                  <a:srgbClr val="701212"/>
                </a:solidFill>
              </a:rPr>
              <a:t>Congressional engagement strategy </a:t>
            </a:r>
            <a:endParaRPr lang="en-US" dirty="0" smtClean="0">
              <a:solidFill>
                <a:srgbClr val="701212"/>
              </a:solidFill>
            </a:endParaRPr>
          </a:p>
          <a:p>
            <a:pPr>
              <a:buFont typeface="Arial" pitchFamily="34" charset="0"/>
              <a:buChar char="•"/>
            </a:pPr>
            <a:r>
              <a:rPr lang="en-US" b="1" dirty="0" smtClean="0">
                <a:solidFill>
                  <a:srgbClr val="701212"/>
                </a:solidFill>
              </a:rPr>
              <a:t>Goal is sole-source, firm fixed-price contracts</a:t>
            </a:r>
            <a:endParaRPr lang="en-US" dirty="0" smtClean="0">
              <a:solidFill>
                <a:srgbClr val="701212"/>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fontScale="70000" lnSpcReduction="20000"/>
          </a:bodyPr>
          <a:lstStyle/>
          <a:p>
            <a:pPr>
              <a:buFont typeface="Arial" pitchFamily="34" charset="0"/>
              <a:buChar char="•"/>
            </a:pPr>
            <a:r>
              <a:rPr lang="en-US" b="1" dirty="0" smtClean="0">
                <a:solidFill>
                  <a:srgbClr val="701212"/>
                </a:solidFill>
              </a:rPr>
              <a:t>How to look like a prime (or be a sub all your life)</a:t>
            </a:r>
            <a:endParaRPr lang="en-US" dirty="0" smtClean="0">
              <a:solidFill>
                <a:srgbClr val="701212"/>
              </a:solidFill>
            </a:endParaRPr>
          </a:p>
          <a:p>
            <a:pPr lvl="1">
              <a:buFont typeface="Arial" pitchFamily="34" charset="0"/>
              <a:buChar char="•"/>
            </a:pPr>
            <a:r>
              <a:rPr lang="en-US" b="1" dirty="0" smtClean="0">
                <a:solidFill>
                  <a:srgbClr val="701212"/>
                </a:solidFill>
              </a:rPr>
              <a:t>Milestones</a:t>
            </a:r>
            <a:endParaRPr lang="en-US" dirty="0" smtClean="0">
              <a:solidFill>
                <a:srgbClr val="701212"/>
              </a:solidFill>
            </a:endParaRPr>
          </a:p>
          <a:p>
            <a:pPr lvl="1">
              <a:buFont typeface="Arial" pitchFamily="34" charset="0"/>
              <a:buChar char="•"/>
            </a:pPr>
            <a:r>
              <a:rPr lang="en-US" b="1" dirty="0" smtClean="0">
                <a:solidFill>
                  <a:srgbClr val="701212"/>
                </a:solidFill>
              </a:rPr>
              <a:t>Update recent &amp; current scheduled activities </a:t>
            </a:r>
            <a:endParaRPr lang="en-US" dirty="0" smtClean="0">
              <a:solidFill>
                <a:srgbClr val="701212"/>
              </a:solidFill>
            </a:endParaRPr>
          </a:p>
          <a:p>
            <a:pPr lvl="1">
              <a:buFont typeface="Arial" pitchFamily="34" charset="0"/>
              <a:buChar char="•"/>
            </a:pPr>
            <a:r>
              <a:rPr lang="en-US" b="1" dirty="0" smtClean="0">
                <a:solidFill>
                  <a:srgbClr val="701212"/>
                </a:solidFill>
              </a:rPr>
              <a:t>Contract summary</a:t>
            </a:r>
            <a:endParaRPr lang="en-US" dirty="0" smtClean="0">
              <a:solidFill>
                <a:srgbClr val="701212"/>
              </a:solidFill>
            </a:endParaRPr>
          </a:p>
          <a:p>
            <a:pPr lvl="1">
              <a:buFont typeface="Arial" pitchFamily="34" charset="0"/>
              <a:buChar char="•"/>
            </a:pPr>
            <a:r>
              <a:rPr lang="en-US" b="1" dirty="0" smtClean="0">
                <a:solidFill>
                  <a:srgbClr val="701212"/>
                </a:solidFill>
              </a:rPr>
              <a:t>Color coded status snapshot for:  program management, technical progress, risk tracking, financial status, invoice billing status, action items, overall assessment</a:t>
            </a:r>
            <a:endParaRPr lang="en-US" dirty="0" smtClean="0">
              <a:solidFill>
                <a:srgbClr val="701212"/>
              </a:solidFill>
            </a:endParaRPr>
          </a:p>
          <a:p>
            <a:pPr lvl="1">
              <a:buFont typeface="Arial" pitchFamily="34" charset="0"/>
              <a:buChar char="•"/>
            </a:pPr>
            <a:r>
              <a:rPr lang="en-US" b="1" dirty="0" smtClean="0">
                <a:solidFill>
                  <a:srgbClr val="701212"/>
                </a:solidFill>
              </a:rPr>
              <a:t>Scope &amp; work break-down structure (WBS) review</a:t>
            </a:r>
            <a:endParaRPr lang="en-US" dirty="0" smtClean="0">
              <a:solidFill>
                <a:srgbClr val="701212"/>
              </a:solidFill>
            </a:endParaRPr>
          </a:p>
          <a:p>
            <a:pPr lvl="1">
              <a:buFont typeface="Arial" pitchFamily="34" charset="0"/>
              <a:buChar char="•"/>
            </a:pPr>
            <a:r>
              <a:rPr lang="en-US" b="1" dirty="0" smtClean="0">
                <a:solidFill>
                  <a:srgbClr val="701212"/>
                </a:solidFill>
              </a:rPr>
              <a:t>Project log</a:t>
            </a:r>
            <a:endParaRPr lang="en-US" dirty="0" smtClean="0">
              <a:solidFill>
                <a:srgbClr val="701212"/>
              </a:solidFill>
            </a:endParaRPr>
          </a:p>
          <a:p>
            <a:pPr lvl="1">
              <a:buFont typeface="Arial" pitchFamily="34" charset="0"/>
              <a:buChar char="•"/>
            </a:pPr>
            <a:r>
              <a:rPr lang="en-US" b="1" dirty="0" smtClean="0">
                <a:solidFill>
                  <a:srgbClr val="701212"/>
                </a:solidFill>
              </a:rPr>
              <a:t>Risk management plan &amp; breakdown</a:t>
            </a:r>
            <a:endParaRPr lang="en-US" dirty="0" smtClean="0">
              <a:solidFill>
                <a:srgbClr val="701212"/>
              </a:solidFill>
            </a:endParaRPr>
          </a:p>
          <a:p>
            <a:pPr lvl="1">
              <a:buFont typeface="Arial" pitchFamily="34" charset="0"/>
              <a:buChar char="•"/>
            </a:pPr>
            <a:r>
              <a:rPr lang="en-US" b="1" dirty="0" smtClean="0">
                <a:solidFill>
                  <a:srgbClr val="701212"/>
                </a:solidFill>
              </a:rPr>
              <a:t>Deliverables scorecard</a:t>
            </a:r>
            <a:endParaRPr lang="en-US" dirty="0" smtClean="0">
              <a:solidFill>
                <a:srgbClr val="701212"/>
              </a:solidFill>
            </a:endParaRPr>
          </a:p>
          <a:p>
            <a:pPr lvl="1">
              <a:buFont typeface="Arial" pitchFamily="34" charset="0"/>
              <a:buChar char="•"/>
            </a:pPr>
            <a:r>
              <a:rPr lang="en-US" b="1" dirty="0" smtClean="0">
                <a:solidFill>
                  <a:srgbClr val="701212"/>
                </a:solidFill>
              </a:rPr>
              <a:t>General release schedule (for product vendors)</a:t>
            </a:r>
            <a:endParaRPr lang="en-US" dirty="0" smtClean="0">
              <a:solidFill>
                <a:srgbClr val="701212"/>
              </a:solidFill>
            </a:endParaRPr>
          </a:p>
          <a:p>
            <a:pPr lvl="1">
              <a:buFont typeface="Arial" pitchFamily="34" charset="0"/>
              <a:buChar char="•"/>
            </a:pPr>
            <a:r>
              <a:rPr lang="en-US" b="1" dirty="0" smtClean="0">
                <a:solidFill>
                  <a:srgbClr val="701212"/>
                </a:solidFill>
              </a:rPr>
              <a:t>Software scorecard &amp; patches/releases </a:t>
            </a:r>
            <a:endParaRPr lang="en-US" dirty="0" smtClean="0">
              <a:solidFill>
                <a:srgbClr val="701212"/>
              </a:solidFill>
            </a:endParaRPr>
          </a:p>
          <a:p>
            <a:pPr lvl="1">
              <a:buFont typeface="Arial" pitchFamily="34" charset="0"/>
              <a:buChar char="•"/>
            </a:pPr>
            <a:r>
              <a:rPr lang="en-US" b="1" dirty="0" smtClean="0">
                <a:solidFill>
                  <a:srgbClr val="701212"/>
                </a:solidFill>
              </a:rPr>
              <a:t>Contract line item (CLIN):  level of effort, ops support, travel, etc. </a:t>
            </a:r>
            <a:endParaRPr lang="en-US" dirty="0" smtClean="0">
              <a:solidFill>
                <a:srgbClr val="701212"/>
              </a:solidFill>
            </a:endParaRPr>
          </a:p>
          <a:p>
            <a:pPr lvl="1">
              <a:buFont typeface="Arial" pitchFamily="34" charset="0"/>
              <a:buChar char="•"/>
            </a:pPr>
            <a:r>
              <a:rPr lang="en-US" b="1" dirty="0" smtClean="0">
                <a:solidFill>
                  <a:srgbClr val="701212"/>
                </a:solidFill>
              </a:rPr>
              <a:t>Invoice &amp; billing status</a:t>
            </a:r>
            <a:endParaRPr lang="en-US" dirty="0" smtClean="0">
              <a:solidFill>
                <a:srgbClr val="701212"/>
              </a:solidFill>
            </a:endParaRPr>
          </a:p>
          <a:p>
            <a:pPr lvl="1">
              <a:buFont typeface="Arial" pitchFamily="34" charset="0"/>
              <a:buChar char="•"/>
            </a:pPr>
            <a:r>
              <a:rPr lang="en-US" b="1" dirty="0" smtClean="0">
                <a:solidFill>
                  <a:srgbClr val="701212"/>
                </a:solidFill>
              </a:rPr>
              <a:t>Action items/ status</a:t>
            </a:r>
          </a:p>
          <a:p>
            <a:pPr lvl="1">
              <a:buFont typeface="Arial" pitchFamily="34" charset="0"/>
              <a:buChar char="•"/>
            </a:pPr>
            <a:endParaRPr lang="en-US" dirty="0" smtClean="0">
              <a:solidFill>
                <a:srgbClr val="701212"/>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Secure Spaces</a:t>
            </a:r>
          </a:p>
          <a:p>
            <a:pPr lvl="1">
              <a:buFont typeface="Arial" pitchFamily="34" charset="0"/>
              <a:buChar char="•"/>
            </a:pPr>
            <a:r>
              <a:rPr lang="en-US" b="1" dirty="0" smtClean="0">
                <a:solidFill>
                  <a:srgbClr val="701212"/>
                </a:solidFill>
              </a:rPr>
              <a:t>Offer independence from primes</a:t>
            </a:r>
            <a:endParaRPr lang="en-US" dirty="0" smtClean="0">
              <a:solidFill>
                <a:srgbClr val="701212"/>
              </a:solidFill>
            </a:endParaRPr>
          </a:p>
          <a:p>
            <a:pPr lvl="1">
              <a:buFont typeface="Arial" pitchFamily="34" charset="0"/>
              <a:buChar char="•"/>
            </a:pPr>
            <a:r>
              <a:rPr lang="en-US" b="1" dirty="0" smtClean="0">
                <a:solidFill>
                  <a:srgbClr val="701212"/>
                </a:solidFill>
              </a:rPr>
              <a:t>DD-254/Facility Clearance</a:t>
            </a:r>
            <a:endParaRPr lang="en-US" dirty="0" smtClean="0">
              <a:solidFill>
                <a:srgbClr val="701212"/>
              </a:solidFill>
            </a:endParaRPr>
          </a:p>
          <a:p>
            <a:pPr lvl="1">
              <a:buFont typeface="Arial" pitchFamily="34" charset="0"/>
              <a:buChar char="•"/>
            </a:pPr>
            <a:r>
              <a:rPr lang="en-US" b="1" dirty="0" smtClean="0">
                <a:solidFill>
                  <a:srgbClr val="701212"/>
                </a:solidFill>
              </a:rPr>
              <a:t>Security management/plan</a:t>
            </a:r>
            <a:endParaRPr lang="en-US" dirty="0" smtClean="0">
              <a:solidFill>
                <a:srgbClr val="701212"/>
              </a:solidFill>
            </a:endParaRPr>
          </a:p>
          <a:p>
            <a:pPr lvl="1">
              <a:buFont typeface="Arial" pitchFamily="34" charset="0"/>
              <a:buChar char="•"/>
            </a:pPr>
            <a:r>
              <a:rPr lang="en-US" b="1" dirty="0" smtClean="0">
                <a:solidFill>
                  <a:srgbClr val="701212"/>
                </a:solidFill>
              </a:rPr>
              <a:t>Secure communications access</a:t>
            </a:r>
          </a:p>
          <a:p>
            <a:pPr lvl="1">
              <a:buFont typeface="Arial" pitchFamily="34" charset="0"/>
              <a:buChar char="•"/>
            </a:pPr>
            <a:r>
              <a:rPr lang="en-US" b="1" dirty="0" smtClean="0">
                <a:solidFill>
                  <a:srgbClr val="701212"/>
                </a:solidFill>
              </a:rPr>
              <a:t>Classified RFP development/response</a:t>
            </a:r>
          </a:p>
          <a:p>
            <a:pPr lvl="1">
              <a:buFont typeface="Arial" pitchFamily="34" charset="0"/>
              <a:buChar char="•"/>
            </a:pPr>
            <a:r>
              <a:rPr lang="en-US" b="1" dirty="0" smtClean="0">
                <a:solidFill>
                  <a:srgbClr val="701212"/>
                </a:solidFill>
              </a:rPr>
              <a:t>Sensitive source selection</a:t>
            </a:r>
            <a:endParaRPr lang="en-US" dirty="0" smtClean="0">
              <a:solidFill>
                <a:srgbClr val="701212"/>
              </a:solidFill>
            </a:endParaRPr>
          </a:p>
          <a:p>
            <a:pPr>
              <a:buFont typeface="Arial" pitchFamily="34" charset="0"/>
              <a:buChar char="•"/>
            </a:pPr>
            <a:r>
              <a:rPr lang="en-US" b="1" dirty="0" smtClean="0">
                <a:solidFill>
                  <a:srgbClr val="701212"/>
                </a:solidFill>
              </a:rPr>
              <a:t>Westway Development offers a solution</a:t>
            </a:r>
          </a:p>
          <a:p>
            <a:pPr lvl="1">
              <a:buFont typeface="Arial" pitchFamily="34" charset="0"/>
              <a:buChar char="•"/>
            </a:pPr>
            <a:r>
              <a:rPr lang="en-US" b="1" dirty="0" smtClean="0">
                <a:solidFill>
                  <a:srgbClr val="701212"/>
                </a:solidFill>
              </a:rPr>
              <a:t>Secure space/security services</a:t>
            </a:r>
          </a:p>
          <a:p>
            <a:pPr lvl="1">
              <a:buFont typeface="Arial" pitchFamily="34" charset="0"/>
              <a:buChar char="•"/>
            </a:pPr>
            <a:r>
              <a:rPr lang="en-US" b="1" dirty="0" smtClean="0">
                <a:solidFill>
                  <a:srgbClr val="701212"/>
                </a:solidFill>
              </a:rPr>
              <a:t>Significant cost savings (</a:t>
            </a:r>
            <a:r>
              <a:rPr lang="en-US" b="1" smtClean="0">
                <a:solidFill>
                  <a:srgbClr val="701212"/>
                </a:solidFill>
              </a:rPr>
              <a:t>see handouts)</a:t>
            </a:r>
            <a:r>
              <a:rPr lang="en-US" b="1" dirty="0" smtClean="0">
                <a:solidFill>
                  <a:srgbClr val="701212"/>
                </a:solidFill>
              </a:rPr>
              <a:t>	</a:t>
            </a:r>
            <a:endParaRPr lang="en-US" dirty="0" smtClean="0">
              <a:solidFill>
                <a:srgbClr val="701212"/>
              </a:solidFill>
            </a:endParaRPr>
          </a:p>
          <a:p>
            <a:pPr lvl="1">
              <a:buNone/>
            </a:pPr>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43200" y="1981200"/>
            <a:ext cx="3581400" cy="3581400"/>
            <a:chOff x="3048000" y="2057400"/>
            <a:chExt cx="3581400" cy="3581400"/>
          </a:xfrm>
        </p:grpSpPr>
        <p:pic>
          <p:nvPicPr>
            <p:cNvPr id="6" name="Picture 5"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7" name="Rectangle 6"/>
            <p:cNvSpPr/>
            <p:nvPr/>
          </p:nvSpPr>
          <p:spPr>
            <a:xfrm>
              <a:off x="31242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sp>
        <p:nvSpPr>
          <p:cNvPr id="2" name="Title 1"/>
          <p:cNvSpPr>
            <a:spLocks noGrp="1"/>
          </p:cNvSpPr>
          <p:nvPr>
            <p:ph type="title"/>
          </p:nvPr>
        </p:nvSpPr>
        <p:spPr>
          <a:xfrm>
            <a:off x="457200" y="304800"/>
            <a:ext cx="8229600" cy="1143000"/>
          </a:xfrm>
        </p:spPr>
        <p:txBody>
          <a:bodyPr>
            <a:normAutofit fontScale="90000"/>
          </a:bodyPr>
          <a:lstStyle/>
          <a:p>
            <a:pPr lvl="0"/>
            <a:r>
              <a:rPr lang="en-US" sz="2000" i="1" dirty="0" smtClean="0">
                <a:ln>
                  <a:noFill/>
                </a:ln>
                <a:solidFill>
                  <a:srgbClr val="660000"/>
                </a:solidFill>
                <a:effectLst/>
                <a:latin typeface="+mn-lt"/>
              </a:rPr>
              <a:t>				Smart technology for tough national </a:t>
            </a:r>
            <a:br>
              <a:rPr lang="en-US" sz="2000" i="1" dirty="0" smtClean="0">
                <a:ln>
                  <a:noFill/>
                </a:ln>
                <a:solidFill>
                  <a:srgbClr val="660000"/>
                </a:solidFill>
                <a:effectLst/>
                <a:latin typeface="+mn-lt"/>
              </a:rPr>
            </a:br>
            <a:r>
              <a:rPr lang="en-US" sz="2000" i="1" dirty="0" smtClean="0">
                <a:ln>
                  <a:noFill/>
                </a:ln>
                <a:solidFill>
                  <a:srgbClr val="660000"/>
                </a:solidFill>
                <a:effectLst/>
                <a:latin typeface="+mn-lt"/>
              </a:rPr>
              <a:t>		security challenges</a:t>
            </a:r>
            <a:r>
              <a:rPr lang="en-US" sz="4400" i="1" dirty="0" smtClean="0">
                <a:ln>
                  <a:noFill/>
                </a:ln>
                <a:solidFill>
                  <a:srgbClr val="660000"/>
                </a:solidFill>
                <a:effectLst/>
              </a:rPr>
              <a:t/>
            </a:r>
            <a:br>
              <a:rPr lang="en-US" sz="4400" i="1" dirty="0" smtClean="0">
                <a:ln>
                  <a:noFill/>
                </a:ln>
                <a:solidFill>
                  <a:srgbClr val="660000"/>
                </a:solidFill>
                <a:effectLst/>
              </a:rPr>
            </a:b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1" dirty="0" smtClean="0">
                <a:solidFill>
                  <a:srgbClr val="701212"/>
                </a:solidFill>
              </a:rPr>
              <a:t>Bottom Line</a:t>
            </a:r>
            <a:endParaRPr lang="en-US" dirty="0" smtClean="0">
              <a:solidFill>
                <a:srgbClr val="701212"/>
              </a:solidFill>
            </a:endParaRPr>
          </a:p>
          <a:p>
            <a:pPr lvl="1">
              <a:buFont typeface="Arial" pitchFamily="34" charset="0"/>
              <a:buChar char="•"/>
            </a:pPr>
            <a:r>
              <a:rPr lang="en-US" b="1" dirty="0" smtClean="0">
                <a:solidFill>
                  <a:srgbClr val="701212"/>
                </a:solidFill>
              </a:rPr>
              <a:t>Small business is where it’s at – your time is now</a:t>
            </a:r>
            <a:endParaRPr lang="en-US" dirty="0" smtClean="0">
              <a:solidFill>
                <a:srgbClr val="701212"/>
              </a:solidFill>
            </a:endParaRPr>
          </a:p>
          <a:p>
            <a:pPr lvl="1">
              <a:buFont typeface="Arial" pitchFamily="34" charset="0"/>
              <a:buChar char="•"/>
            </a:pPr>
            <a:r>
              <a:rPr lang="en-US" b="1" dirty="0" smtClean="0">
                <a:solidFill>
                  <a:srgbClr val="701212"/>
                </a:solidFill>
              </a:rPr>
              <a:t>SECDEF has spoken – Primes are in decline but fighting</a:t>
            </a:r>
            <a:endParaRPr lang="en-US" dirty="0" smtClean="0">
              <a:solidFill>
                <a:srgbClr val="701212"/>
              </a:solidFill>
            </a:endParaRPr>
          </a:p>
          <a:p>
            <a:pPr>
              <a:buFont typeface="Arial" pitchFamily="34" charset="0"/>
              <a:buChar char="•"/>
            </a:pPr>
            <a:r>
              <a:rPr lang="en-US" b="1" dirty="0" smtClean="0">
                <a:solidFill>
                  <a:srgbClr val="701212"/>
                </a:solidFill>
              </a:rPr>
              <a:t>DIA recently excoriated primes on SIA contract non-performance</a:t>
            </a:r>
            <a:endParaRPr lang="en-US" dirty="0" smtClean="0">
              <a:solidFill>
                <a:srgbClr val="701212"/>
              </a:solidFill>
            </a:endParaRPr>
          </a:p>
          <a:p>
            <a:pPr>
              <a:buFont typeface="Arial" pitchFamily="34" charset="0"/>
              <a:buChar char="•"/>
            </a:pPr>
            <a:r>
              <a:rPr lang="en-US" b="1" dirty="0" smtClean="0">
                <a:solidFill>
                  <a:srgbClr val="701212"/>
                </a:solidFill>
              </a:rPr>
              <a:t>You are nimble and responsive to customer/</a:t>
            </a:r>
            <a:r>
              <a:rPr lang="en-US" b="1" dirty="0" err="1" smtClean="0">
                <a:solidFill>
                  <a:srgbClr val="701212"/>
                </a:solidFill>
              </a:rPr>
              <a:t>warfighters</a:t>
            </a:r>
            <a:endParaRPr lang="en-US" dirty="0" smtClean="0">
              <a:solidFill>
                <a:srgbClr val="701212"/>
              </a:solidFill>
            </a:endParaRPr>
          </a:p>
          <a:p>
            <a:pPr>
              <a:buFont typeface="Arial" pitchFamily="34" charset="0"/>
              <a:buChar char="•"/>
            </a:pPr>
            <a:r>
              <a:rPr lang="en-US" b="1" dirty="0" smtClean="0">
                <a:solidFill>
                  <a:srgbClr val="701212"/>
                </a:solidFill>
              </a:rPr>
              <a:t>Be opportunistic</a:t>
            </a:r>
            <a:endParaRPr lang="en-US" dirty="0" smtClean="0">
              <a:solidFill>
                <a:srgbClr val="701212"/>
              </a:solidFill>
            </a:endParaRPr>
          </a:p>
          <a:p>
            <a:endParaRPr lang="en-US" dirty="0"/>
          </a:p>
        </p:txBody>
      </p:sp>
      <p:pic>
        <p:nvPicPr>
          <p:cNvPr id="4" name="Picture 3" descr="lgo-laconia.png"/>
          <p:cNvPicPr>
            <a:picLocks noChangeAspect="1"/>
          </p:cNvPicPr>
          <p:nvPr/>
        </p:nvPicPr>
        <p:blipFill>
          <a:blip r:embed="rId4"/>
          <a:stretch>
            <a:fillRect/>
          </a:stretch>
        </p:blipFill>
        <p:spPr>
          <a:xfrm>
            <a:off x="533400" y="2286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8" name="Slide Number Placeholder 7"/>
          <p:cNvSpPr>
            <a:spLocks noGrp="1"/>
          </p:cNvSpPr>
          <p:nvPr>
            <p:ph type="sldNum" sz="quarter" idx="12"/>
          </p:nvPr>
        </p:nvSpPr>
        <p:spPr/>
        <p:txBody>
          <a:bodyPr/>
          <a:lstStyle/>
          <a:p>
            <a:fld id="{7BB26CF7-9B0C-4F98-8EE7-C130AEAB25AC}"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3048000" y="2057400"/>
            <a:ext cx="3505200" cy="3581400"/>
            <a:chOff x="3048000" y="2057400"/>
            <a:chExt cx="3505200" cy="3581400"/>
          </a:xfrm>
        </p:grpSpPr>
        <p:pic>
          <p:nvPicPr>
            <p:cNvPr id="13" name="Picture 12" descr="lgo-laconia helmet.png"/>
            <p:cNvPicPr>
              <a:picLocks noChangeAspect="1"/>
            </p:cNvPicPr>
            <p:nvPr/>
          </p:nvPicPr>
          <p:blipFill>
            <a:blip r:embed="rId3">
              <a:grayscl/>
            </a:blip>
            <a:stretch>
              <a:fillRect/>
            </a:stretch>
          </p:blipFill>
          <p:spPr>
            <a:xfrm>
              <a:off x="3048000" y="2057400"/>
              <a:ext cx="3200400" cy="3540868"/>
            </a:xfrm>
            <a:prstGeom prst="rect">
              <a:avLst/>
            </a:prstGeom>
          </p:spPr>
        </p:pic>
        <p:sp>
          <p:nvSpPr>
            <p:cNvPr id="14" name="Rectangle 13"/>
            <p:cNvSpPr/>
            <p:nvPr/>
          </p:nvSpPr>
          <p:spPr>
            <a:xfrm>
              <a:off x="3048000" y="2057400"/>
              <a:ext cx="3505200" cy="3581400"/>
            </a:xfrm>
            <a:prstGeom prst="rect">
              <a:avLst/>
            </a:prstGeom>
            <a:solidFill>
              <a:schemeClr val="accent1">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noFill/>
                </a:ln>
              </a:endParaRPr>
            </a:p>
          </p:txBody>
        </p:sp>
      </p:grpSp>
      <p:pic>
        <p:nvPicPr>
          <p:cNvPr id="4" name="Picture 3" descr="lgo-laconia.png"/>
          <p:cNvPicPr>
            <a:picLocks noChangeAspect="1"/>
          </p:cNvPicPr>
          <p:nvPr/>
        </p:nvPicPr>
        <p:blipFill>
          <a:blip r:embed="rId4"/>
          <a:stretch>
            <a:fillRect/>
          </a:stretch>
        </p:blipFill>
        <p:spPr>
          <a:xfrm>
            <a:off x="457200" y="190500"/>
            <a:ext cx="2743200" cy="1074565"/>
          </a:xfrm>
          <a:prstGeom prst="rect">
            <a:avLst/>
          </a:prstGeom>
          <a:ln>
            <a:solidFill>
              <a:schemeClr val="accent1">
                <a:lumMod val="75000"/>
              </a:schemeClr>
            </a:solidFill>
          </a:ln>
          <a:effectLst>
            <a:outerShdw blurRad="50800" dist="50800" dir="5400000" algn="ctr" rotWithShape="0">
              <a:srgbClr val="000000">
                <a:alpha val="18000"/>
              </a:srgbClr>
            </a:outerShdw>
          </a:effectLst>
        </p:spPr>
      </p:pic>
      <p:sp>
        <p:nvSpPr>
          <p:cNvPr id="7" name="Subtitle 2"/>
          <p:cNvSpPr>
            <a:spLocks noGrp="1"/>
          </p:cNvSpPr>
          <p:nvPr>
            <p:ph type="subTitle" idx="1"/>
          </p:nvPr>
        </p:nvSpPr>
        <p:spPr>
          <a:xfrm>
            <a:off x="3276600" y="232482"/>
            <a:ext cx="5562600" cy="990600"/>
          </a:xfrm>
        </p:spPr>
        <p:txBody>
          <a:bodyPr>
            <a:noAutofit/>
          </a:bodyPr>
          <a:lstStyle/>
          <a:p>
            <a:pPr algn="l"/>
            <a:r>
              <a:rPr lang="en-US" sz="2000" b="1" i="1" dirty="0" smtClean="0">
                <a:solidFill>
                  <a:srgbClr val="660000"/>
                </a:solidFill>
              </a:rPr>
              <a:t>Smart technology for tough national security challenges</a:t>
            </a:r>
            <a:endParaRPr lang="en-US" sz="2000" b="1" i="1" dirty="0">
              <a:solidFill>
                <a:srgbClr val="660000"/>
              </a:solidFill>
            </a:endParaRPr>
          </a:p>
        </p:txBody>
      </p:sp>
      <p:cxnSp>
        <p:nvCxnSpPr>
          <p:cNvPr id="17" name="Straight Connector 16"/>
          <p:cNvCxnSpPr/>
          <p:nvPr/>
        </p:nvCxnSpPr>
        <p:spPr>
          <a:xfrm>
            <a:off x="0" y="15240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286000" y="2286000"/>
            <a:ext cx="4572000" cy="3231654"/>
          </a:xfrm>
          <a:prstGeom prst="rect">
            <a:avLst/>
          </a:prstGeom>
        </p:spPr>
        <p:txBody>
          <a:bodyPr>
            <a:spAutoFit/>
          </a:bodyPr>
          <a:lstStyle/>
          <a:p>
            <a:pPr marL="0" lvl="1" algn="ctr">
              <a:spcBef>
                <a:spcPts val="0"/>
              </a:spcBef>
            </a:pPr>
            <a:r>
              <a:rPr lang="en-US" sz="2400" dirty="0" smtClean="0">
                <a:solidFill>
                  <a:srgbClr val="660000"/>
                </a:solidFill>
              </a:rPr>
              <a:t>Contact Information:</a:t>
            </a:r>
          </a:p>
          <a:p>
            <a:pPr marL="0" lvl="1" algn="ctr">
              <a:spcBef>
                <a:spcPts val="0"/>
              </a:spcBef>
            </a:pPr>
            <a:endParaRPr lang="en-US" dirty="0" smtClean="0">
              <a:solidFill>
                <a:srgbClr val="660000"/>
              </a:solidFill>
            </a:endParaRPr>
          </a:p>
          <a:p>
            <a:pPr marL="0" lvl="1" algn="ctr">
              <a:spcBef>
                <a:spcPts val="0"/>
              </a:spcBef>
            </a:pPr>
            <a:endParaRPr lang="en-US" dirty="0" smtClean="0">
              <a:solidFill>
                <a:srgbClr val="660000"/>
              </a:solidFill>
            </a:endParaRPr>
          </a:p>
          <a:p>
            <a:pPr marL="0" lvl="1" algn="ctr">
              <a:spcBef>
                <a:spcPts val="0"/>
              </a:spcBef>
            </a:pPr>
            <a:endParaRPr lang="en-US" dirty="0" smtClean="0">
              <a:solidFill>
                <a:srgbClr val="660000"/>
              </a:solidFill>
            </a:endParaRPr>
          </a:p>
          <a:p>
            <a:pPr marL="0" lvl="1" algn="ctr">
              <a:spcBef>
                <a:spcPts val="0"/>
              </a:spcBef>
            </a:pPr>
            <a:r>
              <a:rPr lang="en-US" dirty="0" smtClean="0">
                <a:solidFill>
                  <a:srgbClr val="660000"/>
                </a:solidFill>
              </a:rPr>
              <a:t>The Laconia Group</a:t>
            </a:r>
          </a:p>
          <a:p>
            <a:pPr marL="0" lvl="1" algn="ctr">
              <a:spcBef>
                <a:spcPts val="0"/>
              </a:spcBef>
            </a:pPr>
            <a:r>
              <a:rPr lang="en-US" dirty="0" smtClean="0">
                <a:solidFill>
                  <a:srgbClr val="660000"/>
                </a:solidFill>
              </a:rPr>
              <a:t>1897 Preston White Drive, Suite 110</a:t>
            </a:r>
          </a:p>
          <a:p>
            <a:pPr marL="0" lvl="1" algn="ctr">
              <a:spcBef>
                <a:spcPts val="0"/>
              </a:spcBef>
            </a:pPr>
            <a:r>
              <a:rPr lang="en-US" dirty="0" smtClean="0">
                <a:solidFill>
                  <a:srgbClr val="660000"/>
                </a:solidFill>
              </a:rPr>
              <a:t>Reston, Virginia 20191</a:t>
            </a:r>
          </a:p>
          <a:p>
            <a:pPr marL="0" lvl="1" algn="ctr">
              <a:spcBef>
                <a:spcPts val="0"/>
              </a:spcBef>
            </a:pPr>
            <a:r>
              <a:rPr lang="en-US" dirty="0" smtClean="0">
                <a:solidFill>
                  <a:srgbClr val="660000"/>
                </a:solidFill>
              </a:rPr>
              <a:t>703.860.0061 (phone)</a:t>
            </a:r>
          </a:p>
          <a:p>
            <a:pPr marL="0" lvl="1" algn="ctr">
              <a:spcBef>
                <a:spcPts val="0"/>
              </a:spcBef>
            </a:pPr>
            <a:r>
              <a:rPr lang="en-US" dirty="0" smtClean="0">
                <a:solidFill>
                  <a:srgbClr val="660000"/>
                </a:solidFill>
              </a:rPr>
              <a:t>703.860.8111 (fax)</a:t>
            </a:r>
          </a:p>
          <a:p>
            <a:pPr marL="0" lvl="1" algn="ctr">
              <a:spcBef>
                <a:spcPts val="0"/>
              </a:spcBef>
            </a:pPr>
            <a:r>
              <a:rPr lang="en-US" dirty="0" smtClean="0">
                <a:solidFill>
                  <a:srgbClr val="660000"/>
                </a:solidFill>
                <a:hlinkClick r:id="rId5"/>
              </a:rPr>
              <a:t>info@laconiagroup.com</a:t>
            </a:r>
            <a:endParaRPr lang="en-US" dirty="0" smtClean="0">
              <a:solidFill>
                <a:srgbClr val="660000"/>
              </a:solidFill>
            </a:endParaRPr>
          </a:p>
          <a:p>
            <a:pPr marL="0" lvl="1" algn="ctr">
              <a:spcBef>
                <a:spcPts val="0"/>
              </a:spcBef>
            </a:pPr>
            <a:r>
              <a:rPr lang="en-US" dirty="0" smtClean="0">
                <a:solidFill>
                  <a:srgbClr val="660000"/>
                </a:solidFill>
              </a:rPr>
              <a:t>www.laconiagroup.com</a:t>
            </a:r>
            <a:endParaRPr lang="en-US" dirty="0">
              <a:solidFill>
                <a:srgbClr val="66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aconia Executive Brief - Government Jan09">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5776B69CD2342B4719525AE710E5C" ma:contentTypeVersion="1" ma:contentTypeDescription="Create a new document." ma:contentTypeScope="" ma:versionID="999bf82f59233c6d126a4f096665dd8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8A70F0F6-9809-4C77-AF91-8ECAE4176A57}"/>
</file>

<file path=customXml/itemProps2.xml><?xml version="1.0" encoding="utf-8"?>
<ds:datastoreItem xmlns:ds="http://schemas.openxmlformats.org/officeDocument/2006/customXml" ds:itemID="{258BC23A-5B94-4381-93BB-330051B9FC13}"/>
</file>

<file path=customXml/itemProps3.xml><?xml version="1.0" encoding="utf-8"?>
<ds:datastoreItem xmlns:ds="http://schemas.openxmlformats.org/officeDocument/2006/customXml" ds:itemID="{551D4AD8-B594-48FB-BB5E-42032B80F93E}"/>
</file>

<file path=docProps/app.xml><?xml version="1.0" encoding="utf-8"?>
<Properties xmlns="http://schemas.openxmlformats.org/officeDocument/2006/extended-properties" xmlns:vt="http://schemas.openxmlformats.org/officeDocument/2006/docPropsVTypes">
  <Template>Laconia Executive Brief - Government Jan09.pptx</Template>
  <TotalTime>1738</TotalTime>
  <Words>509</Words>
  <Application>Microsoft Office PowerPoint</Application>
  <PresentationFormat>On-screen Show (4:3)</PresentationFormat>
  <Paragraphs>171</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Laconia Executive Brief - Government Jan09</vt:lpstr>
      <vt:lpstr>Slide 1</vt:lpstr>
      <vt:lpstr>Slide 2</vt:lpstr>
      <vt:lpstr>                                                Smart technology for tough                                                     national security challenges </vt:lpstr>
      <vt:lpstr>    Smart technology for tough national    security challenges </vt:lpstr>
      <vt:lpstr>    Smart technology for tough national    security challenges </vt:lpstr>
      <vt:lpstr>    Smart technology for tough national    security challenges </vt:lpstr>
      <vt:lpstr>    Smart technology for tough national    security challenges </vt:lpstr>
      <vt:lpstr> </vt:lpstr>
      <vt:lpstr>    Smart technology for tough national    security challenges </vt:lpstr>
      <vt:lpstr>    Smart technology for tough national    security challenges </vt:lpstr>
      <vt:lpstr>    Smart technology for tough national    security challenges </vt:lpstr>
      <vt:lpstr>    Smart technology for tough national    security challenges </vt:lpstr>
      <vt:lpstr>    Smart technology for tough national    security challenges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Laconia Group</dc:title>
  <dc:creator>Christopher P. Simkins</dc:creator>
  <cp:lastModifiedBy> </cp:lastModifiedBy>
  <cp:revision>180</cp:revision>
  <dcterms:created xsi:type="dcterms:W3CDTF">2009-02-05T23:49:49Z</dcterms:created>
  <dcterms:modified xsi:type="dcterms:W3CDTF">2009-06-22T13:07:24Z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0x010100E2D5776B69CD2342B4719525AE710E5C</vt:lpwstr>
  </property>
</Properties>
</file>