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Lst>
  <p:notesMasterIdLst>
    <p:notesMasterId r:id="rId79"/>
  </p:notesMasterIdLst>
  <p:sldIdLst>
    <p:sldId id="332" r:id="rId12"/>
    <p:sldId id="333" r:id="rId13"/>
    <p:sldId id="334" r:id="rId14"/>
    <p:sldId id="335" r:id="rId15"/>
    <p:sldId id="336" r:id="rId16"/>
    <p:sldId id="337" r:id="rId17"/>
    <p:sldId id="338" r:id="rId18"/>
    <p:sldId id="304" r:id="rId19"/>
    <p:sldId id="293" r:id="rId20"/>
    <p:sldId id="294" r:id="rId21"/>
    <p:sldId id="295" r:id="rId22"/>
    <p:sldId id="296" r:id="rId23"/>
    <p:sldId id="297" r:id="rId24"/>
    <p:sldId id="298" r:id="rId25"/>
    <p:sldId id="299" r:id="rId26"/>
    <p:sldId id="300" r:id="rId27"/>
    <p:sldId id="301" r:id="rId28"/>
    <p:sldId id="302"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305" r:id="rId44"/>
    <p:sldId id="323" r:id="rId45"/>
    <p:sldId id="325" r:id="rId46"/>
    <p:sldId id="326" r:id="rId47"/>
    <p:sldId id="327" r:id="rId48"/>
    <p:sldId id="328" r:id="rId49"/>
    <p:sldId id="329" r:id="rId50"/>
    <p:sldId id="330" r:id="rId51"/>
    <p:sldId id="331" r:id="rId52"/>
    <p:sldId id="291" r:id="rId53"/>
    <p:sldId id="281" r:id="rId54"/>
    <p:sldId id="282" r:id="rId55"/>
    <p:sldId id="283" r:id="rId56"/>
    <p:sldId id="284" r:id="rId57"/>
    <p:sldId id="285" r:id="rId58"/>
    <p:sldId id="286" r:id="rId59"/>
    <p:sldId id="287" r:id="rId60"/>
    <p:sldId id="288" r:id="rId61"/>
    <p:sldId id="289" r:id="rId62"/>
    <p:sldId id="322" r:id="rId63"/>
    <p:sldId id="290"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39" r:id="rId77"/>
    <p:sldId id="340"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8AAC46"/>
    <a:srgbClr val="DA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61844" autoAdjust="0"/>
  </p:normalViewPr>
  <p:slideViewPr>
    <p:cSldViewPr>
      <p:cViewPr varScale="1">
        <p:scale>
          <a:sx n="20" d="100"/>
          <a:sy n="20" d="100"/>
        </p:scale>
        <p:origin x="-4194" y="-102"/>
      </p:cViewPr>
      <p:guideLst>
        <p:guide orient="horz" pos="192"/>
        <p:guide pos="192"/>
      </p:guideLst>
    </p:cSldViewPr>
  </p:slideViewPr>
  <p:notesTextViewPr>
    <p:cViewPr>
      <p:scale>
        <a:sx n="1" d="1"/>
        <a:sy n="1" d="1"/>
      </p:scale>
      <p:origin x="0" y="0"/>
    </p:cViewPr>
  </p:notesTextViewPr>
  <p:sorterViewPr>
    <p:cViewPr>
      <p:scale>
        <a:sx n="100" d="100"/>
        <a:sy n="100" d="100"/>
      </p:scale>
      <p:origin x="0" y="3906"/>
    </p:cViewPr>
  </p:sorterViewPr>
  <p:notesViewPr>
    <p:cSldViewPr showGuides="1">
      <p:cViewPr varScale="1">
        <p:scale>
          <a:sx n="97" d="100"/>
          <a:sy n="97" d="100"/>
        </p:scale>
        <p:origin x="-350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CCB0C-50AD-4C20-AADF-F8EF2459AC0C}"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6E5723E0-07A3-49A1-B515-D2022865F9F0}">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E-mail</a:t>
          </a:r>
        </a:p>
      </dgm:t>
    </dgm:pt>
    <dgm:pt modelId="{093327E4-B4B3-4924-8D55-87555F0D9695}" type="parTrans" cxnId="{BBD2EC74-2BAC-4227-8BDB-1F026B8BFBC8}">
      <dgm:prSet/>
      <dgm:spPr/>
      <dgm:t>
        <a:bodyPr/>
        <a:lstStyle/>
        <a:p>
          <a:endParaRPr lang="en-US"/>
        </a:p>
      </dgm:t>
    </dgm:pt>
    <dgm:pt modelId="{1C78F848-366D-4259-A712-2DA9D2E46A09}" type="sibTrans" cxnId="{BBD2EC74-2BAC-4227-8BDB-1F026B8BFBC8}">
      <dgm:prSet/>
      <dgm:spPr/>
      <dgm:t>
        <a:bodyPr/>
        <a:lstStyle/>
        <a:p>
          <a:endParaRPr lang="en-US"/>
        </a:p>
      </dgm:t>
    </dgm:pt>
    <dgm:pt modelId="{9054764F-C38C-499C-B9E5-E7E23FD354A3}">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Inciweb</a:t>
          </a:r>
        </a:p>
      </dgm:t>
    </dgm:pt>
    <dgm:pt modelId="{4B705181-5B32-42D1-ADDE-C6CE75AAFF44}" type="parTrans" cxnId="{29A99C39-4F39-4B0B-B96A-962271C41B1F}">
      <dgm:prSet/>
      <dgm:spPr/>
      <dgm:t>
        <a:bodyPr/>
        <a:lstStyle/>
        <a:p>
          <a:endParaRPr lang="en-US"/>
        </a:p>
      </dgm:t>
    </dgm:pt>
    <dgm:pt modelId="{0EEB33B0-4E80-40F3-8F78-ECC2671C0650}" type="sibTrans" cxnId="{29A99C39-4F39-4B0B-B96A-962271C41B1F}">
      <dgm:prSet/>
      <dgm:spPr/>
      <dgm:t>
        <a:bodyPr/>
        <a:lstStyle/>
        <a:p>
          <a:endParaRPr lang="en-US"/>
        </a:p>
      </dgm:t>
    </dgm:pt>
    <dgm:pt modelId="{6FEB1A30-1DE1-44DA-AF94-0A64714AC365}">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Twitter</a:t>
          </a:r>
        </a:p>
      </dgm:t>
    </dgm:pt>
    <dgm:pt modelId="{82283475-7161-4857-8A44-C0E3994100AA}" type="parTrans" cxnId="{274EFE3A-58A7-4E08-ADA7-94C554CAD9EA}">
      <dgm:prSet/>
      <dgm:spPr/>
      <dgm:t>
        <a:bodyPr/>
        <a:lstStyle/>
        <a:p>
          <a:endParaRPr lang="en-US"/>
        </a:p>
      </dgm:t>
    </dgm:pt>
    <dgm:pt modelId="{CD1DFEE0-B137-4F01-9AD0-53CFEBE76430}" type="sibTrans" cxnId="{274EFE3A-58A7-4E08-ADA7-94C554CAD9EA}">
      <dgm:prSet/>
      <dgm:spPr/>
      <dgm:t>
        <a:bodyPr/>
        <a:lstStyle/>
        <a:p>
          <a:endParaRPr lang="en-US"/>
        </a:p>
      </dgm:t>
    </dgm:pt>
    <dgm:pt modelId="{C84CAA4A-3A0E-40FF-B538-8D02B11D5358}">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Flickr</a:t>
          </a:r>
        </a:p>
      </dgm:t>
    </dgm:pt>
    <dgm:pt modelId="{534C6331-794D-4577-909E-22D8B84517DA}" type="parTrans" cxnId="{0C18A1E1-4283-491D-A1C6-78D02CE2B185}">
      <dgm:prSet/>
      <dgm:spPr/>
      <dgm:t>
        <a:bodyPr/>
        <a:lstStyle/>
        <a:p>
          <a:endParaRPr lang="en-US"/>
        </a:p>
      </dgm:t>
    </dgm:pt>
    <dgm:pt modelId="{701FC8D8-3FF2-4D53-A7B6-3678D2075627}" type="sibTrans" cxnId="{0C18A1E1-4283-491D-A1C6-78D02CE2B185}">
      <dgm:prSet/>
      <dgm:spPr/>
      <dgm:t>
        <a:bodyPr/>
        <a:lstStyle/>
        <a:p>
          <a:endParaRPr lang="en-US"/>
        </a:p>
      </dgm:t>
    </dgm:pt>
    <dgm:pt modelId="{2E03BEA6-2AD7-49CF-BD7F-1703503DFB64}">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Internal Texts to PIOs</a:t>
          </a:r>
        </a:p>
      </dgm:t>
    </dgm:pt>
    <dgm:pt modelId="{895F19F4-1959-44DD-A790-5F059FB86136}" type="parTrans" cxnId="{90C55905-D842-4E39-B57A-D76B52D0DFDB}">
      <dgm:prSet/>
      <dgm:spPr/>
      <dgm:t>
        <a:bodyPr/>
        <a:lstStyle/>
        <a:p>
          <a:endParaRPr lang="en-US"/>
        </a:p>
      </dgm:t>
    </dgm:pt>
    <dgm:pt modelId="{713596D8-8B9F-4BE0-8205-CC7209189F9B}" type="sibTrans" cxnId="{90C55905-D842-4E39-B57A-D76B52D0DFDB}">
      <dgm:prSet/>
      <dgm:spPr/>
      <dgm:t>
        <a:bodyPr/>
        <a:lstStyle/>
        <a:p>
          <a:endParaRPr lang="en-US"/>
        </a:p>
      </dgm:t>
    </dgm:pt>
    <dgm:pt modelId="{85C14132-1A4B-44CC-8C33-D01FA7D1AAE9}">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Media Monitoring</a:t>
          </a:r>
        </a:p>
      </dgm:t>
    </dgm:pt>
    <dgm:pt modelId="{A74D4CD1-9C80-4504-ADB3-4C1FA7E8BCB1}" type="parTrans" cxnId="{CA697E8D-AB59-4545-A857-34335515E7DB}">
      <dgm:prSet/>
      <dgm:spPr/>
      <dgm:t>
        <a:bodyPr/>
        <a:lstStyle/>
        <a:p>
          <a:endParaRPr lang="en-US"/>
        </a:p>
      </dgm:t>
    </dgm:pt>
    <dgm:pt modelId="{E74F67EF-696C-43C7-A3B1-CC264AD0EA47}" type="sibTrans" cxnId="{CA697E8D-AB59-4545-A857-34335515E7DB}">
      <dgm:prSet/>
      <dgm:spPr/>
      <dgm:t>
        <a:bodyPr/>
        <a:lstStyle/>
        <a:p>
          <a:endParaRPr lang="en-US"/>
        </a:p>
      </dgm:t>
    </dgm:pt>
    <dgm:pt modelId="{E8CFD198-9E89-4539-B3A8-344A1C628068}">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E-Trapline</a:t>
          </a:r>
          <a:endParaRPr lang="en-US" dirty="0"/>
        </a:p>
      </dgm:t>
    </dgm:pt>
    <dgm:pt modelId="{DEA46C6C-1CE9-45E4-A762-7DA662955919}" type="sibTrans" cxnId="{C3DE3247-F545-4B5F-A333-2AAFFCD8EADB}">
      <dgm:prSet/>
      <dgm:spPr/>
      <dgm:t>
        <a:bodyPr/>
        <a:lstStyle/>
        <a:p>
          <a:endParaRPr lang="en-US"/>
        </a:p>
      </dgm:t>
    </dgm:pt>
    <dgm:pt modelId="{FE3AE0E0-CED7-4528-9ED4-D14B91DCB7CB}" type="parTrans" cxnId="{C3DE3247-F545-4B5F-A333-2AAFFCD8EADB}">
      <dgm:prSet/>
      <dgm:spPr/>
      <dgm:t>
        <a:bodyPr/>
        <a:lstStyle/>
        <a:p>
          <a:endParaRPr lang="en-US"/>
        </a:p>
      </dgm:t>
    </dgm:pt>
    <dgm:pt modelId="{8DA9BE02-B75E-418B-8576-386BDD0EECB5}" type="pres">
      <dgm:prSet presAssocID="{3F8CCB0C-50AD-4C20-AADF-F8EF2459AC0C}" presName="hierChild1" presStyleCnt="0">
        <dgm:presLayoutVars>
          <dgm:orgChart val="1"/>
          <dgm:chPref val="1"/>
          <dgm:dir/>
          <dgm:animOne val="branch"/>
          <dgm:animLvl val="lvl"/>
          <dgm:resizeHandles/>
        </dgm:presLayoutVars>
      </dgm:prSet>
      <dgm:spPr/>
      <dgm:t>
        <a:bodyPr/>
        <a:lstStyle/>
        <a:p>
          <a:endParaRPr lang="en-US"/>
        </a:p>
      </dgm:t>
    </dgm:pt>
    <dgm:pt modelId="{D9857D05-065C-47FE-BE18-55C412B9552C}" type="pres">
      <dgm:prSet presAssocID="{E8CFD198-9E89-4539-B3A8-344A1C628068}" presName="hierRoot1" presStyleCnt="0">
        <dgm:presLayoutVars>
          <dgm:hierBranch val="init"/>
        </dgm:presLayoutVars>
      </dgm:prSet>
      <dgm:spPr/>
    </dgm:pt>
    <dgm:pt modelId="{05D5597E-DB5B-4ED2-B7E2-642A44913927}" type="pres">
      <dgm:prSet presAssocID="{E8CFD198-9E89-4539-B3A8-344A1C628068}" presName="rootComposite1" presStyleCnt="0"/>
      <dgm:spPr/>
    </dgm:pt>
    <dgm:pt modelId="{FCD41798-BB8B-4C77-9196-74B55C57E8F8}" type="pres">
      <dgm:prSet presAssocID="{E8CFD198-9E89-4539-B3A8-344A1C628068}" presName="rootText1" presStyleLbl="node0" presStyleIdx="0" presStyleCnt="1">
        <dgm:presLayoutVars>
          <dgm:chPref val="3"/>
        </dgm:presLayoutVars>
      </dgm:prSet>
      <dgm:spPr/>
      <dgm:t>
        <a:bodyPr/>
        <a:lstStyle/>
        <a:p>
          <a:endParaRPr lang="en-US"/>
        </a:p>
      </dgm:t>
    </dgm:pt>
    <dgm:pt modelId="{5FD3D812-494D-4F47-A892-7A9E3FAF3334}" type="pres">
      <dgm:prSet presAssocID="{E8CFD198-9E89-4539-B3A8-344A1C628068}" presName="rootConnector1" presStyleLbl="node1" presStyleIdx="0" presStyleCnt="0"/>
      <dgm:spPr/>
      <dgm:t>
        <a:bodyPr/>
        <a:lstStyle/>
        <a:p>
          <a:endParaRPr lang="en-US"/>
        </a:p>
      </dgm:t>
    </dgm:pt>
    <dgm:pt modelId="{00A482D8-A0C6-491C-BF7C-9B808839F88E}" type="pres">
      <dgm:prSet presAssocID="{E8CFD198-9E89-4539-B3A8-344A1C628068}" presName="hierChild2" presStyleCnt="0"/>
      <dgm:spPr/>
    </dgm:pt>
    <dgm:pt modelId="{BDD55BC8-0C85-48AF-BBCC-EE2F09FE3782}" type="pres">
      <dgm:prSet presAssocID="{093327E4-B4B3-4924-8D55-87555F0D9695}" presName="Name37" presStyleLbl="parChTrans1D2" presStyleIdx="0" presStyleCnt="6"/>
      <dgm:spPr/>
      <dgm:t>
        <a:bodyPr/>
        <a:lstStyle/>
        <a:p>
          <a:endParaRPr lang="en-US"/>
        </a:p>
      </dgm:t>
    </dgm:pt>
    <dgm:pt modelId="{84DF4974-B779-4C4D-A836-3AFAF7297910}" type="pres">
      <dgm:prSet presAssocID="{6E5723E0-07A3-49A1-B515-D2022865F9F0}" presName="hierRoot2" presStyleCnt="0">
        <dgm:presLayoutVars>
          <dgm:hierBranch val="init"/>
        </dgm:presLayoutVars>
      </dgm:prSet>
      <dgm:spPr/>
    </dgm:pt>
    <dgm:pt modelId="{270E4245-785E-4CA2-8EFA-D19B047E06D5}" type="pres">
      <dgm:prSet presAssocID="{6E5723E0-07A3-49A1-B515-D2022865F9F0}" presName="rootComposite" presStyleCnt="0"/>
      <dgm:spPr/>
    </dgm:pt>
    <dgm:pt modelId="{D697072F-C22F-4E6B-BE08-717011ADC280}" type="pres">
      <dgm:prSet presAssocID="{6E5723E0-07A3-49A1-B515-D2022865F9F0}" presName="rootText" presStyleLbl="node2" presStyleIdx="0" presStyleCnt="6">
        <dgm:presLayoutVars>
          <dgm:chPref val="3"/>
        </dgm:presLayoutVars>
      </dgm:prSet>
      <dgm:spPr/>
      <dgm:t>
        <a:bodyPr/>
        <a:lstStyle/>
        <a:p>
          <a:endParaRPr lang="en-US"/>
        </a:p>
      </dgm:t>
    </dgm:pt>
    <dgm:pt modelId="{04D2F43F-413D-434F-A3EB-36AB003F584F}" type="pres">
      <dgm:prSet presAssocID="{6E5723E0-07A3-49A1-B515-D2022865F9F0}" presName="rootConnector" presStyleLbl="node2" presStyleIdx="0" presStyleCnt="6"/>
      <dgm:spPr/>
      <dgm:t>
        <a:bodyPr/>
        <a:lstStyle/>
        <a:p>
          <a:endParaRPr lang="en-US"/>
        </a:p>
      </dgm:t>
    </dgm:pt>
    <dgm:pt modelId="{98CED43D-C27A-48F4-B9AB-583F9AB6A8BA}" type="pres">
      <dgm:prSet presAssocID="{6E5723E0-07A3-49A1-B515-D2022865F9F0}" presName="hierChild4" presStyleCnt="0"/>
      <dgm:spPr/>
    </dgm:pt>
    <dgm:pt modelId="{02FA0165-E8C1-460E-80EF-116E9DBB9293}" type="pres">
      <dgm:prSet presAssocID="{6E5723E0-07A3-49A1-B515-D2022865F9F0}" presName="hierChild5" presStyleCnt="0"/>
      <dgm:spPr/>
    </dgm:pt>
    <dgm:pt modelId="{E8F45184-6E23-4496-90C3-CEE2AC22A425}" type="pres">
      <dgm:prSet presAssocID="{4B705181-5B32-42D1-ADDE-C6CE75AAFF44}" presName="Name37" presStyleLbl="parChTrans1D2" presStyleIdx="1" presStyleCnt="6"/>
      <dgm:spPr/>
      <dgm:t>
        <a:bodyPr/>
        <a:lstStyle/>
        <a:p>
          <a:endParaRPr lang="en-US"/>
        </a:p>
      </dgm:t>
    </dgm:pt>
    <dgm:pt modelId="{79D13D1D-7746-4055-8F99-A530D75E24C5}" type="pres">
      <dgm:prSet presAssocID="{9054764F-C38C-499C-B9E5-E7E23FD354A3}" presName="hierRoot2" presStyleCnt="0">
        <dgm:presLayoutVars>
          <dgm:hierBranch val="init"/>
        </dgm:presLayoutVars>
      </dgm:prSet>
      <dgm:spPr/>
    </dgm:pt>
    <dgm:pt modelId="{0781714C-B427-4DB4-8A32-2CEBB2E9E4DE}" type="pres">
      <dgm:prSet presAssocID="{9054764F-C38C-499C-B9E5-E7E23FD354A3}" presName="rootComposite" presStyleCnt="0"/>
      <dgm:spPr/>
    </dgm:pt>
    <dgm:pt modelId="{3FCBA01C-7255-4683-8389-45D6A2826906}" type="pres">
      <dgm:prSet presAssocID="{9054764F-C38C-499C-B9E5-E7E23FD354A3}" presName="rootText" presStyleLbl="node2" presStyleIdx="1" presStyleCnt="6">
        <dgm:presLayoutVars>
          <dgm:chPref val="3"/>
        </dgm:presLayoutVars>
      </dgm:prSet>
      <dgm:spPr/>
      <dgm:t>
        <a:bodyPr/>
        <a:lstStyle/>
        <a:p>
          <a:endParaRPr lang="en-US"/>
        </a:p>
      </dgm:t>
    </dgm:pt>
    <dgm:pt modelId="{E7B25C87-F3F8-4D72-BDF7-56873FE00EBD}" type="pres">
      <dgm:prSet presAssocID="{9054764F-C38C-499C-B9E5-E7E23FD354A3}" presName="rootConnector" presStyleLbl="node2" presStyleIdx="1" presStyleCnt="6"/>
      <dgm:spPr/>
      <dgm:t>
        <a:bodyPr/>
        <a:lstStyle/>
        <a:p>
          <a:endParaRPr lang="en-US"/>
        </a:p>
      </dgm:t>
    </dgm:pt>
    <dgm:pt modelId="{E80C3D58-5A1F-4B0F-84D9-296281981128}" type="pres">
      <dgm:prSet presAssocID="{9054764F-C38C-499C-B9E5-E7E23FD354A3}" presName="hierChild4" presStyleCnt="0"/>
      <dgm:spPr/>
    </dgm:pt>
    <dgm:pt modelId="{BA575771-4722-44BB-A8A0-1C0CCE49F577}" type="pres">
      <dgm:prSet presAssocID="{9054764F-C38C-499C-B9E5-E7E23FD354A3}" presName="hierChild5" presStyleCnt="0"/>
      <dgm:spPr/>
    </dgm:pt>
    <dgm:pt modelId="{DCF9CB84-E486-4BEB-BDC1-72A869387717}" type="pres">
      <dgm:prSet presAssocID="{82283475-7161-4857-8A44-C0E3994100AA}" presName="Name37" presStyleLbl="parChTrans1D2" presStyleIdx="2" presStyleCnt="6"/>
      <dgm:spPr/>
      <dgm:t>
        <a:bodyPr/>
        <a:lstStyle/>
        <a:p>
          <a:endParaRPr lang="en-US"/>
        </a:p>
      </dgm:t>
    </dgm:pt>
    <dgm:pt modelId="{550A8069-96C8-40D4-9A84-E809077B4D28}" type="pres">
      <dgm:prSet presAssocID="{6FEB1A30-1DE1-44DA-AF94-0A64714AC365}" presName="hierRoot2" presStyleCnt="0">
        <dgm:presLayoutVars>
          <dgm:hierBranch val="init"/>
        </dgm:presLayoutVars>
      </dgm:prSet>
      <dgm:spPr/>
    </dgm:pt>
    <dgm:pt modelId="{3249B996-2825-412C-BF2B-74B8CC5BF192}" type="pres">
      <dgm:prSet presAssocID="{6FEB1A30-1DE1-44DA-AF94-0A64714AC365}" presName="rootComposite" presStyleCnt="0"/>
      <dgm:spPr/>
    </dgm:pt>
    <dgm:pt modelId="{8575FD63-6215-4CB9-A355-AF8F9A3E37DE}" type="pres">
      <dgm:prSet presAssocID="{6FEB1A30-1DE1-44DA-AF94-0A64714AC365}" presName="rootText" presStyleLbl="node2" presStyleIdx="2" presStyleCnt="6">
        <dgm:presLayoutVars>
          <dgm:chPref val="3"/>
        </dgm:presLayoutVars>
      </dgm:prSet>
      <dgm:spPr/>
      <dgm:t>
        <a:bodyPr/>
        <a:lstStyle/>
        <a:p>
          <a:endParaRPr lang="en-US"/>
        </a:p>
      </dgm:t>
    </dgm:pt>
    <dgm:pt modelId="{530A7719-A1AB-4841-AF95-7AD7E5F359F6}" type="pres">
      <dgm:prSet presAssocID="{6FEB1A30-1DE1-44DA-AF94-0A64714AC365}" presName="rootConnector" presStyleLbl="node2" presStyleIdx="2" presStyleCnt="6"/>
      <dgm:spPr/>
      <dgm:t>
        <a:bodyPr/>
        <a:lstStyle/>
        <a:p>
          <a:endParaRPr lang="en-US"/>
        </a:p>
      </dgm:t>
    </dgm:pt>
    <dgm:pt modelId="{5123D154-F5C7-4561-9431-D15AF16C5DB0}" type="pres">
      <dgm:prSet presAssocID="{6FEB1A30-1DE1-44DA-AF94-0A64714AC365}" presName="hierChild4" presStyleCnt="0"/>
      <dgm:spPr/>
    </dgm:pt>
    <dgm:pt modelId="{0C2F2B3D-E6F5-4F35-A4C9-66344343F06E}" type="pres">
      <dgm:prSet presAssocID="{6FEB1A30-1DE1-44DA-AF94-0A64714AC365}" presName="hierChild5" presStyleCnt="0"/>
      <dgm:spPr/>
    </dgm:pt>
    <dgm:pt modelId="{F68DB74A-E8DB-466A-92EB-24B0D465EB3B}" type="pres">
      <dgm:prSet presAssocID="{534C6331-794D-4577-909E-22D8B84517DA}" presName="Name37" presStyleLbl="parChTrans1D2" presStyleIdx="3" presStyleCnt="6"/>
      <dgm:spPr/>
      <dgm:t>
        <a:bodyPr/>
        <a:lstStyle/>
        <a:p>
          <a:endParaRPr lang="en-US"/>
        </a:p>
      </dgm:t>
    </dgm:pt>
    <dgm:pt modelId="{69AD1CD2-501A-4F18-ADE7-50CF6589F7E4}" type="pres">
      <dgm:prSet presAssocID="{C84CAA4A-3A0E-40FF-B538-8D02B11D5358}" presName="hierRoot2" presStyleCnt="0">
        <dgm:presLayoutVars>
          <dgm:hierBranch val="init"/>
        </dgm:presLayoutVars>
      </dgm:prSet>
      <dgm:spPr/>
    </dgm:pt>
    <dgm:pt modelId="{FB50AE69-0927-43D6-ACFF-23CA2CFBFC6C}" type="pres">
      <dgm:prSet presAssocID="{C84CAA4A-3A0E-40FF-B538-8D02B11D5358}" presName="rootComposite" presStyleCnt="0"/>
      <dgm:spPr/>
    </dgm:pt>
    <dgm:pt modelId="{2F058F25-391A-4AD3-9564-604153569270}" type="pres">
      <dgm:prSet presAssocID="{C84CAA4A-3A0E-40FF-B538-8D02B11D5358}" presName="rootText" presStyleLbl="node2" presStyleIdx="3" presStyleCnt="6">
        <dgm:presLayoutVars>
          <dgm:chPref val="3"/>
        </dgm:presLayoutVars>
      </dgm:prSet>
      <dgm:spPr/>
      <dgm:t>
        <a:bodyPr/>
        <a:lstStyle/>
        <a:p>
          <a:endParaRPr lang="en-US"/>
        </a:p>
      </dgm:t>
    </dgm:pt>
    <dgm:pt modelId="{AC402136-F82C-4416-917E-B1FC86D12E0B}" type="pres">
      <dgm:prSet presAssocID="{C84CAA4A-3A0E-40FF-B538-8D02B11D5358}" presName="rootConnector" presStyleLbl="node2" presStyleIdx="3" presStyleCnt="6"/>
      <dgm:spPr/>
      <dgm:t>
        <a:bodyPr/>
        <a:lstStyle/>
        <a:p>
          <a:endParaRPr lang="en-US"/>
        </a:p>
      </dgm:t>
    </dgm:pt>
    <dgm:pt modelId="{BFF5886E-9F6A-48E8-9C6B-67AF2F81EB65}" type="pres">
      <dgm:prSet presAssocID="{C84CAA4A-3A0E-40FF-B538-8D02B11D5358}" presName="hierChild4" presStyleCnt="0"/>
      <dgm:spPr/>
    </dgm:pt>
    <dgm:pt modelId="{826314DF-EEA4-410F-8A7E-E02D0CFC89E3}" type="pres">
      <dgm:prSet presAssocID="{C84CAA4A-3A0E-40FF-B538-8D02B11D5358}" presName="hierChild5" presStyleCnt="0"/>
      <dgm:spPr/>
    </dgm:pt>
    <dgm:pt modelId="{ED735070-BE9A-464C-A98E-81FDEFD07A0E}" type="pres">
      <dgm:prSet presAssocID="{895F19F4-1959-44DD-A790-5F059FB86136}" presName="Name37" presStyleLbl="parChTrans1D2" presStyleIdx="4" presStyleCnt="6"/>
      <dgm:spPr/>
      <dgm:t>
        <a:bodyPr/>
        <a:lstStyle/>
        <a:p>
          <a:endParaRPr lang="en-US"/>
        </a:p>
      </dgm:t>
    </dgm:pt>
    <dgm:pt modelId="{8A1C4662-E561-4FB4-943E-46ACA7B05850}" type="pres">
      <dgm:prSet presAssocID="{2E03BEA6-2AD7-49CF-BD7F-1703503DFB64}" presName="hierRoot2" presStyleCnt="0">
        <dgm:presLayoutVars>
          <dgm:hierBranch val="init"/>
        </dgm:presLayoutVars>
      </dgm:prSet>
      <dgm:spPr/>
    </dgm:pt>
    <dgm:pt modelId="{BB7AC478-7093-4F8B-8D3E-1A8EC318B41A}" type="pres">
      <dgm:prSet presAssocID="{2E03BEA6-2AD7-49CF-BD7F-1703503DFB64}" presName="rootComposite" presStyleCnt="0"/>
      <dgm:spPr/>
    </dgm:pt>
    <dgm:pt modelId="{94C6664A-CC23-4875-B9D7-A0F5F2A58844}" type="pres">
      <dgm:prSet presAssocID="{2E03BEA6-2AD7-49CF-BD7F-1703503DFB64}" presName="rootText" presStyleLbl="node2" presStyleIdx="4" presStyleCnt="6">
        <dgm:presLayoutVars>
          <dgm:chPref val="3"/>
        </dgm:presLayoutVars>
      </dgm:prSet>
      <dgm:spPr/>
      <dgm:t>
        <a:bodyPr/>
        <a:lstStyle/>
        <a:p>
          <a:endParaRPr lang="en-US"/>
        </a:p>
      </dgm:t>
    </dgm:pt>
    <dgm:pt modelId="{DA67C266-F964-49F4-A16B-D3C0A2224121}" type="pres">
      <dgm:prSet presAssocID="{2E03BEA6-2AD7-49CF-BD7F-1703503DFB64}" presName="rootConnector" presStyleLbl="node2" presStyleIdx="4" presStyleCnt="6"/>
      <dgm:spPr/>
      <dgm:t>
        <a:bodyPr/>
        <a:lstStyle/>
        <a:p>
          <a:endParaRPr lang="en-US"/>
        </a:p>
      </dgm:t>
    </dgm:pt>
    <dgm:pt modelId="{5F3B20B1-CB0E-4D15-A799-8F275032DB14}" type="pres">
      <dgm:prSet presAssocID="{2E03BEA6-2AD7-49CF-BD7F-1703503DFB64}" presName="hierChild4" presStyleCnt="0"/>
      <dgm:spPr/>
    </dgm:pt>
    <dgm:pt modelId="{A66BBF5D-7251-4667-A3B5-30138C058C9D}" type="pres">
      <dgm:prSet presAssocID="{2E03BEA6-2AD7-49CF-BD7F-1703503DFB64}" presName="hierChild5" presStyleCnt="0"/>
      <dgm:spPr/>
    </dgm:pt>
    <dgm:pt modelId="{2450FD42-54DB-4CB4-9EF4-2CF68BA4A35D}" type="pres">
      <dgm:prSet presAssocID="{A74D4CD1-9C80-4504-ADB3-4C1FA7E8BCB1}" presName="Name37" presStyleLbl="parChTrans1D2" presStyleIdx="5" presStyleCnt="6"/>
      <dgm:spPr/>
      <dgm:t>
        <a:bodyPr/>
        <a:lstStyle/>
        <a:p>
          <a:endParaRPr lang="en-US"/>
        </a:p>
      </dgm:t>
    </dgm:pt>
    <dgm:pt modelId="{6DDDED64-6CF1-4796-BAA2-8DD32FD169C3}" type="pres">
      <dgm:prSet presAssocID="{85C14132-1A4B-44CC-8C33-D01FA7D1AAE9}" presName="hierRoot2" presStyleCnt="0">
        <dgm:presLayoutVars>
          <dgm:hierBranch val="init"/>
        </dgm:presLayoutVars>
      </dgm:prSet>
      <dgm:spPr/>
    </dgm:pt>
    <dgm:pt modelId="{74347550-1200-4510-855D-C7676F62435D}" type="pres">
      <dgm:prSet presAssocID="{85C14132-1A4B-44CC-8C33-D01FA7D1AAE9}" presName="rootComposite" presStyleCnt="0"/>
      <dgm:spPr/>
    </dgm:pt>
    <dgm:pt modelId="{E5392669-4AF8-4296-9D37-045B73CA0E9D}" type="pres">
      <dgm:prSet presAssocID="{85C14132-1A4B-44CC-8C33-D01FA7D1AAE9}" presName="rootText" presStyleLbl="node2" presStyleIdx="5" presStyleCnt="6">
        <dgm:presLayoutVars>
          <dgm:chPref val="3"/>
        </dgm:presLayoutVars>
      </dgm:prSet>
      <dgm:spPr/>
      <dgm:t>
        <a:bodyPr/>
        <a:lstStyle/>
        <a:p>
          <a:endParaRPr lang="en-US"/>
        </a:p>
      </dgm:t>
    </dgm:pt>
    <dgm:pt modelId="{5080CEC0-C6D9-4A99-ACD3-885886BBDA5A}" type="pres">
      <dgm:prSet presAssocID="{85C14132-1A4B-44CC-8C33-D01FA7D1AAE9}" presName="rootConnector" presStyleLbl="node2" presStyleIdx="5" presStyleCnt="6"/>
      <dgm:spPr/>
      <dgm:t>
        <a:bodyPr/>
        <a:lstStyle/>
        <a:p>
          <a:endParaRPr lang="en-US"/>
        </a:p>
      </dgm:t>
    </dgm:pt>
    <dgm:pt modelId="{8ABE48D9-07D8-4EC2-8344-E2D68BF116C6}" type="pres">
      <dgm:prSet presAssocID="{85C14132-1A4B-44CC-8C33-D01FA7D1AAE9}" presName="hierChild4" presStyleCnt="0"/>
      <dgm:spPr/>
    </dgm:pt>
    <dgm:pt modelId="{83D1BDA1-165E-44D8-92AB-E50CDE82074B}" type="pres">
      <dgm:prSet presAssocID="{85C14132-1A4B-44CC-8C33-D01FA7D1AAE9}" presName="hierChild5" presStyleCnt="0"/>
      <dgm:spPr/>
    </dgm:pt>
    <dgm:pt modelId="{998D03DB-5930-49A5-BB81-087E837382B3}" type="pres">
      <dgm:prSet presAssocID="{E8CFD198-9E89-4539-B3A8-344A1C628068}" presName="hierChild3" presStyleCnt="0"/>
      <dgm:spPr/>
    </dgm:pt>
  </dgm:ptLst>
  <dgm:cxnLst>
    <dgm:cxn modelId="{AF7D0C45-C0FF-4E8D-B3C2-FA306B8AA015}" type="presOf" srcId="{895F19F4-1959-44DD-A790-5F059FB86136}" destId="{ED735070-BE9A-464C-A98E-81FDEFD07A0E}" srcOrd="0" destOrd="0" presId="urn:microsoft.com/office/officeart/2005/8/layout/orgChart1"/>
    <dgm:cxn modelId="{BF28358D-DCFB-40F3-94AC-B5D9D4041E01}" type="presOf" srcId="{9054764F-C38C-499C-B9E5-E7E23FD354A3}" destId="{E7B25C87-F3F8-4D72-BDF7-56873FE00EBD}" srcOrd="1" destOrd="0" presId="urn:microsoft.com/office/officeart/2005/8/layout/orgChart1"/>
    <dgm:cxn modelId="{8457CCA6-A100-4069-B76F-AF9298FFD27A}" type="presOf" srcId="{4B705181-5B32-42D1-ADDE-C6CE75AAFF44}" destId="{E8F45184-6E23-4496-90C3-CEE2AC22A425}" srcOrd="0" destOrd="0" presId="urn:microsoft.com/office/officeart/2005/8/layout/orgChart1"/>
    <dgm:cxn modelId="{274EFE3A-58A7-4E08-ADA7-94C554CAD9EA}" srcId="{E8CFD198-9E89-4539-B3A8-344A1C628068}" destId="{6FEB1A30-1DE1-44DA-AF94-0A64714AC365}" srcOrd="2" destOrd="0" parTransId="{82283475-7161-4857-8A44-C0E3994100AA}" sibTransId="{CD1DFEE0-B137-4F01-9AD0-53CFEBE76430}"/>
    <dgm:cxn modelId="{447167D0-1CEA-4C93-804A-C75ADF4C8261}" type="presOf" srcId="{85C14132-1A4B-44CC-8C33-D01FA7D1AAE9}" destId="{E5392669-4AF8-4296-9D37-045B73CA0E9D}" srcOrd="0" destOrd="0" presId="urn:microsoft.com/office/officeart/2005/8/layout/orgChart1"/>
    <dgm:cxn modelId="{9B58AE9B-1D8E-41E0-B56F-F20EB84D93C4}" type="presOf" srcId="{C84CAA4A-3A0E-40FF-B538-8D02B11D5358}" destId="{2F058F25-391A-4AD3-9564-604153569270}" srcOrd="0" destOrd="0" presId="urn:microsoft.com/office/officeart/2005/8/layout/orgChart1"/>
    <dgm:cxn modelId="{56A6254B-DCB7-4B47-B8EC-2EE45CA2822E}" type="presOf" srcId="{6FEB1A30-1DE1-44DA-AF94-0A64714AC365}" destId="{8575FD63-6215-4CB9-A355-AF8F9A3E37DE}" srcOrd="0" destOrd="0" presId="urn:microsoft.com/office/officeart/2005/8/layout/orgChart1"/>
    <dgm:cxn modelId="{188F5ED8-BC31-4778-9B10-9AA2639E680D}" type="presOf" srcId="{6E5723E0-07A3-49A1-B515-D2022865F9F0}" destId="{D697072F-C22F-4E6B-BE08-717011ADC280}" srcOrd="0" destOrd="0" presId="urn:microsoft.com/office/officeart/2005/8/layout/orgChart1"/>
    <dgm:cxn modelId="{9CE7BACD-AABC-4EBD-B91E-B2B7FEFCAB7B}" type="presOf" srcId="{6E5723E0-07A3-49A1-B515-D2022865F9F0}" destId="{04D2F43F-413D-434F-A3EB-36AB003F584F}" srcOrd="1" destOrd="0" presId="urn:microsoft.com/office/officeart/2005/8/layout/orgChart1"/>
    <dgm:cxn modelId="{C3DE3247-F545-4B5F-A333-2AAFFCD8EADB}" srcId="{3F8CCB0C-50AD-4C20-AADF-F8EF2459AC0C}" destId="{E8CFD198-9E89-4539-B3A8-344A1C628068}" srcOrd="0" destOrd="0" parTransId="{FE3AE0E0-CED7-4528-9ED4-D14B91DCB7CB}" sibTransId="{DEA46C6C-1CE9-45E4-A762-7DA662955919}"/>
    <dgm:cxn modelId="{6F69033A-AE02-45FB-9DB1-A32EC02963EA}" type="presOf" srcId="{3F8CCB0C-50AD-4C20-AADF-F8EF2459AC0C}" destId="{8DA9BE02-B75E-418B-8576-386BDD0EECB5}" srcOrd="0" destOrd="0" presId="urn:microsoft.com/office/officeart/2005/8/layout/orgChart1"/>
    <dgm:cxn modelId="{EA0BC461-3E09-429E-A86E-036C27208A47}" type="presOf" srcId="{093327E4-B4B3-4924-8D55-87555F0D9695}" destId="{BDD55BC8-0C85-48AF-BBCC-EE2F09FE3782}" srcOrd="0" destOrd="0" presId="urn:microsoft.com/office/officeart/2005/8/layout/orgChart1"/>
    <dgm:cxn modelId="{0EE4E85A-AD2C-4DE3-93F6-B9488A059595}" type="presOf" srcId="{A74D4CD1-9C80-4504-ADB3-4C1FA7E8BCB1}" destId="{2450FD42-54DB-4CB4-9EF4-2CF68BA4A35D}" srcOrd="0" destOrd="0" presId="urn:microsoft.com/office/officeart/2005/8/layout/orgChart1"/>
    <dgm:cxn modelId="{BA0EF6AF-EFD0-4F63-BBD4-4F78DDAEAA15}" type="presOf" srcId="{6FEB1A30-1DE1-44DA-AF94-0A64714AC365}" destId="{530A7719-A1AB-4841-AF95-7AD7E5F359F6}" srcOrd="1" destOrd="0" presId="urn:microsoft.com/office/officeart/2005/8/layout/orgChart1"/>
    <dgm:cxn modelId="{9265E468-B5C5-4C69-98A1-E04CBB02B2F0}" type="presOf" srcId="{82283475-7161-4857-8A44-C0E3994100AA}" destId="{DCF9CB84-E486-4BEB-BDC1-72A869387717}" srcOrd="0" destOrd="0" presId="urn:microsoft.com/office/officeart/2005/8/layout/orgChart1"/>
    <dgm:cxn modelId="{AD459D23-9809-4554-93E1-ADEE12FB61B6}" type="presOf" srcId="{2E03BEA6-2AD7-49CF-BD7F-1703503DFB64}" destId="{DA67C266-F964-49F4-A16B-D3C0A2224121}" srcOrd="1" destOrd="0" presId="urn:microsoft.com/office/officeart/2005/8/layout/orgChart1"/>
    <dgm:cxn modelId="{621D8AE1-2BBB-4260-8B9C-0A4D759A80F4}" type="presOf" srcId="{E8CFD198-9E89-4539-B3A8-344A1C628068}" destId="{5FD3D812-494D-4F47-A892-7A9E3FAF3334}" srcOrd="1" destOrd="0" presId="urn:microsoft.com/office/officeart/2005/8/layout/orgChart1"/>
    <dgm:cxn modelId="{BBD2EC74-2BAC-4227-8BDB-1F026B8BFBC8}" srcId="{E8CFD198-9E89-4539-B3A8-344A1C628068}" destId="{6E5723E0-07A3-49A1-B515-D2022865F9F0}" srcOrd="0" destOrd="0" parTransId="{093327E4-B4B3-4924-8D55-87555F0D9695}" sibTransId="{1C78F848-366D-4259-A712-2DA9D2E46A09}"/>
    <dgm:cxn modelId="{15FE9DDA-52E5-42FB-B8F9-0B99849D1842}" type="presOf" srcId="{C84CAA4A-3A0E-40FF-B538-8D02B11D5358}" destId="{AC402136-F82C-4416-917E-B1FC86D12E0B}" srcOrd="1" destOrd="0" presId="urn:microsoft.com/office/officeart/2005/8/layout/orgChart1"/>
    <dgm:cxn modelId="{29A99C39-4F39-4B0B-B96A-962271C41B1F}" srcId="{E8CFD198-9E89-4539-B3A8-344A1C628068}" destId="{9054764F-C38C-499C-B9E5-E7E23FD354A3}" srcOrd="1" destOrd="0" parTransId="{4B705181-5B32-42D1-ADDE-C6CE75AAFF44}" sibTransId="{0EEB33B0-4E80-40F3-8F78-ECC2671C0650}"/>
    <dgm:cxn modelId="{CA697E8D-AB59-4545-A857-34335515E7DB}" srcId="{E8CFD198-9E89-4539-B3A8-344A1C628068}" destId="{85C14132-1A4B-44CC-8C33-D01FA7D1AAE9}" srcOrd="5" destOrd="0" parTransId="{A74D4CD1-9C80-4504-ADB3-4C1FA7E8BCB1}" sibTransId="{E74F67EF-696C-43C7-A3B1-CC264AD0EA47}"/>
    <dgm:cxn modelId="{A641E223-4DA7-43BA-9FEC-D004A6A07FC6}" type="presOf" srcId="{9054764F-C38C-499C-B9E5-E7E23FD354A3}" destId="{3FCBA01C-7255-4683-8389-45D6A2826906}" srcOrd="0" destOrd="0" presId="urn:microsoft.com/office/officeart/2005/8/layout/orgChart1"/>
    <dgm:cxn modelId="{0C18A1E1-4283-491D-A1C6-78D02CE2B185}" srcId="{E8CFD198-9E89-4539-B3A8-344A1C628068}" destId="{C84CAA4A-3A0E-40FF-B538-8D02B11D5358}" srcOrd="3" destOrd="0" parTransId="{534C6331-794D-4577-909E-22D8B84517DA}" sibTransId="{701FC8D8-3FF2-4D53-A7B6-3678D2075627}"/>
    <dgm:cxn modelId="{74C1C720-2603-4220-9C78-D284039887E2}" type="presOf" srcId="{534C6331-794D-4577-909E-22D8B84517DA}" destId="{F68DB74A-E8DB-466A-92EB-24B0D465EB3B}" srcOrd="0" destOrd="0" presId="urn:microsoft.com/office/officeart/2005/8/layout/orgChart1"/>
    <dgm:cxn modelId="{90C55905-D842-4E39-B57A-D76B52D0DFDB}" srcId="{E8CFD198-9E89-4539-B3A8-344A1C628068}" destId="{2E03BEA6-2AD7-49CF-BD7F-1703503DFB64}" srcOrd="4" destOrd="0" parTransId="{895F19F4-1959-44DD-A790-5F059FB86136}" sibTransId="{713596D8-8B9F-4BE0-8205-CC7209189F9B}"/>
    <dgm:cxn modelId="{CDF0CFBC-5651-4880-9AC5-D90AC8E31CA0}" type="presOf" srcId="{E8CFD198-9E89-4539-B3A8-344A1C628068}" destId="{FCD41798-BB8B-4C77-9196-74B55C57E8F8}" srcOrd="0" destOrd="0" presId="urn:microsoft.com/office/officeart/2005/8/layout/orgChart1"/>
    <dgm:cxn modelId="{0415329D-55BE-40E4-97B4-05DF34F2D419}" type="presOf" srcId="{85C14132-1A4B-44CC-8C33-D01FA7D1AAE9}" destId="{5080CEC0-C6D9-4A99-ACD3-885886BBDA5A}" srcOrd="1" destOrd="0" presId="urn:microsoft.com/office/officeart/2005/8/layout/orgChart1"/>
    <dgm:cxn modelId="{9598EF03-9F4E-4357-95FE-D8344F61B654}" type="presOf" srcId="{2E03BEA6-2AD7-49CF-BD7F-1703503DFB64}" destId="{94C6664A-CC23-4875-B9D7-A0F5F2A58844}" srcOrd="0" destOrd="0" presId="urn:microsoft.com/office/officeart/2005/8/layout/orgChart1"/>
    <dgm:cxn modelId="{5A4CDFCE-FD53-48F7-B322-834FC50979E7}" type="presParOf" srcId="{8DA9BE02-B75E-418B-8576-386BDD0EECB5}" destId="{D9857D05-065C-47FE-BE18-55C412B9552C}" srcOrd="0" destOrd="0" presId="urn:microsoft.com/office/officeart/2005/8/layout/orgChart1"/>
    <dgm:cxn modelId="{37AF5841-FAA9-47BB-B11A-876A75112970}" type="presParOf" srcId="{D9857D05-065C-47FE-BE18-55C412B9552C}" destId="{05D5597E-DB5B-4ED2-B7E2-642A44913927}" srcOrd="0" destOrd="0" presId="urn:microsoft.com/office/officeart/2005/8/layout/orgChart1"/>
    <dgm:cxn modelId="{B0C84570-9F76-4B40-82E7-E07BD1BF3C39}" type="presParOf" srcId="{05D5597E-DB5B-4ED2-B7E2-642A44913927}" destId="{FCD41798-BB8B-4C77-9196-74B55C57E8F8}" srcOrd="0" destOrd="0" presId="urn:microsoft.com/office/officeart/2005/8/layout/orgChart1"/>
    <dgm:cxn modelId="{3EAAB25F-E5F0-4CE3-B9D6-9B1A1116FDF5}" type="presParOf" srcId="{05D5597E-DB5B-4ED2-B7E2-642A44913927}" destId="{5FD3D812-494D-4F47-A892-7A9E3FAF3334}" srcOrd="1" destOrd="0" presId="urn:microsoft.com/office/officeart/2005/8/layout/orgChart1"/>
    <dgm:cxn modelId="{8E257C28-8C81-4CBA-A13E-263E679C5252}" type="presParOf" srcId="{D9857D05-065C-47FE-BE18-55C412B9552C}" destId="{00A482D8-A0C6-491C-BF7C-9B808839F88E}" srcOrd="1" destOrd="0" presId="urn:microsoft.com/office/officeart/2005/8/layout/orgChart1"/>
    <dgm:cxn modelId="{4880A590-DDAB-4482-B83B-5C97775BAACE}" type="presParOf" srcId="{00A482D8-A0C6-491C-BF7C-9B808839F88E}" destId="{BDD55BC8-0C85-48AF-BBCC-EE2F09FE3782}" srcOrd="0" destOrd="0" presId="urn:microsoft.com/office/officeart/2005/8/layout/orgChart1"/>
    <dgm:cxn modelId="{1CADF3C9-EB54-4A9B-84DD-9CD04371BCDD}" type="presParOf" srcId="{00A482D8-A0C6-491C-BF7C-9B808839F88E}" destId="{84DF4974-B779-4C4D-A836-3AFAF7297910}" srcOrd="1" destOrd="0" presId="urn:microsoft.com/office/officeart/2005/8/layout/orgChart1"/>
    <dgm:cxn modelId="{01A14E01-0F13-4E17-8271-CBD57F30125E}" type="presParOf" srcId="{84DF4974-B779-4C4D-A836-3AFAF7297910}" destId="{270E4245-785E-4CA2-8EFA-D19B047E06D5}" srcOrd="0" destOrd="0" presId="urn:microsoft.com/office/officeart/2005/8/layout/orgChart1"/>
    <dgm:cxn modelId="{6FAE5E36-2349-4F05-B5AE-6DB22C94EBBE}" type="presParOf" srcId="{270E4245-785E-4CA2-8EFA-D19B047E06D5}" destId="{D697072F-C22F-4E6B-BE08-717011ADC280}" srcOrd="0" destOrd="0" presId="urn:microsoft.com/office/officeart/2005/8/layout/orgChart1"/>
    <dgm:cxn modelId="{1D7719E9-6833-43E9-8944-844B8DF8AB91}" type="presParOf" srcId="{270E4245-785E-4CA2-8EFA-D19B047E06D5}" destId="{04D2F43F-413D-434F-A3EB-36AB003F584F}" srcOrd="1" destOrd="0" presId="urn:microsoft.com/office/officeart/2005/8/layout/orgChart1"/>
    <dgm:cxn modelId="{391778F5-F888-4694-8A88-BD21777D1D39}" type="presParOf" srcId="{84DF4974-B779-4C4D-A836-3AFAF7297910}" destId="{98CED43D-C27A-48F4-B9AB-583F9AB6A8BA}" srcOrd="1" destOrd="0" presId="urn:microsoft.com/office/officeart/2005/8/layout/orgChart1"/>
    <dgm:cxn modelId="{91D78309-6A0C-41CF-9677-7F84BACE5264}" type="presParOf" srcId="{84DF4974-B779-4C4D-A836-3AFAF7297910}" destId="{02FA0165-E8C1-460E-80EF-116E9DBB9293}" srcOrd="2" destOrd="0" presId="urn:microsoft.com/office/officeart/2005/8/layout/orgChart1"/>
    <dgm:cxn modelId="{F2458899-7074-4DE9-BD19-5A11FA9CF74B}" type="presParOf" srcId="{00A482D8-A0C6-491C-BF7C-9B808839F88E}" destId="{E8F45184-6E23-4496-90C3-CEE2AC22A425}" srcOrd="2" destOrd="0" presId="urn:microsoft.com/office/officeart/2005/8/layout/orgChart1"/>
    <dgm:cxn modelId="{F47EB377-85EC-4756-A62E-32CB72ACDB15}" type="presParOf" srcId="{00A482D8-A0C6-491C-BF7C-9B808839F88E}" destId="{79D13D1D-7746-4055-8F99-A530D75E24C5}" srcOrd="3" destOrd="0" presId="urn:microsoft.com/office/officeart/2005/8/layout/orgChart1"/>
    <dgm:cxn modelId="{6704BF79-CC83-40A0-93CA-953EBC0690AC}" type="presParOf" srcId="{79D13D1D-7746-4055-8F99-A530D75E24C5}" destId="{0781714C-B427-4DB4-8A32-2CEBB2E9E4DE}" srcOrd="0" destOrd="0" presId="urn:microsoft.com/office/officeart/2005/8/layout/orgChart1"/>
    <dgm:cxn modelId="{1E178BA2-D403-4A72-B8DD-F8B41A6EE9E5}" type="presParOf" srcId="{0781714C-B427-4DB4-8A32-2CEBB2E9E4DE}" destId="{3FCBA01C-7255-4683-8389-45D6A2826906}" srcOrd="0" destOrd="0" presId="urn:microsoft.com/office/officeart/2005/8/layout/orgChart1"/>
    <dgm:cxn modelId="{A1036DBE-B0A8-4302-A7C3-9C1152E52821}" type="presParOf" srcId="{0781714C-B427-4DB4-8A32-2CEBB2E9E4DE}" destId="{E7B25C87-F3F8-4D72-BDF7-56873FE00EBD}" srcOrd="1" destOrd="0" presId="urn:microsoft.com/office/officeart/2005/8/layout/orgChart1"/>
    <dgm:cxn modelId="{0C15C859-785F-47C9-A3E3-5AFA31749E2F}" type="presParOf" srcId="{79D13D1D-7746-4055-8F99-A530D75E24C5}" destId="{E80C3D58-5A1F-4B0F-84D9-296281981128}" srcOrd="1" destOrd="0" presId="urn:microsoft.com/office/officeart/2005/8/layout/orgChart1"/>
    <dgm:cxn modelId="{B0C36E8C-20AD-4D20-BCEA-238EF5B9FBA3}" type="presParOf" srcId="{79D13D1D-7746-4055-8F99-A530D75E24C5}" destId="{BA575771-4722-44BB-A8A0-1C0CCE49F577}" srcOrd="2" destOrd="0" presId="urn:microsoft.com/office/officeart/2005/8/layout/orgChart1"/>
    <dgm:cxn modelId="{CAE24DE7-A652-4F4B-A734-3AF15F153A35}" type="presParOf" srcId="{00A482D8-A0C6-491C-BF7C-9B808839F88E}" destId="{DCF9CB84-E486-4BEB-BDC1-72A869387717}" srcOrd="4" destOrd="0" presId="urn:microsoft.com/office/officeart/2005/8/layout/orgChart1"/>
    <dgm:cxn modelId="{6481E5E5-CAE2-4C59-8657-BA2B882BC7F2}" type="presParOf" srcId="{00A482D8-A0C6-491C-BF7C-9B808839F88E}" destId="{550A8069-96C8-40D4-9A84-E809077B4D28}" srcOrd="5" destOrd="0" presId="urn:microsoft.com/office/officeart/2005/8/layout/orgChart1"/>
    <dgm:cxn modelId="{3815EC8F-3905-467D-90A0-ABE489651201}" type="presParOf" srcId="{550A8069-96C8-40D4-9A84-E809077B4D28}" destId="{3249B996-2825-412C-BF2B-74B8CC5BF192}" srcOrd="0" destOrd="0" presId="urn:microsoft.com/office/officeart/2005/8/layout/orgChart1"/>
    <dgm:cxn modelId="{E8BD3C3D-6D45-423F-A1CE-C0143A1FA524}" type="presParOf" srcId="{3249B996-2825-412C-BF2B-74B8CC5BF192}" destId="{8575FD63-6215-4CB9-A355-AF8F9A3E37DE}" srcOrd="0" destOrd="0" presId="urn:microsoft.com/office/officeart/2005/8/layout/orgChart1"/>
    <dgm:cxn modelId="{F59DBB30-F6C9-4D42-BF56-6EAA3A5CD6F3}" type="presParOf" srcId="{3249B996-2825-412C-BF2B-74B8CC5BF192}" destId="{530A7719-A1AB-4841-AF95-7AD7E5F359F6}" srcOrd="1" destOrd="0" presId="urn:microsoft.com/office/officeart/2005/8/layout/orgChart1"/>
    <dgm:cxn modelId="{5BA4EB63-E574-4DB5-AB7A-E17C6318D513}" type="presParOf" srcId="{550A8069-96C8-40D4-9A84-E809077B4D28}" destId="{5123D154-F5C7-4561-9431-D15AF16C5DB0}" srcOrd="1" destOrd="0" presId="urn:microsoft.com/office/officeart/2005/8/layout/orgChart1"/>
    <dgm:cxn modelId="{2EA114AE-F835-4C7F-9825-63B8D93D2F1E}" type="presParOf" srcId="{550A8069-96C8-40D4-9A84-E809077B4D28}" destId="{0C2F2B3D-E6F5-4F35-A4C9-66344343F06E}" srcOrd="2" destOrd="0" presId="urn:microsoft.com/office/officeart/2005/8/layout/orgChart1"/>
    <dgm:cxn modelId="{37D0DC92-2485-4944-8874-D4AFF33CEF4A}" type="presParOf" srcId="{00A482D8-A0C6-491C-BF7C-9B808839F88E}" destId="{F68DB74A-E8DB-466A-92EB-24B0D465EB3B}" srcOrd="6" destOrd="0" presId="urn:microsoft.com/office/officeart/2005/8/layout/orgChart1"/>
    <dgm:cxn modelId="{C7907A59-0D12-4D38-9255-16FD5C8952B6}" type="presParOf" srcId="{00A482D8-A0C6-491C-BF7C-9B808839F88E}" destId="{69AD1CD2-501A-4F18-ADE7-50CF6589F7E4}" srcOrd="7" destOrd="0" presId="urn:microsoft.com/office/officeart/2005/8/layout/orgChart1"/>
    <dgm:cxn modelId="{CEB4139D-4C67-4029-9071-8FA9CFEF44D9}" type="presParOf" srcId="{69AD1CD2-501A-4F18-ADE7-50CF6589F7E4}" destId="{FB50AE69-0927-43D6-ACFF-23CA2CFBFC6C}" srcOrd="0" destOrd="0" presId="urn:microsoft.com/office/officeart/2005/8/layout/orgChart1"/>
    <dgm:cxn modelId="{86E98C4E-BBF8-41B3-8AFB-471BE0F5CFD6}" type="presParOf" srcId="{FB50AE69-0927-43D6-ACFF-23CA2CFBFC6C}" destId="{2F058F25-391A-4AD3-9564-604153569270}" srcOrd="0" destOrd="0" presId="urn:microsoft.com/office/officeart/2005/8/layout/orgChart1"/>
    <dgm:cxn modelId="{7C8A4D7C-C9EB-4A02-B51C-B5F9D335B91A}" type="presParOf" srcId="{FB50AE69-0927-43D6-ACFF-23CA2CFBFC6C}" destId="{AC402136-F82C-4416-917E-B1FC86D12E0B}" srcOrd="1" destOrd="0" presId="urn:microsoft.com/office/officeart/2005/8/layout/orgChart1"/>
    <dgm:cxn modelId="{CD489EEC-2749-4EF2-ABC0-26BED16DD4CD}" type="presParOf" srcId="{69AD1CD2-501A-4F18-ADE7-50CF6589F7E4}" destId="{BFF5886E-9F6A-48E8-9C6B-67AF2F81EB65}" srcOrd="1" destOrd="0" presId="urn:microsoft.com/office/officeart/2005/8/layout/orgChart1"/>
    <dgm:cxn modelId="{662C2515-AABA-49DD-A2A4-04A37303F417}" type="presParOf" srcId="{69AD1CD2-501A-4F18-ADE7-50CF6589F7E4}" destId="{826314DF-EEA4-410F-8A7E-E02D0CFC89E3}" srcOrd="2" destOrd="0" presId="urn:microsoft.com/office/officeart/2005/8/layout/orgChart1"/>
    <dgm:cxn modelId="{94018B9A-9180-4C3B-AD08-D84BCA92ED6D}" type="presParOf" srcId="{00A482D8-A0C6-491C-BF7C-9B808839F88E}" destId="{ED735070-BE9A-464C-A98E-81FDEFD07A0E}" srcOrd="8" destOrd="0" presId="urn:microsoft.com/office/officeart/2005/8/layout/orgChart1"/>
    <dgm:cxn modelId="{4650042F-50CC-4463-8E5F-748F33367117}" type="presParOf" srcId="{00A482D8-A0C6-491C-BF7C-9B808839F88E}" destId="{8A1C4662-E561-4FB4-943E-46ACA7B05850}" srcOrd="9" destOrd="0" presId="urn:microsoft.com/office/officeart/2005/8/layout/orgChart1"/>
    <dgm:cxn modelId="{762C73C6-FAD6-4776-BEF1-03349205DC57}" type="presParOf" srcId="{8A1C4662-E561-4FB4-943E-46ACA7B05850}" destId="{BB7AC478-7093-4F8B-8D3E-1A8EC318B41A}" srcOrd="0" destOrd="0" presId="urn:microsoft.com/office/officeart/2005/8/layout/orgChart1"/>
    <dgm:cxn modelId="{981F5CF3-36AA-4308-84E6-2A7618519132}" type="presParOf" srcId="{BB7AC478-7093-4F8B-8D3E-1A8EC318B41A}" destId="{94C6664A-CC23-4875-B9D7-A0F5F2A58844}" srcOrd="0" destOrd="0" presId="urn:microsoft.com/office/officeart/2005/8/layout/orgChart1"/>
    <dgm:cxn modelId="{E8CF0F0C-DDB0-4B4A-9C9F-9E50C549E10F}" type="presParOf" srcId="{BB7AC478-7093-4F8B-8D3E-1A8EC318B41A}" destId="{DA67C266-F964-49F4-A16B-D3C0A2224121}" srcOrd="1" destOrd="0" presId="urn:microsoft.com/office/officeart/2005/8/layout/orgChart1"/>
    <dgm:cxn modelId="{2AEFBC5F-1218-411E-9823-EEDD08F22C34}" type="presParOf" srcId="{8A1C4662-E561-4FB4-943E-46ACA7B05850}" destId="{5F3B20B1-CB0E-4D15-A799-8F275032DB14}" srcOrd="1" destOrd="0" presId="urn:microsoft.com/office/officeart/2005/8/layout/orgChart1"/>
    <dgm:cxn modelId="{DC3F0BED-B1DF-4C1A-8D0F-538A00F676CF}" type="presParOf" srcId="{8A1C4662-E561-4FB4-943E-46ACA7B05850}" destId="{A66BBF5D-7251-4667-A3B5-30138C058C9D}" srcOrd="2" destOrd="0" presId="urn:microsoft.com/office/officeart/2005/8/layout/orgChart1"/>
    <dgm:cxn modelId="{4BBAE7CE-756D-4351-936A-7D2B72772559}" type="presParOf" srcId="{00A482D8-A0C6-491C-BF7C-9B808839F88E}" destId="{2450FD42-54DB-4CB4-9EF4-2CF68BA4A35D}" srcOrd="10" destOrd="0" presId="urn:microsoft.com/office/officeart/2005/8/layout/orgChart1"/>
    <dgm:cxn modelId="{A1CC0302-0FA1-41B2-A7C3-1CE563B8AC53}" type="presParOf" srcId="{00A482D8-A0C6-491C-BF7C-9B808839F88E}" destId="{6DDDED64-6CF1-4796-BAA2-8DD32FD169C3}" srcOrd="11" destOrd="0" presId="urn:microsoft.com/office/officeart/2005/8/layout/orgChart1"/>
    <dgm:cxn modelId="{98FB9A7C-5398-4E14-82E5-F39836953D1D}" type="presParOf" srcId="{6DDDED64-6CF1-4796-BAA2-8DD32FD169C3}" destId="{74347550-1200-4510-855D-C7676F62435D}" srcOrd="0" destOrd="0" presId="urn:microsoft.com/office/officeart/2005/8/layout/orgChart1"/>
    <dgm:cxn modelId="{96D8B43D-E0A5-471D-83B8-AED0BDF2BB57}" type="presParOf" srcId="{74347550-1200-4510-855D-C7676F62435D}" destId="{E5392669-4AF8-4296-9D37-045B73CA0E9D}" srcOrd="0" destOrd="0" presId="urn:microsoft.com/office/officeart/2005/8/layout/orgChart1"/>
    <dgm:cxn modelId="{7800E008-F19C-4574-A481-12E1C17E3406}" type="presParOf" srcId="{74347550-1200-4510-855D-C7676F62435D}" destId="{5080CEC0-C6D9-4A99-ACD3-885886BBDA5A}" srcOrd="1" destOrd="0" presId="urn:microsoft.com/office/officeart/2005/8/layout/orgChart1"/>
    <dgm:cxn modelId="{8214E7D1-642D-41A1-86B8-4C2874EBA33C}" type="presParOf" srcId="{6DDDED64-6CF1-4796-BAA2-8DD32FD169C3}" destId="{8ABE48D9-07D8-4EC2-8344-E2D68BF116C6}" srcOrd="1" destOrd="0" presId="urn:microsoft.com/office/officeart/2005/8/layout/orgChart1"/>
    <dgm:cxn modelId="{53D96BFA-BF80-4031-BFAF-32585750511F}" type="presParOf" srcId="{6DDDED64-6CF1-4796-BAA2-8DD32FD169C3}" destId="{83D1BDA1-165E-44D8-92AB-E50CDE82074B}" srcOrd="2" destOrd="0" presId="urn:microsoft.com/office/officeart/2005/8/layout/orgChart1"/>
    <dgm:cxn modelId="{2C0A13E9-CD12-4F7C-994C-5665A529A5FB}" type="presParOf" srcId="{D9857D05-065C-47FE-BE18-55C412B9552C}" destId="{998D03DB-5930-49A5-BB81-087E837382B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CCB0C-50AD-4C20-AADF-F8EF2459AC0C}"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E8CFD198-9E89-4539-B3A8-344A1C628068}">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Lead PIO</a:t>
          </a:r>
          <a:endParaRPr lang="en-US" dirty="0"/>
        </a:p>
      </dgm:t>
    </dgm:pt>
    <dgm:pt modelId="{FE3AE0E0-CED7-4528-9ED4-D14B91DCB7CB}" type="parTrans" cxnId="{C3DE3247-F545-4B5F-A333-2AAFFCD8EADB}">
      <dgm:prSet/>
      <dgm:spPr/>
      <dgm:t>
        <a:bodyPr/>
        <a:lstStyle/>
        <a:p>
          <a:endParaRPr lang="en-US"/>
        </a:p>
      </dgm:t>
    </dgm:pt>
    <dgm:pt modelId="{DEA46C6C-1CE9-45E4-A762-7DA662955919}" type="sibTrans" cxnId="{C3DE3247-F545-4B5F-A333-2AAFFCD8EADB}">
      <dgm:prSet/>
      <dgm:spPr/>
      <dgm:t>
        <a:bodyPr/>
        <a:lstStyle/>
        <a:p>
          <a:endParaRPr lang="en-US"/>
        </a:p>
      </dgm:t>
    </dgm:pt>
    <dgm:pt modelId="{4B95D824-10C8-40BD-BECF-ED42B81DDCF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E-Trapline</a:t>
          </a:r>
        </a:p>
      </dgm:t>
    </dgm:pt>
    <dgm:pt modelId="{D8836934-622F-43DD-B73A-9CB5700B1342}" type="parTrans" cxnId="{A99D97D1-A08C-4D6D-AA37-0F9A2DB1A580}">
      <dgm:prSet/>
      <dgm:spPr/>
      <dgm:t>
        <a:bodyPr/>
        <a:lstStyle/>
        <a:p>
          <a:endParaRPr lang="en-US"/>
        </a:p>
      </dgm:t>
    </dgm:pt>
    <dgm:pt modelId="{5DAB79E0-4567-447E-B6FF-F59653CA7DB0}" type="sibTrans" cxnId="{A99D97D1-A08C-4D6D-AA37-0F9A2DB1A580}">
      <dgm:prSet/>
      <dgm:spPr/>
      <dgm:t>
        <a:bodyPr/>
        <a:lstStyle/>
        <a:p>
          <a:endParaRPr lang="en-US"/>
        </a:p>
      </dgm:t>
    </dgm:pt>
    <dgm:pt modelId="{669B3E4C-62D8-4A62-B975-D4310A0D2BFC}">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Community</a:t>
          </a:r>
        </a:p>
      </dgm:t>
    </dgm:pt>
    <dgm:pt modelId="{004219A2-4EB3-42CE-840B-0DA5C0EE4131}" type="parTrans" cxnId="{1E3AE5E7-1BB2-4A67-9680-7BF091B01A6E}">
      <dgm:prSet/>
      <dgm:spPr/>
      <dgm:t>
        <a:bodyPr/>
        <a:lstStyle/>
        <a:p>
          <a:endParaRPr lang="en-US"/>
        </a:p>
      </dgm:t>
    </dgm:pt>
    <dgm:pt modelId="{7FF23270-F727-4527-98F9-A3BFBD8CAC2C}" type="sibTrans" cxnId="{1E3AE5E7-1BB2-4A67-9680-7BF091B01A6E}">
      <dgm:prSet/>
      <dgm:spPr/>
      <dgm:t>
        <a:bodyPr/>
        <a:lstStyle/>
        <a:p>
          <a:endParaRPr lang="en-US"/>
        </a:p>
      </dgm:t>
    </dgm:pt>
    <dgm:pt modelId="{BDE94AA8-4590-46A4-A676-9D27C75C7944}">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Media</a:t>
          </a:r>
        </a:p>
      </dgm:t>
    </dgm:pt>
    <dgm:pt modelId="{14C37E8C-39B8-4A45-AC6D-4435359CE2B8}" type="parTrans" cxnId="{BAA9BAC1-3BE9-4200-BB02-7ECB0A0FE097}">
      <dgm:prSet/>
      <dgm:spPr/>
      <dgm:t>
        <a:bodyPr/>
        <a:lstStyle/>
        <a:p>
          <a:endParaRPr lang="en-US"/>
        </a:p>
      </dgm:t>
    </dgm:pt>
    <dgm:pt modelId="{FFCDC519-607D-4F33-BD3C-655C17DF6F97}" type="sibTrans" cxnId="{BAA9BAC1-3BE9-4200-BB02-7ECB0A0FE097}">
      <dgm:prSet/>
      <dgm:spPr/>
      <dgm:t>
        <a:bodyPr/>
        <a:lstStyle/>
        <a:p>
          <a:endParaRPr lang="en-US"/>
        </a:p>
      </dgm:t>
    </dgm:pt>
    <dgm:pt modelId="{EA9C1F24-F4D5-4A42-B922-4D9563A983E2}">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Call Center</a:t>
          </a:r>
        </a:p>
      </dgm:t>
    </dgm:pt>
    <dgm:pt modelId="{4B9C615E-98DA-4DBB-B6E9-DB42B92C6D33}" type="parTrans" cxnId="{CBB8B458-A9AA-4C84-BE31-56AF7824656A}">
      <dgm:prSet/>
      <dgm:spPr/>
      <dgm:t>
        <a:bodyPr/>
        <a:lstStyle/>
        <a:p>
          <a:endParaRPr lang="en-US"/>
        </a:p>
      </dgm:t>
    </dgm:pt>
    <dgm:pt modelId="{66C6F35E-8F7E-41F3-B61E-442AEA4E5D39}" type="sibTrans" cxnId="{CBB8B458-A9AA-4C84-BE31-56AF7824656A}">
      <dgm:prSet/>
      <dgm:spPr/>
      <dgm:t>
        <a:bodyPr/>
        <a:lstStyle/>
        <a:p>
          <a:endParaRPr lang="en-US"/>
        </a:p>
      </dgm:t>
    </dgm:pt>
    <dgm:pt modelId="{138C60CA-A7CE-46B4-892B-DA664C97A593}">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Info Center</a:t>
          </a:r>
        </a:p>
      </dgm:t>
    </dgm:pt>
    <dgm:pt modelId="{4E66BA2A-4CEA-44EE-BF21-9B9A300A9D68}" type="parTrans" cxnId="{F0BA5CC3-49B7-44A0-9E38-72BE6F80FBF4}">
      <dgm:prSet/>
      <dgm:spPr/>
      <dgm:t>
        <a:bodyPr/>
        <a:lstStyle/>
        <a:p>
          <a:endParaRPr lang="en-US"/>
        </a:p>
      </dgm:t>
    </dgm:pt>
    <dgm:pt modelId="{7EE980CA-9C13-444C-98DF-864DA834EC84}" type="sibTrans" cxnId="{F0BA5CC3-49B7-44A0-9E38-72BE6F80FBF4}">
      <dgm:prSet/>
      <dgm:spPr/>
      <dgm:t>
        <a:bodyPr/>
        <a:lstStyle/>
        <a:p>
          <a:endParaRPr lang="en-US"/>
        </a:p>
      </dgm:t>
    </dgm:pt>
    <dgm:pt modelId="{8DA9BE02-B75E-418B-8576-386BDD0EECB5}" type="pres">
      <dgm:prSet presAssocID="{3F8CCB0C-50AD-4C20-AADF-F8EF2459AC0C}" presName="hierChild1" presStyleCnt="0">
        <dgm:presLayoutVars>
          <dgm:orgChart val="1"/>
          <dgm:chPref val="1"/>
          <dgm:dir/>
          <dgm:animOne val="branch"/>
          <dgm:animLvl val="lvl"/>
          <dgm:resizeHandles/>
        </dgm:presLayoutVars>
      </dgm:prSet>
      <dgm:spPr/>
      <dgm:t>
        <a:bodyPr/>
        <a:lstStyle/>
        <a:p>
          <a:endParaRPr lang="en-US"/>
        </a:p>
      </dgm:t>
    </dgm:pt>
    <dgm:pt modelId="{D9857D05-065C-47FE-BE18-55C412B9552C}" type="pres">
      <dgm:prSet presAssocID="{E8CFD198-9E89-4539-B3A8-344A1C628068}" presName="hierRoot1" presStyleCnt="0">
        <dgm:presLayoutVars>
          <dgm:hierBranch val="init"/>
        </dgm:presLayoutVars>
      </dgm:prSet>
      <dgm:spPr/>
    </dgm:pt>
    <dgm:pt modelId="{05D5597E-DB5B-4ED2-B7E2-642A44913927}" type="pres">
      <dgm:prSet presAssocID="{E8CFD198-9E89-4539-B3A8-344A1C628068}" presName="rootComposite1" presStyleCnt="0"/>
      <dgm:spPr/>
    </dgm:pt>
    <dgm:pt modelId="{FCD41798-BB8B-4C77-9196-74B55C57E8F8}" type="pres">
      <dgm:prSet presAssocID="{E8CFD198-9E89-4539-B3A8-344A1C628068}" presName="rootText1" presStyleLbl="node0" presStyleIdx="0" presStyleCnt="1">
        <dgm:presLayoutVars>
          <dgm:chPref val="3"/>
        </dgm:presLayoutVars>
      </dgm:prSet>
      <dgm:spPr/>
      <dgm:t>
        <a:bodyPr/>
        <a:lstStyle/>
        <a:p>
          <a:endParaRPr lang="en-US"/>
        </a:p>
      </dgm:t>
    </dgm:pt>
    <dgm:pt modelId="{5FD3D812-494D-4F47-A892-7A9E3FAF3334}" type="pres">
      <dgm:prSet presAssocID="{E8CFD198-9E89-4539-B3A8-344A1C628068}" presName="rootConnector1" presStyleLbl="node1" presStyleIdx="0" presStyleCnt="0"/>
      <dgm:spPr/>
      <dgm:t>
        <a:bodyPr/>
        <a:lstStyle/>
        <a:p>
          <a:endParaRPr lang="en-US"/>
        </a:p>
      </dgm:t>
    </dgm:pt>
    <dgm:pt modelId="{00A482D8-A0C6-491C-BF7C-9B808839F88E}" type="pres">
      <dgm:prSet presAssocID="{E8CFD198-9E89-4539-B3A8-344A1C628068}" presName="hierChild2" presStyleCnt="0"/>
      <dgm:spPr/>
    </dgm:pt>
    <dgm:pt modelId="{9186C667-5415-4253-A2B1-019E4C21FB20}" type="pres">
      <dgm:prSet presAssocID="{004219A2-4EB3-42CE-840B-0DA5C0EE4131}" presName="Name37" presStyleLbl="parChTrans1D2" presStyleIdx="0" presStyleCnt="5"/>
      <dgm:spPr/>
      <dgm:t>
        <a:bodyPr/>
        <a:lstStyle/>
        <a:p>
          <a:endParaRPr lang="en-US"/>
        </a:p>
      </dgm:t>
    </dgm:pt>
    <dgm:pt modelId="{5C55DCB2-1F41-4060-8EC3-D549C70E75C4}" type="pres">
      <dgm:prSet presAssocID="{669B3E4C-62D8-4A62-B975-D4310A0D2BFC}" presName="hierRoot2" presStyleCnt="0">
        <dgm:presLayoutVars>
          <dgm:hierBranch val="init"/>
        </dgm:presLayoutVars>
      </dgm:prSet>
      <dgm:spPr/>
    </dgm:pt>
    <dgm:pt modelId="{ECB9F478-BFD0-4144-85A9-94387F2D5603}" type="pres">
      <dgm:prSet presAssocID="{669B3E4C-62D8-4A62-B975-D4310A0D2BFC}" presName="rootComposite" presStyleCnt="0"/>
      <dgm:spPr/>
    </dgm:pt>
    <dgm:pt modelId="{BC55D63A-8F5F-4D9F-B236-2E6351E5A45F}" type="pres">
      <dgm:prSet presAssocID="{669B3E4C-62D8-4A62-B975-D4310A0D2BFC}" presName="rootText" presStyleLbl="node2" presStyleIdx="0" presStyleCnt="5">
        <dgm:presLayoutVars>
          <dgm:chPref val="3"/>
        </dgm:presLayoutVars>
      </dgm:prSet>
      <dgm:spPr/>
      <dgm:t>
        <a:bodyPr/>
        <a:lstStyle/>
        <a:p>
          <a:endParaRPr lang="en-US"/>
        </a:p>
      </dgm:t>
    </dgm:pt>
    <dgm:pt modelId="{6FBEF06B-6D42-48E4-9E3D-0EC3A4D5A1A5}" type="pres">
      <dgm:prSet presAssocID="{669B3E4C-62D8-4A62-B975-D4310A0D2BFC}" presName="rootConnector" presStyleLbl="node2" presStyleIdx="0" presStyleCnt="5"/>
      <dgm:spPr/>
      <dgm:t>
        <a:bodyPr/>
        <a:lstStyle/>
        <a:p>
          <a:endParaRPr lang="en-US"/>
        </a:p>
      </dgm:t>
    </dgm:pt>
    <dgm:pt modelId="{CF982153-3EE2-4E20-8712-036B4CA9F904}" type="pres">
      <dgm:prSet presAssocID="{669B3E4C-62D8-4A62-B975-D4310A0D2BFC}" presName="hierChild4" presStyleCnt="0"/>
      <dgm:spPr/>
    </dgm:pt>
    <dgm:pt modelId="{7DF83938-9FE2-40EE-95BB-CD1FFBEBF929}" type="pres">
      <dgm:prSet presAssocID="{669B3E4C-62D8-4A62-B975-D4310A0D2BFC}" presName="hierChild5" presStyleCnt="0"/>
      <dgm:spPr/>
    </dgm:pt>
    <dgm:pt modelId="{2BCF0813-759B-4C8B-A1D8-23B8EDEFA31D}" type="pres">
      <dgm:prSet presAssocID="{14C37E8C-39B8-4A45-AC6D-4435359CE2B8}" presName="Name37" presStyleLbl="parChTrans1D2" presStyleIdx="1" presStyleCnt="5"/>
      <dgm:spPr/>
      <dgm:t>
        <a:bodyPr/>
        <a:lstStyle/>
        <a:p>
          <a:endParaRPr lang="en-US"/>
        </a:p>
      </dgm:t>
    </dgm:pt>
    <dgm:pt modelId="{EE35D746-D665-4C16-9870-840EC4F41BF5}" type="pres">
      <dgm:prSet presAssocID="{BDE94AA8-4590-46A4-A676-9D27C75C7944}" presName="hierRoot2" presStyleCnt="0">
        <dgm:presLayoutVars>
          <dgm:hierBranch val="init"/>
        </dgm:presLayoutVars>
      </dgm:prSet>
      <dgm:spPr/>
    </dgm:pt>
    <dgm:pt modelId="{A6F8AC12-3CE5-46B7-AC2A-E7CF92207F9F}" type="pres">
      <dgm:prSet presAssocID="{BDE94AA8-4590-46A4-A676-9D27C75C7944}" presName="rootComposite" presStyleCnt="0"/>
      <dgm:spPr/>
    </dgm:pt>
    <dgm:pt modelId="{44B4DDAE-28A6-482B-89A5-A6DC16ECF721}" type="pres">
      <dgm:prSet presAssocID="{BDE94AA8-4590-46A4-A676-9D27C75C7944}" presName="rootText" presStyleLbl="node2" presStyleIdx="1" presStyleCnt="5">
        <dgm:presLayoutVars>
          <dgm:chPref val="3"/>
        </dgm:presLayoutVars>
      </dgm:prSet>
      <dgm:spPr/>
      <dgm:t>
        <a:bodyPr/>
        <a:lstStyle/>
        <a:p>
          <a:endParaRPr lang="en-US"/>
        </a:p>
      </dgm:t>
    </dgm:pt>
    <dgm:pt modelId="{8302F9EE-07EA-4199-A97E-5600E148FDD3}" type="pres">
      <dgm:prSet presAssocID="{BDE94AA8-4590-46A4-A676-9D27C75C7944}" presName="rootConnector" presStyleLbl="node2" presStyleIdx="1" presStyleCnt="5"/>
      <dgm:spPr/>
      <dgm:t>
        <a:bodyPr/>
        <a:lstStyle/>
        <a:p>
          <a:endParaRPr lang="en-US"/>
        </a:p>
      </dgm:t>
    </dgm:pt>
    <dgm:pt modelId="{09B14AF2-1662-4A9B-B26C-F4FABD06327B}" type="pres">
      <dgm:prSet presAssocID="{BDE94AA8-4590-46A4-A676-9D27C75C7944}" presName="hierChild4" presStyleCnt="0"/>
      <dgm:spPr/>
    </dgm:pt>
    <dgm:pt modelId="{C4D34DE3-3402-4D6B-8002-4D8A2FDBD479}" type="pres">
      <dgm:prSet presAssocID="{BDE94AA8-4590-46A4-A676-9D27C75C7944}" presName="hierChild5" presStyleCnt="0"/>
      <dgm:spPr/>
    </dgm:pt>
    <dgm:pt modelId="{9265411D-A615-4945-809D-2A3FE5F8A517}" type="pres">
      <dgm:prSet presAssocID="{D8836934-622F-43DD-B73A-9CB5700B1342}" presName="Name37" presStyleLbl="parChTrans1D2" presStyleIdx="2" presStyleCnt="5"/>
      <dgm:spPr/>
      <dgm:t>
        <a:bodyPr/>
        <a:lstStyle/>
        <a:p>
          <a:endParaRPr lang="en-US"/>
        </a:p>
      </dgm:t>
    </dgm:pt>
    <dgm:pt modelId="{EDA1B095-5613-4D74-A865-CDF488048674}" type="pres">
      <dgm:prSet presAssocID="{4B95D824-10C8-40BD-BECF-ED42B81DDCFA}" presName="hierRoot2" presStyleCnt="0">
        <dgm:presLayoutVars>
          <dgm:hierBranch val="init"/>
        </dgm:presLayoutVars>
      </dgm:prSet>
      <dgm:spPr/>
    </dgm:pt>
    <dgm:pt modelId="{E0ECAEED-FEC4-4EB6-A64B-AC9DF2024A2E}" type="pres">
      <dgm:prSet presAssocID="{4B95D824-10C8-40BD-BECF-ED42B81DDCFA}" presName="rootComposite" presStyleCnt="0"/>
      <dgm:spPr/>
    </dgm:pt>
    <dgm:pt modelId="{2B28069D-7F12-41F2-9551-B1B3B454EB40}" type="pres">
      <dgm:prSet presAssocID="{4B95D824-10C8-40BD-BECF-ED42B81DDCFA}" presName="rootText" presStyleLbl="node2" presStyleIdx="2" presStyleCnt="5">
        <dgm:presLayoutVars>
          <dgm:chPref val="3"/>
        </dgm:presLayoutVars>
      </dgm:prSet>
      <dgm:spPr/>
      <dgm:t>
        <a:bodyPr/>
        <a:lstStyle/>
        <a:p>
          <a:endParaRPr lang="en-US"/>
        </a:p>
      </dgm:t>
    </dgm:pt>
    <dgm:pt modelId="{B7BD97B4-4F72-41E3-9FD9-BFF2F91A1A09}" type="pres">
      <dgm:prSet presAssocID="{4B95D824-10C8-40BD-BECF-ED42B81DDCFA}" presName="rootConnector" presStyleLbl="node2" presStyleIdx="2" presStyleCnt="5"/>
      <dgm:spPr/>
      <dgm:t>
        <a:bodyPr/>
        <a:lstStyle/>
        <a:p>
          <a:endParaRPr lang="en-US"/>
        </a:p>
      </dgm:t>
    </dgm:pt>
    <dgm:pt modelId="{D9F5A177-9348-4BEE-A345-24C3146BA562}" type="pres">
      <dgm:prSet presAssocID="{4B95D824-10C8-40BD-BECF-ED42B81DDCFA}" presName="hierChild4" presStyleCnt="0"/>
      <dgm:spPr/>
    </dgm:pt>
    <dgm:pt modelId="{174A512A-DD5C-4779-88C0-6C83FDB3C1FC}" type="pres">
      <dgm:prSet presAssocID="{4B95D824-10C8-40BD-BECF-ED42B81DDCFA}" presName="hierChild5" presStyleCnt="0"/>
      <dgm:spPr/>
    </dgm:pt>
    <dgm:pt modelId="{D95F00F9-329D-4CC0-A132-B39C86358B49}" type="pres">
      <dgm:prSet presAssocID="{4E66BA2A-4CEA-44EE-BF21-9B9A300A9D68}" presName="Name37" presStyleLbl="parChTrans1D2" presStyleIdx="3" presStyleCnt="5"/>
      <dgm:spPr/>
      <dgm:t>
        <a:bodyPr/>
        <a:lstStyle/>
        <a:p>
          <a:endParaRPr lang="en-US"/>
        </a:p>
      </dgm:t>
    </dgm:pt>
    <dgm:pt modelId="{C7D6C958-0DDC-479E-AA64-62F7AA175924}" type="pres">
      <dgm:prSet presAssocID="{138C60CA-A7CE-46B4-892B-DA664C97A593}" presName="hierRoot2" presStyleCnt="0">
        <dgm:presLayoutVars>
          <dgm:hierBranch val="init"/>
        </dgm:presLayoutVars>
      </dgm:prSet>
      <dgm:spPr/>
    </dgm:pt>
    <dgm:pt modelId="{285A894C-71C0-4163-9028-C1764BCB190F}" type="pres">
      <dgm:prSet presAssocID="{138C60CA-A7CE-46B4-892B-DA664C97A593}" presName="rootComposite" presStyleCnt="0"/>
      <dgm:spPr/>
    </dgm:pt>
    <dgm:pt modelId="{118C98CD-0A25-4203-934D-A73F30BF8FEB}" type="pres">
      <dgm:prSet presAssocID="{138C60CA-A7CE-46B4-892B-DA664C97A593}" presName="rootText" presStyleLbl="node2" presStyleIdx="3" presStyleCnt="5">
        <dgm:presLayoutVars>
          <dgm:chPref val="3"/>
        </dgm:presLayoutVars>
      </dgm:prSet>
      <dgm:spPr/>
      <dgm:t>
        <a:bodyPr/>
        <a:lstStyle/>
        <a:p>
          <a:endParaRPr lang="en-US"/>
        </a:p>
      </dgm:t>
    </dgm:pt>
    <dgm:pt modelId="{A2C65D9F-B388-4628-A201-79EEFFF3A831}" type="pres">
      <dgm:prSet presAssocID="{138C60CA-A7CE-46B4-892B-DA664C97A593}" presName="rootConnector" presStyleLbl="node2" presStyleIdx="3" presStyleCnt="5"/>
      <dgm:spPr/>
      <dgm:t>
        <a:bodyPr/>
        <a:lstStyle/>
        <a:p>
          <a:endParaRPr lang="en-US"/>
        </a:p>
      </dgm:t>
    </dgm:pt>
    <dgm:pt modelId="{BF3F7E07-3CDC-488A-BB67-21B7B6E08E37}" type="pres">
      <dgm:prSet presAssocID="{138C60CA-A7CE-46B4-892B-DA664C97A593}" presName="hierChild4" presStyleCnt="0"/>
      <dgm:spPr/>
    </dgm:pt>
    <dgm:pt modelId="{F77AF368-35FC-4CBA-9BFE-AC41D09F9AB7}" type="pres">
      <dgm:prSet presAssocID="{138C60CA-A7CE-46B4-892B-DA664C97A593}" presName="hierChild5" presStyleCnt="0"/>
      <dgm:spPr/>
    </dgm:pt>
    <dgm:pt modelId="{37EDE1A1-A644-409B-9B9B-F91419C9B96D}" type="pres">
      <dgm:prSet presAssocID="{4B9C615E-98DA-4DBB-B6E9-DB42B92C6D33}" presName="Name37" presStyleLbl="parChTrans1D2" presStyleIdx="4" presStyleCnt="5"/>
      <dgm:spPr/>
      <dgm:t>
        <a:bodyPr/>
        <a:lstStyle/>
        <a:p>
          <a:endParaRPr lang="en-US"/>
        </a:p>
      </dgm:t>
    </dgm:pt>
    <dgm:pt modelId="{81864FFF-7B4E-4AA7-96BB-F964DFAEFF66}" type="pres">
      <dgm:prSet presAssocID="{EA9C1F24-F4D5-4A42-B922-4D9563A983E2}" presName="hierRoot2" presStyleCnt="0">
        <dgm:presLayoutVars>
          <dgm:hierBranch val="init"/>
        </dgm:presLayoutVars>
      </dgm:prSet>
      <dgm:spPr/>
    </dgm:pt>
    <dgm:pt modelId="{FE165DF1-6678-462E-A281-CC003EAB5153}" type="pres">
      <dgm:prSet presAssocID="{EA9C1F24-F4D5-4A42-B922-4D9563A983E2}" presName="rootComposite" presStyleCnt="0"/>
      <dgm:spPr/>
    </dgm:pt>
    <dgm:pt modelId="{B9757F31-945E-4804-8587-19F146A4903D}" type="pres">
      <dgm:prSet presAssocID="{EA9C1F24-F4D5-4A42-B922-4D9563A983E2}" presName="rootText" presStyleLbl="node2" presStyleIdx="4" presStyleCnt="5">
        <dgm:presLayoutVars>
          <dgm:chPref val="3"/>
        </dgm:presLayoutVars>
      </dgm:prSet>
      <dgm:spPr/>
      <dgm:t>
        <a:bodyPr/>
        <a:lstStyle/>
        <a:p>
          <a:endParaRPr lang="en-US"/>
        </a:p>
      </dgm:t>
    </dgm:pt>
    <dgm:pt modelId="{502768CD-576A-435D-8C86-E99EAA886B1A}" type="pres">
      <dgm:prSet presAssocID="{EA9C1F24-F4D5-4A42-B922-4D9563A983E2}" presName="rootConnector" presStyleLbl="node2" presStyleIdx="4" presStyleCnt="5"/>
      <dgm:spPr/>
      <dgm:t>
        <a:bodyPr/>
        <a:lstStyle/>
        <a:p>
          <a:endParaRPr lang="en-US"/>
        </a:p>
      </dgm:t>
    </dgm:pt>
    <dgm:pt modelId="{15816120-7ECE-4519-9010-C4FC3561D011}" type="pres">
      <dgm:prSet presAssocID="{EA9C1F24-F4D5-4A42-B922-4D9563A983E2}" presName="hierChild4" presStyleCnt="0"/>
      <dgm:spPr/>
    </dgm:pt>
    <dgm:pt modelId="{27A5F9AF-9BF0-4B90-B09F-D4124E419519}" type="pres">
      <dgm:prSet presAssocID="{EA9C1F24-F4D5-4A42-B922-4D9563A983E2}" presName="hierChild5" presStyleCnt="0"/>
      <dgm:spPr/>
    </dgm:pt>
    <dgm:pt modelId="{998D03DB-5930-49A5-BB81-087E837382B3}" type="pres">
      <dgm:prSet presAssocID="{E8CFD198-9E89-4539-B3A8-344A1C628068}" presName="hierChild3" presStyleCnt="0"/>
      <dgm:spPr/>
    </dgm:pt>
  </dgm:ptLst>
  <dgm:cxnLst>
    <dgm:cxn modelId="{C356C620-A9E7-462A-A31C-E66C69C408A2}" type="presOf" srcId="{004219A2-4EB3-42CE-840B-0DA5C0EE4131}" destId="{9186C667-5415-4253-A2B1-019E4C21FB20}" srcOrd="0" destOrd="0" presId="urn:microsoft.com/office/officeart/2005/8/layout/orgChart1"/>
    <dgm:cxn modelId="{A99D97D1-A08C-4D6D-AA37-0F9A2DB1A580}" srcId="{E8CFD198-9E89-4539-B3A8-344A1C628068}" destId="{4B95D824-10C8-40BD-BECF-ED42B81DDCFA}" srcOrd="2" destOrd="0" parTransId="{D8836934-622F-43DD-B73A-9CB5700B1342}" sibTransId="{5DAB79E0-4567-447E-B6FF-F59653CA7DB0}"/>
    <dgm:cxn modelId="{F0BA5CC3-49B7-44A0-9E38-72BE6F80FBF4}" srcId="{E8CFD198-9E89-4539-B3A8-344A1C628068}" destId="{138C60CA-A7CE-46B4-892B-DA664C97A593}" srcOrd="3" destOrd="0" parTransId="{4E66BA2A-4CEA-44EE-BF21-9B9A300A9D68}" sibTransId="{7EE980CA-9C13-444C-98DF-864DA834EC84}"/>
    <dgm:cxn modelId="{2B7574D2-6980-4832-B4B4-B37B7BDD770E}" type="presOf" srcId="{4B95D824-10C8-40BD-BECF-ED42B81DDCFA}" destId="{2B28069D-7F12-41F2-9551-B1B3B454EB40}" srcOrd="0" destOrd="0" presId="urn:microsoft.com/office/officeart/2005/8/layout/orgChart1"/>
    <dgm:cxn modelId="{AC6F3A45-3E5C-4765-A748-E512F8539077}" type="presOf" srcId="{3F8CCB0C-50AD-4C20-AADF-F8EF2459AC0C}" destId="{8DA9BE02-B75E-418B-8576-386BDD0EECB5}" srcOrd="0" destOrd="0" presId="urn:microsoft.com/office/officeart/2005/8/layout/orgChart1"/>
    <dgm:cxn modelId="{E69F541C-0622-45D4-99E9-9B991CFD6D24}" type="presOf" srcId="{EA9C1F24-F4D5-4A42-B922-4D9563A983E2}" destId="{B9757F31-945E-4804-8587-19F146A4903D}" srcOrd="0" destOrd="0" presId="urn:microsoft.com/office/officeart/2005/8/layout/orgChart1"/>
    <dgm:cxn modelId="{C1819F48-1453-41A1-9F2D-647EAAE3C80D}" type="presOf" srcId="{4B9C615E-98DA-4DBB-B6E9-DB42B92C6D33}" destId="{37EDE1A1-A644-409B-9B9B-F91419C9B96D}" srcOrd="0" destOrd="0" presId="urn:microsoft.com/office/officeart/2005/8/layout/orgChart1"/>
    <dgm:cxn modelId="{B2D422AF-1E20-4ACE-BF3F-5D848C3A146A}" type="presOf" srcId="{4E66BA2A-4CEA-44EE-BF21-9B9A300A9D68}" destId="{D95F00F9-329D-4CC0-A132-B39C86358B49}" srcOrd="0" destOrd="0" presId="urn:microsoft.com/office/officeart/2005/8/layout/orgChart1"/>
    <dgm:cxn modelId="{34BD5E76-A40F-44F9-9A08-2933FD3AB6A5}" type="presOf" srcId="{E8CFD198-9E89-4539-B3A8-344A1C628068}" destId="{5FD3D812-494D-4F47-A892-7A9E3FAF3334}" srcOrd="1" destOrd="0" presId="urn:microsoft.com/office/officeart/2005/8/layout/orgChart1"/>
    <dgm:cxn modelId="{C4488171-9B96-4799-9A21-C4C6409702A2}" type="presOf" srcId="{669B3E4C-62D8-4A62-B975-D4310A0D2BFC}" destId="{6FBEF06B-6D42-48E4-9E3D-0EC3A4D5A1A5}" srcOrd="1" destOrd="0" presId="urn:microsoft.com/office/officeart/2005/8/layout/orgChart1"/>
    <dgm:cxn modelId="{C3DE3247-F545-4B5F-A333-2AAFFCD8EADB}" srcId="{3F8CCB0C-50AD-4C20-AADF-F8EF2459AC0C}" destId="{E8CFD198-9E89-4539-B3A8-344A1C628068}" srcOrd="0" destOrd="0" parTransId="{FE3AE0E0-CED7-4528-9ED4-D14B91DCB7CB}" sibTransId="{DEA46C6C-1CE9-45E4-A762-7DA662955919}"/>
    <dgm:cxn modelId="{CBB8B458-A9AA-4C84-BE31-56AF7824656A}" srcId="{E8CFD198-9E89-4539-B3A8-344A1C628068}" destId="{EA9C1F24-F4D5-4A42-B922-4D9563A983E2}" srcOrd="4" destOrd="0" parTransId="{4B9C615E-98DA-4DBB-B6E9-DB42B92C6D33}" sibTransId="{66C6F35E-8F7E-41F3-B61E-442AEA4E5D39}"/>
    <dgm:cxn modelId="{A296D307-1AE9-40A0-A211-CA75ABDF2504}" type="presOf" srcId="{138C60CA-A7CE-46B4-892B-DA664C97A593}" destId="{118C98CD-0A25-4203-934D-A73F30BF8FEB}" srcOrd="0" destOrd="0" presId="urn:microsoft.com/office/officeart/2005/8/layout/orgChart1"/>
    <dgm:cxn modelId="{BAA9BAC1-3BE9-4200-BB02-7ECB0A0FE097}" srcId="{E8CFD198-9E89-4539-B3A8-344A1C628068}" destId="{BDE94AA8-4590-46A4-A676-9D27C75C7944}" srcOrd="1" destOrd="0" parTransId="{14C37E8C-39B8-4A45-AC6D-4435359CE2B8}" sibTransId="{FFCDC519-607D-4F33-BD3C-655C17DF6F97}"/>
    <dgm:cxn modelId="{B8346352-0CA9-482A-B53A-B2328842BFDC}" type="presOf" srcId="{BDE94AA8-4590-46A4-A676-9D27C75C7944}" destId="{8302F9EE-07EA-4199-A97E-5600E148FDD3}" srcOrd="1" destOrd="0" presId="urn:microsoft.com/office/officeart/2005/8/layout/orgChart1"/>
    <dgm:cxn modelId="{1E3AE5E7-1BB2-4A67-9680-7BF091B01A6E}" srcId="{E8CFD198-9E89-4539-B3A8-344A1C628068}" destId="{669B3E4C-62D8-4A62-B975-D4310A0D2BFC}" srcOrd="0" destOrd="0" parTransId="{004219A2-4EB3-42CE-840B-0DA5C0EE4131}" sibTransId="{7FF23270-F727-4527-98F9-A3BFBD8CAC2C}"/>
    <dgm:cxn modelId="{582CBBAC-3540-4A49-B6A8-8685CB17343E}" type="presOf" srcId="{EA9C1F24-F4D5-4A42-B922-4D9563A983E2}" destId="{502768CD-576A-435D-8C86-E99EAA886B1A}" srcOrd="1" destOrd="0" presId="urn:microsoft.com/office/officeart/2005/8/layout/orgChart1"/>
    <dgm:cxn modelId="{8849C0C5-E53A-444E-8F1E-4700FB690D2C}" type="presOf" srcId="{669B3E4C-62D8-4A62-B975-D4310A0D2BFC}" destId="{BC55D63A-8F5F-4D9F-B236-2E6351E5A45F}" srcOrd="0" destOrd="0" presId="urn:microsoft.com/office/officeart/2005/8/layout/orgChart1"/>
    <dgm:cxn modelId="{C9D1EFB2-B5ED-42FE-832B-74E5F498B94E}" type="presOf" srcId="{D8836934-622F-43DD-B73A-9CB5700B1342}" destId="{9265411D-A615-4945-809D-2A3FE5F8A517}" srcOrd="0" destOrd="0" presId="urn:microsoft.com/office/officeart/2005/8/layout/orgChart1"/>
    <dgm:cxn modelId="{9CF56848-E082-475D-84D2-C8E1E2C9BC5D}" type="presOf" srcId="{138C60CA-A7CE-46B4-892B-DA664C97A593}" destId="{A2C65D9F-B388-4628-A201-79EEFFF3A831}" srcOrd="1" destOrd="0" presId="urn:microsoft.com/office/officeart/2005/8/layout/orgChart1"/>
    <dgm:cxn modelId="{F8AA8854-8E12-429E-9EB9-E6F09EC29CA7}" type="presOf" srcId="{E8CFD198-9E89-4539-B3A8-344A1C628068}" destId="{FCD41798-BB8B-4C77-9196-74B55C57E8F8}" srcOrd="0" destOrd="0" presId="urn:microsoft.com/office/officeart/2005/8/layout/orgChart1"/>
    <dgm:cxn modelId="{E7CB6900-7AD5-4C32-8FB2-424D9B626AC7}" type="presOf" srcId="{4B95D824-10C8-40BD-BECF-ED42B81DDCFA}" destId="{B7BD97B4-4F72-41E3-9FD9-BFF2F91A1A09}" srcOrd="1" destOrd="0" presId="urn:microsoft.com/office/officeart/2005/8/layout/orgChart1"/>
    <dgm:cxn modelId="{2AE03993-48D1-4E4A-AB68-272796CD0D1D}" type="presOf" srcId="{BDE94AA8-4590-46A4-A676-9D27C75C7944}" destId="{44B4DDAE-28A6-482B-89A5-A6DC16ECF721}" srcOrd="0" destOrd="0" presId="urn:microsoft.com/office/officeart/2005/8/layout/orgChart1"/>
    <dgm:cxn modelId="{821A0708-5B70-4664-97E2-6CCE20E2D8DE}" type="presOf" srcId="{14C37E8C-39B8-4A45-AC6D-4435359CE2B8}" destId="{2BCF0813-759B-4C8B-A1D8-23B8EDEFA31D}" srcOrd="0" destOrd="0" presId="urn:microsoft.com/office/officeart/2005/8/layout/orgChart1"/>
    <dgm:cxn modelId="{39540350-E183-4CAB-A451-646C2B6D6517}" type="presParOf" srcId="{8DA9BE02-B75E-418B-8576-386BDD0EECB5}" destId="{D9857D05-065C-47FE-BE18-55C412B9552C}" srcOrd="0" destOrd="0" presId="urn:microsoft.com/office/officeart/2005/8/layout/orgChart1"/>
    <dgm:cxn modelId="{EF31A56E-8D9A-4988-B47E-950A418C3DFF}" type="presParOf" srcId="{D9857D05-065C-47FE-BE18-55C412B9552C}" destId="{05D5597E-DB5B-4ED2-B7E2-642A44913927}" srcOrd="0" destOrd="0" presId="urn:microsoft.com/office/officeart/2005/8/layout/orgChart1"/>
    <dgm:cxn modelId="{587FF907-5B2D-45F1-82F1-03D4B12482C0}" type="presParOf" srcId="{05D5597E-DB5B-4ED2-B7E2-642A44913927}" destId="{FCD41798-BB8B-4C77-9196-74B55C57E8F8}" srcOrd="0" destOrd="0" presId="urn:microsoft.com/office/officeart/2005/8/layout/orgChart1"/>
    <dgm:cxn modelId="{9087EEF4-9176-46FE-AA50-02399CA1A265}" type="presParOf" srcId="{05D5597E-DB5B-4ED2-B7E2-642A44913927}" destId="{5FD3D812-494D-4F47-A892-7A9E3FAF3334}" srcOrd="1" destOrd="0" presId="urn:microsoft.com/office/officeart/2005/8/layout/orgChart1"/>
    <dgm:cxn modelId="{FBF6E4FF-9C5B-4B7B-8C7A-1E3B672045C4}" type="presParOf" srcId="{D9857D05-065C-47FE-BE18-55C412B9552C}" destId="{00A482D8-A0C6-491C-BF7C-9B808839F88E}" srcOrd="1" destOrd="0" presId="urn:microsoft.com/office/officeart/2005/8/layout/orgChart1"/>
    <dgm:cxn modelId="{E4FC1F51-E954-40BC-B22A-507DEBC45101}" type="presParOf" srcId="{00A482D8-A0C6-491C-BF7C-9B808839F88E}" destId="{9186C667-5415-4253-A2B1-019E4C21FB20}" srcOrd="0" destOrd="0" presId="urn:microsoft.com/office/officeart/2005/8/layout/orgChart1"/>
    <dgm:cxn modelId="{19487A3F-EEC8-4B07-8839-64735C832CE3}" type="presParOf" srcId="{00A482D8-A0C6-491C-BF7C-9B808839F88E}" destId="{5C55DCB2-1F41-4060-8EC3-D549C70E75C4}" srcOrd="1" destOrd="0" presId="urn:microsoft.com/office/officeart/2005/8/layout/orgChart1"/>
    <dgm:cxn modelId="{187469F6-B911-498F-A389-0A9B0C13ECA3}" type="presParOf" srcId="{5C55DCB2-1F41-4060-8EC3-D549C70E75C4}" destId="{ECB9F478-BFD0-4144-85A9-94387F2D5603}" srcOrd="0" destOrd="0" presId="urn:microsoft.com/office/officeart/2005/8/layout/orgChart1"/>
    <dgm:cxn modelId="{4C048129-0ADE-496E-A457-0DD5EB30C70B}" type="presParOf" srcId="{ECB9F478-BFD0-4144-85A9-94387F2D5603}" destId="{BC55D63A-8F5F-4D9F-B236-2E6351E5A45F}" srcOrd="0" destOrd="0" presId="urn:microsoft.com/office/officeart/2005/8/layout/orgChart1"/>
    <dgm:cxn modelId="{7DBC67A1-CD1D-4F5A-85B1-CF477939CC82}" type="presParOf" srcId="{ECB9F478-BFD0-4144-85A9-94387F2D5603}" destId="{6FBEF06B-6D42-48E4-9E3D-0EC3A4D5A1A5}" srcOrd="1" destOrd="0" presId="urn:microsoft.com/office/officeart/2005/8/layout/orgChart1"/>
    <dgm:cxn modelId="{D1AADEF4-AEE0-4CC1-86DB-1446A9A880EE}" type="presParOf" srcId="{5C55DCB2-1F41-4060-8EC3-D549C70E75C4}" destId="{CF982153-3EE2-4E20-8712-036B4CA9F904}" srcOrd="1" destOrd="0" presId="urn:microsoft.com/office/officeart/2005/8/layout/orgChart1"/>
    <dgm:cxn modelId="{34B8671A-78E1-49C4-A50F-2C5A7870CF91}" type="presParOf" srcId="{5C55DCB2-1F41-4060-8EC3-D549C70E75C4}" destId="{7DF83938-9FE2-40EE-95BB-CD1FFBEBF929}" srcOrd="2" destOrd="0" presId="urn:microsoft.com/office/officeart/2005/8/layout/orgChart1"/>
    <dgm:cxn modelId="{2DB43AEF-629F-4554-8E0D-CA1491A00743}" type="presParOf" srcId="{00A482D8-A0C6-491C-BF7C-9B808839F88E}" destId="{2BCF0813-759B-4C8B-A1D8-23B8EDEFA31D}" srcOrd="2" destOrd="0" presId="urn:microsoft.com/office/officeart/2005/8/layout/orgChart1"/>
    <dgm:cxn modelId="{E7278177-4467-4867-A4B5-E657B066831B}" type="presParOf" srcId="{00A482D8-A0C6-491C-BF7C-9B808839F88E}" destId="{EE35D746-D665-4C16-9870-840EC4F41BF5}" srcOrd="3" destOrd="0" presId="urn:microsoft.com/office/officeart/2005/8/layout/orgChart1"/>
    <dgm:cxn modelId="{88EB6AA4-7CB5-4EE6-A7A1-19424CF977BE}" type="presParOf" srcId="{EE35D746-D665-4C16-9870-840EC4F41BF5}" destId="{A6F8AC12-3CE5-46B7-AC2A-E7CF92207F9F}" srcOrd="0" destOrd="0" presId="urn:microsoft.com/office/officeart/2005/8/layout/orgChart1"/>
    <dgm:cxn modelId="{4A0A0FD1-5243-429F-BC25-F9A4978C0BCE}" type="presParOf" srcId="{A6F8AC12-3CE5-46B7-AC2A-E7CF92207F9F}" destId="{44B4DDAE-28A6-482B-89A5-A6DC16ECF721}" srcOrd="0" destOrd="0" presId="urn:microsoft.com/office/officeart/2005/8/layout/orgChart1"/>
    <dgm:cxn modelId="{37E58668-A591-49F5-8B8A-4C058255D963}" type="presParOf" srcId="{A6F8AC12-3CE5-46B7-AC2A-E7CF92207F9F}" destId="{8302F9EE-07EA-4199-A97E-5600E148FDD3}" srcOrd="1" destOrd="0" presId="urn:microsoft.com/office/officeart/2005/8/layout/orgChart1"/>
    <dgm:cxn modelId="{5A27E809-7ECD-4195-BED0-C9E84679E57A}" type="presParOf" srcId="{EE35D746-D665-4C16-9870-840EC4F41BF5}" destId="{09B14AF2-1662-4A9B-B26C-F4FABD06327B}" srcOrd="1" destOrd="0" presId="urn:microsoft.com/office/officeart/2005/8/layout/orgChart1"/>
    <dgm:cxn modelId="{B96EEA3A-CE90-45A8-B5E4-3DDE1E7A10AB}" type="presParOf" srcId="{EE35D746-D665-4C16-9870-840EC4F41BF5}" destId="{C4D34DE3-3402-4D6B-8002-4D8A2FDBD479}" srcOrd="2" destOrd="0" presId="urn:microsoft.com/office/officeart/2005/8/layout/orgChart1"/>
    <dgm:cxn modelId="{D076126A-C69C-4A5D-A80B-E1E4FA7A41BF}" type="presParOf" srcId="{00A482D8-A0C6-491C-BF7C-9B808839F88E}" destId="{9265411D-A615-4945-809D-2A3FE5F8A517}" srcOrd="4" destOrd="0" presId="urn:microsoft.com/office/officeart/2005/8/layout/orgChart1"/>
    <dgm:cxn modelId="{9FE4C43C-8673-4CB5-A868-7DBB4DDCBA00}" type="presParOf" srcId="{00A482D8-A0C6-491C-BF7C-9B808839F88E}" destId="{EDA1B095-5613-4D74-A865-CDF488048674}" srcOrd="5" destOrd="0" presId="urn:microsoft.com/office/officeart/2005/8/layout/orgChart1"/>
    <dgm:cxn modelId="{22C346E8-9B1E-4A7B-BF68-EF10147B1ED4}" type="presParOf" srcId="{EDA1B095-5613-4D74-A865-CDF488048674}" destId="{E0ECAEED-FEC4-4EB6-A64B-AC9DF2024A2E}" srcOrd="0" destOrd="0" presId="urn:microsoft.com/office/officeart/2005/8/layout/orgChart1"/>
    <dgm:cxn modelId="{EF9B01E8-C6B9-46F5-B04B-A73C2D85F809}" type="presParOf" srcId="{E0ECAEED-FEC4-4EB6-A64B-AC9DF2024A2E}" destId="{2B28069D-7F12-41F2-9551-B1B3B454EB40}" srcOrd="0" destOrd="0" presId="urn:microsoft.com/office/officeart/2005/8/layout/orgChart1"/>
    <dgm:cxn modelId="{CBF7C941-5353-40BA-BC75-BAE08A23F978}" type="presParOf" srcId="{E0ECAEED-FEC4-4EB6-A64B-AC9DF2024A2E}" destId="{B7BD97B4-4F72-41E3-9FD9-BFF2F91A1A09}" srcOrd="1" destOrd="0" presId="urn:microsoft.com/office/officeart/2005/8/layout/orgChart1"/>
    <dgm:cxn modelId="{BA483A15-FE99-4E75-BF13-A78AA5C93169}" type="presParOf" srcId="{EDA1B095-5613-4D74-A865-CDF488048674}" destId="{D9F5A177-9348-4BEE-A345-24C3146BA562}" srcOrd="1" destOrd="0" presId="urn:microsoft.com/office/officeart/2005/8/layout/orgChart1"/>
    <dgm:cxn modelId="{CFE585BC-9FEE-4538-9726-D9B43275D976}" type="presParOf" srcId="{EDA1B095-5613-4D74-A865-CDF488048674}" destId="{174A512A-DD5C-4779-88C0-6C83FDB3C1FC}" srcOrd="2" destOrd="0" presId="urn:microsoft.com/office/officeart/2005/8/layout/orgChart1"/>
    <dgm:cxn modelId="{24CE9126-39DD-42D5-8C65-98AD55B6212C}" type="presParOf" srcId="{00A482D8-A0C6-491C-BF7C-9B808839F88E}" destId="{D95F00F9-329D-4CC0-A132-B39C86358B49}" srcOrd="6" destOrd="0" presId="urn:microsoft.com/office/officeart/2005/8/layout/orgChart1"/>
    <dgm:cxn modelId="{3C183274-9C22-49A4-9B71-C56D2ABBC51C}" type="presParOf" srcId="{00A482D8-A0C6-491C-BF7C-9B808839F88E}" destId="{C7D6C958-0DDC-479E-AA64-62F7AA175924}" srcOrd="7" destOrd="0" presId="urn:microsoft.com/office/officeart/2005/8/layout/orgChart1"/>
    <dgm:cxn modelId="{C7FAA5F5-FB85-4CDF-A10E-DFA67A4BD936}" type="presParOf" srcId="{C7D6C958-0DDC-479E-AA64-62F7AA175924}" destId="{285A894C-71C0-4163-9028-C1764BCB190F}" srcOrd="0" destOrd="0" presId="urn:microsoft.com/office/officeart/2005/8/layout/orgChart1"/>
    <dgm:cxn modelId="{5F151D69-9681-45E6-8953-5A6D864E1806}" type="presParOf" srcId="{285A894C-71C0-4163-9028-C1764BCB190F}" destId="{118C98CD-0A25-4203-934D-A73F30BF8FEB}" srcOrd="0" destOrd="0" presId="urn:microsoft.com/office/officeart/2005/8/layout/orgChart1"/>
    <dgm:cxn modelId="{0611ECEC-7FA9-494E-AD78-3E8AFC0B3596}" type="presParOf" srcId="{285A894C-71C0-4163-9028-C1764BCB190F}" destId="{A2C65D9F-B388-4628-A201-79EEFFF3A831}" srcOrd="1" destOrd="0" presId="urn:microsoft.com/office/officeart/2005/8/layout/orgChart1"/>
    <dgm:cxn modelId="{AFDB9A72-385D-4AA1-8283-4B537C400451}" type="presParOf" srcId="{C7D6C958-0DDC-479E-AA64-62F7AA175924}" destId="{BF3F7E07-3CDC-488A-BB67-21B7B6E08E37}" srcOrd="1" destOrd="0" presId="urn:microsoft.com/office/officeart/2005/8/layout/orgChart1"/>
    <dgm:cxn modelId="{DED25E7F-0B43-4DBF-97C0-B3C1A85E8A4E}" type="presParOf" srcId="{C7D6C958-0DDC-479E-AA64-62F7AA175924}" destId="{F77AF368-35FC-4CBA-9BFE-AC41D09F9AB7}" srcOrd="2" destOrd="0" presId="urn:microsoft.com/office/officeart/2005/8/layout/orgChart1"/>
    <dgm:cxn modelId="{FE82E6EE-D810-4B08-8205-C7D77A2CBF32}" type="presParOf" srcId="{00A482D8-A0C6-491C-BF7C-9B808839F88E}" destId="{37EDE1A1-A644-409B-9B9B-F91419C9B96D}" srcOrd="8" destOrd="0" presId="urn:microsoft.com/office/officeart/2005/8/layout/orgChart1"/>
    <dgm:cxn modelId="{445D1ABD-9BAD-48A9-9621-E4E754EC72E3}" type="presParOf" srcId="{00A482D8-A0C6-491C-BF7C-9B808839F88E}" destId="{81864FFF-7B4E-4AA7-96BB-F964DFAEFF66}" srcOrd="9" destOrd="0" presId="urn:microsoft.com/office/officeart/2005/8/layout/orgChart1"/>
    <dgm:cxn modelId="{D7B4ECCF-57E7-4A94-92A1-174F7CCBCBF1}" type="presParOf" srcId="{81864FFF-7B4E-4AA7-96BB-F964DFAEFF66}" destId="{FE165DF1-6678-462E-A281-CC003EAB5153}" srcOrd="0" destOrd="0" presId="urn:microsoft.com/office/officeart/2005/8/layout/orgChart1"/>
    <dgm:cxn modelId="{CD15567A-72CE-4D29-907E-152913A4A243}" type="presParOf" srcId="{FE165DF1-6678-462E-A281-CC003EAB5153}" destId="{B9757F31-945E-4804-8587-19F146A4903D}" srcOrd="0" destOrd="0" presId="urn:microsoft.com/office/officeart/2005/8/layout/orgChart1"/>
    <dgm:cxn modelId="{6AC528DC-6E44-4CC8-8D41-3B2452B3ECA2}" type="presParOf" srcId="{FE165DF1-6678-462E-A281-CC003EAB5153}" destId="{502768CD-576A-435D-8C86-E99EAA886B1A}" srcOrd="1" destOrd="0" presId="urn:microsoft.com/office/officeart/2005/8/layout/orgChart1"/>
    <dgm:cxn modelId="{4B61C6BA-315A-48D8-AE68-DC93830B9C75}" type="presParOf" srcId="{81864FFF-7B4E-4AA7-96BB-F964DFAEFF66}" destId="{15816120-7ECE-4519-9010-C4FC3561D011}" srcOrd="1" destOrd="0" presId="urn:microsoft.com/office/officeart/2005/8/layout/orgChart1"/>
    <dgm:cxn modelId="{AB2FF76D-CF37-44E4-B58C-8F43CFC5C62A}" type="presParOf" srcId="{81864FFF-7B4E-4AA7-96BB-F964DFAEFF66}" destId="{27A5F9AF-9BF0-4B90-B09F-D4124E419519}" srcOrd="2" destOrd="0" presId="urn:microsoft.com/office/officeart/2005/8/layout/orgChart1"/>
    <dgm:cxn modelId="{3B57D0E5-2AA9-4770-AE57-F8A3BBDEDF00}" type="presParOf" srcId="{D9857D05-065C-47FE-BE18-55C412B9552C}" destId="{998D03DB-5930-49A5-BB81-087E837382B3}"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F0EA5-028A-4C16-A8F3-9153DFA46054}" type="doc">
      <dgm:prSet loTypeId="urn:microsoft.com/office/officeart/2005/8/layout/hProcess4" loCatId="process" qsTypeId="urn:microsoft.com/office/officeart/2005/8/quickstyle/3d2" qsCatId="3D" csTypeId="urn:microsoft.com/office/officeart/2005/8/colors/colorful1#1" csCatId="colorful" phldr="1"/>
      <dgm:spPr/>
    </dgm:pt>
    <dgm:pt modelId="{DECA325A-11C6-4ECD-819D-5451E577E0EE}">
      <dgm:prSet phldrT="[Text]" custT="1"/>
      <dgm:spPr/>
      <dgm:t>
        <a:bodyPr/>
        <a:lstStyle/>
        <a:p>
          <a:r>
            <a:rPr lang="en-US" sz="1800" dirty="0"/>
            <a:t>IMT PIO</a:t>
          </a:r>
        </a:p>
      </dgm:t>
    </dgm:pt>
    <dgm:pt modelId="{8DB001E5-D1FE-4895-8B6F-7687B053709C}" type="parTrans" cxnId="{A80EF554-6B1A-45FD-BC91-6C7D7C452455}">
      <dgm:prSet/>
      <dgm:spPr/>
      <dgm:t>
        <a:bodyPr/>
        <a:lstStyle/>
        <a:p>
          <a:endParaRPr lang="en-US"/>
        </a:p>
      </dgm:t>
    </dgm:pt>
    <dgm:pt modelId="{CE4FC5A8-08A8-4400-9736-B243E2FE10B7}" type="sibTrans" cxnId="{A80EF554-6B1A-45FD-BC91-6C7D7C452455}">
      <dgm:prSet/>
      <dgm:spPr/>
      <dgm:t>
        <a:bodyPr/>
        <a:lstStyle/>
        <a:p>
          <a:endParaRPr lang="en-US"/>
        </a:p>
      </dgm:t>
    </dgm:pt>
    <dgm:pt modelId="{00216BC1-FE2B-465B-BF4F-354DEF2AC1AE}">
      <dgm:prSet phldrT="[Text]"/>
      <dgm:spPr/>
      <dgm:t>
        <a:bodyPr/>
        <a:lstStyle/>
        <a:p>
          <a:r>
            <a:rPr lang="en-US" dirty="0"/>
            <a:t>Skype , Dropbox, </a:t>
          </a:r>
        </a:p>
        <a:p>
          <a:r>
            <a:rPr lang="en-US" dirty="0"/>
            <a:t>Gmail, Gdocs</a:t>
          </a:r>
        </a:p>
      </dgm:t>
    </dgm:pt>
    <dgm:pt modelId="{8A1C1716-99F0-4209-805E-7EE0BED00F49}" type="parTrans" cxnId="{C16451FF-1A24-41EB-B375-521E9958CC9F}">
      <dgm:prSet/>
      <dgm:spPr/>
      <dgm:t>
        <a:bodyPr/>
        <a:lstStyle/>
        <a:p>
          <a:endParaRPr lang="en-US"/>
        </a:p>
      </dgm:t>
    </dgm:pt>
    <dgm:pt modelId="{640DFD21-482D-41A4-B5E3-5ABD7744A790}" type="sibTrans" cxnId="{C16451FF-1A24-41EB-B375-521E9958CC9F}">
      <dgm:prSet/>
      <dgm:spPr/>
      <dgm:t>
        <a:bodyPr/>
        <a:lstStyle/>
        <a:p>
          <a:endParaRPr lang="en-US"/>
        </a:p>
      </dgm:t>
    </dgm:pt>
    <dgm:pt modelId="{82C3503D-BCB6-4D2B-A833-F717E822B4CD}">
      <dgm:prSet phldrT="[Text]" custT="1"/>
      <dgm:spPr/>
      <dgm:t>
        <a:bodyPr/>
        <a:lstStyle/>
        <a:p>
          <a:r>
            <a:rPr lang="en-US" sz="2000" dirty="0"/>
            <a:t>VOST </a:t>
          </a:r>
          <a:endParaRPr lang="en-US" sz="2000" dirty="0" smtClean="0"/>
        </a:p>
        <a:p>
          <a:r>
            <a:rPr lang="en-US" sz="2000" dirty="0" smtClean="0"/>
            <a:t>Members</a:t>
          </a:r>
          <a:endParaRPr lang="en-US" sz="2000" dirty="0"/>
        </a:p>
      </dgm:t>
    </dgm:pt>
    <dgm:pt modelId="{B2CF0B5D-A726-44DD-91E4-DF0E9913BB28}" type="parTrans" cxnId="{4BF83B66-9F5D-4AA9-9A2F-29B726C6FE31}">
      <dgm:prSet/>
      <dgm:spPr/>
      <dgm:t>
        <a:bodyPr/>
        <a:lstStyle/>
        <a:p>
          <a:endParaRPr lang="en-US"/>
        </a:p>
      </dgm:t>
    </dgm:pt>
    <dgm:pt modelId="{F48AE6A5-994B-4902-8113-4CC94DDE45E9}" type="sibTrans" cxnId="{4BF83B66-9F5D-4AA9-9A2F-29B726C6FE31}">
      <dgm:prSet/>
      <dgm:spPr/>
      <dgm:t>
        <a:bodyPr/>
        <a:lstStyle/>
        <a:p>
          <a:endParaRPr lang="en-US"/>
        </a:p>
      </dgm:t>
    </dgm:pt>
    <dgm:pt modelId="{757C4A09-C0D5-4CC2-8F45-FFD45ADEC42F}">
      <dgm:prSet custT="1"/>
      <dgm:spPr/>
      <dgm:t>
        <a:bodyPr/>
        <a:lstStyle/>
        <a:p>
          <a:r>
            <a:rPr lang="en-US" sz="1200" dirty="0"/>
            <a:t>All information about the fire is generated by the IMT PIO's.</a:t>
          </a:r>
        </a:p>
      </dgm:t>
    </dgm:pt>
    <dgm:pt modelId="{563FA385-7C64-4392-9EC2-C0BBEC7230AF}" type="parTrans" cxnId="{029FE891-05F4-42CB-82FC-3D4FECCD2631}">
      <dgm:prSet/>
      <dgm:spPr/>
      <dgm:t>
        <a:bodyPr/>
        <a:lstStyle/>
        <a:p>
          <a:endParaRPr lang="en-US"/>
        </a:p>
      </dgm:t>
    </dgm:pt>
    <dgm:pt modelId="{671CCF3F-4271-4128-B3A4-F5798A118FB1}" type="sibTrans" cxnId="{029FE891-05F4-42CB-82FC-3D4FECCD2631}">
      <dgm:prSet/>
      <dgm:spPr/>
      <dgm:t>
        <a:bodyPr/>
        <a:lstStyle/>
        <a:p>
          <a:endParaRPr lang="en-US"/>
        </a:p>
      </dgm:t>
    </dgm:pt>
    <dgm:pt modelId="{71B17EE6-6866-47D8-9EB6-F6AA905CC04A}">
      <dgm:prSet custT="1"/>
      <dgm:spPr/>
      <dgm:t>
        <a:bodyPr/>
        <a:lstStyle/>
        <a:p>
          <a:r>
            <a:rPr lang="en-US" sz="2800" dirty="0"/>
            <a:t>Public</a:t>
          </a:r>
        </a:p>
      </dgm:t>
    </dgm:pt>
    <dgm:pt modelId="{D817EA47-1882-4CCC-BF37-6CF283A9219E}" type="parTrans" cxnId="{81C45654-7A8E-4E99-9AE5-30B278ECDA81}">
      <dgm:prSet/>
      <dgm:spPr/>
      <dgm:t>
        <a:bodyPr/>
        <a:lstStyle/>
        <a:p>
          <a:endParaRPr lang="en-US"/>
        </a:p>
      </dgm:t>
    </dgm:pt>
    <dgm:pt modelId="{B7D37790-BDA7-4A3E-82E0-C614367B6896}" type="sibTrans" cxnId="{81C45654-7A8E-4E99-9AE5-30B278ECDA81}">
      <dgm:prSet/>
      <dgm:spPr/>
      <dgm:t>
        <a:bodyPr/>
        <a:lstStyle/>
        <a:p>
          <a:endParaRPr lang="en-US"/>
        </a:p>
      </dgm:t>
    </dgm:pt>
    <dgm:pt modelId="{84724BFB-2310-422C-B96B-A4536388D6CA}">
      <dgm:prSet custT="1"/>
      <dgm:spPr/>
      <dgm:t>
        <a:bodyPr/>
        <a:lstStyle/>
        <a:p>
          <a:r>
            <a:rPr lang="en-US" sz="1200" dirty="0"/>
            <a:t>VOST pushes information to the public.</a:t>
          </a:r>
        </a:p>
      </dgm:t>
    </dgm:pt>
    <dgm:pt modelId="{9DFB1CC1-84D1-474B-A5E7-6709228DF81D}" type="parTrans" cxnId="{E184EE39-79FB-447E-BB4A-F16AF2D204E4}">
      <dgm:prSet/>
      <dgm:spPr/>
      <dgm:t>
        <a:bodyPr/>
        <a:lstStyle/>
        <a:p>
          <a:endParaRPr lang="en-US"/>
        </a:p>
      </dgm:t>
    </dgm:pt>
    <dgm:pt modelId="{94669BC0-A78A-4161-95E6-4C220C7F1D1A}" type="sibTrans" cxnId="{E184EE39-79FB-447E-BB4A-F16AF2D204E4}">
      <dgm:prSet/>
      <dgm:spPr/>
      <dgm:t>
        <a:bodyPr/>
        <a:lstStyle/>
        <a:p>
          <a:endParaRPr lang="en-US"/>
        </a:p>
      </dgm:t>
    </dgm:pt>
    <dgm:pt modelId="{79B80D6C-2886-42B8-8CE0-0C85A5515143}">
      <dgm:prSet custT="1"/>
      <dgm:spPr/>
      <dgm:t>
        <a:bodyPr/>
        <a:lstStyle/>
        <a:p>
          <a:r>
            <a:rPr lang="en-US" sz="1200" dirty="0"/>
            <a:t>VOST captures concerns and issues from the public.</a:t>
          </a:r>
        </a:p>
      </dgm:t>
    </dgm:pt>
    <dgm:pt modelId="{5281349D-9BCB-4133-85DD-7310269E5D0C}" type="parTrans" cxnId="{507F024B-D004-4BCC-8118-4F1AF44757ED}">
      <dgm:prSet/>
      <dgm:spPr/>
      <dgm:t>
        <a:bodyPr/>
        <a:lstStyle/>
        <a:p>
          <a:endParaRPr lang="en-US"/>
        </a:p>
      </dgm:t>
    </dgm:pt>
    <dgm:pt modelId="{F446E363-C643-434C-8941-EE1A5212FBB4}" type="sibTrans" cxnId="{507F024B-D004-4BCC-8118-4F1AF44757ED}">
      <dgm:prSet/>
      <dgm:spPr/>
      <dgm:t>
        <a:bodyPr/>
        <a:lstStyle/>
        <a:p>
          <a:endParaRPr lang="en-US"/>
        </a:p>
      </dgm:t>
    </dgm:pt>
    <dgm:pt modelId="{D4062271-EB59-4D77-AAD7-8460D3F5F421}">
      <dgm:prSet custT="1"/>
      <dgm:spPr/>
      <dgm:t>
        <a:bodyPr/>
        <a:lstStyle/>
        <a:p>
          <a:r>
            <a:rPr lang="en-US" sz="1200" dirty="0"/>
            <a:t>VOST feeds back issues, questions and results of monitoring to the IMT PIO.</a:t>
          </a:r>
        </a:p>
      </dgm:t>
    </dgm:pt>
    <dgm:pt modelId="{C654F5DD-F112-4EE9-847B-91B0F655D50C}" type="parTrans" cxnId="{6A6AC262-E30F-4DFA-9CF6-659D19F21BBC}">
      <dgm:prSet/>
      <dgm:spPr/>
      <dgm:t>
        <a:bodyPr/>
        <a:lstStyle/>
        <a:p>
          <a:endParaRPr lang="en-US"/>
        </a:p>
      </dgm:t>
    </dgm:pt>
    <dgm:pt modelId="{2D29507E-C6B1-4AC5-81C6-42A1C42E163A}" type="sibTrans" cxnId="{6A6AC262-E30F-4DFA-9CF6-659D19F21BBC}">
      <dgm:prSet/>
      <dgm:spPr/>
      <dgm:t>
        <a:bodyPr/>
        <a:lstStyle/>
        <a:p>
          <a:endParaRPr lang="en-US"/>
        </a:p>
      </dgm:t>
    </dgm:pt>
    <dgm:pt modelId="{818DAE56-7AFE-4A3D-9197-9B9340006C6F}">
      <dgm:prSet custT="1"/>
      <dgm:spPr/>
      <dgm:t>
        <a:bodyPr/>
        <a:lstStyle/>
        <a:p>
          <a:r>
            <a:rPr lang="en-US" sz="1200" dirty="0"/>
            <a:t>VOST builds all social media sites, monitoring methods and communication structures for the group.</a:t>
          </a:r>
        </a:p>
      </dgm:t>
    </dgm:pt>
    <dgm:pt modelId="{9302C70B-48C5-4433-A8CA-32E446D521C0}" type="parTrans" cxnId="{F3676ED9-1AD5-41B1-A5C5-10A430D2661B}">
      <dgm:prSet/>
      <dgm:spPr/>
      <dgm:t>
        <a:bodyPr/>
        <a:lstStyle/>
        <a:p>
          <a:endParaRPr lang="en-US"/>
        </a:p>
      </dgm:t>
    </dgm:pt>
    <dgm:pt modelId="{FA49EE84-E71A-41BB-9F2B-3F3AE244EAAB}" type="sibTrans" cxnId="{F3676ED9-1AD5-41B1-A5C5-10A430D2661B}">
      <dgm:prSet/>
      <dgm:spPr/>
      <dgm:t>
        <a:bodyPr/>
        <a:lstStyle/>
        <a:p>
          <a:endParaRPr lang="en-US"/>
        </a:p>
      </dgm:t>
    </dgm:pt>
    <dgm:pt modelId="{1C8EAAAB-CF05-4AE2-81B9-DD618D50578C}">
      <dgm:prSet custT="1"/>
      <dgm:spPr/>
      <dgm:t>
        <a:bodyPr/>
        <a:lstStyle/>
        <a:p>
          <a:r>
            <a:rPr lang="en-US" sz="1200" dirty="0"/>
            <a:t>VOST converts info to lengths useable for various sites. Altered info is approved by IMT.</a:t>
          </a:r>
        </a:p>
      </dgm:t>
    </dgm:pt>
    <dgm:pt modelId="{5A581BFE-1472-4B5D-8DA4-E93F3BBE6C51}" type="parTrans" cxnId="{EF8B22E4-C25A-4EB9-8226-C9208D7199F8}">
      <dgm:prSet/>
      <dgm:spPr/>
      <dgm:t>
        <a:bodyPr/>
        <a:lstStyle/>
        <a:p>
          <a:endParaRPr lang="en-US"/>
        </a:p>
      </dgm:t>
    </dgm:pt>
    <dgm:pt modelId="{DCB8E87D-0002-4F8A-915D-118AD60279B0}" type="sibTrans" cxnId="{EF8B22E4-C25A-4EB9-8226-C9208D7199F8}">
      <dgm:prSet/>
      <dgm:spPr/>
      <dgm:t>
        <a:bodyPr/>
        <a:lstStyle/>
        <a:p>
          <a:endParaRPr lang="en-US"/>
        </a:p>
      </dgm:t>
    </dgm:pt>
    <dgm:pt modelId="{5F6AA095-AB1B-4993-A4A2-D0705E123A13}">
      <dgm:prSet custT="1"/>
      <dgm:spPr/>
      <dgm:t>
        <a:bodyPr/>
        <a:lstStyle/>
        <a:p>
          <a:r>
            <a:rPr lang="en-US" sz="1200" dirty="0"/>
            <a:t>PIOs push information for the public to the VOST using a variety of methods &amp; tools.</a:t>
          </a:r>
        </a:p>
      </dgm:t>
    </dgm:pt>
    <dgm:pt modelId="{D3CAE962-BD74-4052-B7A2-8B8D1A81E80A}" type="parTrans" cxnId="{6029EB4A-4E77-4E6E-B989-DB6BAEA2C82E}">
      <dgm:prSet/>
      <dgm:spPr/>
      <dgm:t>
        <a:bodyPr/>
        <a:lstStyle/>
        <a:p>
          <a:endParaRPr lang="en-US"/>
        </a:p>
      </dgm:t>
    </dgm:pt>
    <dgm:pt modelId="{817771A7-7441-4822-93DA-5920888E9709}" type="sibTrans" cxnId="{6029EB4A-4E77-4E6E-B989-DB6BAEA2C82E}">
      <dgm:prSet/>
      <dgm:spPr/>
      <dgm:t>
        <a:bodyPr/>
        <a:lstStyle/>
        <a:p>
          <a:endParaRPr lang="en-US"/>
        </a:p>
      </dgm:t>
    </dgm:pt>
    <dgm:pt modelId="{DB8DD306-0B50-4540-AE5E-4547D2B7B51F}">
      <dgm:prSet custT="1"/>
      <dgm:spPr/>
      <dgm:t>
        <a:bodyPr/>
        <a:lstStyle/>
        <a:p>
          <a:r>
            <a:rPr lang="en-US" sz="1200" dirty="0"/>
            <a:t>Any changes made to that info by the VOST are submitted to IMT PIO for approval.</a:t>
          </a:r>
        </a:p>
      </dgm:t>
    </dgm:pt>
    <dgm:pt modelId="{DF15AB9A-5FFB-4D30-96CB-82743B064D88}" type="parTrans" cxnId="{F8736DF0-D527-4FF8-96B0-0303EE187973}">
      <dgm:prSet/>
      <dgm:spPr/>
      <dgm:t>
        <a:bodyPr/>
        <a:lstStyle/>
        <a:p>
          <a:endParaRPr lang="en-US"/>
        </a:p>
      </dgm:t>
    </dgm:pt>
    <dgm:pt modelId="{E4837045-DD6F-49EE-8A38-941FC2D77BDF}" type="sibTrans" cxnId="{F8736DF0-D527-4FF8-96B0-0303EE187973}">
      <dgm:prSet/>
      <dgm:spPr/>
      <dgm:t>
        <a:bodyPr/>
        <a:lstStyle/>
        <a:p>
          <a:endParaRPr lang="en-US"/>
        </a:p>
      </dgm:t>
    </dgm:pt>
    <dgm:pt modelId="{D2AFDED7-6C2B-4B85-91BF-AEDC2411974F}" type="pres">
      <dgm:prSet presAssocID="{BBAF0EA5-028A-4C16-A8F3-9153DFA46054}" presName="Name0" presStyleCnt="0">
        <dgm:presLayoutVars>
          <dgm:dir/>
          <dgm:animLvl val="lvl"/>
          <dgm:resizeHandles val="exact"/>
        </dgm:presLayoutVars>
      </dgm:prSet>
      <dgm:spPr/>
    </dgm:pt>
    <dgm:pt modelId="{16DFC7D0-9EA2-44BB-8EFA-85D6245C403E}" type="pres">
      <dgm:prSet presAssocID="{BBAF0EA5-028A-4C16-A8F3-9153DFA46054}" presName="tSp" presStyleCnt="0"/>
      <dgm:spPr/>
    </dgm:pt>
    <dgm:pt modelId="{77C07FCD-A255-471A-AA24-271B7DA1C529}" type="pres">
      <dgm:prSet presAssocID="{BBAF0EA5-028A-4C16-A8F3-9153DFA46054}" presName="bSp" presStyleCnt="0"/>
      <dgm:spPr/>
    </dgm:pt>
    <dgm:pt modelId="{1338827E-F617-4C48-AC50-C799477E538B}" type="pres">
      <dgm:prSet presAssocID="{BBAF0EA5-028A-4C16-A8F3-9153DFA46054}" presName="process" presStyleCnt="0"/>
      <dgm:spPr/>
    </dgm:pt>
    <dgm:pt modelId="{01C19F5D-B4F4-4990-A80A-9511A84C6FF9}" type="pres">
      <dgm:prSet presAssocID="{DECA325A-11C6-4ECD-819D-5451E577E0EE}" presName="composite1" presStyleCnt="0"/>
      <dgm:spPr/>
    </dgm:pt>
    <dgm:pt modelId="{B037BE7C-1935-4523-AFEA-F487E596C42D}" type="pres">
      <dgm:prSet presAssocID="{DECA325A-11C6-4ECD-819D-5451E577E0EE}" presName="dummyNode1" presStyleLbl="node1" presStyleIdx="0" presStyleCnt="4"/>
      <dgm:spPr/>
    </dgm:pt>
    <dgm:pt modelId="{04D7ADE4-0A49-4F1B-8BDA-BA4F8E054A3B}" type="pres">
      <dgm:prSet presAssocID="{DECA325A-11C6-4ECD-819D-5451E577E0EE}" presName="childNode1" presStyleLbl="bgAcc1" presStyleIdx="0" presStyleCnt="4" custScaleX="122263" custScaleY="223031" custLinFactNeighborY="-2416">
        <dgm:presLayoutVars>
          <dgm:bulletEnabled val="1"/>
        </dgm:presLayoutVars>
      </dgm:prSet>
      <dgm:spPr/>
      <dgm:t>
        <a:bodyPr/>
        <a:lstStyle/>
        <a:p>
          <a:endParaRPr lang="en-US"/>
        </a:p>
      </dgm:t>
    </dgm:pt>
    <dgm:pt modelId="{8394A579-0026-49B5-A2D2-00EC5B95E946}" type="pres">
      <dgm:prSet presAssocID="{DECA325A-11C6-4ECD-819D-5451E577E0EE}" presName="childNode1tx" presStyleLbl="bgAcc1" presStyleIdx="0" presStyleCnt="4">
        <dgm:presLayoutVars>
          <dgm:bulletEnabled val="1"/>
        </dgm:presLayoutVars>
      </dgm:prSet>
      <dgm:spPr/>
      <dgm:t>
        <a:bodyPr/>
        <a:lstStyle/>
        <a:p>
          <a:endParaRPr lang="en-US"/>
        </a:p>
      </dgm:t>
    </dgm:pt>
    <dgm:pt modelId="{170F5650-6C69-40CA-8083-63079905C597}" type="pres">
      <dgm:prSet presAssocID="{DECA325A-11C6-4ECD-819D-5451E577E0EE}" presName="parentNode1" presStyleLbl="node1" presStyleIdx="0" presStyleCnt="4" custScaleX="119929" custScaleY="147607" custLinFactY="40271" custLinFactNeighborX="-4937" custLinFactNeighborY="100000">
        <dgm:presLayoutVars>
          <dgm:chMax val="1"/>
          <dgm:bulletEnabled val="1"/>
        </dgm:presLayoutVars>
      </dgm:prSet>
      <dgm:spPr/>
      <dgm:t>
        <a:bodyPr/>
        <a:lstStyle/>
        <a:p>
          <a:endParaRPr lang="en-US"/>
        </a:p>
      </dgm:t>
    </dgm:pt>
    <dgm:pt modelId="{8049BA2E-F82D-4D2E-B251-9BC0DFB07FEC}" type="pres">
      <dgm:prSet presAssocID="{DECA325A-11C6-4ECD-819D-5451E577E0EE}" presName="connSite1" presStyleCnt="0"/>
      <dgm:spPr/>
    </dgm:pt>
    <dgm:pt modelId="{AD128B22-F427-46DE-B626-6725E8D7A9E9}" type="pres">
      <dgm:prSet presAssocID="{CE4FC5A8-08A8-4400-9736-B243E2FE10B7}" presName="Name9" presStyleLbl="sibTrans2D1" presStyleIdx="0" presStyleCnt="3"/>
      <dgm:spPr/>
      <dgm:t>
        <a:bodyPr/>
        <a:lstStyle/>
        <a:p>
          <a:endParaRPr lang="en-US"/>
        </a:p>
      </dgm:t>
    </dgm:pt>
    <dgm:pt modelId="{58CED4A6-2BC0-40FC-891D-5A6C37BF504C}" type="pres">
      <dgm:prSet presAssocID="{00216BC1-FE2B-465B-BF4F-354DEF2AC1AE}" presName="composite2" presStyleCnt="0"/>
      <dgm:spPr/>
    </dgm:pt>
    <dgm:pt modelId="{8F8E39F7-3698-41E0-B20B-CE42EC156302}" type="pres">
      <dgm:prSet presAssocID="{00216BC1-FE2B-465B-BF4F-354DEF2AC1AE}" presName="dummyNode2" presStyleLbl="node1" presStyleIdx="0" presStyleCnt="4"/>
      <dgm:spPr/>
    </dgm:pt>
    <dgm:pt modelId="{F7710A90-FEAB-48EB-91FC-4751C8203888}" type="pres">
      <dgm:prSet presAssocID="{00216BC1-FE2B-465B-BF4F-354DEF2AC1AE}" presName="childNode2" presStyleLbl="bgAcc1" presStyleIdx="1" presStyleCnt="4" custScaleY="221421">
        <dgm:presLayoutVars>
          <dgm:bulletEnabled val="1"/>
        </dgm:presLayoutVars>
      </dgm:prSet>
      <dgm:spPr/>
      <dgm:t>
        <a:bodyPr/>
        <a:lstStyle/>
        <a:p>
          <a:endParaRPr lang="en-US"/>
        </a:p>
      </dgm:t>
    </dgm:pt>
    <dgm:pt modelId="{1F41AC4D-F64F-4002-B4B0-829D82EE216F}" type="pres">
      <dgm:prSet presAssocID="{00216BC1-FE2B-465B-BF4F-354DEF2AC1AE}" presName="childNode2tx" presStyleLbl="bgAcc1" presStyleIdx="1" presStyleCnt="4">
        <dgm:presLayoutVars>
          <dgm:bulletEnabled val="1"/>
        </dgm:presLayoutVars>
      </dgm:prSet>
      <dgm:spPr/>
      <dgm:t>
        <a:bodyPr/>
        <a:lstStyle/>
        <a:p>
          <a:endParaRPr lang="en-US"/>
        </a:p>
      </dgm:t>
    </dgm:pt>
    <dgm:pt modelId="{7D72C7F7-0C3E-4888-8C60-354F87C4F761}" type="pres">
      <dgm:prSet presAssocID="{00216BC1-FE2B-465B-BF4F-354DEF2AC1AE}" presName="parentNode2" presStyleLbl="node1" presStyleIdx="1" presStyleCnt="4" custScaleX="141273" custScaleY="143734" custLinFactY="-10418" custLinFactNeighborX="-12742" custLinFactNeighborY="-100000">
        <dgm:presLayoutVars>
          <dgm:chMax val="0"/>
          <dgm:bulletEnabled val="1"/>
        </dgm:presLayoutVars>
      </dgm:prSet>
      <dgm:spPr/>
      <dgm:t>
        <a:bodyPr/>
        <a:lstStyle/>
        <a:p>
          <a:endParaRPr lang="en-US"/>
        </a:p>
      </dgm:t>
    </dgm:pt>
    <dgm:pt modelId="{3A84C620-06CA-4641-9F6F-E9E7F5CB4E19}" type="pres">
      <dgm:prSet presAssocID="{00216BC1-FE2B-465B-BF4F-354DEF2AC1AE}" presName="connSite2" presStyleCnt="0"/>
      <dgm:spPr/>
    </dgm:pt>
    <dgm:pt modelId="{F368472D-453A-4937-9194-4034EADAB34F}" type="pres">
      <dgm:prSet presAssocID="{640DFD21-482D-41A4-B5E3-5ABD7744A790}" presName="Name18" presStyleLbl="sibTrans2D1" presStyleIdx="1" presStyleCnt="3"/>
      <dgm:spPr/>
      <dgm:t>
        <a:bodyPr/>
        <a:lstStyle/>
        <a:p>
          <a:endParaRPr lang="en-US"/>
        </a:p>
      </dgm:t>
    </dgm:pt>
    <dgm:pt modelId="{C4BE695E-6C11-4BD8-9360-B706A26F6098}" type="pres">
      <dgm:prSet presAssocID="{82C3503D-BCB6-4D2B-A833-F717E822B4CD}" presName="composite1" presStyleCnt="0"/>
      <dgm:spPr/>
    </dgm:pt>
    <dgm:pt modelId="{6DBC4097-1BD4-4D85-92E0-45E46813322C}" type="pres">
      <dgm:prSet presAssocID="{82C3503D-BCB6-4D2B-A833-F717E822B4CD}" presName="dummyNode1" presStyleLbl="node1" presStyleIdx="1" presStyleCnt="4"/>
      <dgm:spPr/>
    </dgm:pt>
    <dgm:pt modelId="{55405AE9-59B4-43FA-8409-5E4B1FB9874A}" type="pres">
      <dgm:prSet presAssocID="{82C3503D-BCB6-4D2B-A833-F717E822B4CD}" presName="childNode1" presStyleLbl="bgAcc1" presStyleIdx="2" presStyleCnt="4" custScaleX="127636" custScaleY="218469" custLinFactNeighborX="664" custLinFactNeighborY="-2416">
        <dgm:presLayoutVars>
          <dgm:bulletEnabled val="1"/>
        </dgm:presLayoutVars>
      </dgm:prSet>
      <dgm:spPr/>
      <dgm:t>
        <a:bodyPr/>
        <a:lstStyle/>
        <a:p>
          <a:endParaRPr lang="en-US"/>
        </a:p>
      </dgm:t>
    </dgm:pt>
    <dgm:pt modelId="{FD80E36D-E1C7-4C6A-8C4C-BBA3D10C51F1}" type="pres">
      <dgm:prSet presAssocID="{82C3503D-BCB6-4D2B-A833-F717E822B4CD}" presName="childNode1tx" presStyleLbl="bgAcc1" presStyleIdx="2" presStyleCnt="4">
        <dgm:presLayoutVars>
          <dgm:bulletEnabled val="1"/>
        </dgm:presLayoutVars>
      </dgm:prSet>
      <dgm:spPr/>
      <dgm:t>
        <a:bodyPr/>
        <a:lstStyle/>
        <a:p>
          <a:endParaRPr lang="en-US"/>
        </a:p>
      </dgm:t>
    </dgm:pt>
    <dgm:pt modelId="{0A931A0B-E505-4F78-9233-C6878E1B8FBB}" type="pres">
      <dgm:prSet presAssocID="{82C3503D-BCB6-4D2B-A833-F717E822B4CD}" presName="parentNode1" presStyleLbl="node1" presStyleIdx="2" presStyleCnt="4" custScaleX="124773" custScaleY="139643" custLinFactY="86403" custLinFactNeighborX="-113" custLinFactNeighborY="100000">
        <dgm:presLayoutVars>
          <dgm:chMax val="1"/>
          <dgm:bulletEnabled val="1"/>
        </dgm:presLayoutVars>
      </dgm:prSet>
      <dgm:spPr/>
      <dgm:t>
        <a:bodyPr/>
        <a:lstStyle/>
        <a:p>
          <a:endParaRPr lang="en-US"/>
        </a:p>
      </dgm:t>
    </dgm:pt>
    <dgm:pt modelId="{FC23728F-5742-42CD-BDD1-9AD948B7DCC1}" type="pres">
      <dgm:prSet presAssocID="{82C3503D-BCB6-4D2B-A833-F717E822B4CD}" presName="connSite1" presStyleCnt="0"/>
      <dgm:spPr/>
    </dgm:pt>
    <dgm:pt modelId="{E8599538-0697-44EE-9137-ECAF38C366C3}" type="pres">
      <dgm:prSet presAssocID="{F48AE6A5-994B-4902-8113-4CC94DDE45E9}" presName="Name9" presStyleLbl="sibTrans2D1" presStyleIdx="2" presStyleCnt="3"/>
      <dgm:spPr/>
      <dgm:t>
        <a:bodyPr/>
        <a:lstStyle/>
        <a:p>
          <a:endParaRPr lang="en-US"/>
        </a:p>
      </dgm:t>
    </dgm:pt>
    <dgm:pt modelId="{E5F39FA2-0816-40B1-8FFB-EA005713173E}" type="pres">
      <dgm:prSet presAssocID="{71B17EE6-6866-47D8-9EB6-F6AA905CC04A}" presName="composite2" presStyleCnt="0"/>
      <dgm:spPr/>
    </dgm:pt>
    <dgm:pt modelId="{F0C588AF-5F6D-420E-B4E4-08859BEF2D4C}" type="pres">
      <dgm:prSet presAssocID="{71B17EE6-6866-47D8-9EB6-F6AA905CC04A}" presName="dummyNode2" presStyleLbl="node1" presStyleIdx="2" presStyleCnt="4"/>
      <dgm:spPr/>
    </dgm:pt>
    <dgm:pt modelId="{8A551697-D6B2-4FE9-BECB-3188875B0903}" type="pres">
      <dgm:prSet presAssocID="{71B17EE6-6866-47D8-9EB6-F6AA905CC04A}" presName="childNode2" presStyleLbl="bgAcc1" presStyleIdx="3" presStyleCnt="4" custScaleX="135342" custScaleY="256998">
        <dgm:presLayoutVars>
          <dgm:bulletEnabled val="1"/>
        </dgm:presLayoutVars>
      </dgm:prSet>
      <dgm:spPr/>
      <dgm:t>
        <a:bodyPr/>
        <a:lstStyle/>
        <a:p>
          <a:endParaRPr lang="en-US"/>
        </a:p>
      </dgm:t>
    </dgm:pt>
    <dgm:pt modelId="{30AED7A6-AF6B-4DFE-B32A-E7417A1FACAF}" type="pres">
      <dgm:prSet presAssocID="{71B17EE6-6866-47D8-9EB6-F6AA905CC04A}" presName="childNode2tx" presStyleLbl="bgAcc1" presStyleIdx="3" presStyleCnt="4">
        <dgm:presLayoutVars>
          <dgm:bulletEnabled val="1"/>
        </dgm:presLayoutVars>
      </dgm:prSet>
      <dgm:spPr/>
      <dgm:t>
        <a:bodyPr/>
        <a:lstStyle/>
        <a:p>
          <a:endParaRPr lang="en-US"/>
        </a:p>
      </dgm:t>
    </dgm:pt>
    <dgm:pt modelId="{CF9A00A9-0C9E-4128-9F04-A7E58768CC32}" type="pres">
      <dgm:prSet presAssocID="{71B17EE6-6866-47D8-9EB6-F6AA905CC04A}" presName="parentNode2" presStyleLbl="node1" presStyleIdx="3" presStyleCnt="4" custScaleX="105943" custScaleY="147721" custLinFactY="-28888" custLinFactNeighborX="-2131" custLinFactNeighborY="-100000">
        <dgm:presLayoutVars>
          <dgm:chMax val="0"/>
          <dgm:bulletEnabled val="1"/>
        </dgm:presLayoutVars>
      </dgm:prSet>
      <dgm:spPr/>
      <dgm:t>
        <a:bodyPr/>
        <a:lstStyle/>
        <a:p>
          <a:endParaRPr lang="en-US"/>
        </a:p>
      </dgm:t>
    </dgm:pt>
    <dgm:pt modelId="{15986735-E7C0-4CEC-882C-39BB5CA84D13}" type="pres">
      <dgm:prSet presAssocID="{71B17EE6-6866-47D8-9EB6-F6AA905CC04A}" presName="connSite2" presStyleCnt="0"/>
      <dgm:spPr/>
    </dgm:pt>
  </dgm:ptLst>
  <dgm:cxnLst>
    <dgm:cxn modelId="{E553928F-9A7F-45B2-AA2D-6B134F5A0DF5}" type="presOf" srcId="{82C3503D-BCB6-4D2B-A833-F717E822B4CD}" destId="{0A931A0B-E505-4F78-9233-C6878E1B8FBB}" srcOrd="0" destOrd="0" presId="urn:microsoft.com/office/officeart/2005/8/layout/hProcess4"/>
    <dgm:cxn modelId="{95A2629A-8219-41E3-B10F-AA64C00BC243}" type="presOf" srcId="{757C4A09-C0D5-4CC2-8F45-FFD45ADEC42F}" destId="{04D7ADE4-0A49-4F1B-8BDA-BA4F8E054A3B}" srcOrd="0" destOrd="0" presId="urn:microsoft.com/office/officeart/2005/8/layout/hProcess4"/>
    <dgm:cxn modelId="{ED9663E4-28D5-463D-BDCB-122C5B3BFADC}" type="presOf" srcId="{640DFD21-482D-41A4-B5E3-5ABD7744A790}" destId="{F368472D-453A-4937-9194-4034EADAB34F}" srcOrd="0" destOrd="0" presId="urn:microsoft.com/office/officeart/2005/8/layout/hProcess4"/>
    <dgm:cxn modelId="{F4A6AB11-F5E6-474A-94B1-1050413A033D}" type="presOf" srcId="{D4062271-EB59-4D77-AAD7-8460D3F5F421}" destId="{30AED7A6-AF6B-4DFE-B32A-E7417A1FACAF}" srcOrd="1" destOrd="2" presId="urn:microsoft.com/office/officeart/2005/8/layout/hProcess4"/>
    <dgm:cxn modelId="{935C8D82-5534-4245-859B-479036D5D0E1}" type="presOf" srcId="{DB8DD306-0B50-4540-AE5E-4547D2B7B51F}" destId="{8394A579-0026-49B5-A2D2-00EC5B95E946}" srcOrd="1" destOrd="1" presId="urn:microsoft.com/office/officeart/2005/8/layout/hProcess4"/>
    <dgm:cxn modelId="{E184EE39-79FB-447E-BB4A-F16AF2D204E4}" srcId="{71B17EE6-6866-47D8-9EB6-F6AA905CC04A}" destId="{84724BFB-2310-422C-B96B-A4536388D6CA}" srcOrd="0" destOrd="0" parTransId="{9DFB1CC1-84D1-474B-A5E7-6709228DF81D}" sibTransId="{94669BC0-A78A-4161-95E6-4C220C7F1D1A}"/>
    <dgm:cxn modelId="{D0DAF9AC-61AC-4515-A724-E164C61C9ACF}" type="presOf" srcId="{757C4A09-C0D5-4CC2-8F45-FFD45ADEC42F}" destId="{8394A579-0026-49B5-A2D2-00EC5B95E946}" srcOrd="1" destOrd="0" presId="urn:microsoft.com/office/officeart/2005/8/layout/hProcess4"/>
    <dgm:cxn modelId="{9D0F098F-E081-4016-8C74-B7C8B722043C}" type="presOf" srcId="{1C8EAAAB-CF05-4AE2-81B9-DD618D50578C}" destId="{FD80E36D-E1C7-4C6A-8C4C-BBA3D10C51F1}" srcOrd="1" destOrd="1" presId="urn:microsoft.com/office/officeart/2005/8/layout/hProcess4"/>
    <dgm:cxn modelId="{26814B68-2F25-48E9-8143-8B31B75CC424}" type="presOf" srcId="{84724BFB-2310-422C-B96B-A4536388D6CA}" destId="{30AED7A6-AF6B-4DFE-B32A-E7417A1FACAF}" srcOrd="1" destOrd="0" presId="urn:microsoft.com/office/officeart/2005/8/layout/hProcess4"/>
    <dgm:cxn modelId="{A80EF554-6B1A-45FD-BC91-6C7D7C452455}" srcId="{BBAF0EA5-028A-4C16-A8F3-9153DFA46054}" destId="{DECA325A-11C6-4ECD-819D-5451E577E0EE}" srcOrd="0" destOrd="0" parTransId="{8DB001E5-D1FE-4895-8B6F-7687B053709C}" sibTransId="{CE4FC5A8-08A8-4400-9736-B243E2FE10B7}"/>
    <dgm:cxn modelId="{59553B64-A7E7-4CF1-AF4F-A3D4EEB2840E}" type="presOf" srcId="{818DAE56-7AFE-4A3D-9197-9B9340006C6F}" destId="{55405AE9-59B4-43FA-8409-5E4B1FB9874A}" srcOrd="0" destOrd="0" presId="urn:microsoft.com/office/officeart/2005/8/layout/hProcess4"/>
    <dgm:cxn modelId="{847342C5-2BB0-4BEC-B0EF-7D1322EC081B}" type="presOf" srcId="{DECA325A-11C6-4ECD-819D-5451E577E0EE}" destId="{170F5650-6C69-40CA-8083-63079905C597}" srcOrd="0" destOrd="0" presId="urn:microsoft.com/office/officeart/2005/8/layout/hProcess4"/>
    <dgm:cxn modelId="{746A29A9-37B6-4216-B2AD-DB84C6DBB63A}" type="presOf" srcId="{DB8DD306-0B50-4540-AE5E-4547D2B7B51F}" destId="{04D7ADE4-0A49-4F1B-8BDA-BA4F8E054A3B}" srcOrd="0" destOrd="1" presId="urn:microsoft.com/office/officeart/2005/8/layout/hProcess4"/>
    <dgm:cxn modelId="{2F104D81-A2D3-49DB-ABBC-881865B52738}" type="presOf" srcId="{1C8EAAAB-CF05-4AE2-81B9-DD618D50578C}" destId="{55405AE9-59B4-43FA-8409-5E4B1FB9874A}" srcOrd="0" destOrd="1" presId="urn:microsoft.com/office/officeart/2005/8/layout/hProcess4"/>
    <dgm:cxn modelId="{6029EB4A-4E77-4E6E-B989-DB6BAEA2C82E}" srcId="{00216BC1-FE2B-465B-BF4F-354DEF2AC1AE}" destId="{5F6AA095-AB1B-4993-A4A2-D0705E123A13}" srcOrd="0" destOrd="0" parTransId="{D3CAE962-BD74-4052-B7A2-8B8D1A81E80A}" sibTransId="{817771A7-7441-4822-93DA-5920888E9709}"/>
    <dgm:cxn modelId="{F3676ED9-1AD5-41B1-A5C5-10A430D2661B}" srcId="{82C3503D-BCB6-4D2B-A833-F717E822B4CD}" destId="{818DAE56-7AFE-4A3D-9197-9B9340006C6F}" srcOrd="0" destOrd="0" parTransId="{9302C70B-48C5-4433-A8CA-32E446D521C0}" sibTransId="{FA49EE84-E71A-41BB-9F2B-3F3AE244EAAB}"/>
    <dgm:cxn modelId="{C16451FF-1A24-41EB-B375-521E9958CC9F}" srcId="{BBAF0EA5-028A-4C16-A8F3-9153DFA46054}" destId="{00216BC1-FE2B-465B-BF4F-354DEF2AC1AE}" srcOrd="1" destOrd="0" parTransId="{8A1C1716-99F0-4209-805E-7EE0BED00F49}" sibTransId="{640DFD21-482D-41A4-B5E3-5ABD7744A790}"/>
    <dgm:cxn modelId="{45E4040D-0738-4BCD-9538-0E12DEA0209A}" type="presOf" srcId="{71B17EE6-6866-47D8-9EB6-F6AA905CC04A}" destId="{CF9A00A9-0C9E-4128-9F04-A7E58768CC32}" srcOrd="0" destOrd="0" presId="urn:microsoft.com/office/officeart/2005/8/layout/hProcess4"/>
    <dgm:cxn modelId="{FF3EAD41-F285-4852-B167-ACEF6A493C80}" type="presOf" srcId="{79B80D6C-2886-42B8-8CE0-0C85A5515143}" destId="{8A551697-D6B2-4FE9-BECB-3188875B0903}" srcOrd="0" destOrd="1" presId="urn:microsoft.com/office/officeart/2005/8/layout/hProcess4"/>
    <dgm:cxn modelId="{AFFA8191-AC4B-4190-A813-8DB29BBC4E97}" type="presOf" srcId="{84724BFB-2310-422C-B96B-A4536388D6CA}" destId="{8A551697-D6B2-4FE9-BECB-3188875B0903}" srcOrd="0" destOrd="0" presId="urn:microsoft.com/office/officeart/2005/8/layout/hProcess4"/>
    <dgm:cxn modelId="{57642E27-48A2-4CE2-A985-65E821C3806E}" type="presOf" srcId="{F48AE6A5-994B-4902-8113-4CC94DDE45E9}" destId="{E8599538-0697-44EE-9137-ECAF38C366C3}" srcOrd="0" destOrd="0" presId="urn:microsoft.com/office/officeart/2005/8/layout/hProcess4"/>
    <dgm:cxn modelId="{8820B9A3-8664-4417-B68D-847E9C2A7EE4}" type="presOf" srcId="{BBAF0EA5-028A-4C16-A8F3-9153DFA46054}" destId="{D2AFDED7-6C2B-4B85-91BF-AEDC2411974F}" srcOrd="0" destOrd="0" presId="urn:microsoft.com/office/officeart/2005/8/layout/hProcess4"/>
    <dgm:cxn modelId="{F8736DF0-D527-4FF8-96B0-0303EE187973}" srcId="{DECA325A-11C6-4ECD-819D-5451E577E0EE}" destId="{DB8DD306-0B50-4540-AE5E-4547D2B7B51F}" srcOrd="1" destOrd="0" parTransId="{DF15AB9A-5FFB-4D30-96CB-82743B064D88}" sibTransId="{E4837045-DD6F-49EE-8A38-941FC2D77BDF}"/>
    <dgm:cxn modelId="{95AAD08C-635F-49D4-BBDD-D9D153D11D5A}" type="presOf" srcId="{CE4FC5A8-08A8-4400-9736-B243E2FE10B7}" destId="{AD128B22-F427-46DE-B626-6725E8D7A9E9}" srcOrd="0" destOrd="0" presId="urn:microsoft.com/office/officeart/2005/8/layout/hProcess4"/>
    <dgm:cxn modelId="{3D60D7C3-5042-4895-91E2-D0197501B64E}" type="presOf" srcId="{D4062271-EB59-4D77-AAD7-8460D3F5F421}" destId="{8A551697-D6B2-4FE9-BECB-3188875B0903}" srcOrd="0" destOrd="2" presId="urn:microsoft.com/office/officeart/2005/8/layout/hProcess4"/>
    <dgm:cxn modelId="{C423D2DB-7769-41CC-B41C-FBF80491D030}" type="presOf" srcId="{818DAE56-7AFE-4A3D-9197-9B9340006C6F}" destId="{FD80E36D-E1C7-4C6A-8C4C-BBA3D10C51F1}" srcOrd="1" destOrd="0" presId="urn:microsoft.com/office/officeart/2005/8/layout/hProcess4"/>
    <dgm:cxn modelId="{91EEB842-D334-4FFC-9B5B-2D6E417E674F}" type="presOf" srcId="{79B80D6C-2886-42B8-8CE0-0C85A5515143}" destId="{30AED7A6-AF6B-4DFE-B32A-E7417A1FACAF}" srcOrd="1" destOrd="1" presId="urn:microsoft.com/office/officeart/2005/8/layout/hProcess4"/>
    <dgm:cxn modelId="{D6D075F3-FD8F-474A-8FD9-B32C96836A34}" type="presOf" srcId="{5F6AA095-AB1B-4993-A4A2-D0705E123A13}" destId="{F7710A90-FEAB-48EB-91FC-4751C8203888}" srcOrd="0" destOrd="0" presId="urn:microsoft.com/office/officeart/2005/8/layout/hProcess4"/>
    <dgm:cxn modelId="{029FE891-05F4-42CB-82FC-3D4FECCD2631}" srcId="{DECA325A-11C6-4ECD-819D-5451E577E0EE}" destId="{757C4A09-C0D5-4CC2-8F45-FFD45ADEC42F}" srcOrd="0" destOrd="0" parTransId="{563FA385-7C64-4392-9EC2-C0BBEC7230AF}" sibTransId="{671CCF3F-4271-4128-B3A4-F5798A118FB1}"/>
    <dgm:cxn modelId="{F95A5C8C-3B18-4CA8-BFDD-302CA466DBBA}" type="presOf" srcId="{5F6AA095-AB1B-4993-A4A2-D0705E123A13}" destId="{1F41AC4D-F64F-4002-B4B0-829D82EE216F}" srcOrd="1" destOrd="0" presId="urn:microsoft.com/office/officeart/2005/8/layout/hProcess4"/>
    <dgm:cxn modelId="{EF8B22E4-C25A-4EB9-8226-C9208D7199F8}" srcId="{82C3503D-BCB6-4D2B-A833-F717E822B4CD}" destId="{1C8EAAAB-CF05-4AE2-81B9-DD618D50578C}" srcOrd="1" destOrd="0" parTransId="{5A581BFE-1472-4B5D-8DA4-E93F3BBE6C51}" sibTransId="{DCB8E87D-0002-4F8A-915D-118AD60279B0}"/>
    <dgm:cxn modelId="{4BF83B66-9F5D-4AA9-9A2F-29B726C6FE31}" srcId="{BBAF0EA5-028A-4C16-A8F3-9153DFA46054}" destId="{82C3503D-BCB6-4D2B-A833-F717E822B4CD}" srcOrd="2" destOrd="0" parTransId="{B2CF0B5D-A726-44DD-91E4-DF0E9913BB28}" sibTransId="{F48AE6A5-994B-4902-8113-4CC94DDE45E9}"/>
    <dgm:cxn modelId="{81C45654-7A8E-4E99-9AE5-30B278ECDA81}" srcId="{BBAF0EA5-028A-4C16-A8F3-9153DFA46054}" destId="{71B17EE6-6866-47D8-9EB6-F6AA905CC04A}" srcOrd="3" destOrd="0" parTransId="{D817EA47-1882-4CCC-BF37-6CF283A9219E}" sibTransId="{B7D37790-BDA7-4A3E-82E0-C614367B6896}"/>
    <dgm:cxn modelId="{90FFC556-825A-470E-AB27-CAA79A787196}" type="presOf" srcId="{00216BC1-FE2B-465B-BF4F-354DEF2AC1AE}" destId="{7D72C7F7-0C3E-4888-8C60-354F87C4F761}" srcOrd="0" destOrd="0" presId="urn:microsoft.com/office/officeart/2005/8/layout/hProcess4"/>
    <dgm:cxn modelId="{6A6AC262-E30F-4DFA-9CF6-659D19F21BBC}" srcId="{71B17EE6-6866-47D8-9EB6-F6AA905CC04A}" destId="{D4062271-EB59-4D77-AAD7-8460D3F5F421}" srcOrd="2" destOrd="0" parTransId="{C654F5DD-F112-4EE9-847B-91B0F655D50C}" sibTransId="{2D29507E-C6B1-4AC5-81C6-42A1C42E163A}"/>
    <dgm:cxn modelId="{507F024B-D004-4BCC-8118-4F1AF44757ED}" srcId="{71B17EE6-6866-47D8-9EB6-F6AA905CC04A}" destId="{79B80D6C-2886-42B8-8CE0-0C85A5515143}" srcOrd="1" destOrd="0" parTransId="{5281349D-9BCB-4133-85DD-7310269E5D0C}" sibTransId="{F446E363-C643-434C-8941-EE1A5212FBB4}"/>
    <dgm:cxn modelId="{C9603724-7978-4B29-B65B-08A843D7B74C}" type="presParOf" srcId="{D2AFDED7-6C2B-4B85-91BF-AEDC2411974F}" destId="{16DFC7D0-9EA2-44BB-8EFA-85D6245C403E}" srcOrd="0" destOrd="0" presId="urn:microsoft.com/office/officeart/2005/8/layout/hProcess4"/>
    <dgm:cxn modelId="{A99EA386-AA66-4AF0-B5CE-FD96D66EB041}" type="presParOf" srcId="{D2AFDED7-6C2B-4B85-91BF-AEDC2411974F}" destId="{77C07FCD-A255-471A-AA24-271B7DA1C529}" srcOrd="1" destOrd="0" presId="urn:microsoft.com/office/officeart/2005/8/layout/hProcess4"/>
    <dgm:cxn modelId="{17D012BD-49B4-43B5-B4B8-55662DCCED5F}" type="presParOf" srcId="{D2AFDED7-6C2B-4B85-91BF-AEDC2411974F}" destId="{1338827E-F617-4C48-AC50-C799477E538B}" srcOrd="2" destOrd="0" presId="urn:microsoft.com/office/officeart/2005/8/layout/hProcess4"/>
    <dgm:cxn modelId="{C09FA859-524C-4E6D-A266-C702CA07E281}" type="presParOf" srcId="{1338827E-F617-4C48-AC50-C799477E538B}" destId="{01C19F5D-B4F4-4990-A80A-9511A84C6FF9}" srcOrd="0" destOrd="0" presId="urn:microsoft.com/office/officeart/2005/8/layout/hProcess4"/>
    <dgm:cxn modelId="{9BBD6BAF-D37C-4D66-95B1-6E05EE0A71B0}" type="presParOf" srcId="{01C19F5D-B4F4-4990-A80A-9511A84C6FF9}" destId="{B037BE7C-1935-4523-AFEA-F487E596C42D}" srcOrd="0" destOrd="0" presId="urn:microsoft.com/office/officeart/2005/8/layout/hProcess4"/>
    <dgm:cxn modelId="{9D80C713-CBB2-4A60-84D4-052E160881F4}" type="presParOf" srcId="{01C19F5D-B4F4-4990-A80A-9511A84C6FF9}" destId="{04D7ADE4-0A49-4F1B-8BDA-BA4F8E054A3B}" srcOrd="1" destOrd="0" presId="urn:microsoft.com/office/officeart/2005/8/layout/hProcess4"/>
    <dgm:cxn modelId="{7BDB91CD-0DED-488A-9CFB-CBEF02372FEA}" type="presParOf" srcId="{01C19F5D-B4F4-4990-A80A-9511A84C6FF9}" destId="{8394A579-0026-49B5-A2D2-00EC5B95E946}" srcOrd="2" destOrd="0" presId="urn:microsoft.com/office/officeart/2005/8/layout/hProcess4"/>
    <dgm:cxn modelId="{18F943A1-D5C8-477C-A34F-6BA12D54FD54}" type="presParOf" srcId="{01C19F5D-B4F4-4990-A80A-9511A84C6FF9}" destId="{170F5650-6C69-40CA-8083-63079905C597}" srcOrd="3" destOrd="0" presId="urn:microsoft.com/office/officeart/2005/8/layout/hProcess4"/>
    <dgm:cxn modelId="{EDFB47EA-F96C-45AA-8A0D-BE2ADCA31170}" type="presParOf" srcId="{01C19F5D-B4F4-4990-A80A-9511A84C6FF9}" destId="{8049BA2E-F82D-4D2E-B251-9BC0DFB07FEC}" srcOrd="4" destOrd="0" presId="urn:microsoft.com/office/officeart/2005/8/layout/hProcess4"/>
    <dgm:cxn modelId="{CF52429D-668F-4673-88B9-082981FE4A4F}" type="presParOf" srcId="{1338827E-F617-4C48-AC50-C799477E538B}" destId="{AD128B22-F427-46DE-B626-6725E8D7A9E9}" srcOrd="1" destOrd="0" presId="urn:microsoft.com/office/officeart/2005/8/layout/hProcess4"/>
    <dgm:cxn modelId="{6269320D-7E61-4F5D-90FF-E8F4A9B05387}" type="presParOf" srcId="{1338827E-F617-4C48-AC50-C799477E538B}" destId="{58CED4A6-2BC0-40FC-891D-5A6C37BF504C}" srcOrd="2" destOrd="0" presId="urn:microsoft.com/office/officeart/2005/8/layout/hProcess4"/>
    <dgm:cxn modelId="{34F6A0D9-313A-4265-B343-174E6D99B4B4}" type="presParOf" srcId="{58CED4A6-2BC0-40FC-891D-5A6C37BF504C}" destId="{8F8E39F7-3698-41E0-B20B-CE42EC156302}" srcOrd="0" destOrd="0" presId="urn:microsoft.com/office/officeart/2005/8/layout/hProcess4"/>
    <dgm:cxn modelId="{6629DD89-9BA6-464B-90C3-99E5F57D2405}" type="presParOf" srcId="{58CED4A6-2BC0-40FC-891D-5A6C37BF504C}" destId="{F7710A90-FEAB-48EB-91FC-4751C8203888}" srcOrd="1" destOrd="0" presId="urn:microsoft.com/office/officeart/2005/8/layout/hProcess4"/>
    <dgm:cxn modelId="{59905974-C308-4E9B-A13C-4F590D3C28CC}" type="presParOf" srcId="{58CED4A6-2BC0-40FC-891D-5A6C37BF504C}" destId="{1F41AC4D-F64F-4002-B4B0-829D82EE216F}" srcOrd="2" destOrd="0" presId="urn:microsoft.com/office/officeart/2005/8/layout/hProcess4"/>
    <dgm:cxn modelId="{2C23AB11-0B19-4BAD-839F-E6C549ACDB1D}" type="presParOf" srcId="{58CED4A6-2BC0-40FC-891D-5A6C37BF504C}" destId="{7D72C7F7-0C3E-4888-8C60-354F87C4F761}" srcOrd="3" destOrd="0" presId="urn:microsoft.com/office/officeart/2005/8/layout/hProcess4"/>
    <dgm:cxn modelId="{4D56E417-7E86-4517-AD35-0A638E3E4DDA}" type="presParOf" srcId="{58CED4A6-2BC0-40FC-891D-5A6C37BF504C}" destId="{3A84C620-06CA-4641-9F6F-E9E7F5CB4E19}" srcOrd="4" destOrd="0" presId="urn:microsoft.com/office/officeart/2005/8/layout/hProcess4"/>
    <dgm:cxn modelId="{6EB5C201-35E9-4E99-89AE-7BA680BA5EAC}" type="presParOf" srcId="{1338827E-F617-4C48-AC50-C799477E538B}" destId="{F368472D-453A-4937-9194-4034EADAB34F}" srcOrd="3" destOrd="0" presId="urn:microsoft.com/office/officeart/2005/8/layout/hProcess4"/>
    <dgm:cxn modelId="{EEF4EDA2-C64D-46D3-AADA-8B16CDD21E40}" type="presParOf" srcId="{1338827E-F617-4C48-AC50-C799477E538B}" destId="{C4BE695E-6C11-4BD8-9360-B706A26F6098}" srcOrd="4" destOrd="0" presId="urn:microsoft.com/office/officeart/2005/8/layout/hProcess4"/>
    <dgm:cxn modelId="{419A4594-3048-4C47-B4A5-B56C1822FD40}" type="presParOf" srcId="{C4BE695E-6C11-4BD8-9360-B706A26F6098}" destId="{6DBC4097-1BD4-4D85-92E0-45E46813322C}" srcOrd="0" destOrd="0" presId="urn:microsoft.com/office/officeart/2005/8/layout/hProcess4"/>
    <dgm:cxn modelId="{3BC46833-CE78-47AE-A9C0-2A419507461E}" type="presParOf" srcId="{C4BE695E-6C11-4BD8-9360-B706A26F6098}" destId="{55405AE9-59B4-43FA-8409-5E4B1FB9874A}" srcOrd="1" destOrd="0" presId="urn:microsoft.com/office/officeart/2005/8/layout/hProcess4"/>
    <dgm:cxn modelId="{249CCABD-C71C-42E8-A0EB-BC163E9A9B9C}" type="presParOf" srcId="{C4BE695E-6C11-4BD8-9360-B706A26F6098}" destId="{FD80E36D-E1C7-4C6A-8C4C-BBA3D10C51F1}" srcOrd="2" destOrd="0" presId="urn:microsoft.com/office/officeart/2005/8/layout/hProcess4"/>
    <dgm:cxn modelId="{34A15C01-75F9-4875-B5B4-D35E03D3F7EB}" type="presParOf" srcId="{C4BE695E-6C11-4BD8-9360-B706A26F6098}" destId="{0A931A0B-E505-4F78-9233-C6878E1B8FBB}" srcOrd="3" destOrd="0" presId="urn:microsoft.com/office/officeart/2005/8/layout/hProcess4"/>
    <dgm:cxn modelId="{DB660777-0FCB-49E1-BFF6-051C490E3B98}" type="presParOf" srcId="{C4BE695E-6C11-4BD8-9360-B706A26F6098}" destId="{FC23728F-5742-42CD-BDD1-9AD948B7DCC1}" srcOrd="4" destOrd="0" presId="urn:microsoft.com/office/officeart/2005/8/layout/hProcess4"/>
    <dgm:cxn modelId="{EFDB3217-2A90-495D-9871-947895FAC4AC}" type="presParOf" srcId="{1338827E-F617-4C48-AC50-C799477E538B}" destId="{E8599538-0697-44EE-9137-ECAF38C366C3}" srcOrd="5" destOrd="0" presId="urn:microsoft.com/office/officeart/2005/8/layout/hProcess4"/>
    <dgm:cxn modelId="{C0F3C783-CC62-4352-BEEA-34C15E80CDD5}" type="presParOf" srcId="{1338827E-F617-4C48-AC50-C799477E538B}" destId="{E5F39FA2-0816-40B1-8FFB-EA005713173E}" srcOrd="6" destOrd="0" presId="urn:microsoft.com/office/officeart/2005/8/layout/hProcess4"/>
    <dgm:cxn modelId="{72064048-2C6E-42E2-9E4C-AB1732841BF0}" type="presParOf" srcId="{E5F39FA2-0816-40B1-8FFB-EA005713173E}" destId="{F0C588AF-5F6D-420E-B4E4-08859BEF2D4C}" srcOrd="0" destOrd="0" presId="urn:microsoft.com/office/officeart/2005/8/layout/hProcess4"/>
    <dgm:cxn modelId="{058C8AD2-5993-4EEF-A6E9-B261901F5943}" type="presParOf" srcId="{E5F39FA2-0816-40B1-8FFB-EA005713173E}" destId="{8A551697-D6B2-4FE9-BECB-3188875B0903}" srcOrd="1" destOrd="0" presId="urn:microsoft.com/office/officeart/2005/8/layout/hProcess4"/>
    <dgm:cxn modelId="{814DE17E-DB43-4423-BA28-2A9C19695009}" type="presParOf" srcId="{E5F39FA2-0816-40B1-8FFB-EA005713173E}" destId="{30AED7A6-AF6B-4DFE-B32A-E7417A1FACAF}" srcOrd="2" destOrd="0" presId="urn:microsoft.com/office/officeart/2005/8/layout/hProcess4"/>
    <dgm:cxn modelId="{CCE8BECD-D916-484E-874E-16D6185E0892}" type="presParOf" srcId="{E5F39FA2-0816-40B1-8FFB-EA005713173E}" destId="{CF9A00A9-0C9E-4128-9F04-A7E58768CC32}" srcOrd="3" destOrd="0" presId="urn:microsoft.com/office/officeart/2005/8/layout/hProcess4"/>
    <dgm:cxn modelId="{6A67A504-9396-4DEF-9493-6210D67C6C39}" type="presParOf" srcId="{E5F39FA2-0816-40B1-8FFB-EA005713173E}" destId="{15986735-E7C0-4CEC-882C-39BB5CA84D1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5AB2B-0772-4E0F-A66E-D4F1E10C9639}" type="doc">
      <dgm:prSet loTypeId="urn:microsoft.com/office/officeart/2005/8/layout/cycle3" loCatId="cycle" qsTypeId="urn:microsoft.com/office/officeart/2005/8/quickstyle/simple4" qsCatId="simple" csTypeId="urn:microsoft.com/office/officeart/2005/8/colors/colorful5" csCatId="colorful" phldr="1"/>
      <dgm:spPr/>
      <dgm:t>
        <a:bodyPr/>
        <a:lstStyle/>
        <a:p>
          <a:endParaRPr lang="en-NZ"/>
        </a:p>
      </dgm:t>
    </dgm:pt>
    <dgm:pt modelId="{5BEC27B6-ACBF-4B4B-B998-A7E754EC2A02}">
      <dgm:prSet phldrT="[Text]" custT="1"/>
      <dgm:spPr/>
      <dgm:t>
        <a:bodyPr/>
        <a:lstStyle/>
        <a:p>
          <a:r>
            <a:rPr lang="en-NZ" sz="1600" dirty="0" smtClean="0"/>
            <a:t>Disaster occurs/event selected</a:t>
          </a:r>
          <a:endParaRPr lang="en-NZ" sz="1600" dirty="0"/>
        </a:p>
      </dgm:t>
    </dgm:pt>
    <dgm:pt modelId="{F81498C0-682F-4CA4-B29D-1FC59E21B2B9}" type="parTrans" cxnId="{51AB592A-BD95-4E37-B0E5-5759D5203930}">
      <dgm:prSet/>
      <dgm:spPr/>
      <dgm:t>
        <a:bodyPr/>
        <a:lstStyle/>
        <a:p>
          <a:endParaRPr lang="en-NZ"/>
        </a:p>
      </dgm:t>
    </dgm:pt>
    <dgm:pt modelId="{01EDF04C-A1AE-465C-9E97-DBF37965BAEC}" type="sibTrans" cxnId="{51AB592A-BD95-4E37-B0E5-5759D5203930}">
      <dgm:prSet/>
      <dgm:spPr/>
      <dgm:t>
        <a:bodyPr/>
        <a:lstStyle/>
        <a:p>
          <a:endParaRPr lang="en-NZ"/>
        </a:p>
      </dgm:t>
    </dgm:pt>
    <dgm:pt modelId="{5B849481-9161-4569-B7B7-64DE07CB965D}">
      <dgm:prSet phldrT="[Text]" custT="1"/>
      <dgm:spPr/>
      <dgm:t>
        <a:bodyPr/>
        <a:lstStyle/>
        <a:p>
          <a:r>
            <a:rPr lang="en-NZ" sz="1600" dirty="0" smtClean="0"/>
            <a:t>Decision to activate VOST team</a:t>
          </a:r>
        </a:p>
        <a:p>
          <a:r>
            <a:rPr lang="en-NZ" sz="1600" dirty="0" smtClean="0"/>
            <a:t>VOST does a pre-launch sweep of incident area to determine need.</a:t>
          </a:r>
          <a:endParaRPr lang="en-NZ" sz="1600" dirty="0"/>
        </a:p>
      </dgm:t>
    </dgm:pt>
    <dgm:pt modelId="{E9F483A4-D627-4B66-A0B2-3A0361A064C2}" type="parTrans" cxnId="{4520F2AD-CB31-498C-BF40-0F7B2EB017ED}">
      <dgm:prSet/>
      <dgm:spPr/>
      <dgm:t>
        <a:bodyPr/>
        <a:lstStyle/>
        <a:p>
          <a:endParaRPr lang="en-NZ"/>
        </a:p>
      </dgm:t>
    </dgm:pt>
    <dgm:pt modelId="{058B85A8-322F-4457-8D90-98E0988345AA}" type="sibTrans" cxnId="{4520F2AD-CB31-498C-BF40-0F7B2EB017ED}">
      <dgm:prSet/>
      <dgm:spPr/>
      <dgm:t>
        <a:bodyPr/>
        <a:lstStyle/>
        <a:p>
          <a:endParaRPr lang="en-NZ"/>
        </a:p>
      </dgm:t>
    </dgm:pt>
    <dgm:pt modelId="{BF1EF0A2-78FF-4870-9D7D-F34C9D2D878E}">
      <dgm:prSet phldrT="[Text]" custT="1"/>
      <dgm:spPr/>
      <dgm:t>
        <a:bodyPr/>
        <a:lstStyle/>
        <a:p>
          <a:r>
            <a:rPr lang="en-NZ" sz="1600" dirty="0" smtClean="0"/>
            <a:t>Set tasks, priorities, schedule, finalizes tools/platforms</a:t>
          </a:r>
          <a:endParaRPr lang="en-NZ" sz="1600" dirty="0"/>
        </a:p>
      </dgm:t>
    </dgm:pt>
    <dgm:pt modelId="{DC5B70C9-F2B1-4F40-A3BA-C6D886ACADBA}" type="parTrans" cxnId="{143FA6CC-6124-499A-BB43-5E38BE4E0689}">
      <dgm:prSet/>
      <dgm:spPr/>
      <dgm:t>
        <a:bodyPr/>
        <a:lstStyle/>
        <a:p>
          <a:endParaRPr lang="en-NZ"/>
        </a:p>
      </dgm:t>
    </dgm:pt>
    <dgm:pt modelId="{8F2075CC-04C5-4C6D-8ABB-55FDE001D0DE}" type="sibTrans" cxnId="{143FA6CC-6124-499A-BB43-5E38BE4E0689}">
      <dgm:prSet/>
      <dgm:spPr/>
      <dgm:t>
        <a:bodyPr/>
        <a:lstStyle/>
        <a:p>
          <a:endParaRPr lang="en-NZ"/>
        </a:p>
      </dgm:t>
    </dgm:pt>
    <dgm:pt modelId="{867DB8F6-3A40-4FE6-B5B7-F772CCBBBE84}">
      <dgm:prSet phldrT="[Text]" custT="1"/>
      <dgm:spPr/>
      <dgm:t>
        <a:bodyPr/>
        <a:lstStyle/>
        <a:p>
          <a:r>
            <a:rPr lang="en-NZ" sz="1600" dirty="0" smtClean="0"/>
            <a:t>VOST functions under Incident command principles &amp; works for the IMT PIO</a:t>
          </a:r>
          <a:endParaRPr lang="en-NZ" sz="1600" dirty="0"/>
        </a:p>
      </dgm:t>
    </dgm:pt>
    <dgm:pt modelId="{C5D94801-6E3F-4A5B-8A8D-48E25A8BAF05}" type="parTrans" cxnId="{B054DD69-1084-48DA-9A29-87F802E67385}">
      <dgm:prSet/>
      <dgm:spPr/>
      <dgm:t>
        <a:bodyPr/>
        <a:lstStyle/>
        <a:p>
          <a:endParaRPr lang="en-NZ"/>
        </a:p>
      </dgm:t>
    </dgm:pt>
    <dgm:pt modelId="{62F005F4-5DE3-4E8B-BD54-719771E5D0EB}" type="sibTrans" cxnId="{B054DD69-1084-48DA-9A29-87F802E67385}">
      <dgm:prSet/>
      <dgm:spPr/>
      <dgm:t>
        <a:bodyPr/>
        <a:lstStyle/>
        <a:p>
          <a:endParaRPr lang="en-NZ"/>
        </a:p>
      </dgm:t>
    </dgm:pt>
    <dgm:pt modelId="{676D42E0-5B62-40D0-837F-BCB6CE4B1DD3}">
      <dgm:prSet phldrT="[Text]" custT="1"/>
      <dgm:spPr/>
      <dgm:t>
        <a:bodyPr/>
        <a:lstStyle/>
        <a:p>
          <a:r>
            <a:rPr lang="en-NZ" sz="1600" dirty="0" smtClean="0"/>
            <a:t>Documentation is compiled, AAR done, VOST is demobed</a:t>
          </a:r>
          <a:endParaRPr lang="en-NZ" sz="1600" dirty="0"/>
        </a:p>
      </dgm:t>
    </dgm:pt>
    <dgm:pt modelId="{1D342FCA-FBBC-48B6-AD66-F6339EB314F4}" type="parTrans" cxnId="{65D47242-8C2F-4C70-8905-1736BF1B49A6}">
      <dgm:prSet/>
      <dgm:spPr/>
      <dgm:t>
        <a:bodyPr/>
        <a:lstStyle/>
        <a:p>
          <a:endParaRPr lang="en-NZ"/>
        </a:p>
      </dgm:t>
    </dgm:pt>
    <dgm:pt modelId="{D4E7E56B-4D29-4D5C-AB59-124A37527371}" type="sibTrans" cxnId="{65D47242-8C2F-4C70-8905-1736BF1B49A6}">
      <dgm:prSet/>
      <dgm:spPr/>
      <dgm:t>
        <a:bodyPr/>
        <a:lstStyle/>
        <a:p>
          <a:endParaRPr lang="en-NZ"/>
        </a:p>
      </dgm:t>
    </dgm:pt>
    <dgm:pt modelId="{A6BEF6F5-BC4E-412D-BAC3-9676E354E9EC}">
      <dgm:prSet custT="1"/>
      <dgm:spPr/>
      <dgm:t>
        <a:bodyPr/>
        <a:lstStyle/>
        <a:p>
          <a:r>
            <a:rPr lang="en-NZ" sz="1600" dirty="0" smtClean="0"/>
            <a:t>VOST communicates between activations to stay current on tools/platforms &amp; protocols</a:t>
          </a:r>
          <a:endParaRPr lang="en-NZ" sz="1600" dirty="0"/>
        </a:p>
      </dgm:t>
    </dgm:pt>
    <dgm:pt modelId="{63EB2921-CA02-423D-9435-D94ADA7667DA}" type="parTrans" cxnId="{303CA3F6-E5D0-4B50-AF7F-708D2A1D6E11}">
      <dgm:prSet/>
      <dgm:spPr/>
      <dgm:t>
        <a:bodyPr/>
        <a:lstStyle/>
        <a:p>
          <a:endParaRPr lang="en-NZ"/>
        </a:p>
      </dgm:t>
    </dgm:pt>
    <dgm:pt modelId="{069D87B0-3A3D-4535-851E-EA7F718CD209}" type="sibTrans" cxnId="{303CA3F6-E5D0-4B50-AF7F-708D2A1D6E11}">
      <dgm:prSet/>
      <dgm:spPr/>
      <dgm:t>
        <a:bodyPr/>
        <a:lstStyle/>
        <a:p>
          <a:endParaRPr lang="en-NZ"/>
        </a:p>
      </dgm:t>
    </dgm:pt>
    <dgm:pt modelId="{6C00986A-DBEE-4EE6-BFD3-A87BD3A8F1E3}" type="pres">
      <dgm:prSet presAssocID="{C915AB2B-0772-4E0F-A66E-D4F1E10C9639}" presName="Name0" presStyleCnt="0">
        <dgm:presLayoutVars>
          <dgm:dir/>
          <dgm:resizeHandles val="exact"/>
        </dgm:presLayoutVars>
      </dgm:prSet>
      <dgm:spPr/>
      <dgm:t>
        <a:bodyPr/>
        <a:lstStyle/>
        <a:p>
          <a:endParaRPr lang="en-NZ"/>
        </a:p>
      </dgm:t>
    </dgm:pt>
    <dgm:pt modelId="{35DF71A2-CDC0-469F-9112-E9BAD69C15BE}" type="pres">
      <dgm:prSet presAssocID="{C915AB2B-0772-4E0F-A66E-D4F1E10C9639}" presName="cycle" presStyleCnt="0"/>
      <dgm:spPr/>
      <dgm:t>
        <a:bodyPr/>
        <a:lstStyle/>
        <a:p>
          <a:endParaRPr lang="en-NZ"/>
        </a:p>
      </dgm:t>
    </dgm:pt>
    <dgm:pt modelId="{517A2133-DFA2-452E-9FA3-1DA4842D4353}" type="pres">
      <dgm:prSet presAssocID="{5BEC27B6-ACBF-4B4B-B998-A7E754EC2A02}" presName="nodeFirstNode" presStyleLbl="node1" presStyleIdx="0" presStyleCnt="6">
        <dgm:presLayoutVars>
          <dgm:bulletEnabled val="1"/>
        </dgm:presLayoutVars>
      </dgm:prSet>
      <dgm:spPr/>
      <dgm:t>
        <a:bodyPr/>
        <a:lstStyle/>
        <a:p>
          <a:endParaRPr lang="en-NZ"/>
        </a:p>
      </dgm:t>
    </dgm:pt>
    <dgm:pt modelId="{5324E8CB-14DD-43B7-8B4D-4616DF11ABFC}" type="pres">
      <dgm:prSet presAssocID="{01EDF04C-A1AE-465C-9E97-DBF37965BAEC}" presName="sibTransFirstNode" presStyleLbl="bgShp" presStyleIdx="0" presStyleCnt="1"/>
      <dgm:spPr/>
      <dgm:t>
        <a:bodyPr/>
        <a:lstStyle/>
        <a:p>
          <a:endParaRPr lang="en-NZ"/>
        </a:p>
      </dgm:t>
    </dgm:pt>
    <dgm:pt modelId="{CB82BD70-D0FE-4BD4-BA42-BEF69D882F4E}" type="pres">
      <dgm:prSet presAssocID="{5B849481-9161-4569-B7B7-64DE07CB965D}" presName="nodeFollowingNodes" presStyleLbl="node1" presStyleIdx="1" presStyleCnt="6" custScaleX="109506" custScaleY="174205" custRadScaleRad="105163" custRadScaleInc="23536">
        <dgm:presLayoutVars>
          <dgm:bulletEnabled val="1"/>
        </dgm:presLayoutVars>
      </dgm:prSet>
      <dgm:spPr/>
      <dgm:t>
        <a:bodyPr/>
        <a:lstStyle/>
        <a:p>
          <a:endParaRPr lang="en-NZ"/>
        </a:p>
      </dgm:t>
    </dgm:pt>
    <dgm:pt modelId="{9EB160A2-8FF6-436A-91ED-00874B6550BC}" type="pres">
      <dgm:prSet presAssocID="{BF1EF0A2-78FF-4870-9D7D-F34C9D2D878E}" presName="nodeFollowingNodes" presStyleLbl="node1" presStyleIdx="2" presStyleCnt="6" custScaleY="123007">
        <dgm:presLayoutVars>
          <dgm:bulletEnabled val="1"/>
        </dgm:presLayoutVars>
      </dgm:prSet>
      <dgm:spPr/>
      <dgm:t>
        <a:bodyPr/>
        <a:lstStyle/>
        <a:p>
          <a:endParaRPr lang="en-NZ"/>
        </a:p>
      </dgm:t>
    </dgm:pt>
    <dgm:pt modelId="{B1DD6404-769F-4A0A-A4A4-868EBBBFAB61}" type="pres">
      <dgm:prSet presAssocID="{867DB8F6-3A40-4FE6-B5B7-F772CCBBBE84}" presName="nodeFollowingNodes" presStyleLbl="node1" presStyleIdx="3" presStyleCnt="6" custScaleX="96822" custScaleY="139807" custRadScaleRad="97535" custRadScaleInc="0">
        <dgm:presLayoutVars>
          <dgm:bulletEnabled val="1"/>
        </dgm:presLayoutVars>
      </dgm:prSet>
      <dgm:spPr/>
      <dgm:t>
        <a:bodyPr/>
        <a:lstStyle/>
        <a:p>
          <a:endParaRPr lang="en-NZ"/>
        </a:p>
      </dgm:t>
    </dgm:pt>
    <dgm:pt modelId="{2165963C-5D42-4D5D-9297-269EDA781813}" type="pres">
      <dgm:prSet presAssocID="{676D42E0-5B62-40D0-837F-BCB6CE4B1DD3}" presName="nodeFollowingNodes" presStyleLbl="node1" presStyleIdx="4" presStyleCnt="6">
        <dgm:presLayoutVars>
          <dgm:bulletEnabled val="1"/>
        </dgm:presLayoutVars>
      </dgm:prSet>
      <dgm:spPr/>
      <dgm:t>
        <a:bodyPr/>
        <a:lstStyle/>
        <a:p>
          <a:endParaRPr lang="en-NZ"/>
        </a:p>
      </dgm:t>
    </dgm:pt>
    <dgm:pt modelId="{6297E882-F996-4749-A126-39F65CA62208}" type="pres">
      <dgm:prSet presAssocID="{A6BEF6F5-BC4E-412D-BAC3-9676E354E9EC}" presName="nodeFollowingNodes" presStyleLbl="node1" presStyleIdx="5" presStyleCnt="6" custScaleX="105503" custScaleY="155894" custRadScaleRad="98054" custRadScaleInc="-17862">
        <dgm:presLayoutVars>
          <dgm:bulletEnabled val="1"/>
        </dgm:presLayoutVars>
      </dgm:prSet>
      <dgm:spPr/>
      <dgm:t>
        <a:bodyPr/>
        <a:lstStyle/>
        <a:p>
          <a:endParaRPr lang="en-NZ"/>
        </a:p>
      </dgm:t>
    </dgm:pt>
  </dgm:ptLst>
  <dgm:cxnLst>
    <dgm:cxn modelId="{FDC32E9B-3F8D-40C8-A81C-DEA7A0CFE0CC}" type="presOf" srcId="{C915AB2B-0772-4E0F-A66E-D4F1E10C9639}" destId="{6C00986A-DBEE-4EE6-BFD3-A87BD3A8F1E3}" srcOrd="0" destOrd="0" presId="urn:microsoft.com/office/officeart/2005/8/layout/cycle3"/>
    <dgm:cxn modelId="{65D47242-8C2F-4C70-8905-1736BF1B49A6}" srcId="{C915AB2B-0772-4E0F-A66E-D4F1E10C9639}" destId="{676D42E0-5B62-40D0-837F-BCB6CE4B1DD3}" srcOrd="4" destOrd="0" parTransId="{1D342FCA-FBBC-48B6-AD66-F6339EB314F4}" sibTransId="{D4E7E56B-4D29-4D5C-AB59-124A37527371}"/>
    <dgm:cxn modelId="{303CA3F6-E5D0-4B50-AF7F-708D2A1D6E11}" srcId="{C915AB2B-0772-4E0F-A66E-D4F1E10C9639}" destId="{A6BEF6F5-BC4E-412D-BAC3-9676E354E9EC}" srcOrd="5" destOrd="0" parTransId="{63EB2921-CA02-423D-9435-D94ADA7667DA}" sibTransId="{069D87B0-3A3D-4535-851E-EA7F718CD209}"/>
    <dgm:cxn modelId="{076C661C-4FD1-4555-A566-F8869F6FD824}" type="presOf" srcId="{5B849481-9161-4569-B7B7-64DE07CB965D}" destId="{CB82BD70-D0FE-4BD4-BA42-BEF69D882F4E}" srcOrd="0" destOrd="0" presId="urn:microsoft.com/office/officeart/2005/8/layout/cycle3"/>
    <dgm:cxn modelId="{EC106522-D43A-4A1E-84AA-BD7C6F9F8835}" type="presOf" srcId="{01EDF04C-A1AE-465C-9E97-DBF37965BAEC}" destId="{5324E8CB-14DD-43B7-8B4D-4616DF11ABFC}" srcOrd="0" destOrd="0" presId="urn:microsoft.com/office/officeart/2005/8/layout/cycle3"/>
    <dgm:cxn modelId="{002C0507-5EB7-47FD-97AB-3909E7A2C810}" type="presOf" srcId="{867DB8F6-3A40-4FE6-B5B7-F772CCBBBE84}" destId="{B1DD6404-769F-4A0A-A4A4-868EBBBFAB61}" srcOrd="0" destOrd="0" presId="urn:microsoft.com/office/officeart/2005/8/layout/cycle3"/>
    <dgm:cxn modelId="{B054DD69-1084-48DA-9A29-87F802E67385}" srcId="{C915AB2B-0772-4E0F-A66E-D4F1E10C9639}" destId="{867DB8F6-3A40-4FE6-B5B7-F772CCBBBE84}" srcOrd="3" destOrd="0" parTransId="{C5D94801-6E3F-4A5B-8A8D-48E25A8BAF05}" sibTransId="{62F005F4-5DE3-4E8B-BD54-719771E5D0EB}"/>
    <dgm:cxn modelId="{51AB592A-BD95-4E37-B0E5-5759D5203930}" srcId="{C915AB2B-0772-4E0F-A66E-D4F1E10C9639}" destId="{5BEC27B6-ACBF-4B4B-B998-A7E754EC2A02}" srcOrd="0" destOrd="0" parTransId="{F81498C0-682F-4CA4-B29D-1FC59E21B2B9}" sibTransId="{01EDF04C-A1AE-465C-9E97-DBF37965BAEC}"/>
    <dgm:cxn modelId="{4520F2AD-CB31-498C-BF40-0F7B2EB017ED}" srcId="{C915AB2B-0772-4E0F-A66E-D4F1E10C9639}" destId="{5B849481-9161-4569-B7B7-64DE07CB965D}" srcOrd="1" destOrd="0" parTransId="{E9F483A4-D627-4B66-A0B2-3A0361A064C2}" sibTransId="{058B85A8-322F-4457-8D90-98E0988345AA}"/>
    <dgm:cxn modelId="{143FA6CC-6124-499A-BB43-5E38BE4E0689}" srcId="{C915AB2B-0772-4E0F-A66E-D4F1E10C9639}" destId="{BF1EF0A2-78FF-4870-9D7D-F34C9D2D878E}" srcOrd="2" destOrd="0" parTransId="{DC5B70C9-F2B1-4F40-A3BA-C6D886ACADBA}" sibTransId="{8F2075CC-04C5-4C6D-8ABB-55FDE001D0DE}"/>
    <dgm:cxn modelId="{75CA0E40-7A39-4CF4-84F9-DBCDACBF3ACF}" type="presOf" srcId="{A6BEF6F5-BC4E-412D-BAC3-9676E354E9EC}" destId="{6297E882-F996-4749-A126-39F65CA62208}" srcOrd="0" destOrd="0" presId="urn:microsoft.com/office/officeart/2005/8/layout/cycle3"/>
    <dgm:cxn modelId="{650E3459-0523-48DE-A77B-DA422523A00E}" type="presOf" srcId="{5BEC27B6-ACBF-4B4B-B998-A7E754EC2A02}" destId="{517A2133-DFA2-452E-9FA3-1DA4842D4353}" srcOrd="0" destOrd="0" presId="urn:microsoft.com/office/officeart/2005/8/layout/cycle3"/>
    <dgm:cxn modelId="{0E8C47FF-AED7-4428-9CC5-6129FA90519A}" type="presOf" srcId="{676D42E0-5B62-40D0-837F-BCB6CE4B1DD3}" destId="{2165963C-5D42-4D5D-9297-269EDA781813}" srcOrd="0" destOrd="0" presId="urn:microsoft.com/office/officeart/2005/8/layout/cycle3"/>
    <dgm:cxn modelId="{167F53A2-86E2-4AA9-AFD7-39CC9EC2DA44}" type="presOf" srcId="{BF1EF0A2-78FF-4870-9D7D-F34C9D2D878E}" destId="{9EB160A2-8FF6-436A-91ED-00874B6550BC}" srcOrd="0" destOrd="0" presId="urn:microsoft.com/office/officeart/2005/8/layout/cycle3"/>
    <dgm:cxn modelId="{7858F06E-23C8-4DAD-A23F-E827BEF37595}" type="presParOf" srcId="{6C00986A-DBEE-4EE6-BFD3-A87BD3A8F1E3}" destId="{35DF71A2-CDC0-469F-9112-E9BAD69C15BE}" srcOrd="0" destOrd="0" presId="urn:microsoft.com/office/officeart/2005/8/layout/cycle3"/>
    <dgm:cxn modelId="{08FE1F5E-BB9A-4F7F-A087-31483F9D2266}" type="presParOf" srcId="{35DF71A2-CDC0-469F-9112-E9BAD69C15BE}" destId="{517A2133-DFA2-452E-9FA3-1DA4842D4353}" srcOrd="0" destOrd="0" presId="urn:microsoft.com/office/officeart/2005/8/layout/cycle3"/>
    <dgm:cxn modelId="{EF970C27-32A3-4845-84EB-4E4B6348085E}" type="presParOf" srcId="{35DF71A2-CDC0-469F-9112-E9BAD69C15BE}" destId="{5324E8CB-14DD-43B7-8B4D-4616DF11ABFC}" srcOrd="1" destOrd="0" presId="urn:microsoft.com/office/officeart/2005/8/layout/cycle3"/>
    <dgm:cxn modelId="{4769E279-7E41-4622-8DB7-100035F44269}" type="presParOf" srcId="{35DF71A2-CDC0-469F-9112-E9BAD69C15BE}" destId="{CB82BD70-D0FE-4BD4-BA42-BEF69D882F4E}" srcOrd="2" destOrd="0" presId="urn:microsoft.com/office/officeart/2005/8/layout/cycle3"/>
    <dgm:cxn modelId="{8BC91309-B0D2-47AF-82D2-E39DC28F3A98}" type="presParOf" srcId="{35DF71A2-CDC0-469F-9112-E9BAD69C15BE}" destId="{9EB160A2-8FF6-436A-91ED-00874B6550BC}" srcOrd="3" destOrd="0" presId="urn:microsoft.com/office/officeart/2005/8/layout/cycle3"/>
    <dgm:cxn modelId="{3E922A1F-9A2F-405F-AC7D-7A04966D6CFB}" type="presParOf" srcId="{35DF71A2-CDC0-469F-9112-E9BAD69C15BE}" destId="{B1DD6404-769F-4A0A-A4A4-868EBBBFAB61}" srcOrd="4" destOrd="0" presId="urn:microsoft.com/office/officeart/2005/8/layout/cycle3"/>
    <dgm:cxn modelId="{47A95A09-9862-4192-981B-AD0CB8F3C348}" type="presParOf" srcId="{35DF71A2-CDC0-469F-9112-E9BAD69C15BE}" destId="{2165963C-5D42-4D5D-9297-269EDA781813}" srcOrd="5" destOrd="0" presId="urn:microsoft.com/office/officeart/2005/8/layout/cycle3"/>
    <dgm:cxn modelId="{008435A6-DC02-4BD5-96A9-B446C6364451}" type="presParOf" srcId="{35DF71A2-CDC0-469F-9112-E9BAD69C15BE}" destId="{6297E882-F996-4749-A126-39F65CA62208}" srcOrd="6"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0FD42-54DB-4CB4-9EF4-2CF68BA4A35D}">
      <dsp:nvSpPr>
        <dsp:cNvPr id="0" name=""/>
        <dsp:cNvSpPr/>
      </dsp:nvSpPr>
      <dsp:spPr>
        <a:xfrm>
          <a:off x="4114799" y="1158254"/>
          <a:ext cx="3528904" cy="244981"/>
        </a:xfrm>
        <a:custGeom>
          <a:avLst/>
          <a:gdLst/>
          <a:ahLst/>
          <a:cxnLst/>
          <a:rect l="0" t="0" r="0" b="0"/>
          <a:pathLst>
            <a:path>
              <a:moveTo>
                <a:pt x="0" y="0"/>
              </a:moveTo>
              <a:lnTo>
                <a:pt x="0" y="122490"/>
              </a:lnTo>
              <a:lnTo>
                <a:pt x="3528904" y="122490"/>
              </a:lnTo>
              <a:lnTo>
                <a:pt x="3528904" y="2449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735070-BE9A-464C-A98E-81FDEFD07A0E}">
      <dsp:nvSpPr>
        <dsp:cNvPr id="0" name=""/>
        <dsp:cNvSpPr/>
      </dsp:nvSpPr>
      <dsp:spPr>
        <a:xfrm>
          <a:off x="4114799" y="1158254"/>
          <a:ext cx="2117342" cy="244981"/>
        </a:xfrm>
        <a:custGeom>
          <a:avLst/>
          <a:gdLst/>
          <a:ahLst/>
          <a:cxnLst/>
          <a:rect l="0" t="0" r="0" b="0"/>
          <a:pathLst>
            <a:path>
              <a:moveTo>
                <a:pt x="0" y="0"/>
              </a:moveTo>
              <a:lnTo>
                <a:pt x="0" y="122490"/>
              </a:lnTo>
              <a:lnTo>
                <a:pt x="2117342" y="122490"/>
              </a:lnTo>
              <a:lnTo>
                <a:pt x="2117342" y="2449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DB74A-E8DB-466A-92EB-24B0D465EB3B}">
      <dsp:nvSpPr>
        <dsp:cNvPr id="0" name=""/>
        <dsp:cNvSpPr/>
      </dsp:nvSpPr>
      <dsp:spPr>
        <a:xfrm>
          <a:off x="4114799" y="1158254"/>
          <a:ext cx="705780" cy="244981"/>
        </a:xfrm>
        <a:custGeom>
          <a:avLst/>
          <a:gdLst/>
          <a:ahLst/>
          <a:cxnLst/>
          <a:rect l="0" t="0" r="0" b="0"/>
          <a:pathLst>
            <a:path>
              <a:moveTo>
                <a:pt x="0" y="0"/>
              </a:moveTo>
              <a:lnTo>
                <a:pt x="0" y="122490"/>
              </a:lnTo>
              <a:lnTo>
                <a:pt x="705780" y="122490"/>
              </a:lnTo>
              <a:lnTo>
                <a:pt x="705780" y="2449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9CB84-E486-4BEB-BDC1-72A869387717}">
      <dsp:nvSpPr>
        <dsp:cNvPr id="0" name=""/>
        <dsp:cNvSpPr/>
      </dsp:nvSpPr>
      <dsp:spPr>
        <a:xfrm>
          <a:off x="3409019" y="1158254"/>
          <a:ext cx="705780" cy="244981"/>
        </a:xfrm>
        <a:custGeom>
          <a:avLst/>
          <a:gdLst/>
          <a:ahLst/>
          <a:cxnLst/>
          <a:rect l="0" t="0" r="0" b="0"/>
          <a:pathLst>
            <a:path>
              <a:moveTo>
                <a:pt x="705780" y="0"/>
              </a:moveTo>
              <a:lnTo>
                <a:pt x="705780" y="122490"/>
              </a:lnTo>
              <a:lnTo>
                <a:pt x="0" y="122490"/>
              </a:lnTo>
              <a:lnTo>
                <a:pt x="0" y="2449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45184-6E23-4496-90C3-CEE2AC22A425}">
      <dsp:nvSpPr>
        <dsp:cNvPr id="0" name=""/>
        <dsp:cNvSpPr/>
      </dsp:nvSpPr>
      <dsp:spPr>
        <a:xfrm>
          <a:off x="1997457" y="1158254"/>
          <a:ext cx="2117342" cy="244981"/>
        </a:xfrm>
        <a:custGeom>
          <a:avLst/>
          <a:gdLst/>
          <a:ahLst/>
          <a:cxnLst/>
          <a:rect l="0" t="0" r="0" b="0"/>
          <a:pathLst>
            <a:path>
              <a:moveTo>
                <a:pt x="2117342" y="0"/>
              </a:moveTo>
              <a:lnTo>
                <a:pt x="2117342" y="122490"/>
              </a:lnTo>
              <a:lnTo>
                <a:pt x="0" y="122490"/>
              </a:lnTo>
              <a:lnTo>
                <a:pt x="0" y="2449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55BC8-0C85-48AF-BBCC-EE2F09FE3782}">
      <dsp:nvSpPr>
        <dsp:cNvPr id="0" name=""/>
        <dsp:cNvSpPr/>
      </dsp:nvSpPr>
      <dsp:spPr>
        <a:xfrm>
          <a:off x="585895" y="1158254"/>
          <a:ext cx="3528904" cy="244981"/>
        </a:xfrm>
        <a:custGeom>
          <a:avLst/>
          <a:gdLst/>
          <a:ahLst/>
          <a:cxnLst/>
          <a:rect l="0" t="0" r="0" b="0"/>
          <a:pathLst>
            <a:path>
              <a:moveTo>
                <a:pt x="3528904" y="0"/>
              </a:moveTo>
              <a:lnTo>
                <a:pt x="3528904" y="122490"/>
              </a:lnTo>
              <a:lnTo>
                <a:pt x="0" y="122490"/>
              </a:lnTo>
              <a:lnTo>
                <a:pt x="0" y="2449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41798-BB8B-4C77-9196-74B55C57E8F8}">
      <dsp:nvSpPr>
        <dsp:cNvPr id="0" name=""/>
        <dsp:cNvSpPr/>
      </dsp:nvSpPr>
      <dsp:spPr>
        <a:xfrm>
          <a:off x="3531510" y="574964"/>
          <a:ext cx="1166579" cy="58328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E-Trapline</a:t>
          </a:r>
          <a:endParaRPr lang="en-US" sz="1700" kern="1200" dirty="0"/>
        </a:p>
      </dsp:txBody>
      <dsp:txXfrm>
        <a:off x="3531510" y="574964"/>
        <a:ext cx="1166579" cy="583289"/>
      </dsp:txXfrm>
    </dsp:sp>
    <dsp:sp modelId="{D697072F-C22F-4E6B-BE08-717011ADC280}">
      <dsp:nvSpPr>
        <dsp:cNvPr id="0" name=""/>
        <dsp:cNvSpPr/>
      </dsp:nvSpPr>
      <dsp:spPr>
        <a:xfrm>
          <a:off x="2605" y="1403235"/>
          <a:ext cx="1166579" cy="58328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E-mail</a:t>
          </a:r>
        </a:p>
      </dsp:txBody>
      <dsp:txXfrm>
        <a:off x="2605" y="1403235"/>
        <a:ext cx="1166579" cy="583289"/>
      </dsp:txXfrm>
    </dsp:sp>
    <dsp:sp modelId="{3FCBA01C-7255-4683-8389-45D6A2826906}">
      <dsp:nvSpPr>
        <dsp:cNvPr id="0" name=""/>
        <dsp:cNvSpPr/>
      </dsp:nvSpPr>
      <dsp:spPr>
        <a:xfrm>
          <a:off x="1414167" y="1403235"/>
          <a:ext cx="1166579" cy="58328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Inciweb</a:t>
          </a:r>
        </a:p>
      </dsp:txBody>
      <dsp:txXfrm>
        <a:off x="1414167" y="1403235"/>
        <a:ext cx="1166579" cy="583289"/>
      </dsp:txXfrm>
    </dsp:sp>
    <dsp:sp modelId="{8575FD63-6215-4CB9-A355-AF8F9A3E37DE}">
      <dsp:nvSpPr>
        <dsp:cNvPr id="0" name=""/>
        <dsp:cNvSpPr/>
      </dsp:nvSpPr>
      <dsp:spPr>
        <a:xfrm>
          <a:off x="2825729" y="1403235"/>
          <a:ext cx="1166579" cy="58328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Twitter</a:t>
          </a:r>
        </a:p>
      </dsp:txBody>
      <dsp:txXfrm>
        <a:off x="2825729" y="1403235"/>
        <a:ext cx="1166579" cy="583289"/>
      </dsp:txXfrm>
    </dsp:sp>
    <dsp:sp modelId="{2F058F25-391A-4AD3-9564-604153569270}">
      <dsp:nvSpPr>
        <dsp:cNvPr id="0" name=""/>
        <dsp:cNvSpPr/>
      </dsp:nvSpPr>
      <dsp:spPr>
        <a:xfrm>
          <a:off x="4237290" y="1403235"/>
          <a:ext cx="1166579" cy="58328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Flickr</a:t>
          </a:r>
        </a:p>
      </dsp:txBody>
      <dsp:txXfrm>
        <a:off x="4237290" y="1403235"/>
        <a:ext cx="1166579" cy="583289"/>
      </dsp:txXfrm>
    </dsp:sp>
    <dsp:sp modelId="{94C6664A-CC23-4875-B9D7-A0F5F2A58844}">
      <dsp:nvSpPr>
        <dsp:cNvPr id="0" name=""/>
        <dsp:cNvSpPr/>
      </dsp:nvSpPr>
      <dsp:spPr>
        <a:xfrm>
          <a:off x="5648852" y="1403235"/>
          <a:ext cx="1166579" cy="58328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Internal Texts to PIOs</a:t>
          </a:r>
        </a:p>
      </dsp:txBody>
      <dsp:txXfrm>
        <a:off x="5648852" y="1403235"/>
        <a:ext cx="1166579" cy="583289"/>
      </dsp:txXfrm>
    </dsp:sp>
    <dsp:sp modelId="{E5392669-4AF8-4296-9D37-045B73CA0E9D}">
      <dsp:nvSpPr>
        <dsp:cNvPr id="0" name=""/>
        <dsp:cNvSpPr/>
      </dsp:nvSpPr>
      <dsp:spPr>
        <a:xfrm>
          <a:off x="7060414" y="1403235"/>
          <a:ext cx="1166579" cy="58328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Media Monitoring</a:t>
          </a:r>
        </a:p>
      </dsp:txBody>
      <dsp:txXfrm>
        <a:off x="7060414" y="1403235"/>
        <a:ext cx="1166579" cy="583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DE1A1-A644-409B-9B9B-F91419C9B96D}">
      <dsp:nvSpPr>
        <dsp:cNvPr id="0" name=""/>
        <dsp:cNvSpPr/>
      </dsp:nvSpPr>
      <dsp:spPr>
        <a:xfrm>
          <a:off x="4114800" y="1414161"/>
          <a:ext cx="3409628" cy="295876"/>
        </a:xfrm>
        <a:custGeom>
          <a:avLst/>
          <a:gdLst/>
          <a:ahLst/>
          <a:cxnLst/>
          <a:rect l="0" t="0" r="0" b="0"/>
          <a:pathLst>
            <a:path>
              <a:moveTo>
                <a:pt x="0" y="0"/>
              </a:moveTo>
              <a:lnTo>
                <a:pt x="0" y="147938"/>
              </a:lnTo>
              <a:lnTo>
                <a:pt x="3409628" y="147938"/>
              </a:lnTo>
              <a:lnTo>
                <a:pt x="3409628" y="2958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F00F9-329D-4CC0-A132-B39C86358B49}">
      <dsp:nvSpPr>
        <dsp:cNvPr id="0" name=""/>
        <dsp:cNvSpPr/>
      </dsp:nvSpPr>
      <dsp:spPr>
        <a:xfrm>
          <a:off x="4114800" y="1414161"/>
          <a:ext cx="1704814" cy="295876"/>
        </a:xfrm>
        <a:custGeom>
          <a:avLst/>
          <a:gdLst/>
          <a:ahLst/>
          <a:cxnLst/>
          <a:rect l="0" t="0" r="0" b="0"/>
          <a:pathLst>
            <a:path>
              <a:moveTo>
                <a:pt x="0" y="0"/>
              </a:moveTo>
              <a:lnTo>
                <a:pt x="0" y="147938"/>
              </a:lnTo>
              <a:lnTo>
                <a:pt x="1704814" y="147938"/>
              </a:lnTo>
              <a:lnTo>
                <a:pt x="1704814" y="2958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65411D-A615-4945-809D-2A3FE5F8A517}">
      <dsp:nvSpPr>
        <dsp:cNvPr id="0" name=""/>
        <dsp:cNvSpPr/>
      </dsp:nvSpPr>
      <dsp:spPr>
        <a:xfrm>
          <a:off x="4069080" y="1414161"/>
          <a:ext cx="91440" cy="295876"/>
        </a:xfrm>
        <a:custGeom>
          <a:avLst/>
          <a:gdLst/>
          <a:ahLst/>
          <a:cxnLst/>
          <a:rect l="0" t="0" r="0" b="0"/>
          <a:pathLst>
            <a:path>
              <a:moveTo>
                <a:pt x="45720" y="0"/>
              </a:moveTo>
              <a:lnTo>
                <a:pt x="45720" y="2958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F0813-759B-4C8B-A1D8-23B8EDEFA31D}">
      <dsp:nvSpPr>
        <dsp:cNvPr id="0" name=""/>
        <dsp:cNvSpPr/>
      </dsp:nvSpPr>
      <dsp:spPr>
        <a:xfrm>
          <a:off x="2409985" y="1414161"/>
          <a:ext cx="1704814" cy="295876"/>
        </a:xfrm>
        <a:custGeom>
          <a:avLst/>
          <a:gdLst/>
          <a:ahLst/>
          <a:cxnLst/>
          <a:rect l="0" t="0" r="0" b="0"/>
          <a:pathLst>
            <a:path>
              <a:moveTo>
                <a:pt x="1704814" y="0"/>
              </a:moveTo>
              <a:lnTo>
                <a:pt x="1704814" y="147938"/>
              </a:lnTo>
              <a:lnTo>
                <a:pt x="0" y="147938"/>
              </a:lnTo>
              <a:lnTo>
                <a:pt x="0" y="2958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86C667-5415-4253-A2B1-019E4C21FB20}">
      <dsp:nvSpPr>
        <dsp:cNvPr id="0" name=""/>
        <dsp:cNvSpPr/>
      </dsp:nvSpPr>
      <dsp:spPr>
        <a:xfrm>
          <a:off x="705171" y="1414161"/>
          <a:ext cx="3409628" cy="295876"/>
        </a:xfrm>
        <a:custGeom>
          <a:avLst/>
          <a:gdLst/>
          <a:ahLst/>
          <a:cxnLst/>
          <a:rect l="0" t="0" r="0" b="0"/>
          <a:pathLst>
            <a:path>
              <a:moveTo>
                <a:pt x="3409628" y="0"/>
              </a:moveTo>
              <a:lnTo>
                <a:pt x="3409628" y="147938"/>
              </a:lnTo>
              <a:lnTo>
                <a:pt x="0" y="147938"/>
              </a:lnTo>
              <a:lnTo>
                <a:pt x="0" y="2958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41798-BB8B-4C77-9196-74B55C57E8F8}">
      <dsp:nvSpPr>
        <dsp:cNvPr id="0" name=""/>
        <dsp:cNvSpPr/>
      </dsp:nvSpPr>
      <dsp:spPr>
        <a:xfrm>
          <a:off x="3410331" y="709692"/>
          <a:ext cx="1408937" cy="70446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Lead PIO</a:t>
          </a:r>
          <a:endParaRPr lang="en-US" sz="2200" kern="1200" dirty="0"/>
        </a:p>
      </dsp:txBody>
      <dsp:txXfrm>
        <a:off x="3410331" y="709692"/>
        <a:ext cx="1408937" cy="704468"/>
      </dsp:txXfrm>
    </dsp:sp>
    <dsp:sp modelId="{BC55D63A-8F5F-4D9F-B236-2E6351E5A45F}">
      <dsp:nvSpPr>
        <dsp:cNvPr id="0" name=""/>
        <dsp:cNvSpPr/>
      </dsp:nvSpPr>
      <dsp:spPr>
        <a:xfrm>
          <a:off x="703" y="1710038"/>
          <a:ext cx="1408937" cy="70446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Community</a:t>
          </a:r>
        </a:p>
      </dsp:txBody>
      <dsp:txXfrm>
        <a:off x="703" y="1710038"/>
        <a:ext cx="1408937" cy="704468"/>
      </dsp:txXfrm>
    </dsp:sp>
    <dsp:sp modelId="{44B4DDAE-28A6-482B-89A5-A6DC16ECF721}">
      <dsp:nvSpPr>
        <dsp:cNvPr id="0" name=""/>
        <dsp:cNvSpPr/>
      </dsp:nvSpPr>
      <dsp:spPr>
        <a:xfrm>
          <a:off x="1705517" y="1710038"/>
          <a:ext cx="1408937" cy="70446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Media</a:t>
          </a:r>
        </a:p>
      </dsp:txBody>
      <dsp:txXfrm>
        <a:off x="1705517" y="1710038"/>
        <a:ext cx="1408937" cy="704468"/>
      </dsp:txXfrm>
    </dsp:sp>
    <dsp:sp modelId="{2B28069D-7F12-41F2-9551-B1B3B454EB40}">
      <dsp:nvSpPr>
        <dsp:cNvPr id="0" name=""/>
        <dsp:cNvSpPr/>
      </dsp:nvSpPr>
      <dsp:spPr>
        <a:xfrm>
          <a:off x="3410331" y="1710038"/>
          <a:ext cx="1408937" cy="70446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E-Trapline</a:t>
          </a:r>
        </a:p>
      </dsp:txBody>
      <dsp:txXfrm>
        <a:off x="3410331" y="1710038"/>
        <a:ext cx="1408937" cy="704468"/>
      </dsp:txXfrm>
    </dsp:sp>
    <dsp:sp modelId="{118C98CD-0A25-4203-934D-A73F30BF8FEB}">
      <dsp:nvSpPr>
        <dsp:cNvPr id="0" name=""/>
        <dsp:cNvSpPr/>
      </dsp:nvSpPr>
      <dsp:spPr>
        <a:xfrm>
          <a:off x="5115145" y="1710038"/>
          <a:ext cx="1408937" cy="70446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Info Center</a:t>
          </a:r>
        </a:p>
      </dsp:txBody>
      <dsp:txXfrm>
        <a:off x="5115145" y="1710038"/>
        <a:ext cx="1408937" cy="704468"/>
      </dsp:txXfrm>
    </dsp:sp>
    <dsp:sp modelId="{B9757F31-945E-4804-8587-19F146A4903D}">
      <dsp:nvSpPr>
        <dsp:cNvPr id="0" name=""/>
        <dsp:cNvSpPr/>
      </dsp:nvSpPr>
      <dsp:spPr>
        <a:xfrm>
          <a:off x="6819959" y="1710038"/>
          <a:ext cx="1408937" cy="70446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Call Center</a:t>
          </a:r>
        </a:p>
      </dsp:txBody>
      <dsp:txXfrm>
        <a:off x="6819959" y="1710038"/>
        <a:ext cx="1408937" cy="704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7ADE4-0A49-4F1B-8BDA-BA4F8E054A3B}">
      <dsp:nvSpPr>
        <dsp:cNvPr id="0" name=""/>
        <dsp:cNvSpPr/>
      </dsp:nvSpPr>
      <dsp:spPr>
        <a:xfrm>
          <a:off x="3561" y="1073866"/>
          <a:ext cx="1719613" cy="258728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All information about the fire is generated by the IMT PIO's.</a:t>
          </a:r>
        </a:p>
        <a:p>
          <a:pPr marL="114300" lvl="1" indent="-114300" algn="l" defTabSz="533400">
            <a:lnSpc>
              <a:spcPct val="90000"/>
            </a:lnSpc>
            <a:spcBef>
              <a:spcPct val="0"/>
            </a:spcBef>
            <a:spcAft>
              <a:spcPct val="15000"/>
            </a:spcAft>
            <a:buChar char="••"/>
          </a:pPr>
          <a:r>
            <a:rPr lang="en-US" sz="1200" kern="1200" dirty="0"/>
            <a:t>Any changes made to that info by the VOST are submitted to IMT PIO for approval.</a:t>
          </a:r>
        </a:p>
      </dsp:txBody>
      <dsp:txXfrm>
        <a:off x="53927" y="1124232"/>
        <a:ext cx="1618881" cy="1932137"/>
      </dsp:txXfrm>
    </dsp:sp>
    <dsp:sp modelId="{AD128B22-F427-46DE-B626-6725E8D7A9E9}">
      <dsp:nvSpPr>
        <dsp:cNvPr id="0" name=""/>
        <dsp:cNvSpPr/>
      </dsp:nvSpPr>
      <dsp:spPr>
        <a:xfrm>
          <a:off x="533073" y="2257685"/>
          <a:ext cx="1958154" cy="1958154"/>
        </a:xfrm>
        <a:prstGeom prst="leftCircularArrow">
          <a:avLst>
            <a:gd name="adj1" fmla="val 2143"/>
            <a:gd name="adj2" fmla="val 257552"/>
            <a:gd name="adj3" fmla="val 248157"/>
            <a:gd name="adj4" fmla="val 7239583"/>
            <a:gd name="adj5" fmla="val 2500"/>
          </a:avLst>
        </a:prstGeom>
        <a:solidFill>
          <a:schemeClr val="accent2">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70F5650-6C69-40CA-8083-63079905C597}">
      <dsp:nvSpPr>
        <dsp:cNvPr id="0" name=""/>
        <dsp:cNvSpPr/>
      </dsp:nvSpPr>
      <dsp:spPr>
        <a:xfrm>
          <a:off x="286377" y="3306021"/>
          <a:ext cx="1499365" cy="733854"/>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IMT PIO</a:t>
          </a:r>
        </a:p>
      </dsp:txBody>
      <dsp:txXfrm>
        <a:off x="307871" y="3327515"/>
        <a:ext cx="1456377" cy="690866"/>
      </dsp:txXfrm>
    </dsp:sp>
    <dsp:sp modelId="{F7710A90-FEAB-48EB-91FC-4751C8203888}">
      <dsp:nvSpPr>
        <dsp:cNvPr id="0" name=""/>
        <dsp:cNvSpPr/>
      </dsp:nvSpPr>
      <dsp:spPr>
        <a:xfrm>
          <a:off x="2047264" y="1111231"/>
          <a:ext cx="1406487" cy="256861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PIOs push information for the public to the VOST using a variety of methods &amp; tools.</a:t>
          </a:r>
        </a:p>
      </dsp:txBody>
      <dsp:txXfrm>
        <a:off x="2088459" y="1702843"/>
        <a:ext cx="1324097" cy="1935804"/>
      </dsp:txXfrm>
    </dsp:sp>
    <dsp:sp modelId="{F368472D-453A-4937-9194-4034EADAB34F}">
      <dsp:nvSpPr>
        <dsp:cNvPr id="0" name=""/>
        <dsp:cNvSpPr/>
      </dsp:nvSpPr>
      <dsp:spPr>
        <a:xfrm>
          <a:off x="2400172" y="537459"/>
          <a:ext cx="2499573" cy="2499573"/>
        </a:xfrm>
        <a:prstGeom prst="circularArrow">
          <a:avLst>
            <a:gd name="adj1" fmla="val 1679"/>
            <a:gd name="adj2" fmla="val 199641"/>
            <a:gd name="adj3" fmla="val 20657667"/>
            <a:gd name="adj4" fmla="val 13608330"/>
            <a:gd name="adj5" fmla="val 1958"/>
          </a:avLst>
        </a:prstGeom>
        <a:solidFill>
          <a:schemeClr val="accent3">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72C7F7-0C3E-4888-8C60-354F87C4F761}">
      <dsp:nvSpPr>
        <dsp:cNvPr id="0" name=""/>
        <dsp:cNvSpPr/>
      </dsp:nvSpPr>
      <dsp:spPr>
        <a:xfrm>
          <a:off x="1942515" y="909246"/>
          <a:ext cx="1766210" cy="714598"/>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Skype , Dropbox, </a:t>
          </a:r>
        </a:p>
        <a:p>
          <a:pPr lvl="0" algn="ctr" defTabSz="622300">
            <a:lnSpc>
              <a:spcPct val="90000"/>
            </a:lnSpc>
            <a:spcBef>
              <a:spcPct val="0"/>
            </a:spcBef>
            <a:spcAft>
              <a:spcPct val="35000"/>
            </a:spcAft>
          </a:pPr>
          <a:r>
            <a:rPr lang="en-US" sz="1400" kern="1200" dirty="0"/>
            <a:t>Gmail, Gdocs</a:t>
          </a:r>
        </a:p>
      </dsp:txBody>
      <dsp:txXfrm>
        <a:off x="1963445" y="930176"/>
        <a:ext cx="1724350" cy="672738"/>
      </dsp:txXfrm>
    </dsp:sp>
    <dsp:sp modelId="{55405AE9-59B4-43FA-8409-5E4B1FB9874A}">
      <dsp:nvSpPr>
        <dsp:cNvPr id="0" name=""/>
        <dsp:cNvSpPr/>
      </dsp:nvSpPr>
      <dsp:spPr>
        <a:xfrm>
          <a:off x="4077166" y="1100327"/>
          <a:ext cx="1795183" cy="253436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VOST builds all social media sites, monitoring methods and communication structures for the group.</a:t>
          </a:r>
        </a:p>
        <a:p>
          <a:pPr marL="114300" lvl="1" indent="-114300" algn="l" defTabSz="533400">
            <a:lnSpc>
              <a:spcPct val="90000"/>
            </a:lnSpc>
            <a:spcBef>
              <a:spcPct val="0"/>
            </a:spcBef>
            <a:spcAft>
              <a:spcPct val="15000"/>
            </a:spcAft>
            <a:buChar char="••"/>
          </a:pPr>
          <a:r>
            <a:rPr lang="en-US" sz="1200" kern="1200" dirty="0"/>
            <a:t>VOST converts info to lengths useable for various sites. Altered info is approved by IMT.</a:t>
          </a:r>
        </a:p>
      </dsp:txBody>
      <dsp:txXfrm>
        <a:off x="4129745" y="1152906"/>
        <a:ext cx="1690025" cy="1886130"/>
      </dsp:txXfrm>
    </dsp:sp>
    <dsp:sp modelId="{E8599538-0697-44EE-9137-ECAF38C366C3}">
      <dsp:nvSpPr>
        <dsp:cNvPr id="0" name=""/>
        <dsp:cNvSpPr/>
      </dsp:nvSpPr>
      <dsp:spPr>
        <a:xfrm>
          <a:off x="4577235" y="2133104"/>
          <a:ext cx="2295729" cy="2295729"/>
        </a:xfrm>
        <a:prstGeom prst="leftCircularArrow">
          <a:avLst>
            <a:gd name="adj1" fmla="val 1828"/>
            <a:gd name="adj2" fmla="val 218104"/>
            <a:gd name="adj3" fmla="val 81450"/>
            <a:gd name="adj4" fmla="val 7112324"/>
            <a:gd name="adj5" fmla="val 2132"/>
          </a:avLst>
        </a:prstGeom>
        <a:solidFill>
          <a:schemeClr val="accent4">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A931A0B-E505-4F78-9233-C6878E1B8FBB}">
      <dsp:nvSpPr>
        <dsp:cNvPr id="0" name=""/>
        <dsp:cNvSpPr/>
      </dsp:nvSpPr>
      <dsp:spPr>
        <a:xfrm>
          <a:off x="4418457" y="3555171"/>
          <a:ext cx="1559925" cy="694259"/>
        </a:xfrm>
        <a:prstGeom prst="roundRect">
          <a:avLst>
            <a:gd name="adj" fmla="val 10000"/>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VOST </a:t>
          </a:r>
          <a:endParaRPr lang="en-US" sz="2000" kern="1200" dirty="0" smtClean="0"/>
        </a:p>
        <a:p>
          <a:pPr lvl="0" algn="ctr" defTabSz="889000">
            <a:lnSpc>
              <a:spcPct val="90000"/>
            </a:lnSpc>
            <a:spcBef>
              <a:spcPct val="0"/>
            </a:spcBef>
            <a:spcAft>
              <a:spcPct val="35000"/>
            </a:spcAft>
          </a:pPr>
          <a:r>
            <a:rPr lang="en-US" sz="2000" kern="1200" dirty="0" smtClean="0"/>
            <a:t>Members</a:t>
          </a:r>
          <a:endParaRPr lang="en-US" sz="2000" kern="1200" dirty="0"/>
        </a:p>
      </dsp:txBody>
      <dsp:txXfrm>
        <a:off x="4438791" y="3575505"/>
        <a:ext cx="1519257" cy="653591"/>
      </dsp:txXfrm>
    </dsp:sp>
    <dsp:sp modelId="{8A551697-D6B2-4FE9-BECB-3188875B0903}">
      <dsp:nvSpPr>
        <dsp:cNvPr id="0" name=""/>
        <dsp:cNvSpPr/>
      </dsp:nvSpPr>
      <dsp:spPr>
        <a:xfrm>
          <a:off x="6179595" y="904874"/>
          <a:ext cx="1903567" cy="29813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VOST pushes information to the public.</a:t>
          </a:r>
        </a:p>
        <a:p>
          <a:pPr marL="114300" lvl="1" indent="-114300" algn="l" defTabSz="533400">
            <a:lnSpc>
              <a:spcPct val="90000"/>
            </a:lnSpc>
            <a:spcBef>
              <a:spcPct val="0"/>
            </a:spcBef>
            <a:spcAft>
              <a:spcPct val="15000"/>
            </a:spcAft>
            <a:buChar char="••"/>
          </a:pPr>
          <a:r>
            <a:rPr lang="en-US" sz="1200" kern="1200" dirty="0"/>
            <a:t>VOST captures concerns and issues from the public.</a:t>
          </a:r>
        </a:p>
        <a:p>
          <a:pPr marL="114300" lvl="1" indent="-114300" algn="l" defTabSz="533400">
            <a:lnSpc>
              <a:spcPct val="90000"/>
            </a:lnSpc>
            <a:spcBef>
              <a:spcPct val="0"/>
            </a:spcBef>
            <a:spcAft>
              <a:spcPct val="15000"/>
            </a:spcAft>
            <a:buChar char="••"/>
          </a:pPr>
          <a:r>
            <a:rPr lang="en-US" sz="1200" kern="1200" dirty="0"/>
            <a:t>VOST feeds back issues, questions and results of monitoring to the IMT PIO.</a:t>
          </a:r>
        </a:p>
      </dsp:txBody>
      <dsp:txXfrm>
        <a:off x="6235349" y="1599484"/>
        <a:ext cx="1792059" cy="2230961"/>
      </dsp:txXfrm>
    </dsp:sp>
    <dsp:sp modelId="{CF9A00A9-0C9E-4128-9F04-A7E58768CC32}">
      <dsp:nvSpPr>
        <dsp:cNvPr id="0" name=""/>
        <dsp:cNvSpPr/>
      </dsp:nvSpPr>
      <dsp:spPr>
        <a:xfrm>
          <a:off x="6676896" y="807508"/>
          <a:ext cx="1324510" cy="734420"/>
        </a:xfrm>
        <a:prstGeom prst="roundRect">
          <a:avLst>
            <a:gd name="adj" fmla="val 10000"/>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a:t>Public</a:t>
          </a:r>
        </a:p>
      </dsp:txBody>
      <dsp:txXfrm>
        <a:off x="6698406" y="829018"/>
        <a:ext cx="1281490" cy="691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4E8CB-14DD-43B7-8B4D-4616DF11ABFC}">
      <dsp:nvSpPr>
        <dsp:cNvPr id="0" name=""/>
        <dsp:cNvSpPr/>
      </dsp:nvSpPr>
      <dsp:spPr>
        <a:xfrm>
          <a:off x="1126593" y="-115155"/>
          <a:ext cx="5800107" cy="5800107"/>
        </a:xfrm>
        <a:prstGeom prst="circularArrow">
          <a:avLst>
            <a:gd name="adj1" fmla="val 5274"/>
            <a:gd name="adj2" fmla="val 312630"/>
            <a:gd name="adj3" fmla="val 14230447"/>
            <a:gd name="adj4" fmla="val 17125664"/>
            <a:gd name="adj5" fmla="val 5477"/>
          </a:avLst>
        </a:prstGeom>
        <a:solidFill>
          <a:schemeClr val="accent5">
            <a:tint val="4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2">
          <a:scrgbClr r="0" g="0" b="0"/>
        </a:effectRef>
        <a:fontRef idx="minor"/>
      </dsp:style>
    </dsp:sp>
    <dsp:sp modelId="{517A2133-DFA2-452E-9FA3-1DA4842D4353}">
      <dsp:nvSpPr>
        <dsp:cNvPr id="0" name=""/>
        <dsp:cNvSpPr/>
      </dsp:nvSpPr>
      <dsp:spPr>
        <a:xfrm>
          <a:off x="2925515" y="-108042"/>
          <a:ext cx="2202264" cy="1101132"/>
        </a:xfrm>
        <a:prstGeom prst="round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NZ" sz="1600" kern="1200" dirty="0" smtClean="0"/>
            <a:t>Disaster occurs/event selected</a:t>
          </a:r>
          <a:endParaRPr lang="en-NZ" sz="1600" kern="1200" dirty="0"/>
        </a:p>
      </dsp:txBody>
      <dsp:txXfrm>
        <a:off x="2979268" y="-54289"/>
        <a:ext cx="2094758" cy="993626"/>
      </dsp:txXfrm>
    </dsp:sp>
    <dsp:sp modelId="{CB82BD70-D0FE-4BD4-BA42-BEF69D882F4E}">
      <dsp:nvSpPr>
        <dsp:cNvPr id="0" name=""/>
        <dsp:cNvSpPr/>
      </dsp:nvSpPr>
      <dsp:spPr>
        <a:xfrm>
          <a:off x="5175589" y="1076023"/>
          <a:ext cx="2411611" cy="1918227"/>
        </a:xfrm>
        <a:prstGeom prst="roundRect">
          <a:avLst/>
        </a:prstGeom>
        <a:gradFill rotWithShape="0">
          <a:gsLst>
            <a:gs pos="0">
              <a:schemeClr val="accent5">
                <a:hueOff val="-2803859"/>
                <a:satOff val="4123"/>
                <a:lumOff val="3529"/>
                <a:alphaOff val="0"/>
                <a:shade val="45000"/>
                <a:satMod val="155000"/>
              </a:schemeClr>
            </a:gs>
            <a:gs pos="60000">
              <a:schemeClr val="accent5">
                <a:hueOff val="-2803859"/>
                <a:satOff val="4123"/>
                <a:lumOff val="3529"/>
                <a:alphaOff val="0"/>
                <a:shade val="95000"/>
                <a:satMod val="150000"/>
              </a:schemeClr>
            </a:gs>
            <a:gs pos="100000">
              <a:schemeClr val="accent5">
                <a:hueOff val="-2803859"/>
                <a:satOff val="4123"/>
                <a:lumOff val="3529"/>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NZ" sz="1600" kern="1200" dirty="0" smtClean="0"/>
            <a:t>Decision to activate VOST team</a:t>
          </a:r>
        </a:p>
        <a:p>
          <a:pPr lvl="0" algn="ctr" defTabSz="711200">
            <a:lnSpc>
              <a:spcPct val="90000"/>
            </a:lnSpc>
            <a:spcBef>
              <a:spcPct val="0"/>
            </a:spcBef>
            <a:spcAft>
              <a:spcPct val="35000"/>
            </a:spcAft>
          </a:pPr>
          <a:r>
            <a:rPr lang="en-NZ" sz="1600" kern="1200" dirty="0" smtClean="0"/>
            <a:t>VOST does a pre-launch sweep of incident area to determine need.</a:t>
          </a:r>
          <a:endParaRPr lang="en-NZ" sz="1600" kern="1200" dirty="0"/>
        </a:p>
      </dsp:txBody>
      <dsp:txXfrm>
        <a:off x="5269229" y="1169663"/>
        <a:ext cx="2224331" cy="1730947"/>
      </dsp:txXfrm>
    </dsp:sp>
    <dsp:sp modelId="{9EB160A2-8FF6-436A-91ED-00874B6550BC}">
      <dsp:nvSpPr>
        <dsp:cNvPr id="0" name=""/>
        <dsp:cNvSpPr/>
      </dsp:nvSpPr>
      <dsp:spPr>
        <a:xfrm>
          <a:off x="4963259" y="3294765"/>
          <a:ext cx="2202264" cy="1354469"/>
        </a:xfrm>
        <a:prstGeom prst="roundRect">
          <a:avLst/>
        </a:prstGeom>
        <a:gradFill rotWithShape="0">
          <a:gsLst>
            <a:gs pos="0">
              <a:schemeClr val="accent5">
                <a:hueOff val="-5607719"/>
                <a:satOff val="8245"/>
                <a:lumOff val="7059"/>
                <a:alphaOff val="0"/>
                <a:shade val="45000"/>
                <a:satMod val="155000"/>
              </a:schemeClr>
            </a:gs>
            <a:gs pos="60000">
              <a:schemeClr val="accent5">
                <a:hueOff val="-5607719"/>
                <a:satOff val="8245"/>
                <a:lumOff val="7059"/>
                <a:alphaOff val="0"/>
                <a:shade val="95000"/>
                <a:satMod val="150000"/>
              </a:schemeClr>
            </a:gs>
            <a:gs pos="100000">
              <a:schemeClr val="accent5">
                <a:hueOff val="-5607719"/>
                <a:satOff val="8245"/>
                <a:lumOff val="7059"/>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NZ" sz="1600" kern="1200" dirty="0" smtClean="0"/>
            <a:t>Set tasks, priorities, schedule, finalizes tools/platforms</a:t>
          </a:r>
          <a:endParaRPr lang="en-NZ" sz="1600" kern="1200" dirty="0"/>
        </a:p>
      </dsp:txBody>
      <dsp:txXfrm>
        <a:off x="5029379" y="3360885"/>
        <a:ext cx="2070024" cy="1222229"/>
      </dsp:txXfrm>
    </dsp:sp>
    <dsp:sp modelId="{B1DD6404-769F-4A0A-A4A4-868EBBBFAB61}">
      <dsp:nvSpPr>
        <dsp:cNvPr id="0" name=""/>
        <dsp:cNvSpPr/>
      </dsp:nvSpPr>
      <dsp:spPr>
        <a:xfrm>
          <a:off x="2960509" y="4320761"/>
          <a:ext cx="2132276" cy="1539459"/>
        </a:xfrm>
        <a:prstGeom prst="roundRect">
          <a:avLst/>
        </a:prstGeom>
        <a:gradFill rotWithShape="0">
          <a:gsLst>
            <a:gs pos="0">
              <a:schemeClr val="accent5">
                <a:hueOff val="-8411578"/>
                <a:satOff val="12368"/>
                <a:lumOff val="10588"/>
                <a:alphaOff val="0"/>
                <a:shade val="45000"/>
                <a:satMod val="155000"/>
              </a:schemeClr>
            </a:gs>
            <a:gs pos="60000">
              <a:schemeClr val="accent5">
                <a:hueOff val="-8411578"/>
                <a:satOff val="12368"/>
                <a:lumOff val="10588"/>
                <a:alphaOff val="0"/>
                <a:shade val="95000"/>
                <a:satMod val="150000"/>
              </a:schemeClr>
            </a:gs>
            <a:gs pos="100000">
              <a:schemeClr val="accent5">
                <a:hueOff val="-8411578"/>
                <a:satOff val="12368"/>
                <a:lumOff val="10588"/>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NZ" sz="1600" kern="1200" dirty="0" smtClean="0"/>
            <a:t>VOST functions under Incident command principles &amp; works for the IMT PIO</a:t>
          </a:r>
          <a:endParaRPr lang="en-NZ" sz="1600" kern="1200" dirty="0"/>
        </a:p>
      </dsp:txBody>
      <dsp:txXfrm>
        <a:off x="3035659" y="4395911"/>
        <a:ext cx="1981976" cy="1389159"/>
      </dsp:txXfrm>
    </dsp:sp>
    <dsp:sp modelId="{2165963C-5D42-4D5D-9297-269EDA781813}">
      <dsp:nvSpPr>
        <dsp:cNvPr id="0" name=""/>
        <dsp:cNvSpPr/>
      </dsp:nvSpPr>
      <dsp:spPr>
        <a:xfrm>
          <a:off x="887770" y="3421434"/>
          <a:ext cx="2202264" cy="1101132"/>
        </a:xfrm>
        <a:prstGeom prst="roundRect">
          <a:avLst/>
        </a:prstGeom>
        <a:gradFill rotWithShape="0">
          <a:gsLst>
            <a:gs pos="0">
              <a:schemeClr val="accent5">
                <a:hueOff val="-11215437"/>
                <a:satOff val="16490"/>
                <a:lumOff val="14118"/>
                <a:alphaOff val="0"/>
                <a:shade val="45000"/>
                <a:satMod val="155000"/>
              </a:schemeClr>
            </a:gs>
            <a:gs pos="60000">
              <a:schemeClr val="accent5">
                <a:hueOff val="-11215437"/>
                <a:satOff val="16490"/>
                <a:lumOff val="14118"/>
                <a:alphaOff val="0"/>
                <a:shade val="95000"/>
                <a:satMod val="150000"/>
              </a:schemeClr>
            </a:gs>
            <a:gs pos="100000">
              <a:schemeClr val="accent5">
                <a:hueOff val="-11215437"/>
                <a:satOff val="16490"/>
                <a:lumOff val="14118"/>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NZ" sz="1600" kern="1200" dirty="0" smtClean="0"/>
            <a:t>Documentation is compiled, AAR done, VOST is demobed</a:t>
          </a:r>
          <a:endParaRPr lang="en-NZ" sz="1600" kern="1200" dirty="0"/>
        </a:p>
      </dsp:txBody>
      <dsp:txXfrm>
        <a:off x="941523" y="3475187"/>
        <a:ext cx="2094758" cy="993626"/>
      </dsp:txXfrm>
    </dsp:sp>
    <dsp:sp modelId="{6297E882-F996-4749-A126-39F65CA62208}">
      <dsp:nvSpPr>
        <dsp:cNvPr id="0" name=""/>
        <dsp:cNvSpPr/>
      </dsp:nvSpPr>
      <dsp:spPr>
        <a:xfrm>
          <a:off x="708292" y="1117386"/>
          <a:ext cx="2323454" cy="1716598"/>
        </a:xfrm>
        <a:prstGeom prst="roundRect">
          <a:avLst/>
        </a:prstGeom>
        <a:gradFill rotWithShape="0">
          <a:gsLst>
            <a:gs pos="0">
              <a:schemeClr val="accent5">
                <a:hueOff val="-14019296"/>
                <a:satOff val="20613"/>
                <a:lumOff val="17647"/>
                <a:alphaOff val="0"/>
                <a:shade val="45000"/>
                <a:satMod val="155000"/>
              </a:schemeClr>
            </a:gs>
            <a:gs pos="60000">
              <a:schemeClr val="accent5">
                <a:hueOff val="-14019296"/>
                <a:satOff val="20613"/>
                <a:lumOff val="17647"/>
                <a:alphaOff val="0"/>
                <a:shade val="95000"/>
                <a:satMod val="150000"/>
              </a:schemeClr>
            </a:gs>
            <a:gs pos="100000">
              <a:schemeClr val="accent5">
                <a:hueOff val="-14019296"/>
                <a:satOff val="20613"/>
                <a:lumOff val="17647"/>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NZ" sz="1600" kern="1200" dirty="0" smtClean="0"/>
            <a:t>VOST communicates between activations to stay current on tools/platforms &amp; protocols</a:t>
          </a:r>
          <a:endParaRPr lang="en-NZ" sz="1600" kern="1200" dirty="0"/>
        </a:p>
      </dsp:txBody>
      <dsp:txXfrm>
        <a:off x="792089" y="1201183"/>
        <a:ext cx="2155860" cy="15490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2" rIns="93165"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5" tIns="46582" rIns="93165" bIns="46582" rtlCol="0"/>
          <a:lstStyle>
            <a:lvl1pPr algn="r">
              <a:defRPr sz="1200"/>
            </a:lvl1pPr>
          </a:lstStyle>
          <a:p>
            <a:fld id="{94D837E9-32D1-4913-A4AC-FAA4D63AF8CB}" type="datetimeFigureOut">
              <a:rPr lang="en-US" smtClean="0"/>
              <a:t>5/1/2012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5" tIns="46582" rIns="93165" bIns="4658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5" tIns="46582" rIns="93165"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5" tIns="46582" rIns="93165"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2" rIns="93165" bIns="46582" rtlCol="0" anchor="b"/>
          <a:lstStyle>
            <a:lvl1pPr algn="r">
              <a:defRPr sz="1200"/>
            </a:lvl1pPr>
          </a:lstStyle>
          <a:p>
            <a:fld id="{2FF4CCF6-EF0C-4B44-9A4F-35260C7EBE63}" type="slidenum">
              <a:rPr lang="en-US" smtClean="0"/>
              <a:t>‹#›</a:t>
            </a:fld>
            <a:endParaRPr lang="en-US" dirty="0"/>
          </a:p>
        </p:txBody>
      </p:sp>
    </p:spTree>
    <p:extLst>
      <p:ext uri="{BB962C8B-B14F-4D97-AF65-F5344CB8AC3E}">
        <p14:creationId xmlns:p14="http://schemas.microsoft.com/office/powerpoint/2010/main" val="413160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ifc.gov/PIO_bb/Agencies/NPS/PIO-IncidentOrganizer-20120402.do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twitter.com/inciweb" TargetMode="External"/><Relationship Id="rId3" Type="http://schemas.openxmlformats.org/officeDocument/2006/relationships/hyperlink" Target="http://twitter.com/wildlandfireAZ" TargetMode="External"/><Relationship Id="rId7" Type="http://schemas.openxmlformats.org/officeDocument/2006/relationships/hyperlink" Target="http://twitter.com/Inciweb"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inciweb.org/" TargetMode="External"/><Relationship Id="rId5" Type="http://schemas.openxmlformats.org/officeDocument/2006/relationships/hyperlink" Target="http://gacc.nifc.gov/swcc/information/information.htm" TargetMode="External"/><Relationship Id="rId4" Type="http://schemas.openxmlformats.org/officeDocument/2006/relationships/hyperlink" Target="http://wildlandfire.az.gov/"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google.com/alert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addictomatic.com/" TargetMode="External"/><Relationship Id="rId5" Type="http://schemas.openxmlformats.org/officeDocument/2006/relationships/hyperlink" Target="http://icerocket.com/" TargetMode="External"/><Relationship Id="rId4" Type="http://schemas.openxmlformats.org/officeDocument/2006/relationships/hyperlink" Target="http://socialmention.co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zein.gov/"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endwordnow.com/" TargetMode="External"/><Relationship Id="rId4" Type="http://schemas.openxmlformats.org/officeDocument/2006/relationships/hyperlink" Target="http://local.nixle.com/tubac-fire-district/"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nifc.gov/PIO_bb/sm/TrustedDigitalVolStDHPalen.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twitter.com/AS_N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flickr.com/photos/apachesitgreavesn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twitter.com/NMFireInfo"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twitter.com/NMFireInfo/lasconchasfire"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ifc.gov/PIO_bb/social_media.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ifc.gov/PIO_bb/social_media.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plainlanguage.gov/"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nifc.gov/PIO_bb/pio_main.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Waiting time….</a:t>
            </a:r>
          </a:p>
          <a:p>
            <a:endParaRPr lang="en-US" dirty="0" smtClean="0"/>
          </a:p>
          <a:p>
            <a:r>
              <a:rPr lang="en-US" dirty="0" smtClean="0"/>
              <a:t>Hello and thank you for joining us. </a:t>
            </a:r>
          </a:p>
          <a:p>
            <a:endParaRPr lang="en-US" dirty="0" smtClean="0"/>
          </a:p>
          <a:p>
            <a:r>
              <a:rPr lang="en-US" dirty="0" smtClean="0"/>
              <a:t>We have FIVE minutes until we get started.</a:t>
            </a:r>
          </a:p>
          <a:p>
            <a:endParaRPr lang="en-US" dirty="0" smtClean="0"/>
          </a:p>
          <a:p>
            <a:r>
              <a:rPr lang="en-US" dirty="0" smtClean="0"/>
              <a:t>THREE minutes until we get started.</a:t>
            </a:r>
          </a:p>
          <a:p>
            <a:endParaRPr lang="en-US" dirty="0" smtClean="0"/>
          </a:p>
          <a:p>
            <a:r>
              <a:rPr lang="en-US" baseline="0" dirty="0" smtClean="0"/>
              <a:t>ONE minute </a:t>
            </a:r>
          </a:p>
          <a:p>
            <a:endParaRPr lang="en-US" baseline="0" dirty="0" smtClean="0"/>
          </a:p>
          <a:p>
            <a:r>
              <a:rPr lang="en-US" baseline="0" dirty="0" smtClean="0"/>
              <a:t>Cue!</a:t>
            </a:r>
          </a:p>
          <a:p>
            <a:endParaRPr lang="en-US" baseline="0" dirty="0" smtClean="0"/>
          </a:p>
          <a:p>
            <a:r>
              <a:rPr lang="en-US" baseline="0" dirty="0" smtClean="0"/>
              <a:t>4/24/12</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FF4CCF6-EF0C-4B44-9A4F-35260C7EBE63}" type="slidenum">
              <a:rPr lang="en-US" smtClean="0"/>
              <a:pPr/>
              <a:t>1</a:t>
            </a:fld>
            <a:endParaRPr lang="en-US" dirty="0"/>
          </a:p>
        </p:txBody>
      </p:sp>
    </p:spTree>
    <p:extLst>
      <p:ext uri="{BB962C8B-B14F-4D97-AF65-F5344CB8AC3E}">
        <p14:creationId xmlns:p14="http://schemas.microsoft.com/office/powerpoint/2010/main" val="366713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first</a:t>
            </a:r>
            <a:r>
              <a:rPr lang="en-US" dirty="0" smtClean="0"/>
              <a:t> glance</a:t>
            </a:r>
            <a:r>
              <a:rPr lang="en-US" baseline="0" dirty="0" smtClean="0"/>
              <a:t>, theme 1 sounds like a </a:t>
            </a:r>
            <a:r>
              <a:rPr lang="en-US" dirty="0" smtClean="0"/>
              <a:t>same old, same old </a:t>
            </a:r>
            <a:r>
              <a:rPr lang="en-US" baseline="0" dirty="0" smtClean="0"/>
              <a:t>safety message.  But what we’re </a:t>
            </a:r>
            <a:r>
              <a:rPr lang="en-US" dirty="0" smtClean="0"/>
              <a:t>t</a:t>
            </a:r>
            <a:r>
              <a:rPr lang="en-US" baseline="0" dirty="0" smtClean="0"/>
              <a:t>rying to get at here is</a:t>
            </a:r>
            <a:r>
              <a:rPr lang="en-US" dirty="0" smtClean="0"/>
              <a:t> the increasing emphasis on making </a:t>
            </a:r>
            <a:r>
              <a:rPr lang="en-US" baseline="0" dirty="0" smtClean="0"/>
              <a:t>risk informed decisions in fire management.</a:t>
            </a:r>
            <a:r>
              <a:rPr lang="en-US" dirty="0" smtClean="0"/>
              <a:t>  T</a:t>
            </a:r>
            <a:r>
              <a:rPr lang="en-US" baseline="0" dirty="0" smtClean="0"/>
              <a:t>he more firefighters, aircraft,</a:t>
            </a:r>
            <a:r>
              <a:rPr lang="en-US" dirty="0" smtClean="0"/>
              <a:t> and equipment </a:t>
            </a:r>
            <a:r>
              <a:rPr lang="en-US" baseline="0" dirty="0" smtClean="0"/>
              <a:t>we have working on fires, the higher the risk of an accident.</a:t>
            </a:r>
            <a:r>
              <a:rPr lang="en-US" dirty="0" smtClean="0"/>
              <a:t>  Risk managers call that exposure.  </a:t>
            </a:r>
          </a:p>
          <a:p>
            <a:endParaRPr lang="en-US" baseline="0" dirty="0" smtClean="0"/>
          </a:p>
          <a:p>
            <a:r>
              <a:rPr lang="en-US" baseline="0" dirty="0" smtClean="0"/>
              <a:t>So, instead of just putting</a:t>
            </a:r>
            <a:r>
              <a:rPr lang="en-US" dirty="0" smtClean="0"/>
              <a:t> </a:t>
            </a:r>
            <a:r>
              <a:rPr lang="en-US" baseline="0" dirty="0" smtClean="0"/>
              <a:t>as many resources as we can </a:t>
            </a:r>
            <a:r>
              <a:rPr lang="en-US" dirty="0" smtClean="0"/>
              <a:t>on</a:t>
            </a:r>
            <a:r>
              <a:rPr lang="en-US" baseline="0" dirty="0" smtClean="0"/>
              <a:t> fires, </a:t>
            </a:r>
            <a:r>
              <a:rPr lang="en-US" dirty="0" smtClean="0"/>
              <a:t>we’re thinking strategically, maintaining sound situational awareness, and developing sound objectives.  Then, we’re trying to make </a:t>
            </a:r>
            <a:r>
              <a:rPr lang="en-US" baseline="0" dirty="0" smtClean="0"/>
              <a:t>sure that we have the right resources in the right place at the right time.  Sometimes, that means making</a:t>
            </a:r>
            <a:r>
              <a:rPr lang="en-US" dirty="0" smtClean="0"/>
              <a:t> </a:t>
            </a:r>
            <a:r>
              <a:rPr lang="en-US" baseline="0" dirty="0" smtClean="0"/>
              <a:t>tough calls </a:t>
            </a:r>
            <a:r>
              <a:rPr lang="en-US" b="1" baseline="0" dirty="0" smtClean="0"/>
              <a:t>not</a:t>
            </a:r>
            <a:r>
              <a:rPr lang="en-US" baseline="0" dirty="0" smtClean="0"/>
              <a:t> to put firefighters, aircraft, and equipment in certain locations because the chances that they’re going to be </a:t>
            </a:r>
            <a:r>
              <a:rPr lang="en-US" dirty="0" smtClean="0"/>
              <a:t>effective </a:t>
            </a:r>
            <a:r>
              <a:rPr lang="en-US" baseline="0" dirty="0" smtClean="0"/>
              <a:t>are low</a:t>
            </a:r>
            <a:r>
              <a:rPr lang="en-US" dirty="0" smtClean="0"/>
              <a:t> and the risks of an accident are high.</a:t>
            </a:r>
            <a:r>
              <a:rPr lang="en-US" baseline="0" dirty="0" smtClean="0"/>
              <a:t>   </a:t>
            </a:r>
          </a:p>
          <a:p>
            <a:endParaRPr lang="en-US" baseline="0" dirty="0" smtClean="0"/>
          </a:p>
          <a:p>
            <a:r>
              <a:rPr lang="en-US" baseline="0" dirty="0" smtClean="0"/>
              <a:t>You can </a:t>
            </a:r>
            <a:r>
              <a:rPr lang="en-US" dirty="0" smtClean="0"/>
              <a:t>tier from this </a:t>
            </a:r>
            <a:r>
              <a:rPr lang="en-US" baseline="0" dirty="0" smtClean="0"/>
              <a:t>theme</a:t>
            </a:r>
            <a:r>
              <a:rPr lang="en-US" dirty="0" smtClean="0"/>
              <a:t> and </a:t>
            </a:r>
            <a:r>
              <a:rPr lang="en-US" baseline="0" dirty="0" smtClean="0"/>
              <a:t>speak strategically on your unit or </a:t>
            </a:r>
            <a:r>
              <a:rPr lang="en-US" dirty="0" smtClean="0"/>
              <a:t>on an incident you’re working on by asking your fire management officer or incident commander what risks to firefighter and public safety exist and what fire management </a:t>
            </a:r>
            <a:r>
              <a:rPr lang="en-US" baseline="0" dirty="0" smtClean="0"/>
              <a:t>strategies and tactics they are using to reduce them</a:t>
            </a:r>
            <a:r>
              <a:rPr lang="en-US" dirty="0" smtClean="0"/>
              <a:t>.  Then, use that information to explain the actions that are being taken to manage fires when you’re talking to the media, to the public, and to other audiences.</a:t>
            </a:r>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79888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Theme 2 highlights the role of fire in landscape restoration, which is key to implementing the federal wildland fire management policy.  Landscape restoration is also one of the three elements of the National Cohesive Wildland Fire Management Strategy, which is an effort to seek national, all-lands solutions to wildland fire management issues in case you’re not familiar with it.  The other two elements of the Cohesive Strategy are fire response and fire adapted communities.  Fire response gets a lot of attention, while the other two elements often do not.  We’re hoping you can find opportunities to talk about landscape restoration and fire adapted communities as well as fire response this fire season.  </a:t>
            </a:r>
          </a:p>
          <a:p>
            <a:endParaRPr lang="en-US" dirty="0" smtClean="0"/>
          </a:p>
          <a:p>
            <a:r>
              <a:rPr lang="en-US" dirty="0" smtClean="0"/>
              <a:t>One way to tier from this theme is to check with your fire management officer or incident commander to see if there are places on your unit or the incident you’re working on where fires became easier to control once they burned into areas where prescribed fires have been conducted.  Then, find ways to present that information to the media, the public, and other audiences. </a:t>
            </a:r>
          </a:p>
          <a:p>
            <a:endParaRPr lang="en-US" dirty="0" smtClean="0"/>
          </a:p>
          <a:p>
            <a:r>
              <a:rPr lang="en-US" dirty="0" smtClean="0"/>
              <a:t>This theme also reminds us that we need to talk about fire as a natural force, not an enemy, even when we’re fully suppressing it.  When we use terms like “catastrophic” to describe wildfires and when we describe efforts to suppress them using combat terms like “battle,” it makes it awfully hard to explain why we’re not fully suppressing some fires and why we’re actually igniting prescribed burns.</a:t>
            </a:r>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9888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a:t>
            </a:r>
            <a:r>
              <a:rPr lang="en-US" dirty="0" smtClean="0"/>
              <a:t>se </a:t>
            </a:r>
            <a:r>
              <a:rPr lang="en-US" baseline="0" dirty="0" smtClean="0"/>
              <a:t>pictures of all the</a:t>
            </a:r>
            <a:r>
              <a:rPr lang="en-US" dirty="0" smtClean="0"/>
              <a:t> different colored engines – which were all taken on the same fire last year –clearly illustrate how essential federal, state, local, and tribal partnerships are in managing wildfires these days.  Recognizing and respecting the different missions and different needs of all partners is key to making this system work.   </a:t>
            </a:r>
            <a:endParaRPr lang="en-US" baseline="0" dirty="0" smtClean="0"/>
          </a:p>
          <a:p>
            <a:endParaRPr lang="en-US" dirty="0" smtClean="0"/>
          </a:p>
          <a:p>
            <a:r>
              <a:rPr lang="en-US" dirty="0" smtClean="0"/>
              <a:t>You can tier from this theme by asking your fire management officer or incident commander for examples of the different roles that cooperators are playing on your unit or on incidents you’re working on and the benefits of everyone working together.  Then, look for opportunities to talk about them to the media, the public, and other audiences.  </a:t>
            </a:r>
          </a:p>
          <a:p>
            <a:endParaRPr lang="en-US" dirty="0" smtClean="0"/>
          </a:p>
          <a:p>
            <a:r>
              <a:rPr lang="en-US" dirty="0" smtClean="0"/>
              <a:t>This theme also reminds us that we need to make sure that as PIOs and PAOs we are coordinating fire communications with our cooperators (that is a tongue twister!).  This means taking all of the different missions and needs into consideration so that we craft appropriate communications objectives and messages.</a:t>
            </a:r>
          </a:p>
          <a:p>
            <a:r>
              <a:rPr lang="en-US" dirty="0" smtClean="0"/>
              <a:t> </a:t>
            </a:r>
          </a:p>
          <a:p>
            <a:r>
              <a:rPr lang="en-US" dirty="0" smtClean="0"/>
              <a:t>These days, we need to think beyond our traditional wildland fire cooperators.  </a:t>
            </a:r>
          </a:p>
          <a:p>
            <a:r>
              <a:rPr lang="en-US" dirty="0" smtClean="0"/>
              <a:t>Many local governments have created Type 3 incident management teams that have developed significant capability to manage all-risk incidents.  They have trained PIOs that may be more than willing to help you with fire communications if you’ll just ask. </a:t>
            </a:r>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9888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Theme</a:t>
            </a:r>
            <a:r>
              <a:rPr lang="en-US" baseline="0" dirty="0" smtClean="0"/>
              <a:t> 4 is related to theme 2 and</a:t>
            </a:r>
            <a:r>
              <a:rPr lang="en-US" dirty="0" smtClean="0"/>
              <a:t> </a:t>
            </a:r>
            <a:r>
              <a:rPr lang="en-US" baseline="0" dirty="0" smtClean="0"/>
              <a:t>essentially</a:t>
            </a:r>
            <a:r>
              <a:rPr lang="en-US" dirty="0" smtClean="0"/>
              <a:t> boils the 2009 changes in implementation of the federal wildland fire management policy into a few sentences.</a:t>
            </a:r>
          </a:p>
          <a:p>
            <a:endParaRPr lang="en-US" dirty="0" smtClean="0"/>
          </a:p>
          <a:p>
            <a:r>
              <a:rPr lang="en-US" dirty="0" smtClean="0"/>
              <a:t>Since the first lightning caused fires were managed to achieve resource management objectives in the 1970s, we’ve struggled to find the right words to describe what we’re doing.  </a:t>
            </a:r>
          </a:p>
          <a:p>
            <a:endParaRPr lang="en-US" dirty="0" smtClean="0"/>
          </a:p>
          <a:p>
            <a:r>
              <a:rPr lang="en-US" dirty="0" smtClean="0"/>
              <a:t>We tried having a separate category for these fires - wildland fire use, fire for resource benefits, etc.  In 2009 we decided to take a different approach and since then there are only two types of fires – wildfires, which are unplanned ignitions and prescribed fires, which are planned ignitions.  But, we still see other terms being used to describe these fires, like long duration fires and multiple objective fires. </a:t>
            </a:r>
          </a:p>
          <a:p>
            <a:endParaRPr lang="en-US" dirty="0" smtClean="0"/>
          </a:p>
          <a:p>
            <a:r>
              <a:rPr lang="en-US" dirty="0" smtClean="0"/>
              <a:t>If you find yourself working on a fire that is being managed with a strategy other than full suppression on your unit or somewhere else, you can tier from this theme by explaining the objectives that have been identified and the trigger points, or management action points, which will cause the objectives to change if the fire reaches them.  You can also talk about the careful planning that took place long before the fire started that has enabled it to be managed the way it is and the plans that are in place to protect public safety. </a:t>
            </a:r>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9888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Theme</a:t>
            </a:r>
            <a:r>
              <a:rPr lang="en-US" baseline="0" dirty="0" smtClean="0"/>
              <a:t> 5 – O</a:t>
            </a:r>
            <a:r>
              <a:rPr lang="en-US" dirty="0" smtClean="0"/>
              <a:t>ur predictive services staff just aren’t sure what’s going to happen this fire season.  This year, it will be important than ever for you to tier from this theme by keeping up on </a:t>
            </a:r>
            <a:r>
              <a:rPr lang="en-US" baseline="0" dirty="0" smtClean="0"/>
              <a:t>conditions in your area.</a:t>
            </a:r>
            <a:r>
              <a:rPr lang="en-US" dirty="0" smtClean="0"/>
              <a:t>  You can do that </a:t>
            </a:r>
            <a:r>
              <a:rPr lang="en-US" baseline="0" dirty="0" smtClean="0"/>
              <a:t>by checking the significant fire potential outlooks that are posted on the first of each month</a:t>
            </a:r>
            <a:r>
              <a:rPr lang="en-US" dirty="0" smtClean="0"/>
              <a:t> on the NIFC and Geographic Area Coordination Center websites</a:t>
            </a:r>
            <a:r>
              <a:rPr lang="en-US" baseline="0" dirty="0" smtClean="0"/>
              <a:t>.</a:t>
            </a:r>
          </a:p>
          <a:p>
            <a:endParaRPr lang="en-US" dirty="0" smtClean="0"/>
          </a:p>
          <a:p>
            <a:r>
              <a:rPr lang="en-US" dirty="0" smtClean="0"/>
              <a:t>One thing we sometimes forget to mention when we’re talking about the potential for fires is the importance of ignitions in determining what kind of fire season we actually have.  We can have high fire potential but if we don’t get big lightning busts or lots of human caused starts, we may not see much activity.  Or, we can have low to moderate potential but get a lot of lightning or human caused starts and have a lot of activity.  </a:t>
            </a:r>
          </a:p>
          <a:p>
            <a:endParaRPr lang="en-US" dirty="0" smtClean="0"/>
          </a:p>
          <a:p>
            <a:r>
              <a:rPr lang="en-US" dirty="0" smtClean="0"/>
              <a:t>Another way to tier from this theme is to develop local messages to prevent human caused starts.</a:t>
            </a:r>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9888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theme</a:t>
            </a:r>
            <a:r>
              <a:rPr lang="en-US" baseline="0" dirty="0" smtClean="0"/>
              <a:t> </a:t>
            </a:r>
            <a:r>
              <a:rPr lang="en-US" dirty="0" smtClean="0"/>
              <a:t>6 reflects one of the other elements of the Cohesive Strategy, fire-adapted communities.  </a:t>
            </a:r>
          </a:p>
          <a:p>
            <a:endParaRPr lang="en-US" dirty="0" smtClean="0"/>
          </a:p>
          <a:p>
            <a:r>
              <a:rPr lang="en-US" baseline="0" dirty="0" smtClean="0"/>
              <a:t>Make sure that you take advantage of having the public’s attention during wildfires to educate them a</a:t>
            </a:r>
            <a:r>
              <a:rPr lang="en-US" dirty="0" smtClean="0"/>
              <a:t>bout their roles and responsibilities to prepare themselves, their homes, and their communities for wildfires.  Also be sure to call attention to the individuals and communities who have done a good job at this. </a:t>
            </a:r>
          </a:p>
          <a:p>
            <a:endParaRPr lang="en-US" baseline="0" dirty="0" smtClean="0"/>
          </a:p>
          <a:p>
            <a:r>
              <a:rPr lang="en-US" baseline="0" dirty="0" smtClean="0"/>
              <a:t>Tier from this theme by finding</a:t>
            </a:r>
            <a:r>
              <a:rPr lang="en-US" dirty="0" smtClean="0"/>
              <a:t> </a:t>
            </a:r>
            <a:r>
              <a:rPr lang="en-US" baseline="0" dirty="0" smtClean="0"/>
              <a:t>out what is being done on your unit,</a:t>
            </a:r>
            <a:r>
              <a:rPr lang="en-US" dirty="0" smtClean="0"/>
              <a:t> or on the unit with jurisdiction over the incident you’re working on, to help communities become fire adapted.  </a:t>
            </a:r>
            <a:r>
              <a:rPr lang="en-US" baseline="0" dirty="0" smtClean="0"/>
              <a:t>Familiarize yourself with </a:t>
            </a:r>
            <a:r>
              <a:rPr lang="en-US" dirty="0" err="1" smtClean="0"/>
              <a:t>F</a:t>
            </a:r>
            <a:r>
              <a:rPr lang="en-US" baseline="0" dirty="0" err="1" smtClean="0"/>
              <a:t>irewise</a:t>
            </a:r>
            <a:r>
              <a:rPr lang="en-US" baseline="0" dirty="0" smtClean="0"/>
              <a:t>;</a:t>
            </a:r>
            <a:r>
              <a:rPr lang="en-US" dirty="0" smtClean="0"/>
              <a:t> R</a:t>
            </a:r>
            <a:r>
              <a:rPr lang="en-US" baseline="0" dirty="0" smtClean="0"/>
              <a:t>eady, set, go; and other programs that help communities become fire adapted and </a:t>
            </a:r>
            <a:r>
              <a:rPr lang="en-US" dirty="0" smtClean="0"/>
              <a:t>talk about them at every opportunity</a:t>
            </a:r>
            <a:r>
              <a:rPr lang="en-US" baseline="0" dirty="0" smtClean="0"/>
              <a:t>.  </a:t>
            </a:r>
          </a:p>
          <a:p>
            <a:endParaRPr lang="en-US" dirty="0" smtClean="0"/>
          </a:p>
          <a:p>
            <a:r>
              <a:rPr lang="en-US" baseline="0" dirty="0" smtClean="0"/>
              <a:t>Also</a:t>
            </a:r>
            <a:r>
              <a:rPr lang="en-US" dirty="0" smtClean="0"/>
              <a:t> tier from this theme by </a:t>
            </a:r>
            <a:r>
              <a:rPr lang="en-US" baseline="0" dirty="0" smtClean="0"/>
              <a:t>asking </a:t>
            </a:r>
            <a:r>
              <a:rPr lang="en-US" dirty="0" smtClean="0"/>
              <a:t>your fire management officer or incident commander i</a:t>
            </a:r>
            <a:r>
              <a:rPr lang="en-US" baseline="0" dirty="0" smtClean="0"/>
              <a:t>f there</a:t>
            </a:r>
            <a:r>
              <a:rPr lang="en-US" dirty="0" smtClean="0"/>
              <a:t> are </a:t>
            </a:r>
            <a:r>
              <a:rPr lang="en-US" baseline="0" dirty="0" smtClean="0"/>
              <a:t>examples of homes that have survived </a:t>
            </a:r>
            <a:r>
              <a:rPr lang="en-US" dirty="0" smtClean="0"/>
              <a:t>because </a:t>
            </a:r>
            <a:r>
              <a:rPr lang="en-US" baseline="0" dirty="0" smtClean="0"/>
              <a:t>defensible space was created around them</a:t>
            </a:r>
            <a:r>
              <a:rPr lang="en-US" dirty="0" smtClean="0"/>
              <a:t>.  Bring them to the attention of t</a:t>
            </a:r>
            <a:r>
              <a:rPr lang="en-US" baseline="0" dirty="0" smtClean="0"/>
              <a:t>he media,</a:t>
            </a:r>
            <a:r>
              <a:rPr lang="en-US" dirty="0" smtClean="0"/>
              <a:t> the public, </a:t>
            </a:r>
            <a:r>
              <a:rPr lang="en-US" baseline="0" dirty="0" smtClean="0"/>
              <a:t>and other audiences.</a:t>
            </a:r>
            <a:endParaRPr lang="en-US" dirty="0" smtClean="0"/>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798887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you’ve heard about some of the strategic thinking that went into developing the national themes, again, we encourage you to do some strategic thinking of your own.  Identify some goals that you would like to accomplish on your unit or on incidents you’re working on and create a plan to achieve them.</a:t>
            </a:r>
            <a:r>
              <a:rPr lang="en-US" baseline="0" dirty="0" smtClean="0"/>
              <a:t>  </a:t>
            </a:r>
          </a:p>
          <a:p>
            <a:endParaRPr lang="en-US" dirty="0" smtClean="0"/>
          </a:p>
          <a:p>
            <a:r>
              <a:rPr lang="en-US" smtClean="0"/>
              <a:t>A lot of effort went into developing these themes – but they’re not worth the computer screen they were keyboarded on if they’re not used by PIOs and PAOs in the field this fire season.</a:t>
            </a:r>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98887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look forward to your questions and comments at the end of the presentations.  Thank you!</a:t>
            </a:r>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t>17</a:t>
            </a:fld>
            <a:endParaRPr lang="en-US" dirty="0"/>
          </a:p>
        </p:txBody>
      </p:sp>
    </p:spTree>
    <p:extLst>
      <p:ext uri="{BB962C8B-B14F-4D97-AF65-F5344CB8AC3E}">
        <p14:creationId xmlns:p14="http://schemas.microsoft.com/office/powerpoint/2010/main" val="3935250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9">
              <a:defRPr/>
            </a:pPr>
            <a:r>
              <a:rPr lang="en-US" dirty="0"/>
              <a:t>Michelle Fidler is a NPS Fire Communication and Education Specialist with the National Park Service.  She is based at Saguaro National Park in Tucson, AZ, where she supports NPS units in AZ, NM, TX, and OK.  She is a Type 1 public information officer and worked with Joe Reinarz's Type 1 Southwest Incident Management Team in 2011 on incident including the Wallow Fire, the largest fire in AZ's history, and the Las Conchas fire, the largest fire in NM's history.</a:t>
            </a:r>
          </a:p>
          <a:p>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t>18</a:t>
            </a:fld>
            <a:endParaRPr lang="en-US" dirty="0"/>
          </a:p>
        </p:txBody>
      </p:sp>
    </p:spTree>
    <p:extLst>
      <p:ext uri="{BB962C8B-B14F-4D97-AF65-F5344CB8AC3E}">
        <p14:creationId xmlns:p14="http://schemas.microsoft.com/office/powerpoint/2010/main" val="1689152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Using social media on incidents can be intimidating, but today I want to give you a SIMPLE approach to working social media into your communication strategy.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approach incorporates 6 key steps – Strategize, Implement, Monitor, Plan, Leverage and Evaluate.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07"/>
            <a:r>
              <a:rPr lang="en-US" dirty="0" smtClean="0"/>
              <a:t>Hello! </a:t>
            </a:r>
          </a:p>
          <a:p>
            <a:pPr defTabSz="947607"/>
            <a:endParaRPr lang="en-US" dirty="0" smtClean="0"/>
          </a:p>
          <a:p>
            <a:pPr defTabSz="947607"/>
            <a:r>
              <a:rPr lang="en-US" dirty="0" smtClean="0"/>
              <a:t>And welcome to Strategic</a:t>
            </a:r>
            <a:r>
              <a:rPr lang="en-US" baseline="0" dirty="0" smtClean="0"/>
              <a:t> Thinking… Strategic Speaking</a:t>
            </a:r>
            <a:r>
              <a:rPr lang="en-US" dirty="0" smtClean="0"/>
              <a:t>!  </a:t>
            </a:r>
          </a:p>
          <a:p>
            <a:pPr defTabSz="947607"/>
            <a:endParaRPr lang="en-US" dirty="0" smtClean="0"/>
          </a:p>
          <a:p>
            <a:pPr defTabSz="947607"/>
            <a:r>
              <a:rPr lang="en-US" dirty="0" smtClean="0"/>
              <a:t>We are glad you are able to join us today.  At last count</a:t>
            </a:r>
            <a:r>
              <a:rPr lang="en-US" baseline="0" dirty="0" smtClean="0"/>
              <a:t> we had XX number of people registered and we know some of you are participating  in a group setting. </a:t>
            </a:r>
            <a:endParaRPr lang="en-US" dirty="0" smtClean="0"/>
          </a:p>
          <a:p>
            <a:pPr defTabSz="947607"/>
            <a:endParaRPr lang="en-US" dirty="0" smtClean="0"/>
          </a:p>
          <a:p>
            <a:pPr defTabSz="947607"/>
            <a:r>
              <a:rPr lang="en-US" dirty="0" smtClean="0"/>
              <a:t>This is Roberta D’Amico, speaking to you live from Boise,</a:t>
            </a:r>
            <a:r>
              <a:rPr lang="en-US" baseline="0" dirty="0" smtClean="0"/>
              <a:t> Idaho. I</a:t>
            </a:r>
            <a:r>
              <a:rPr lang="en-US" dirty="0" smtClean="0"/>
              <a:t>t’s my pleasure to be your moderator</a:t>
            </a:r>
            <a:r>
              <a:rPr lang="en-US" baseline="0" dirty="0" smtClean="0"/>
              <a:t> </a:t>
            </a:r>
            <a:r>
              <a:rPr lang="en-US" dirty="0" smtClean="0"/>
              <a:t>today.</a:t>
            </a:r>
            <a:r>
              <a:rPr lang="en-US" baseline="0" dirty="0" smtClean="0"/>
              <a:t>  </a:t>
            </a:r>
          </a:p>
          <a:p>
            <a:pPr defTabSz="947607"/>
            <a:endParaRPr lang="en-US" baseline="0" dirty="0" smtClean="0"/>
          </a:p>
          <a:p>
            <a:pPr defTabSz="947607"/>
            <a:r>
              <a:rPr lang="en-US" baseline="0" dirty="0" smtClean="0"/>
              <a:t>Cue!</a:t>
            </a:r>
          </a:p>
          <a:p>
            <a:pPr defTabSz="947607"/>
            <a:endParaRPr lang="en-US" baseline="0" dirty="0" smtClean="0"/>
          </a:p>
          <a:p>
            <a:pPr defTabSz="947607"/>
            <a:r>
              <a:rPr lang="en-US" baseline="0" dirty="0" smtClean="0"/>
              <a:t>4/24/12</a:t>
            </a:r>
            <a:endParaRPr lang="en-US" dirty="0" smtClean="0"/>
          </a:p>
          <a:p>
            <a:pPr defTabSz="947607"/>
            <a:endParaRPr lang="en-US" dirty="0" smtClean="0"/>
          </a:p>
          <a:p>
            <a:pPr defTabSz="947607"/>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As public information officers, we recognize the importance of developing a communication strategy (example - </a:t>
            </a:r>
            <a:r>
              <a:rPr lang="en-US" sz="1200" u="sng" kern="1200" dirty="0" smtClean="0">
                <a:solidFill>
                  <a:schemeClr val="tx1"/>
                </a:solidFill>
                <a:effectLst/>
                <a:latin typeface="+mn-lt"/>
                <a:ea typeface="+mn-ea"/>
                <a:cs typeface="+mn-cs"/>
                <a:hlinkClick r:id="rId3"/>
              </a:rPr>
              <a:t>2012 PIO Incident Organizer</a:t>
            </a:r>
            <a:r>
              <a:rPr lang="en-US" sz="1200" kern="1200" dirty="0" smtClean="0">
                <a:solidFill>
                  <a:schemeClr val="tx1"/>
                </a:solidFill>
                <a:effectLst/>
                <a:latin typeface="+mn-lt"/>
                <a:ea typeface="+mn-ea"/>
                <a:cs typeface="+mn-cs"/>
              </a:rPr>
              <a:t> – p. 10) for our incident.  Each incident is different and our strategies and tactics may evolve through the duration of the incident.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is no one size fits all strategy for incorporating social media into your plan.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Social media tools may come and go; and you’ll want to choose the tools that meet your needs and objectives for any given incident.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Social media tools are not a silver bullet that will address all your needs, but just like </a:t>
            </a:r>
            <a:r>
              <a:rPr lang="en-US" sz="1200" kern="1200" dirty="0" err="1" smtClean="0">
                <a:solidFill>
                  <a:schemeClr val="tx1"/>
                </a:solidFill>
                <a:effectLst/>
                <a:latin typeface="+mn-lt"/>
                <a:ea typeface="+mn-ea"/>
                <a:cs typeface="+mn-cs"/>
              </a:rPr>
              <a:t>traplines</a:t>
            </a:r>
            <a:r>
              <a:rPr lang="en-US" sz="1200" kern="1200" dirty="0" smtClean="0">
                <a:solidFill>
                  <a:schemeClr val="tx1"/>
                </a:solidFill>
                <a:effectLst/>
                <a:latin typeface="+mn-lt"/>
                <a:ea typeface="+mn-ea"/>
                <a:cs typeface="+mn-cs"/>
              </a:rPr>
              <a:t>, news releases and media interviews, they are tactics that can be incorporated as part of the overall incident info strategy to reach your target audiences.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Since not everyone has access to social media, any information posted to a third-party social media Web site should also be provided in another publicly available format such as </a:t>
            </a:r>
            <a:r>
              <a:rPr lang="en-US" sz="1200" kern="1200" dirty="0" err="1" smtClean="0">
                <a:solidFill>
                  <a:schemeClr val="tx1"/>
                </a:solidFill>
                <a:effectLst/>
                <a:latin typeface="+mn-lt"/>
                <a:ea typeface="+mn-ea"/>
                <a:cs typeface="+mn-cs"/>
              </a:rPr>
              <a:t>Inciweb</a:t>
            </a:r>
            <a:r>
              <a:rPr lang="en-US" sz="1200" kern="1200" dirty="0" smtClean="0">
                <a:solidFill>
                  <a:schemeClr val="tx1"/>
                </a:solidFill>
                <a:effectLst/>
                <a:latin typeface="+mn-lt"/>
                <a:ea typeface="+mn-ea"/>
                <a:cs typeface="+mn-cs"/>
              </a:rPr>
              <a:t> or the host unit website.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Some reasons to use social media may include: </a:t>
            </a:r>
          </a:p>
          <a:p>
            <a:pPr lvl="1"/>
            <a:r>
              <a:rPr lang="en-US" sz="1200" kern="1200" dirty="0" smtClean="0">
                <a:solidFill>
                  <a:schemeClr val="tx1"/>
                </a:solidFill>
                <a:effectLst/>
                <a:latin typeface="+mn-lt"/>
                <a:ea typeface="+mn-ea"/>
                <a:cs typeface="+mn-cs"/>
              </a:rPr>
              <a:t>To reach online / mobile audiences </a:t>
            </a:r>
          </a:p>
          <a:p>
            <a:pPr lvl="2"/>
            <a:r>
              <a:rPr lang="en-US" sz="1200" kern="1200" dirty="0" smtClean="0">
                <a:solidFill>
                  <a:schemeClr val="tx1"/>
                </a:solidFill>
                <a:effectLst/>
                <a:latin typeface="+mn-lt"/>
                <a:ea typeface="+mn-ea"/>
                <a:cs typeface="+mn-cs"/>
              </a:rPr>
              <a:t>Evacuees  and their friends and family</a:t>
            </a:r>
          </a:p>
          <a:p>
            <a:pPr lvl="2"/>
            <a:r>
              <a:rPr lang="en-US" sz="1200" kern="1200" dirty="0" smtClean="0">
                <a:solidFill>
                  <a:schemeClr val="tx1"/>
                </a:solidFill>
                <a:effectLst/>
                <a:latin typeface="+mn-lt"/>
                <a:ea typeface="+mn-ea"/>
                <a:cs typeface="+mn-cs"/>
              </a:rPr>
              <a:t>Absentee homeowners </a:t>
            </a:r>
          </a:p>
          <a:p>
            <a:pPr lvl="2"/>
            <a:r>
              <a:rPr lang="en-US" sz="1200" kern="1200" dirty="0" smtClean="0">
                <a:solidFill>
                  <a:schemeClr val="tx1"/>
                </a:solidFill>
                <a:effectLst/>
                <a:latin typeface="+mn-lt"/>
                <a:ea typeface="+mn-ea"/>
                <a:cs typeface="+mn-cs"/>
              </a:rPr>
              <a:t>Residents that are out of town</a:t>
            </a:r>
          </a:p>
          <a:p>
            <a:pPr lvl="2"/>
            <a:r>
              <a:rPr lang="en-US" sz="1200" kern="1200" dirty="0" smtClean="0">
                <a:solidFill>
                  <a:schemeClr val="tx1"/>
                </a:solidFill>
                <a:effectLst/>
                <a:latin typeface="+mn-lt"/>
                <a:ea typeface="+mn-ea"/>
                <a:cs typeface="+mn-cs"/>
              </a:rPr>
              <a:t>Tourists &amp; Recreationists</a:t>
            </a:r>
          </a:p>
          <a:p>
            <a:pPr lvl="2"/>
            <a:r>
              <a:rPr lang="en-US" sz="1200" kern="1200" dirty="0" smtClean="0">
                <a:solidFill>
                  <a:schemeClr val="tx1"/>
                </a:solidFill>
                <a:effectLst/>
                <a:latin typeface="+mn-lt"/>
                <a:ea typeface="+mn-ea"/>
                <a:cs typeface="+mn-cs"/>
              </a:rPr>
              <a:t>Elected officials</a:t>
            </a:r>
          </a:p>
          <a:p>
            <a:pPr lvl="2"/>
            <a:r>
              <a:rPr lang="en-US" sz="1200" kern="1200" dirty="0" smtClean="0">
                <a:solidFill>
                  <a:schemeClr val="tx1"/>
                </a:solidFill>
                <a:effectLst/>
                <a:latin typeface="+mn-lt"/>
                <a:ea typeface="+mn-ea"/>
                <a:cs typeface="+mn-cs"/>
              </a:rPr>
              <a:t>Incident personnel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Social media can also help us meet our audience’s needs</a:t>
            </a:r>
          </a:p>
          <a:p>
            <a:pPr lvl="2"/>
            <a:r>
              <a:rPr lang="en-US" sz="1200" kern="1200" dirty="0" smtClean="0">
                <a:solidFill>
                  <a:schemeClr val="tx1"/>
                </a:solidFill>
                <a:effectLst/>
                <a:latin typeface="+mn-lt"/>
                <a:ea typeface="+mn-ea"/>
                <a:cs typeface="+mn-cs"/>
              </a:rPr>
              <a:t>For example we found that Flickr served as a useful tool to provide high resolution maps and  images to the media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Social media tools can also serve as a backup source of information when one system crashes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Another advantage is we have more flexibility to provide incident updates from the field</a:t>
            </a:r>
          </a:p>
          <a:p>
            <a:pPr lvl="1"/>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Bottom line: If social media tools help you meet your objectives, you can use them to your advantage. </a:t>
            </a:r>
            <a:endParaRPr lang="en-US" sz="1200" kern="1200" dirty="0" smtClean="0">
              <a:solidFill>
                <a:schemeClr val="tx1"/>
              </a:solidFill>
              <a:effectLst/>
              <a:latin typeface="+mn-lt"/>
              <a:ea typeface="+mn-ea"/>
              <a:cs typeface="+mn-cs"/>
            </a:endParaRPr>
          </a:p>
          <a:p>
            <a:pPr>
              <a:buFontTx/>
              <a:buNone/>
            </a:pPr>
            <a:endParaRPr lang="en-US" sz="1100"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Last year the Wallow Fire had one of the largest contingencies of public information officers on an incident, and we tiered down our info organization accordingly to help maintain span of control.  </a:t>
            </a:r>
          </a:p>
          <a:p>
            <a:r>
              <a:rPr lang="en-US" sz="1200" kern="1200" dirty="0" smtClean="0">
                <a:solidFill>
                  <a:schemeClr val="tx1"/>
                </a:solidFill>
                <a:effectLst/>
                <a:latin typeface="+mn-lt"/>
                <a:ea typeface="+mn-ea"/>
                <a:cs typeface="+mn-cs"/>
              </a:rPr>
              <a:t>-One of our information units we coined the “e-</a:t>
            </a:r>
            <a:r>
              <a:rPr lang="en-US" sz="1200" kern="1200" dirty="0" err="1" smtClean="0">
                <a:solidFill>
                  <a:schemeClr val="tx1"/>
                </a:solidFill>
                <a:effectLst/>
                <a:latin typeface="+mn-lt"/>
                <a:ea typeface="+mn-ea"/>
                <a:cs typeface="+mn-cs"/>
              </a:rPr>
              <a:t>trapline</a:t>
            </a:r>
            <a:r>
              <a:rPr lang="en-US" sz="1200" kern="1200" dirty="0" smtClean="0">
                <a:solidFill>
                  <a:schemeClr val="tx1"/>
                </a:solidFill>
                <a:effectLst/>
                <a:latin typeface="+mn-lt"/>
                <a:ea typeface="+mn-ea"/>
                <a:cs typeface="+mn-cs"/>
              </a:rPr>
              <a:t>” unit.</a:t>
            </a:r>
          </a:p>
          <a:p>
            <a:r>
              <a:rPr lang="en-US" sz="1200" kern="1200" dirty="0" smtClean="0">
                <a:solidFill>
                  <a:schemeClr val="tx1"/>
                </a:solidFill>
                <a:effectLst/>
                <a:latin typeface="+mn-lt"/>
                <a:ea typeface="+mn-ea"/>
                <a:cs typeface="+mn-cs"/>
              </a:rPr>
              <a:t>- The unit handled all of our electronic communications, including e-mail, </a:t>
            </a:r>
            <a:r>
              <a:rPr lang="en-US" sz="1200" kern="1200" dirty="0" err="1" smtClean="0">
                <a:solidFill>
                  <a:schemeClr val="tx1"/>
                </a:solidFill>
                <a:effectLst/>
                <a:latin typeface="+mn-lt"/>
                <a:ea typeface="+mn-ea"/>
                <a:cs typeface="+mn-cs"/>
              </a:rPr>
              <a:t>Inciweb</a:t>
            </a:r>
            <a:r>
              <a:rPr lang="en-US" sz="1200" kern="1200" dirty="0" smtClean="0">
                <a:solidFill>
                  <a:schemeClr val="tx1"/>
                </a:solidFill>
                <a:effectLst/>
                <a:latin typeface="+mn-lt"/>
                <a:ea typeface="+mn-ea"/>
                <a:cs typeface="+mn-cs"/>
              </a:rPr>
              <a:t>, Twitter, Flickr, internal text messages to our Public Information Officers (PIO)s, and media monitoring.</a:t>
            </a:r>
          </a:p>
          <a:p>
            <a:r>
              <a:rPr lang="en-US" sz="1200" kern="1200" dirty="0" smtClean="0">
                <a:solidFill>
                  <a:schemeClr val="tx1"/>
                </a:solidFill>
                <a:effectLst/>
                <a:latin typeface="+mn-lt"/>
                <a:ea typeface="+mn-ea"/>
                <a:cs typeface="+mn-cs"/>
              </a:rPr>
              <a:t>-While the Community unit was engaging and disseminating information via a traditional </a:t>
            </a:r>
            <a:r>
              <a:rPr lang="en-US" sz="1200" kern="1200" dirty="0" err="1" smtClean="0">
                <a:solidFill>
                  <a:schemeClr val="tx1"/>
                </a:solidFill>
                <a:effectLst/>
                <a:latin typeface="+mn-lt"/>
                <a:ea typeface="+mn-ea"/>
                <a:cs typeface="+mn-cs"/>
              </a:rPr>
              <a:t>trapline</a:t>
            </a:r>
            <a:r>
              <a:rPr lang="en-US" sz="1200" kern="1200" dirty="0" smtClean="0">
                <a:solidFill>
                  <a:schemeClr val="tx1"/>
                </a:solidFill>
                <a:effectLst/>
                <a:latin typeface="+mn-lt"/>
                <a:ea typeface="+mn-ea"/>
                <a:cs typeface="+mn-cs"/>
              </a:rPr>
              <a:t> to reach our local communities at the grocery stores, coffee shops, post offices, etc. the E-</a:t>
            </a:r>
            <a:r>
              <a:rPr lang="en-US" sz="1200" kern="1200" dirty="0" err="1" smtClean="0">
                <a:solidFill>
                  <a:schemeClr val="tx1"/>
                </a:solidFill>
                <a:effectLst/>
                <a:latin typeface="+mn-lt"/>
                <a:ea typeface="+mn-ea"/>
                <a:cs typeface="+mn-cs"/>
              </a:rPr>
              <a:t>trapline</a:t>
            </a:r>
            <a:r>
              <a:rPr lang="en-US" sz="1200" kern="1200" dirty="0" smtClean="0">
                <a:solidFill>
                  <a:schemeClr val="tx1"/>
                </a:solidFill>
                <a:effectLst/>
                <a:latin typeface="+mn-lt"/>
                <a:ea typeface="+mn-ea"/>
                <a:cs typeface="+mn-cs"/>
              </a:rPr>
              <a:t> unit focused on a series of electronic communications where PIOs provided accurate, timely updates to our online &amp; mobile audiences.</a:t>
            </a:r>
          </a:p>
          <a:p>
            <a:r>
              <a:rPr lang="en-US" sz="1200" kern="1200" dirty="0" smtClean="0">
                <a:solidFill>
                  <a:schemeClr val="tx1"/>
                </a:solidFill>
                <a:effectLst/>
                <a:latin typeface="+mn-lt"/>
                <a:ea typeface="+mn-ea"/>
                <a:cs typeface="+mn-cs"/>
              </a:rPr>
              <a:t>- They also monitored electronic communications and gathered information we could use to help us adapt our communication strategy accordingly and in real-time.</a:t>
            </a:r>
          </a:p>
          <a:p>
            <a:pPr lvl="0"/>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en-US" sz="1200" kern="1200" dirty="0" smtClean="0">
                <a:solidFill>
                  <a:schemeClr val="tx1"/>
                </a:solidFill>
                <a:effectLst/>
                <a:latin typeface="+mn-lt"/>
                <a:ea typeface="+mn-ea"/>
                <a:cs typeface="+mn-cs"/>
              </a:rPr>
              <a:t>Our staffing was flexible, depending on needs, however due to the significant demand for information on such a large scale incident, we had a minimum of 3 PIOs assigned to the unit at any given time.</a:t>
            </a:r>
          </a:p>
          <a:p>
            <a:pPr marL="628650" lvl="1" indent="-171450">
              <a:buFont typeface="Arial" pitchFamily="34" charset="0"/>
              <a:buChar char="•"/>
            </a:pPr>
            <a:r>
              <a:rPr lang="en-US" sz="1200" kern="1200" dirty="0" smtClean="0">
                <a:solidFill>
                  <a:schemeClr val="tx1"/>
                </a:solidFill>
                <a:effectLst/>
                <a:latin typeface="+mn-lt"/>
                <a:ea typeface="+mn-ea"/>
                <a:cs typeface="+mn-cs"/>
              </a:rPr>
              <a:t> When we had significant updates on evacuations, etc. we verified the information and had the messages approved before releasing them.</a:t>
            </a:r>
          </a:p>
          <a:p>
            <a:pPr marL="628650" lvl="1" indent="-171450">
              <a:buFont typeface="Arial" pitchFamily="34" charset="0"/>
              <a:buChar char="•"/>
            </a:pPr>
            <a:r>
              <a:rPr lang="en-US" sz="1200" kern="1200" dirty="0" smtClean="0">
                <a:solidFill>
                  <a:schemeClr val="tx1"/>
                </a:solidFill>
                <a:effectLst/>
                <a:latin typeface="+mn-lt"/>
                <a:ea typeface="+mn-ea"/>
                <a:cs typeface="+mn-cs"/>
              </a:rPr>
              <a:t>We found it especially helpful to embed one of our PIOs in operations to help us get updates and confirm or deny rumors.</a:t>
            </a:r>
          </a:p>
          <a:p>
            <a:pPr marL="628650" lvl="1" indent="-171450">
              <a:buFont typeface="Arial" pitchFamily="34" charset="0"/>
              <a:buChar char="•"/>
            </a:pPr>
            <a:r>
              <a:rPr lang="en-US" sz="1200" kern="1200" dirty="0" smtClean="0">
                <a:solidFill>
                  <a:schemeClr val="tx1"/>
                </a:solidFill>
                <a:effectLst/>
                <a:latin typeface="+mn-lt"/>
                <a:ea typeface="+mn-ea"/>
                <a:cs typeface="+mn-cs"/>
              </a:rPr>
              <a:t> Using internal text messages helped us make sure our PIOs got the same updates in the field; we recognized not all PIOs had text capabilities but they were generally teamed up with another PIO that did have access; however the Info Center always activated a PIO phone tree simultaneously to make sure everyone received critical updates.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Like all PIO operations, staying flexible was key, and we had to adapt when multiple teams were assigned to the fire, ultimately area command took on many of the social media functions.</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Once you’ve identified your tactics in your communication strategy and they’re approved by the host unit and Incident Commander (IC), you can begin implementing them.</a:t>
            </a:r>
          </a:p>
          <a:p>
            <a:r>
              <a:rPr lang="en-US" sz="1200" kern="1200" dirty="0" smtClean="0">
                <a:solidFill>
                  <a:schemeClr val="tx1"/>
                </a:solidFill>
                <a:effectLst/>
                <a:latin typeface="+mn-lt"/>
                <a:ea typeface="+mn-ea"/>
                <a:cs typeface="+mn-cs"/>
              </a:rPr>
              <a:t>- In many cases, you can use existing host unit accounts.  These accounts are helpful because they’ve already been approved, key audiences are already following them, and they can be used as a consistent source throughout the incident.</a:t>
            </a:r>
          </a:p>
          <a:p>
            <a:r>
              <a:rPr lang="en-US" sz="1200" kern="1200" dirty="0" smtClean="0">
                <a:solidFill>
                  <a:schemeClr val="tx1"/>
                </a:solidFill>
                <a:effectLst/>
                <a:latin typeface="+mn-lt"/>
                <a:ea typeface="+mn-ea"/>
                <a:cs typeface="+mn-cs"/>
              </a:rPr>
              <a:t>- You may also have accounts set up for your incident management team that you can use.</a:t>
            </a:r>
          </a:p>
          <a:p>
            <a:pPr marL="628650" lvl="1" indent="-171450">
              <a:buFont typeface="Arial" pitchFamily="34" charset="0"/>
              <a:buChar char="•"/>
            </a:pPr>
            <a:r>
              <a:rPr lang="en-US" sz="1200" kern="1200" dirty="0" smtClean="0">
                <a:solidFill>
                  <a:schemeClr val="tx1"/>
                </a:solidFill>
                <a:effectLst/>
                <a:latin typeface="+mn-lt"/>
                <a:ea typeface="+mn-ea"/>
                <a:cs typeface="+mn-cs"/>
              </a:rPr>
              <a:t>There may also be interagency accounts available for your use.  For example in AZ we share interagency fire info via the </a:t>
            </a:r>
            <a:r>
              <a:rPr lang="en-US" sz="1200" u="sng" kern="1200" dirty="0" smtClean="0">
                <a:solidFill>
                  <a:schemeClr val="tx1"/>
                </a:solidFill>
                <a:effectLst/>
                <a:latin typeface="+mn-lt"/>
                <a:ea typeface="+mn-ea"/>
                <a:cs typeface="+mn-cs"/>
                <a:hlinkClick r:id="rId3"/>
              </a:rPr>
              <a:t>@</a:t>
            </a:r>
            <a:r>
              <a:rPr lang="en-US" sz="1200" u="sng" kern="1200" dirty="0" err="1" smtClean="0">
                <a:solidFill>
                  <a:schemeClr val="tx1"/>
                </a:solidFill>
                <a:effectLst/>
                <a:latin typeface="+mn-lt"/>
                <a:ea typeface="+mn-ea"/>
                <a:cs typeface="+mn-cs"/>
                <a:hlinkClick r:id="rId3"/>
              </a:rPr>
              <a:t>wildlandfireAZ</a:t>
            </a:r>
            <a:r>
              <a:rPr lang="en-US" sz="1200" kern="1200" dirty="0" smtClean="0">
                <a:solidFill>
                  <a:schemeClr val="tx1"/>
                </a:solidFill>
                <a:effectLst/>
                <a:latin typeface="+mn-lt"/>
                <a:ea typeface="+mn-ea"/>
                <a:cs typeface="+mn-cs"/>
              </a:rPr>
              <a:t> twitter account and that info appears as a Twitter widget on our interagency fire info webpage, </a:t>
            </a:r>
            <a:r>
              <a:rPr lang="en-US" sz="1200" u="sng" kern="1200" dirty="0" smtClean="0">
                <a:solidFill>
                  <a:schemeClr val="tx1"/>
                </a:solidFill>
                <a:effectLst/>
                <a:latin typeface="+mn-lt"/>
                <a:ea typeface="+mn-ea"/>
                <a:cs typeface="+mn-cs"/>
                <a:hlinkClick r:id="rId4"/>
              </a:rPr>
              <a:t>wildlandfire.az.gov</a:t>
            </a:r>
            <a:r>
              <a:rPr lang="en-US" sz="1200" kern="1200" dirty="0" smtClean="0">
                <a:solidFill>
                  <a:schemeClr val="tx1"/>
                </a:solidFill>
                <a:effectLst/>
                <a:latin typeface="+mn-lt"/>
                <a:ea typeface="+mn-ea"/>
                <a:cs typeface="+mn-cs"/>
              </a:rPr>
              <a:t> as well as on the Southwest Coordination Center’s Incident Information page (</a:t>
            </a:r>
            <a:r>
              <a:rPr lang="en-US" sz="1200" u="sng" kern="1200" dirty="0" smtClean="0">
                <a:solidFill>
                  <a:schemeClr val="tx1"/>
                </a:solidFill>
                <a:effectLst/>
                <a:latin typeface="+mn-lt"/>
                <a:ea typeface="+mn-ea"/>
                <a:cs typeface="+mn-cs"/>
                <a:hlinkClick r:id="rId5"/>
              </a:rPr>
              <a:t>http://gacc.nifc.gov/swcc/information/information.htm</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err="1" smtClean="0">
                <a:solidFill>
                  <a:schemeClr val="tx1"/>
                </a:solidFill>
                <a:effectLst/>
                <a:latin typeface="+mn-lt"/>
                <a:ea typeface="+mn-ea"/>
                <a:cs typeface="+mn-cs"/>
              </a:rPr>
              <a:t>Inciweb</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6"/>
              </a:rPr>
              <a:t>http://www.inciweb.org</a:t>
            </a:r>
            <a:r>
              <a:rPr lang="en-US" sz="1200" kern="1200" dirty="0" smtClean="0">
                <a:solidFill>
                  <a:schemeClr val="tx1"/>
                </a:solidFill>
                <a:effectLst/>
                <a:latin typeface="+mn-lt"/>
                <a:ea typeface="+mn-ea"/>
                <a:cs typeface="+mn-cs"/>
              </a:rPr>
              <a:t>) also has several built-in tools</a:t>
            </a:r>
          </a:p>
          <a:p>
            <a:r>
              <a:rPr lang="en-US" sz="1200" kern="1200" dirty="0" smtClean="0">
                <a:solidFill>
                  <a:schemeClr val="tx1"/>
                </a:solidFill>
                <a:effectLst/>
                <a:latin typeface="+mn-lt"/>
                <a:ea typeface="+mn-ea"/>
                <a:cs typeface="+mn-cs"/>
              </a:rPr>
              <a:t>- For instance, every time you update your </a:t>
            </a:r>
            <a:r>
              <a:rPr lang="en-US" sz="1200" kern="1200" dirty="0" err="1" smtClean="0">
                <a:solidFill>
                  <a:schemeClr val="tx1"/>
                </a:solidFill>
                <a:effectLst/>
                <a:latin typeface="+mn-lt"/>
                <a:ea typeface="+mn-ea"/>
                <a:cs typeface="+mn-cs"/>
              </a:rPr>
              <a:t>Inciweb</a:t>
            </a:r>
            <a:r>
              <a:rPr lang="en-US" sz="1200" kern="1200" dirty="0" smtClean="0">
                <a:solidFill>
                  <a:schemeClr val="tx1"/>
                </a:solidFill>
                <a:effectLst/>
                <a:latin typeface="+mn-lt"/>
                <a:ea typeface="+mn-ea"/>
                <a:cs typeface="+mn-cs"/>
              </a:rPr>
              <a:t> new releases, announcements, or maps, the main </a:t>
            </a:r>
            <a:r>
              <a:rPr lang="en-US" sz="1200" u="sng" kern="1200" dirty="0" smtClean="0">
                <a:solidFill>
                  <a:schemeClr val="tx1"/>
                </a:solidFill>
                <a:effectLst/>
                <a:latin typeface="+mn-lt"/>
                <a:ea typeface="+mn-ea"/>
                <a:cs typeface="+mn-cs"/>
                <a:hlinkClick r:id="rId7"/>
              </a:rPr>
              <a:t>@</a:t>
            </a:r>
            <a:r>
              <a:rPr lang="en-US" sz="1200" u="sng" kern="1200" dirty="0" err="1" smtClean="0">
                <a:solidFill>
                  <a:schemeClr val="tx1"/>
                </a:solidFill>
                <a:effectLst/>
                <a:latin typeface="+mn-lt"/>
                <a:ea typeface="+mn-ea"/>
                <a:cs typeface="+mn-cs"/>
                <a:hlinkClick r:id="rId7"/>
              </a:rPr>
              <a:t>Inciweb</a:t>
            </a:r>
            <a:r>
              <a:rPr lang="en-US" sz="1200" kern="1200" dirty="0" smtClean="0">
                <a:solidFill>
                  <a:schemeClr val="tx1"/>
                </a:solidFill>
                <a:effectLst/>
                <a:latin typeface="+mn-lt"/>
                <a:ea typeface="+mn-ea"/>
                <a:cs typeface="+mn-cs"/>
              </a:rPr>
              <a:t> twitter account (</a:t>
            </a:r>
            <a:r>
              <a:rPr lang="en-US" sz="1200" u="sng" kern="1200" dirty="0" smtClean="0">
                <a:solidFill>
                  <a:schemeClr val="tx1"/>
                </a:solidFill>
                <a:effectLst/>
                <a:latin typeface="+mn-lt"/>
                <a:ea typeface="+mn-ea"/>
                <a:cs typeface="+mn-cs"/>
                <a:hlinkClick r:id="rId8"/>
              </a:rPr>
              <a:t>http://twitter.com/inciweb</a:t>
            </a:r>
            <a:r>
              <a:rPr lang="en-US" sz="1200" kern="1200" dirty="0" smtClean="0">
                <a:solidFill>
                  <a:schemeClr val="tx1"/>
                </a:solidFill>
                <a:effectLst/>
                <a:latin typeface="+mn-lt"/>
                <a:ea typeface="+mn-ea"/>
                <a:cs typeface="+mn-cs"/>
              </a:rPr>
              <a:t>) automatically posts a message with your headline and a link to your article or images</a:t>
            </a:r>
          </a:p>
          <a:p>
            <a:pPr marL="628650" lvl="1" indent="-171450">
              <a:buFont typeface="Arial" pitchFamily="34" charset="0"/>
              <a:buChar char="•"/>
            </a:pPr>
            <a:r>
              <a:rPr lang="en-US" sz="1200" kern="1200" dirty="0" smtClean="0">
                <a:solidFill>
                  <a:schemeClr val="tx1"/>
                </a:solidFill>
                <a:effectLst/>
                <a:latin typeface="+mn-lt"/>
                <a:ea typeface="+mn-ea"/>
                <a:cs typeface="+mn-cs"/>
              </a:rPr>
              <a:t>There’s even an option to send additional tweets directly from </a:t>
            </a:r>
            <a:r>
              <a:rPr lang="en-US" sz="1200" kern="1200" dirty="0" err="1" smtClean="0">
                <a:solidFill>
                  <a:schemeClr val="tx1"/>
                </a:solidFill>
                <a:effectLst/>
                <a:latin typeface="+mn-lt"/>
                <a:ea typeface="+mn-ea"/>
                <a:cs typeface="+mn-cs"/>
              </a:rPr>
              <a:t>Inciweb</a:t>
            </a:r>
            <a:r>
              <a:rPr lang="en-US" sz="1200" kern="1200" dirty="0" smtClean="0">
                <a:solidFill>
                  <a:schemeClr val="tx1"/>
                </a:solidFill>
                <a:effectLst/>
                <a:latin typeface="+mn-lt"/>
                <a:ea typeface="+mn-ea"/>
                <a:cs typeface="+mn-cs"/>
              </a:rPr>
              <a:t> that will also post to the main </a:t>
            </a:r>
            <a:r>
              <a:rPr lang="en-US" sz="1200" u="sng" kern="1200" dirty="0" smtClean="0">
                <a:solidFill>
                  <a:schemeClr val="tx1"/>
                </a:solidFill>
                <a:effectLst/>
                <a:latin typeface="+mn-lt"/>
                <a:ea typeface="+mn-ea"/>
                <a:cs typeface="+mn-cs"/>
                <a:hlinkClick r:id="rId7"/>
              </a:rPr>
              <a:t>@</a:t>
            </a:r>
            <a:r>
              <a:rPr lang="en-US" sz="1200" u="sng" kern="1200" dirty="0" err="1" smtClean="0">
                <a:solidFill>
                  <a:schemeClr val="tx1"/>
                </a:solidFill>
                <a:effectLst/>
                <a:latin typeface="+mn-lt"/>
                <a:ea typeface="+mn-ea"/>
                <a:cs typeface="+mn-cs"/>
                <a:hlinkClick r:id="rId7"/>
              </a:rPr>
              <a:t>Inciweb</a:t>
            </a:r>
            <a:r>
              <a:rPr lang="en-US" sz="1200" kern="1200" dirty="0" smtClean="0">
                <a:solidFill>
                  <a:schemeClr val="tx1"/>
                </a:solidFill>
                <a:effectLst/>
                <a:latin typeface="+mn-lt"/>
                <a:ea typeface="+mn-ea"/>
                <a:cs typeface="+mn-cs"/>
              </a:rPr>
              <a:t> twitter account</a:t>
            </a:r>
          </a:p>
          <a:p>
            <a:r>
              <a:rPr lang="en-US" sz="1200" kern="1200" dirty="0" smtClean="0">
                <a:solidFill>
                  <a:schemeClr val="tx1"/>
                </a:solidFill>
                <a:effectLst/>
                <a:latin typeface="+mn-lt"/>
                <a:ea typeface="+mn-ea"/>
                <a:cs typeface="+mn-cs"/>
              </a:rPr>
              <a:t>- A new feature on </a:t>
            </a:r>
            <a:r>
              <a:rPr lang="en-US" sz="1200" kern="1200" dirty="0" err="1" smtClean="0">
                <a:solidFill>
                  <a:schemeClr val="tx1"/>
                </a:solidFill>
                <a:effectLst/>
                <a:latin typeface="+mn-lt"/>
                <a:ea typeface="+mn-ea"/>
                <a:cs typeface="+mn-cs"/>
              </a:rPr>
              <a:t>Inciweb</a:t>
            </a:r>
            <a:r>
              <a:rPr lang="en-US" sz="1200" kern="1200" dirty="0" smtClean="0">
                <a:solidFill>
                  <a:schemeClr val="tx1"/>
                </a:solidFill>
                <a:effectLst/>
                <a:latin typeface="+mn-lt"/>
                <a:ea typeface="+mn-ea"/>
                <a:cs typeface="+mn-cs"/>
              </a:rPr>
              <a:t> this year will be the ability to upload videos</a:t>
            </a:r>
          </a:p>
          <a:p>
            <a:pPr lvl="0"/>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Inciweb</a:t>
            </a:r>
            <a:r>
              <a:rPr lang="en-US" sz="1200" kern="1200" dirty="0" smtClean="0">
                <a:solidFill>
                  <a:schemeClr val="tx1"/>
                </a:solidFill>
                <a:effectLst/>
                <a:latin typeface="+mn-lt"/>
                <a:ea typeface="+mn-ea"/>
                <a:cs typeface="+mn-cs"/>
              </a:rPr>
              <a:t> also includes built-in sharing tools, so that visitors to the site can share info with their friends on Twitter, Facebook, etc.</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You can learn more about </a:t>
            </a:r>
            <a:r>
              <a:rPr lang="en-US" sz="1200" b="1" kern="1200" dirty="0" err="1" smtClean="0">
                <a:solidFill>
                  <a:schemeClr val="tx1"/>
                </a:solidFill>
                <a:effectLst/>
                <a:latin typeface="+mn-lt"/>
                <a:ea typeface="+mn-ea"/>
                <a:cs typeface="+mn-cs"/>
              </a:rPr>
              <a:t>Inciweb</a:t>
            </a:r>
            <a:r>
              <a:rPr lang="en-US" sz="1200" b="1" kern="1200" dirty="0" smtClean="0">
                <a:solidFill>
                  <a:schemeClr val="tx1"/>
                </a:solidFill>
                <a:effectLst/>
                <a:latin typeface="+mn-lt"/>
                <a:ea typeface="+mn-ea"/>
                <a:cs typeface="+mn-cs"/>
              </a:rPr>
              <a:t> tools by participating in an upcoming webinar training session.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8AD86-4B0D-4B5D-AE8F-B3BA07FD370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Even if you don’t engage in social media directly, it’s essential to monitor social media, just like we monitor news stories, to help identify rumors, track trends, and document public sentiment.</a:t>
            </a:r>
          </a:p>
          <a:p>
            <a:r>
              <a:rPr lang="en-US" sz="1200" kern="1200" dirty="0" smtClean="0">
                <a:solidFill>
                  <a:schemeClr val="tx1"/>
                </a:solidFill>
                <a:effectLst/>
                <a:latin typeface="+mn-lt"/>
                <a:ea typeface="+mn-ea"/>
                <a:cs typeface="+mn-cs"/>
              </a:rPr>
              <a:t>You can do this several ways.  One way is by identifying key sites like partner agencies, local media, elected officials, community leaders, and wildland fire sites and monitoring them directly.  </a:t>
            </a:r>
          </a:p>
          <a:p>
            <a:r>
              <a:rPr lang="en-US" sz="1200" kern="1200" dirty="0" smtClean="0">
                <a:solidFill>
                  <a:schemeClr val="tx1"/>
                </a:solidFill>
                <a:effectLst/>
                <a:latin typeface="+mn-lt"/>
                <a:ea typeface="+mn-ea"/>
                <a:cs typeface="+mn-cs"/>
              </a:rPr>
              <a:t>You can also use general monitoring tools like </a:t>
            </a:r>
            <a:r>
              <a:rPr lang="en-US" sz="1200" u="sng" kern="1200" dirty="0" err="1" smtClean="0">
                <a:solidFill>
                  <a:schemeClr val="tx1"/>
                </a:solidFill>
                <a:effectLst/>
                <a:latin typeface="+mn-lt"/>
                <a:ea typeface="+mn-ea"/>
                <a:cs typeface="+mn-cs"/>
                <a:hlinkClick r:id="rId3"/>
              </a:rPr>
              <a:t>google</a:t>
            </a:r>
            <a:r>
              <a:rPr lang="en-US" sz="1200" u="sng" kern="1200" dirty="0" smtClean="0">
                <a:solidFill>
                  <a:schemeClr val="tx1"/>
                </a:solidFill>
                <a:effectLst/>
                <a:latin typeface="+mn-lt"/>
                <a:ea typeface="+mn-ea"/>
                <a:cs typeface="+mn-cs"/>
                <a:hlinkClick r:id="rId3"/>
              </a:rPr>
              <a:t> alerts</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rPr>
              <a:t>socialmention</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a:rPr>
              <a:t>icerocket</a:t>
            </a:r>
            <a:r>
              <a:rPr lang="en-US" sz="1200" kern="1200" dirty="0" smtClean="0">
                <a:solidFill>
                  <a:schemeClr val="tx1"/>
                </a:solidFill>
                <a:effectLst/>
                <a:latin typeface="+mn-lt"/>
                <a:ea typeface="+mn-ea"/>
                <a:cs typeface="+mn-cs"/>
              </a:rPr>
              <a:t>, or </a:t>
            </a:r>
            <a:r>
              <a:rPr lang="en-US" sz="1200" u="sng" kern="1200" dirty="0" err="1" smtClean="0">
                <a:solidFill>
                  <a:schemeClr val="tx1"/>
                </a:solidFill>
                <a:effectLst/>
                <a:latin typeface="+mn-lt"/>
                <a:ea typeface="+mn-ea"/>
                <a:cs typeface="+mn-cs"/>
                <a:hlinkClick r:id="rId6"/>
              </a:rPr>
              <a:t>addictomatic</a:t>
            </a:r>
            <a:r>
              <a:rPr lang="en-US" sz="1200"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By monitoring electronic communities and gathering information (</a:t>
            </a:r>
            <a:r>
              <a:rPr lang="en-US" sz="1200" b="1" kern="1200" dirty="0" err="1" smtClean="0">
                <a:solidFill>
                  <a:schemeClr val="tx1"/>
                </a:solidFill>
                <a:effectLst/>
                <a:latin typeface="+mn-lt"/>
                <a:ea typeface="+mn-ea"/>
                <a:cs typeface="+mn-cs"/>
              </a:rPr>
              <a:t>ie</a:t>
            </a:r>
            <a:r>
              <a:rPr lang="en-US" sz="1200" b="1" kern="1200" dirty="0" smtClean="0">
                <a:solidFill>
                  <a:schemeClr val="tx1"/>
                </a:solidFill>
                <a:effectLst/>
                <a:latin typeface="+mn-lt"/>
                <a:ea typeface="+mn-ea"/>
                <a:cs typeface="+mn-cs"/>
              </a:rPr>
              <a:t> rumors, underserved communities, trends, etc.) we can assess and adapt our communication strategies appropriately and in real-time.</a:t>
            </a:r>
            <a:endParaRPr lang="en-US" sz="1200" kern="1200" dirty="0" smtClean="0">
              <a:solidFill>
                <a:schemeClr val="tx1"/>
              </a:solidFill>
              <a:effectLst/>
              <a:latin typeface="+mn-lt"/>
              <a:ea typeface="+mn-ea"/>
              <a:cs typeface="+mn-cs"/>
            </a:endParaRPr>
          </a:p>
          <a:p>
            <a:pPr defTabSz="881247">
              <a:defRPr/>
            </a:pPr>
            <a:endParaRPr lang="en-US" sz="1100"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We all know that technology can be our friend, but we also know all technology inevitably fails.  We need to plan ahead and be flexible.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need to think about: What are we going to do if a social media platform crashes? How will we adapt if we lose power or internet? Do we have a contingency plan?</a:t>
            </a:r>
          </a:p>
          <a:p>
            <a:pPr marL="628650" lvl="1" indent="-171450">
              <a:buFont typeface="Arial" pitchFamily="34" charset="0"/>
              <a:buChar char="•"/>
            </a:pPr>
            <a:r>
              <a:rPr lang="en-US" sz="1200" kern="1200" dirty="0" smtClean="0">
                <a:solidFill>
                  <a:schemeClr val="tx1"/>
                </a:solidFill>
                <a:effectLst/>
                <a:latin typeface="+mn-lt"/>
                <a:ea typeface="+mn-ea"/>
                <a:cs typeface="+mn-cs"/>
              </a:rPr>
              <a:t> One solution might be to ask your partner agencies for help getting the word out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Another option might be Send a PIO off-site if you need to</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example on the Las </a:t>
            </a:r>
            <a:r>
              <a:rPr lang="en-US" sz="1200" kern="1200" dirty="0" err="1" smtClean="0">
                <a:solidFill>
                  <a:schemeClr val="tx1"/>
                </a:solidFill>
                <a:effectLst/>
                <a:latin typeface="+mn-lt"/>
                <a:ea typeface="+mn-ea"/>
                <a:cs typeface="+mn-cs"/>
              </a:rPr>
              <a:t>Conchas</a:t>
            </a:r>
            <a:r>
              <a:rPr lang="en-US" sz="1200" kern="1200" dirty="0" smtClean="0">
                <a:solidFill>
                  <a:schemeClr val="tx1"/>
                </a:solidFill>
                <a:effectLst/>
                <a:latin typeface="+mn-lt"/>
                <a:ea typeface="+mn-ea"/>
                <a:cs typeface="+mn-cs"/>
              </a:rPr>
              <a:t> fire, our Incident Command Post (ICP) moved to a new location.  But I stayed in our initial location at a host unit office to maintain our electronic communications until I was able to verify electronic communications were fully functional at the new ICP.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also important to think about how you will transition with other teams and/or back to the home unit.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You’ll want to coordinate with other teams and area command on which accounts you’ll be using and how they’ll be updated.</a:t>
            </a:r>
          </a:p>
          <a:p>
            <a:pPr marL="628650" lvl="1" indent="-171450">
              <a:buFont typeface="Arial" pitchFamily="34" charset="0"/>
              <a:buChar char="•"/>
            </a:pPr>
            <a:r>
              <a:rPr lang="en-US" sz="1200" kern="1200" dirty="0" smtClean="0">
                <a:solidFill>
                  <a:schemeClr val="tx1"/>
                </a:solidFill>
                <a:effectLst/>
                <a:latin typeface="+mn-lt"/>
                <a:ea typeface="+mn-ea"/>
                <a:cs typeface="+mn-cs"/>
              </a:rPr>
              <a:t> Be sure to document how-</a:t>
            </a:r>
            <a:r>
              <a:rPr lang="en-US" sz="1200" kern="1200" dirty="0" err="1" smtClean="0">
                <a:solidFill>
                  <a:schemeClr val="tx1"/>
                </a:solidFill>
                <a:effectLst/>
                <a:latin typeface="+mn-lt"/>
                <a:ea typeface="+mn-ea"/>
                <a:cs typeface="+mn-cs"/>
              </a:rPr>
              <a:t>tos</a:t>
            </a:r>
            <a:r>
              <a:rPr lang="en-US" sz="1200" kern="1200" dirty="0" smtClean="0">
                <a:solidFill>
                  <a:schemeClr val="tx1"/>
                </a:solidFill>
                <a:effectLst/>
                <a:latin typeface="+mn-lt"/>
                <a:ea typeface="+mn-ea"/>
                <a:cs typeface="+mn-cs"/>
              </a:rPr>
              <a:t>, protocol, passwords, etc. and include them in your transition plan.</a:t>
            </a:r>
          </a:p>
          <a:p>
            <a:pPr marL="628650" lvl="1" indent="-171450">
              <a:buFont typeface="Arial" pitchFamily="34" charset="0"/>
              <a:buChar char="•"/>
            </a:pPr>
            <a:r>
              <a:rPr lang="en-US" sz="1200" kern="1200" dirty="0" smtClean="0">
                <a:solidFill>
                  <a:schemeClr val="tx1"/>
                </a:solidFill>
                <a:effectLst/>
                <a:latin typeface="+mn-lt"/>
                <a:ea typeface="+mn-ea"/>
                <a:cs typeface="+mn-cs"/>
              </a:rPr>
              <a:t> If you stop updating an account, be sure to refer people to where they can find current info.</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Regardless of what happens behind the scenes, it’s important to do what we can to provide a seamless flow of information for the public. </a:t>
            </a:r>
            <a:endParaRPr lang="en-US" sz="1200" kern="1200" dirty="0" smtClean="0">
              <a:solidFill>
                <a:schemeClr val="tx1"/>
              </a:solidFill>
              <a:effectLst/>
              <a:latin typeface="+mn-lt"/>
              <a:ea typeface="+mn-ea"/>
              <a:cs typeface="+mn-cs"/>
            </a:endParaRPr>
          </a:p>
          <a:p>
            <a:pPr>
              <a:buFontTx/>
              <a:buNone/>
            </a:pPr>
            <a:endParaRPr lang="en-US"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Even if you aren’t able to engage directly, you can leverage existing resources to work for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Partner agencies are force multipliers and can share info &amp; serve as a backup.</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example, here in AZ the </a:t>
            </a:r>
            <a:r>
              <a:rPr lang="en-US" sz="1200" kern="1200" dirty="0" err="1"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AZ Department of Emergency Management’s Emergency Information Network posts all of our news releases to their accounts.  If </a:t>
            </a:r>
            <a:r>
              <a:rPr lang="en-US" sz="1200" kern="1200" dirty="0" err="1" smtClean="0">
                <a:solidFill>
                  <a:schemeClr val="tx1"/>
                </a:solidFill>
                <a:effectLst/>
                <a:latin typeface="+mn-lt"/>
                <a:ea typeface="+mn-ea"/>
                <a:cs typeface="+mn-cs"/>
              </a:rPr>
              <a:t>Inciweb</a:t>
            </a:r>
            <a:r>
              <a:rPr lang="en-US" sz="1200" kern="1200" dirty="0" smtClean="0">
                <a:solidFill>
                  <a:schemeClr val="tx1"/>
                </a:solidFill>
                <a:effectLst/>
                <a:latin typeface="+mn-lt"/>
                <a:ea typeface="+mn-ea"/>
                <a:cs typeface="+mn-cs"/>
              </a:rPr>
              <a:t> crashes, we can refer people to </a:t>
            </a:r>
            <a:r>
              <a:rPr lang="en-US" sz="1200" u="sng" kern="1200" dirty="0" smtClean="0">
                <a:solidFill>
                  <a:schemeClr val="tx1"/>
                </a:solidFill>
                <a:effectLst/>
                <a:latin typeface="+mn-lt"/>
                <a:ea typeface="+mn-ea"/>
                <a:cs typeface="+mn-cs"/>
                <a:hlinkClick r:id="rId3"/>
              </a:rPr>
              <a:t>AZEIN.gov</a:t>
            </a:r>
            <a:r>
              <a:rPr lang="en-US" sz="1200" kern="1200" dirty="0" smtClean="0">
                <a:solidFill>
                  <a:schemeClr val="tx1"/>
                </a:solidFill>
                <a:effectLst/>
                <a:latin typeface="+mn-lt"/>
                <a:ea typeface="+mn-ea"/>
                <a:cs typeface="+mn-cs"/>
              </a:rPr>
              <a:t> as a backup.</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Many county emergency management agencies, sheriff's departments, and local fire departments also have accounts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example, the </a:t>
            </a:r>
            <a:r>
              <a:rPr lang="en-US" sz="1200" kern="1200" dirty="0" err="1" smtClean="0">
                <a:solidFill>
                  <a:schemeClr val="tx1"/>
                </a:solidFill>
                <a:effectLst/>
                <a:latin typeface="+mn-lt"/>
                <a:ea typeface="+mn-ea"/>
                <a:cs typeface="+mn-cs"/>
              </a:rPr>
              <a:t>Tubac</a:t>
            </a:r>
            <a:r>
              <a:rPr lang="en-US" sz="1200" kern="1200" dirty="0" smtClean="0">
                <a:solidFill>
                  <a:schemeClr val="tx1"/>
                </a:solidFill>
                <a:effectLst/>
                <a:latin typeface="+mn-lt"/>
                <a:ea typeface="+mn-ea"/>
                <a:cs typeface="+mn-cs"/>
              </a:rPr>
              <a:t> Fire District used </a:t>
            </a:r>
            <a:r>
              <a:rPr lang="en-US" sz="1200" kern="1200" dirty="0" err="1" smtClean="0">
                <a:solidFill>
                  <a:schemeClr val="tx1"/>
                </a:solidFill>
                <a:effectLst/>
                <a:latin typeface="+mn-lt"/>
                <a:ea typeface="+mn-ea"/>
                <a:cs typeface="+mn-cs"/>
              </a:rPr>
              <a:t>Nixle</a:t>
            </a:r>
            <a:r>
              <a:rPr lang="en-US" sz="1200" kern="1200" dirty="0" smtClean="0">
                <a:solidFill>
                  <a:schemeClr val="tx1"/>
                </a:solidFill>
                <a:effectLst/>
                <a:latin typeface="+mn-lt"/>
                <a:ea typeface="+mn-ea"/>
                <a:cs typeface="+mn-cs"/>
              </a:rPr>
              <a:t> , a free notification service, during the Murphy Fire (</a:t>
            </a:r>
            <a:r>
              <a:rPr lang="en-US" sz="1200" u="sng" kern="1200" dirty="0" smtClean="0">
                <a:solidFill>
                  <a:schemeClr val="tx1"/>
                </a:solidFill>
                <a:effectLst/>
                <a:latin typeface="+mn-lt"/>
                <a:ea typeface="+mn-ea"/>
                <a:cs typeface="+mn-cs"/>
                <a:hlinkClick r:id="rId4"/>
              </a:rPr>
              <a:t>http://local.nixle.com/tubac-fire-district/</a:t>
            </a:r>
            <a:r>
              <a:rPr lang="en-US" sz="1200" kern="1200" dirty="0" smtClean="0">
                <a:solidFill>
                  <a:schemeClr val="tx1"/>
                </a:solidFill>
                <a:effectLst/>
                <a:latin typeface="+mn-lt"/>
                <a:ea typeface="+mn-ea"/>
                <a:cs typeface="+mn-cs"/>
              </a:rPr>
              <a:t>).  While there aren’t currently agreements in place for federal agencies to use services like these, many local agencies have access to similar services and can help us get our messages out.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On the Wallow Fire we had an extensive e-mail list and needed to send out multiple critical alerts a day.  All of the e-mail services we tried tagged us as spammers and we were unable to distribute our messages.  We ultimately developed a shorter e-mail list to send messages to a few key contacts and force multipliers that could help us distribute the word to a broader audience.  We also worked with NIFC to set up a trial account with </a:t>
            </a:r>
            <a:r>
              <a:rPr lang="en-US" sz="1200" u="sng" kern="1200" dirty="0" err="1" smtClean="0">
                <a:solidFill>
                  <a:schemeClr val="tx1"/>
                </a:solidFill>
                <a:effectLst/>
                <a:latin typeface="+mn-lt"/>
                <a:ea typeface="+mn-ea"/>
                <a:cs typeface="+mn-cs"/>
                <a:hlinkClick r:id="rId5"/>
              </a:rPr>
              <a:t>SendWordNow</a:t>
            </a:r>
            <a:r>
              <a:rPr lang="en-US" sz="1200" kern="1200" dirty="0" smtClean="0">
                <a:solidFill>
                  <a:schemeClr val="tx1"/>
                </a:solidFill>
                <a:effectLst/>
                <a:latin typeface="+mn-lt"/>
                <a:ea typeface="+mn-ea"/>
                <a:cs typeface="+mn-cs"/>
              </a:rPr>
              <a:t>, an emergency alert service that enabled us to send mass e-mails.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NIFC is currently working on establishing a Broad Purchase Agreement for the 2012 season that would enable PIOs who need mass email/text messaging services to be able to request them via NIFC similar to the way we can request photographers and videographers on incidents.</a:t>
            </a:r>
            <a:endParaRPr lang="en-US" sz="1200" kern="1200" dirty="0" smtClean="0">
              <a:solidFill>
                <a:schemeClr val="tx1"/>
              </a:solidFill>
              <a:effectLst/>
              <a:latin typeface="+mn-lt"/>
              <a:ea typeface="+mn-ea"/>
              <a:cs typeface="+mn-cs"/>
            </a:endParaRPr>
          </a:p>
          <a:p>
            <a:pPr defTabSz="881247">
              <a:buFontTx/>
              <a:buChar char="-"/>
              <a:defRPr/>
            </a:pPr>
            <a:endParaRPr lang="en-US"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Another case study from last year was the deployment of trusted digital volunteers on the Shadow Lake Fire in Oregon.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NIMO team used a hand-picked group of trusted remote volunteers with social media skills</a:t>
            </a:r>
          </a:p>
          <a:p>
            <a:pPr lvl="0"/>
            <a:r>
              <a:rPr lang="en-US" sz="1200" kern="1200" dirty="0" smtClean="0">
                <a:solidFill>
                  <a:schemeClr val="tx1"/>
                </a:solidFill>
                <a:effectLst/>
                <a:latin typeface="+mn-lt"/>
                <a:ea typeface="+mn-ea"/>
                <a:cs typeface="+mn-cs"/>
              </a:rPr>
              <a:t> Volunteers only posted content that was approved by the lead PIO</a:t>
            </a:r>
          </a:p>
          <a:p>
            <a:pPr lvl="0"/>
            <a:r>
              <a:rPr lang="en-US" sz="1200" kern="1200" dirty="0" smtClean="0">
                <a:solidFill>
                  <a:schemeClr val="tx1"/>
                </a:solidFill>
                <a:effectLst/>
                <a:latin typeface="+mn-lt"/>
                <a:ea typeface="+mn-ea"/>
                <a:cs typeface="+mn-cs"/>
              </a:rPr>
              <a:t> Volunteers also monitored rumors and maintained documentation</a:t>
            </a:r>
          </a:p>
          <a:p>
            <a:pPr lvl="0"/>
            <a:r>
              <a:rPr lang="en-US" sz="1200" kern="1200" dirty="0" smtClean="0">
                <a:solidFill>
                  <a:schemeClr val="tx1"/>
                </a:solidFill>
                <a:effectLst/>
                <a:latin typeface="+mn-lt"/>
                <a:ea typeface="+mn-ea"/>
                <a:cs typeface="+mn-cs"/>
              </a:rPr>
              <a:t>(More info </a:t>
            </a:r>
            <a:r>
              <a:rPr lang="en-US" sz="1200" u="sng" kern="1200" dirty="0" smtClean="0">
                <a:solidFill>
                  <a:schemeClr val="tx1"/>
                </a:solidFill>
                <a:effectLst/>
                <a:latin typeface="+mn-lt"/>
                <a:ea typeface="+mn-ea"/>
                <a:cs typeface="+mn-cs"/>
                <a:hlinkClick r:id="rId3"/>
              </a:rPr>
              <a:t>http://www.nifc.gov/PIO_bb/sm/TrustedDigitalVolStDHPalen.pdf</a:t>
            </a:r>
            <a:r>
              <a:rPr lang="en-US" sz="1200"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Later in the webinar, Kris </a:t>
            </a:r>
            <a:r>
              <a:rPr lang="en-US" sz="1200" b="1" kern="1200" dirty="0" err="1" smtClean="0">
                <a:solidFill>
                  <a:schemeClr val="tx1"/>
                </a:solidFill>
                <a:effectLst/>
                <a:latin typeface="+mn-lt"/>
                <a:ea typeface="+mn-ea"/>
                <a:cs typeface="+mn-cs"/>
              </a:rPr>
              <a:t>Ericksen</a:t>
            </a:r>
            <a:r>
              <a:rPr lang="en-US" sz="1200" b="1" kern="1200" dirty="0" smtClean="0">
                <a:solidFill>
                  <a:schemeClr val="tx1"/>
                </a:solidFill>
                <a:effectLst/>
                <a:latin typeface="+mn-lt"/>
                <a:ea typeface="+mn-ea"/>
                <a:cs typeface="+mn-cs"/>
              </a:rPr>
              <a:t> will be talking more about using volunteers as part of a Virtual Operations Support Team.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8AD86-4B0D-4B5D-AE8F-B3BA07FD370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 we know, evaluation is an important component of our communication strategy.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Many social media tools have built in site statistics that we can track.</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example on the Wallow Fire, the Apache-</a:t>
            </a:r>
            <a:r>
              <a:rPr lang="en-US" sz="1200" kern="1200" dirty="0" err="1" smtClean="0">
                <a:solidFill>
                  <a:schemeClr val="tx1"/>
                </a:solidFill>
                <a:effectLst/>
                <a:latin typeface="+mn-lt"/>
                <a:ea typeface="+mn-ea"/>
                <a:cs typeface="+mn-cs"/>
              </a:rPr>
              <a:t>Sitgreaves</a:t>
            </a:r>
            <a:r>
              <a:rPr lang="en-US" sz="1200" kern="1200" dirty="0" smtClean="0">
                <a:solidFill>
                  <a:schemeClr val="tx1"/>
                </a:solidFill>
                <a:effectLst/>
                <a:latin typeface="+mn-lt"/>
                <a:ea typeface="+mn-ea"/>
                <a:cs typeface="+mn-cs"/>
              </a:rPr>
              <a:t> NF twitter account</a:t>
            </a:r>
            <a:r>
              <a:rPr lang="en-US" sz="1200" u="sng"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http://twitter.com/AS_NF</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reached close to 25,000 people with just 50 messages</a:t>
            </a:r>
          </a:p>
          <a:p>
            <a:pPr lvl="0"/>
            <a:r>
              <a:rPr lang="en-US" sz="1200" kern="1200" dirty="0" smtClean="0">
                <a:solidFill>
                  <a:schemeClr val="tx1"/>
                </a:solidFill>
                <a:effectLst/>
                <a:latin typeface="+mn-lt"/>
                <a:ea typeface="+mn-ea"/>
                <a:cs typeface="+mn-cs"/>
              </a:rPr>
              <a:t> The account also gained almost 700 new followers in just over a week</a:t>
            </a:r>
          </a:p>
          <a:p>
            <a:pPr lvl="0"/>
            <a:r>
              <a:rPr lang="en-US" sz="1200" kern="1200" dirty="0" smtClean="0">
                <a:solidFill>
                  <a:schemeClr val="tx1"/>
                </a:solidFill>
                <a:effectLst/>
                <a:latin typeface="+mn-lt"/>
                <a:ea typeface="+mn-ea"/>
                <a:cs typeface="+mn-cs"/>
              </a:rPr>
              <a:t> Photos on the host unit’s Flickr </a:t>
            </a:r>
            <a:r>
              <a:rPr lang="en-US" sz="1200" kern="1200" dirty="0" err="1" smtClean="0">
                <a:solidFill>
                  <a:schemeClr val="tx1"/>
                </a:solidFill>
                <a:effectLst/>
                <a:latin typeface="+mn-lt"/>
                <a:ea typeface="+mn-ea"/>
                <a:cs typeface="+mn-cs"/>
              </a:rPr>
              <a:t>accout</a:t>
            </a:r>
            <a:r>
              <a:rPr lang="en-US" sz="1200" kern="1200" dirty="0" smtClean="0">
                <a:solidFill>
                  <a:schemeClr val="tx1"/>
                </a:solidFill>
                <a:effectLst/>
                <a:latin typeface="+mn-lt"/>
                <a:ea typeface="+mn-ea"/>
                <a:cs typeface="+mn-cs"/>
              </a:rPr>
              <a:t> were viewed almost 700,000 times (</a:t>
            </a:r>
            <a:r>
              <a:rPr lang="en-US" sz="1200" u="sng" kern="1200" dirty="0" smtClean="0">
                <a:solidFill>
                  <a:schemeClr val="tx1"/>
                </a:solidFill>
                <a:effectLst/>
                <a:latin typeface="+mn-lt"/>
                <a:ea typeface="+mn-ea"/>
                <a:cs typeface="+mn-cs"/>
                <a:hlinkClick r:id="rId4"/>
              </a:rPr>
              <a:t>http://www.flickr.com/photos/apachesitgreavesnf</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 On one day alone, photos were viewed over 144,000 times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Flickr image on the right was tweeted (using the tweet-from-</a:t>
            </a:r>
            <a:r>
              <a:rPr lang="en-US" sz="1200" kern="1200" dirty="0" err="1" smtClean="0">
                <a:solidFill>
                  <a:schemeClr val="tx1"/>
                </a:solidFill>
                <a:effectLst/>
                <a:latin typeface="+mn-lt"/>
                <a:ea typeface="+mn-ea"/>
                <a:cs typeface="+mn-cs"/>
              </a:rPr>
              <a:t>flickr</a:t>
            </a:r>
            <a:r>
              <a:rPr lang="en-US" sz="1200" kern="1200" dirty="0" smtClean="0">
                <a:solidFill>
                  <a:schemeClr val="tx1"/>
                </a:solidFill>
                <a:effectLst/>
                <a:latin typeface="+mn-lt"/>
                <a:ea typeface="+mn-ea"/>
                <a:cs typeface="+mn-cs"/>
              </a:rPr>
              <a:t> option), and was viewed nearly twice as many times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Ultimately what we learned was there was value in using multiple social media tools and harnessing them to work together.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also used other evaluation tools like socialmention.com to help evaluate trends.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we were able to determine the #</a:t>
            </a:r>
            <a:r>
              <a:rPr lang="en-US" sz="1200" kern="1200" dirty="0" err="1" smtClean="0">
                <a:solidFill>
                  <a:schemeClr val="tx1"/>
                </a:solidFill>
                <a:effectLst/>
                <a:latin typeface="+mn-lt"/>
                <a:ea typeface="+mn-ea"/>
                <a:cs typeface="+mn-cs"/>
              </a:rPr>
              <a:t>WallowFire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hashtag</a:t>
            </a:r>
            <a:r>
              <a:rPr lang="en-US" sz="1200" kern="1200" dirty="0" smtClean="0">
                <a:solidFill>
                  <a:schemeClr val="tx1"/>
                </a:solidFill>
                <a:effectLst/>
                <a:latin typeface="+mn-lt"/>
                <a:ea typeface="+mn-ea"/>
                <a:cs typeface="+mn-cs"/>
              </a:rPr>
              <a:t> was more effective than the #Wallow </a:t>
            </a:r>
            <a:r>
              <a:rPr lang="en-US" sz="1200" kern="1200" dirty="0" err="1" smtClean="0">
                <a:solidFill>
                  <a:schemeClr val="tx1"/>
                </a:solidFill>
                <a:effectLst/>
                <a:latin typeface="+mn-lt"/>
                <a:ea typeface="+mn-ea"/>
                <a:cs typeface="+mn-cs"/>
              </a:rPr>
              <a:t>hashtag</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Regardless of the analytic tools you use, the key is using them in real-time to help you </a:t>
            </a:r>
            <a:r>
              <a:rPr lang="en-US" sz="1200" b="1" kern="1200" dirty="0" err="1" smtClean="0">
                <a:solidFill>
                  <a:schemeClr val="tx1"/>
                </a:solidFill>
                <a:effectLst/>
                <a:latin typeface="+mn-lt"/>
                <a:ea typeface="+mn-ea"/>
                <a:cs typeface="+mn-cs"/>
              </a:rPr>
              <a:t>indentify</a:t>
            </a:r>
            <a:r>
              <a:rPr lang="en-US" sz="1200" b="1" kern="1200" dirty="0" smtClean="0">
                <a:solidFill>
                  <a:schemeClr val="tx1"/>
                </a:solidFill>
                <a:effectLst/>
                <a:latin typeface="+mn-lt"/>
                <a:ea typeface="+mn-ea"/>
                <a:cs typeface="+mn-cs"/>
              </a:rPr>
              <a:t> factors that can contribute to your success.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t>28</a:t>
            </a:fld>
            <a:endParaRPr lang="en-US" dirty="0"/>
          </a:p>
        </p:txBody>
      </p:sp>
    </p:spTree>
    <p:extLst>
      <p:ext uri="{BB962C8B-B14F-4D97-AF65-F5344CB8AC3E}">
        <p14:creationId xmlns:p14="http://schemas.microsoft.com/office/powerpoint/2010/main" val="977833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 key lesson learned on the Wallow Fire was social media tools are essential tactics on large incidents.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can’t control social media, but we can harness it to work for us.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if we don’t engage, others will fill the void.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On the Wallow Fire, our team didn’t use Facebook as we didn’t have approval to use it.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However we monitored Facebook and found out it was essentially the online coffee shop and the place to be to share fire information.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We discovered there were more than a dozen community Facebook pages or groups focusing on the Wallow Fire that were established including one called “AZ Wallow Fire Information.”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Without having an official presence, we found that others were telling the fire story for us, and we found it challenging when we were unable to engage to correct inaccurate information.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Ultimately there is no one size fits all solution to incorporating social media on incidents.  Our goal should be do what we can, with what we’ve got, where we are.  And if we can’t do that, we can ask for help from others that can.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39"/>
            <a:r>
              <a:rPr lang="en-US" dirty="0" smtClean="0"/>
              <a:t>We have a great</a:t>
            </a:r>
            <a:r>
              <a:rPr lang="en-US" baseline="0" dirty="0" smtClean="0"/>
              <a:t> line-up of speakers today covering topics of interest </a:t>
            </a:r>
            <a:r>
              <a:rPr lang="en-US" dirty="0" smtClean="0"/>
              <a:t>to all</a:t>
            </a:r>
            <a:r>
              <a:rPr lang="en-US" baseline="0" dirty="0" smtClean="0"/>
              <a:t> of us in w</a:t>
            </a:r>
            <a:r>
              <a:rPr lang="en-US" dirty="0" smtClean="0"/>
              <a:t>ildland fire communications.</a:t>
            </a:r>
            <a:r>
              <a:rPr lang="en-US" baseline="0" dirty="0" smtClean="0"/>
              <a:t>  The topics this year are a result of feedback received from you, so </a:t>
            </a:r>
            <a:r>
              <a:rPr lang="en-US" b="1" baseline="0" dirty="0" smtClean="0"/>
              <a:t>thank you </a:t>
            </a:r>
            <a:r>
              <a:rPr lang="en-US" baseline="0" dirty="0" smtClean="0"/>
              <a:t>for your comments.  We appreciate hearing from you.</a:t>
            </a:r>
            <a:r>
              <a:rPr lang="en-US" dirty="0" smtClean="0"/>
              <a:t>  </a:t>
            </a:r>
          </a:p>
          <a:p>
            <a:pPr defTabSz="929939"/>
            <a:endParaRPr lang="en-US" dirty="0" smtClean="0"/>
          </a:p>
          <a:p>
            <a:r>
              <a:rPr lang="en-US" dirty="0" smtClean="0"/>
              <a:t>To kick</a:t>
            </a:r>
            <a:r>
              <a:rPr lang="en-US" baseline="0" dirty="0" smtClean="0"/>
              <a:t> us off  </a:t>
            </a:r>
            <a:r>
              <a:rPr lang="en-US" dirty="0" smtClean="0"/>
              <a:t>I’m going to run through some basic technical information</a:t>
            </a:r>
            <a:r>
              <a:rPr lang="en-US" baseline="0" dirty="0" smtClean="0"/>
              <a:t>.</a:t>
            </a:r>
            <a:r>
              <a:rPr lang="en-US" dirty="0" smtClean="0"/>
              <a:t> </a:t>
            </a:r>
          </a:p>
          <a:p>
            <a:r>
              <a:rPr lang="en-US" dirty="0" smtClean="0"/>
              <a:t> </a:t>
            </a:r>
          </a:p>
          <a:p>
            <a:r>
              <a:rPr lang="en-US" b="0" dirty="0" smtClean="0"/>
              <a:t>Right</a:t>
            </a:r>
            <a:r>
              <a:rPr lang="en-US" b="0" baseline="0" dirty="0" smtClean="0"/>
              <a:t> now, y</a:t>
            </a:r>
            <a:r>
              <a:rPr lang="en-US" dirty="0" smtClean="0"/>
              <a:t>ou should see</a:t>
            </a:r>
            <a:r>
              <a:rPr lang="en-US" baseline="0" dirty="0" smtClean="0"/>
              <a:t> </a:t>
            </a:r>
            <a:r>
              <a:rPr lang="en-US" dirty="0" smtClean="0"/>
              <a:t>two things on your screen.  First, you should be able to see our presentation</a:t>
            </a:r>
            <a:r>
              <a:rPr lang="en-US" baseline="0" dirty="0" smtClean="0"/>
              <a:t> </a:t>
            </a:r>
            <a:r>
              <a:rPr lang="en-US" dirty="0" smtClean="0"/>
              <a:t>slide showing the webinar topics. You should also see a control panel on the right hand side of your screen.</a:t>
            </a:r>
          </a:p>
          <a:p>
            <a:endParaRPr lang="en-US" dirty="0" smtClean="0"/>
          </a:p>
          <a:p>
            <a:r>
              <a:rPr lang="en-US" dirty="0" smtClean="0"/>
              <a:t>To open and close the control panel,</a:t>
            </a:r>
            <a:r>
              <a:rPr lang="en-US" baseline="0" dirty="0" smtClean="0"/>
              <a:t> </a:t>
            </a:r>
            <a:r>
              <a:rPr lang="en-US" dirty="0" smtClean="0"/>
              <a:t>just click on the orange</a:t>
            </a:r>
            <a:r>
              <a:rPr lang="en-US" baseline="0" dirty="0" smtClean="0"/>
              <a:t> box with the white </a:t>
            </a:r>
            <a:r>
              <a:rPr lang="en-US" dirty="0" smtClean="0"/>
              <a:t>arrow at the top of the control panel.  If you would like the control panel to remain open throughout the webinar,</a:t>
            </a:r>
            <a:r>
              <a:rPr lang="en-US" baseline="0" dirty="0" smtClean="0"/>
              <a:t> just leave it as it is.  If you would like to minimize the control panel, click on the orange box with the white arrow.</a:t>
            </a:r>
            <a:endParaRPr lang="en-US" dirty="0" smtClean="0"/>
          </a:p>
          <a:p>
            <a:endParaRPr lang="en-US" dirty="0" smtClean="0"/>
          </a:p>
          <a:p>
            <a:r>
              <a:rPr lang="en-US" dirty="0" smtClean="0"/>
              <a:t>The presentation slides can be viewed either as a window or as a full screen.  You can change the size of the presentation either by clicking and dragging the lower right corner of the window or by going to the control panel and clicking on the round</a:t>
            </a:r>
            <a:r>
              <a:rPr lang="en-US" baseline="0" dirty="0" smtClean="0"/>
              <a:t> </a:t>
            </a:r>
            <a:r>
              <a:rPr lang="en-US" dirty="0" smtClean="0"/>
              <a:t>blue button with the square in the middle of it.  </a:t>
            </a:r>
          </a:p>
          <a:p>
            <a:endParaRPr lang="en-US" dirty="0" smtClean="0"/>
          </a:p>
          <a:p>
            <a:r>
              <a:rPr lang="en-US" dirty="0" smtClean="0"/>
              <a:t>Cue!</a:t>
            </a:r>
          </a:p>
          <a:p>
            <a:r>
              <a:rPr lang="en-US" dirty="0" smtClean="0"/>
              <a:t>4/24/12</a:t>
            </a:r>
          </a:p>
          <a:p>
            <a:endParaRPr lang="en-US" dirty="0" smtClean="0"/>
          </a:p>
          <a:p>
            <a:pPr defTabSz="929939"/>
            <a:endParaRPr lang="en-US" dirty="0" smtClean="0"/>
          </a:p>
          <a:p>
            <a:pPr defTabSz="929939"/>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A significant challenge we ran into last year was working on large incidents that impacted multiple jurisdictions.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Numerous partner agencies were providing official information via twitter throughout the incident, so our team helped set up a twitter list to help provide the public with a source for consolidated information.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used the interagency </a:t>
            </a:r>
            <a:r>
              <a:rPr lang="en-US" sz="1200" u="sng" kern="1200" dirty="0" smtClean="0">
                <a:solidFill>
                  <a:schemeClr val="tx1"/>
                </a:solidFill>
                <a:effectLst/>
                <a:latin typeface="+mn-lt"/>
                <a:ea typeface="+mn-ea"/>
                <a:cs typeface="+mn-cs"/>
                <a:hlinkClick r:id="rId3"/>
              </a:rPr>
              <a:t>@</a:t>
            </a:r>
            <a:r>
              <a:rPr lang="en-US" sz="1200" u="sng" kern="1200" dirty="0" err="1" smtClean="0">
                <a:solidFill>
                  <a:schemeClr val="tx1"/>
                </a:solidFill>
                <a:effectLst/>
                <a:latin typeface="+mn-lt"/>
                <a:ea typeface="+mn-ea"/>
                <a:cs typeface="+mn-cs"/>
                <a:hlinkClick r:id="rId3"/>
              </a:rPr>
              <a:t>NMFireInfo</a:t>
            </a:r>
            <a:r>
              <a:rPr lang="en-US" sz="1200" kern="1200" dirty="0" smtClean="0">
                <a:solidFill>
                  <a:schemeClr val="tx1"/>
                </a:solidFill>
                <a:effectLst/>
                <a:latin typeface="+mn-lt"/>
                <a:ea typeface="+mn-ea"/>
                <a:cs typeface="+mn-cs"/>
              </a:rPr>
              <a:t> twitter account as a central place to host the list (</a:t>
            </a:r>
            <a:r>
              <a:rPr lang="en-US" sz="1200" u="sng" kern="1200" dirty="0" smtClean="0">
                <a:solidFill>
                  <a:schemeClr val="tx1"/>
                </a:solidFill>
                <a:effectLst/>
                <a:latin typeface="+mn-lt"/>
                <a:ea typeface="+mn-ea"/>
                <a:cs typeface="+mn-cs"/>
                <a:hlinkClick r:id="rId4"/>
              </a:rPr>
              <a:t>http://twitter.com/NMFireInfo/lasconchasfire</a:t>
            </a:r>
            <a:r>
              <a:rPr lang="en-US" sz="1200" kern="1200" dirty="0" smtClean="0">
                <a:solidFill>
                  <a:schemeClr val="tx1"/>
                </a:solidFill>
                <a:effectLst/>
                <a:latin typeface="+mn-lt"/>
                <a:ea typeface="+mn-ea"/>
                <a:cs typeface="+mn-cs"/>
              </a:rPr>
              <a:t> ) and included the link to the list in our updates and on </a:t>
            </a:r>
            <a:r>
              <a:rPr lang="en-US" sz="1200" kern="1200" dirty="0" err="1" smtClean="0">
                <a:solidFill>
                  <a:schemeClr val="tx1"/>
                </a:solidFill>
                <a:effectLst/>
                <a:latin typeface="+mn-lt"/>
                <a:ea typeface="+mn-ea"/>
                <a:cs typeface="+mn-cs"/>
              </a:rPr>
              <a:t>Inciweb</a:t>
            </a:r>
            <a:r>
              <a:rPr lang="en-US" sz="1200"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is just one example of how you can work with existing interagency resources to make them work for you.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This year there’s a new official fire information logo available on the NIFC PIO bulletin board. (</a:t>
            </a:r>
            <a:r>
              <a:rPr lang="en-US" sz="1200" u="sng" kern="1200" dirty="0" smtClean="0">
                <a:solidFill>
                  <a:schemeClr val="tx1"/>
                </a:solidFill>
                <a:effectLst/>
                <a:latin typeface="+mn-lt"/>
                <a:ea typeface="+mn-ea"/>
                <a:cs typeface="+mn-cs"/>
                <a:hlinkClick r:id="rId3"/>
              </a:rPr>
              <a:t>http://www.nifc.gov/PIO_bb/social_media.html</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Those of us in the information business realize there is value to being an “official” source.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Toward that end, this logo is an attempt to create a way to “brand” official information sites in a non-agency logo, interagency way.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You can use this logo as the avatar on social media sites, on business cards, on bulletin boards, and even on your letterhead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logo is merely a suggestion.  It was not created nor approved by a large group, but by a few PIO’s interested in finding a way to brand “official information”; and get something out in time for the 2012 fire season.  Use it if you think it will help your communities understand WHICH information is from the official source.  </a:t>
            </a:r>
            <a:endParaRPr lang="en-US" sz="1200" kern="1200" dirty="0" smtClean="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The logo and additional information and resources are available on the NIFC PIO Bulletin Board. (</a:t>
            </a:r>
            <a:r>
              <a:rPr lang="en-US" sz="1200" b="1" u="sng" kern="1200" dirty="0" smtClean="0">
                <a:solidFill>
                  <a:schemeClr val="tx1"/>
                </a:solidFill>
                <a:effectLst/>
                <a:latin typeface="+mn-lt"/>
                <a:ea typeface="+mn-ea"/>
                <a:cs typeface="+mn-cs"/>
                <a:hlinkClick r:id="rId3"/>
              </a:rPr>
              <a:t>http://www.nifc.gov/PIO_bb/social_media.html</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8AD86-4B0D-4B5D-AE8F-B3BA07FD3708}"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Ed Delgado has been a meteorologist for 26 years.  He began his career with the National Weather Service, working through the ranks at offices in Texas, Colorado, North and South Carolina.  In the early 90s, he became involved in fire weather and its unique challenges.  In 2001, Ed joined the BLM as the Predictive Services meteorologist in Salt Lake City.  In addition to managing the Predictive Services program in the Eastern Great Basin, Ed’s contributions to interagency fire and fuels programs include the Real-time Observations Monitor and Analysis Network (ROMAN), the National Fuel Moisture Database (NFMD) and the Online 7-day Outlook. Ed became the National Predictive Services Program manager in 2011.</a:t>
            </a:r>
          </a:p>
          <a:p>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t>33</a:t>
            </a:fld>
            <a:endParaRPr lang="en-US" dirty="0"/>
          </a:p>
        </p:txBody>
      </p:sp>
    </p:spTree>
    <p:extLst>
      <p:ext uri="{BB962C8B-B14F-4D97-AF65-F5344CB8AC3E}">
        <p14:creationId xmlns:p14="http://schemas.microsoft.com/office/powerpoint/2010/main" val="3163675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064"/>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064"/>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064"/>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064"/>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064"/>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064"/>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Participants on the webinar are in listen-only mode.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 a question about a presentation during the course of the webinar, you can ask it through the  [Questions] panel on</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GoToWebinar control panel.</a:t>
            </a:r>
            <a:r>
              <a:rPr lang="en-US" sz="1200" kern="1200" baseline="0" dirty="0" smtClean="0">
                <a:solidFill>
                  <a:schemeClr val="tx1"/>
                </a:solidFill>
                <a:effectLst/>
                <a:latin typeface="+mn-lt"/>
                <a:ea typeface="+mn-ea"/>
                <a:cs typeface="+mn-cs"/>
              </a:rPr>
              <a:t>  The slide you see in front of you is a question received during the webinar held last year.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keep the webinar moving, we will queue</a:t>
            </a:r>
            <a:r>
              <a:rPr lang="en-US" sz="1200" kern="1200" baseline="0" dirty="0" smtClean="0">
                <a:solidFill>
                  <a:schemeClr val="tx1"/>
                </a:solidFill>
                <a:effectLst/>
                <a:latin typeface="+mn-lt"/>
                <a:ea typeface="+mn-ea"/>
                <a:cs typeface="+mn-cs"/>
              </a:rPr>
              <a:t> up questions for response during the Q&amp;A time at the end of the webinar.  As you listen along, if you have a question, type in your question.  </a:t>
            </a:r>
            <a:r>
              <a:rPr lang="en-US" sz="1200" kern="1200" dirty="0" smtClean="0">
                <a:solidFill>
                  <a:schemeClr val="tx1"/>
                </a:solidFill>
                <a:effectLst/>
                <a:latin typeface="+mn-lt"/>
                <a:ea typeface="+mn-ea"/>
                <a:cs typeface="+mn-cs"/>
              </a:rPr>
              <a:t>Please let us know what organization / agency you are with and if you would like a specific presenter to answer your question.  We plan on answering as many questions as possible.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Technology is our friend.</a:t>
            </a:r>
            <a:r>
              <a:rPr lang="en-US" baseline="0" dirty="0" smtClean="0"/>
              <a:t>  However, if you are having t</a:t>
            </a:r>
            <a:r>
              <a:rPr lang="en-US" sz="1200" kern="1200" dirty="0" smtClean="0">
                <a:solidFill>
                  <a:schemeClr val="tx1"/>
                </a:solidFill>
                <a:effectLst/>
                <a:latin typeface="+mn-lt"/>
                <a:ea typeface="+mn-ea"/>
                <a:cs typeface="+mn-cs"/>
              </a:rPr>
              <a:t>echnical difficulties, you can use that same question area to contact us for assistance. </a:t>
            </a:r>
          </a:p>
          <a:p>
            <a:endParaRPr lang="en-US" dirty="0" smtClean="0"/>
          </a:p>
          <a:p>
            <a:r>
              <a:rPr lang="en-US" dirty="0" smtClean="0"/>
              <a:t>We</a:t>
            </a:r>
            <a:r>
              <a:rPr lang="en-US" baseline="0" dirty="0" smtClean="0"/>
              <a:t> learned last year that some locations had challenges with their internet service.  </a:t>
            </a:r>
            <a:r>
              <a:rPr lang="en-US" dirty="0" smtClean="0"/>
              <a:t>This year we have pre-posted this PowerPoint</a:t>
            </a:r>
            <a:r>
              <a:rPr lang="en-US" baseline="0" dirty="0" smtClean="0"/>
              <a:t> presentation on the NIFC PIO bulletin board.  We are recording today's webinar session and we will post the full webinar with audio in approximately two weeks. </a:t>
            </a:r>
          </a:p>
          <a:p>
            <a:endParaRPr lang="en-US" baseline="0" dirty="0" smtClean="0"/>
          </a:p>
          <a:p>
            <a:r>
              <a:rPr lang="en-US" baseline="0" dirty="0" smtClean="0"/>
              <a:t>Now that the technology details are covered, lets move on to our great cast of speakers!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4/24/12</a:t>
            </a:r>
          </a:p>
          <a:p>
            <a:endParaRPr lang="en-US" dirty="0" smtClean="0"/>
          </a:p>
          <a:p>
            <a:pPr rtl="0"/>
            <a:endParaRPr lang="en-US" sz="1200" kern="1200" baseline="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5"/>
          </p:nvPr>
        </p:nvSpPr>
        <p:spPr>
          <a:xfrm>
            <a:off x="3970938" y="8829967"/>
            <a:ext cx="3037840" cy="464820"/>
          </a:xfrm>
        </p:spPr>
        <p:txBody>
          <a:bodyPr/>
          <a:lstStyle/>
          <a:p>
            <a:fld id="{92D8FA13-BAFC-4084-94D6-289C8D52792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064"/>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064"/>
            <a:endParaRPr lang="en-US" dirty="0" smtClean="0"/>
          </a:p>
        </p:txBody>
      </p:sp>
      <p:sp>
        <p:nvSpPr>
          <p:cNvPr id="4" name="Slide Number Placeholder 3"/>
          <p:cNvSpPr>
            <a:spLocks noGrp="1"/>
          </p:cNvSpPr>
          <p:nvPr>
            <p:ph type="sldNum" sz="quarter" idx="10"/>
          </p:nvPr>
        </p:nvSpPr>
        <p:spPr/>
        <p:txBody>
          <a:bodyPr/>
          <a:lstStyle/>
          <a:p>
            <a:fld id="{92D8FA13-BAFC-4084-94D6-289C8D52792D}"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Eriksen started her career in fire as a summer job while she was in college.  28 years later, she is now with the National Incident Management Organization (NIMO) team based out of Portland, Oregon.  Kris has been deployed with the Alaska Type 1 Incident Management Team, as well as other National Type 1 and 2 teams, responding </a:t>
            </a:r>
            <a:r>
              <a:rPr lang="en-US" dirty="0" smtClean="0"/>
              <a:t>to </a:t>
            </a:r>
            <a:r>
              <a:rPr lang="en-US" dirty="0"/>
              <a:t>many of the nation’s largest wildland fires and all-hazard assignments. She is an advocate of advancing the use of social media in wildland fire.</a:t>
            </a:r>
          </a:p>
          <a:p>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t>42</a:t>
            </a:fld>
            <a:endParaRPr lang="en-US" dirty="0"/>
          </a:p>
        </p:txBody>
      </p:sp>
    </p:spTree>
    <p:extLst>
      <p:ext uri="{BB962C8B-B14F-4D97-AF65-F5344CB8AC3E}">
        <p14:creationId xmlns:p14="http://schemas.microsoft.com/office/powerpoint/2010/main" val="1553367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endParaRPr lang="en-US" dirty="0" smtClean="0"/>
          </a:p>
          <a:p>
            <a:r>
              <a:rPr lang="en-US" dirty="0" smtClean="0"/>
              <a:t>I want to share a teachable moment that I hope will help IMT’s better manage social media needs when, as we all know,</a:t>
            </a:r>
            <a:r>
              <a:rPr lang="en-US" baseline="0" dirty="0" smtClean="0"/>
              <a:t> </a:t>
            </a:r>
            <a:r>
              <a:rPr lang="en-US" dirty="0" smtClean="0"/>
              <a:t> agencies are marginally supportive and the</a:t>
            </a:r>
            <a:r>
              <a:rPr lang="en-US" baseline="0" dirty="0" smtClean="0"/>
              <a:t> availability of fire PIO’s with sufficient skills is limited. I believe the answer is VOSTS and I want to explain what a VOST is and how we used it on the Shadow Lake Fire in 2011.</a:t>
            </a:r>
          </a:p>
          <a:p>
            <a:endParaRPr lang="en-US" baseline="0" dirty="0" smtClean="0"/>
          </a:p>
          <a:p>
            <a:r>
              <a:rPr lang="en-US" baseline="0" dirty="0" smtClean="0"/>
              <a:t>Next slide: Lets look at the use of Social Media in emergencies in general</a:t>
            </a:r>
            <a:endParaRPr lang="en-US" dirty="0" smtClean="0"/>
          </a:p>
        </p:txBody>
      </p:sp>
      <p:sp>
        <p:nvSpPr>
          <p:cNvPr id="4" name="Slide Number Placeholder 3"/>
          <p:cNvSpPr>
            <a:spLocks noGrp="1"/>
          </p:cNvSpPr>
          <p:nvPr>
            <p:ph type="sldNum" sz="quarter" idx="10"/>
          </p:nvPr>
        </p:nvSpPr>
        <p:spPr/>
        <p:txBody>
          <a:bodyPr/>
          <a:lstStyle/>
          <a:p>
            <a:fld id="{6CD3469B-79D0-4C19-B381-740B5595EA9B}" type="slidenum">
              <a:rPr lang="en-NZ" smtClean="0">
                <a:solidFill>
                  <a:prstClr val="black"/>
                </a:solidFill>
              </a:rPr>
              <a:pPr/>
              <a:t>43</a:t>
            </a:fld>
            <a:endParaRPr lang="en-NZ" dirty="0">
              <a:solidFill>
                <a:prstClr val="black"/>
              </a:solidFill>
            </a:endParaRPr>
          </a:p>
        </p:txBody>
      </p:sp>
    </p:spTree>
    <p:extLst>
      <p:ext uri="{BB962C8B-B14F-4D97-AF65-F5344CB8AC3E}">
        <p14:creationId xmlns:p14="http://schemas.microsoft.com/office/powerpoint/2010/main" val="1326649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First</a:t>
            </a:r>
            <a:r>
              <a:rPr lang="en-NZ" baseline="0" dirty="0" smtClean="0"/>
              <a:t> lets focus on the e</a:t>
            </a:r>
            <a:r>
              <a:rPr lang="en-NZ" dirty="0" smtClean="0"/>
              <a:t>xpectations of the public. I’m not going to try to convince you to use social media but I think its important that we all acknowledge</a:t>
            </a:r>
            <a:r>
              <a:rPr lang="en-NZ" baseline="0" dirty="0" smtClean="0"/>
              <a:t> that </a:t>
            </a:r>
            <a:r>
              <a:rPr lang="en-NZ" dirty="0" smtClean="0"/>
              <a:t>Social Media </a:t>
            </a:r>
            <a:r>
              <a:rPr lang="en-NZ" baseline="0" dirty="0" smtClean="0"/>
              <a:t>can play a critical role in information dissemination. Its now part of the public’s expectations, and, most important to me, that fact that Social Media is a 2-way form of communication, is critical. </a:t>
            </a:r>
          </a:p>
          <a:p>
            <a:endParaRPr lang="en-NZ" baseline="0" dirty="0" smtClean="0"/>
          </a:p>
          <a:p>
            <a:r>
              <a:rPr lang="en-NZ" baseline="0" dirty="0" smtClean="0"/>
              <a:t>Our standard information sites like Inciweb, have no feedback loop. We also have to acknowledge, however, that we don’t have enough of the skills in our wildland fire ranks to engage the way we should with Social Media.</a:t>
            </a:r>
          </a:p>
          <a:p>
            <a:endParaRPr lang="en-NZ" baseline="0" dirty="0" smtClean="0"/>
          </a:p>
          <a:p>
            <a:r>
              <a:rPr lang="en-NZ" baseline="0" dirty="0" smtClean="0"/>
              <a:t>However, the skills are available on the WWW, and just as people volunteer for the Red Cross, they will volunteer to help IMT’s on fires.</a:t>
            </a:r>
          </a:p>
          <a:p>
            <a:endParaRPr lang="en-NZ" baseline="0" dirty="0" smtClean="0"/>
          </a:p>
          <a:p>
            <a:r>
              <a:rPr lang="en-NZ" baseline="0" dirty="0" smtClean="0"/>
              <a:t>Next slide: Let me explain what could be help for both of these problems</a:t>
            </a:r>
            <a:endParaRPr lang="en-NZ" dirty="0" smtClean="0"/>
          </a:p>
        </p:txBody>
      </p:sp>
      <p:sp>
        <p:nvSpPr>
          <p:cNvPr id="4" name="Slide Number Placeholder 3"/>
          <p:cNvSpPr>
            <a:spLocks noGrp="1"/>
          </p:cNvSpPr>
          <p:nvPr>
            <p:ph type="sldNum" sz="quarter" idx="10"/>
          </p:nvPr>
        </p:nvSpPr>
        <p:spPr/>
        <p:txBody>
          <a:bodyPr/>
          <a:lstStyle/>
          <a:p>
            <a:fld id="{6CD3469B-79D0-4C19-B381-740B5595EA9B}" type="slidenum">
              <a:rPr lang="en-NZ" smtClean="0">
                <a:solidFill>
                  <a:prstClr val="black"/>
                </a:solidFill>
              </a:rPr>
              <a:pPr/>
              <a:t>44</a:t>
            </a:fld>
            <a:endParaRPr lang="en-NZ" dirty="0">
              <a:solidFill>
                <a:prstClr val="black"/>
              </a:solidFill>
            </a:endParaRPr>
          </a:p>
        </p:txBody>
      </p:sp>
    </p:spTree>
    <p:extLst>
      <p:ext uri="{BB962C8B-B14F-4D97-AF65-F5344CB8AC3E}">
        <p14:creationId xmlns:p14="http://schemas.microsoft.com/office/powerpoint/2010/main" val="3635700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believe one</a:t>
            </a:r>
            <a:r>
              <a:rPr lang="en-US" baseline="0" dirty="0" smtClean="0"/>
              <a:t> </a:t>
            </a:r>
            <a:r>
              <a:rPr lang="en-US" dirty="0" smtClean="0"/>
              <a:t>possible answer is VOST.</a:t>
            </a:r>
            <a:r>
              <a:rPr lang="en-US" baseline="0" dirty="0" smtClean="0"/>
              <a:t>  </a:t>
            </a:r>
            <a:endParaRPr lang="en-US" dirty="0" smtClean="0"/>
          </a:p>
          <a:p>
            <a:endParaRPr lang="en-US" dirty="0" smtClean="0"/>
          </a:p>
          <a:p>
            <a:r>
              <a:rPr lang="en-US" b="1" dirty="0" smtClean="0"/>
              <a:t>Virtual Operations Support (VOS),</a:t>
            </a:r>
            <a:r>
              <a:rPr lang="en-US" dirty="0" smtClean="0"/>
              <a:t> as applied to emergency management and disaster recovery, is an effort to make use of new communication technologies and social media tools by allowing a team of skilled,</a:t>
            </a:r>
            <a:r>
              <a:rPr lang="en-US" baseline="0" dirty="0" smtClean="0"/>
              <a:t> </a:t>
            </a:r>
            <a:r>
              <a:rPr lang="en-US" dirty="0" smtClean="0"/>
              <a:t>trusted agents to lend support via the internet to those on-site who may otherwise be overwhelmed by the volume of data that can be generated during a disaster.</a:t>
            </a:r>
          </a:p>
          <a:p>
            <a:endParaRPr lang="en-US" dirty="0" smtClean="0"/>
          </a:p>
          <a:p>
            <a:r>
              <a:rPr lang="en-US" dirty="0" smtClean="0"/>
              <a:t>In the case of wildland fire applications, VOSTS</a:t>
            </a:r>
            <a:r>
              <a:rPr lang="en-US" baseline="0" dirty="0" smtClean="0"/>
              <a:t> are volunteers and they are not located in the area of the disaster.</a:t>
            </a:r>
          </a:p>
          <a:p>
            <a:endParaRPr lang="en-US" dirty="0" smtClean="0"/>
          </a:p>
          <a:p>
            <a:r>
              <a:rPr lang="en-US" dirty="0" smtClean="0"/>
              <a:t>Next</a:t>
            </a:r>
            <a:r>
              <a:rPr lang="en-US" baseline="0" dirty="0" smtClean="0"/>
              <a:t> slide: This is not really a new idea</a:t>
            </a:r>
            <a:endParaRPr lang="en-US" dirty="0"/>
          </a:p>
        </p:txBody>
      </p:sp>
      <p:sp>
        <p:nvSpPr>
          <p:cNvPr id="4" name="Slide Number Placeholder 3"/>
          <p:cNvSpPr>
            <a:spLocks noGrp="1"/>
          </p:cNvSpPr>
          <p:nvPr>
            <p:ph type="sldNum" sz="quarter" idx="10"/>
          </p:nvPr>
        </p:nvSpPr>
        <p:spPr/>
        <p:txBody>
          <a:bodyPr/>
          <a:lstStyle/>
          <a:p>
            <a:fld id="{6CD3469B-79D0-4C19-B381-740B5595EA9B}" type="slidenum">
              <a:rPr lang="en-NZ" smtClean="0">
                <a:solidFill>
                  <a:prstClr val="black"/>
                </a:solidFill>
              </a:rPr>
              <a:pPr/>
              <a:t>45</a:t>
            </a:fld>
            <a:endParaRPr lang="en-NZ" dirty="0">
              <a:solidFill>
                <a:prstClr val="black"/>
              </a:solidFill>
            </a:endParaRPr>
          </a:p>
        </p:txBody>
      </p:sp>
    </p:spTree>
    <p:extLst>
      <p:ext uri="{BB962C8B-B14F-4D97-AF65-F5344CB8AC3E}">
        <p14:creationId xmlns:p14="http://schemas.microsoft.com/office/powerpoint/2010/main" val="2153486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Amateur Radio volunteers</a:t>
            </a:r>
            <a:r>
              <a:rPr lang="en-US" dirty="0" smtClean="0"/>
              <a:t> have supported communications for </a:t>
            </a:r>
            <a:r>
              <a:rPr lang="en-US" i="1" dirty="0" smtClean="0"/>
              <a:t>emergency operations centers</a:t>
            </a:r>
            <a:r>
              <a:rPr lang="en-US" dirty="0" smtClean="0"/>
              <a:t> (</a:t>
            </a:r>
            <a:r>
              <a:rPr lang="en-US" i="1" dirty="0" smtClean="0"/>
              <a:t>EOC</a:t>
            </a:r>
            <a:r>
              <a:rPr lang="en-US" dirty="0" smtClean="0"/>
              <a:t>) across the US for years.</a:t>
            </a:r>
          </a:p>
          <a:p>
            <a:endParaRPr lang="en-US" dirty="0" smtClean="0"/>
          </a:p>
          <a:p>
            <a:r>
              <a:rPr lang="en-US" dirty="0" smtClean="0"/>
              <a:t>And,</a:t>
            </a:r>
            <a:r>
              <a:rPr lang="en-US" baseline="0" dirty="0" smtClean="0"/>
              <a:t> recently, i</a:t>
            </a:r>
            <a:r>
              <a:rPr lang="en-US" dirty="0" smtClean="0"/>
              <a:t>n conjunction with the Digital Operations Center, the Red Cross announced the creation of a Digital Volunteer Program. </a:t>
            </a:r>
            <a:r>
              <a:rPr lang="en-US" baseline="0" dirty="0" smtClean="0"/>
              <a:t> </a:t>
            </a:r>
            <a:r>
              <a:rPr lang="en-US" dirty="0" smtClean="0"/>
              <a:t>The Red Cross’s digital volunteers will play a critical role in working to verify and curate an incredible volume of data during disasters, notifying Digital Operations Center staff of online trends and situational information that guide disaster-response information efforts. Equally important, they will engage with people affected by disasters, providing them with critical incident &amp; safety information.</a:t>
            </a:r>
          </a:p>
          <a:p>
            <a:endParaRPr lang="en-US" dirty="0" smtClean="0"/>
          </a:p>
          <a:p>
            <a:r>
              <a:rPr lang="en-US" dirty="0" smtClean="0"/>
              <a:t>Next Slide:  So how do</a:t>
            </a:r>
            <a:r>
              <a:rPr lang="en-US" baseline="0" dirty="0" smtClean="0"/>
              <a:t> volunteers fit into the wildland fire information picture?</a:t>
            </a:r>
            <a:endParaRPr lang="en-US" dirty="0"/>
          </a:p>
        </p:txBody>
      </p:sp>
      <p:sp>
        <p:nvSpPr>
          <p:cNvPr id="4" name="Slide Number Placeholder 3"/>
          <p:cNvSpPr>
            <a:spLocks noGrp="1"/>
          </p:cNvSpPr>
          <p:nvPr>
            <p:ph type="sldNum" sz="quarter" idx="10"/>
          </p:nvPr>
        </p:nvSpPr>
        <p:spPr/>
        <p:txBody>
          <a:bodyPr/>
          <a:lstStyle/>
          <a:p>
            <a:fld id="{6CD3469B-79D0-4C19-B381-740B5595EA9B}" type="slidenum">
              <a:rPr lang="en-NZ" smtClean="0">
                <a:solidFill>
                  <a:prstClr val="black"/>
                </a:solidFill>
              </a:rPr>
              <a:pPr/>
              <a:t>46</a:t>
            </a:fld>
            <a:endParaRPr lang="en-NZ" dirty="0">
              <a:solidFill>
                <a:prstClr val="black"/>
              </a:solidFill>
            </a:endParaRPr>
          </a:p>
        </p:txBody>
      </p:sp>
    </p:spTree>
    <p:extLst>
      <p:ext uri="{BB962C8B-B14F-4D97-AF65-F5344CB8AC3E}">
        <p14:creationId xmlns:p14="http://schemas.microsoft.com/office/powerpoint/2010/main" val="3829049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Communication between</a:t>
            </a:r>
            <a:r>
              <a:rPr lang="en-NZ" baseline="0" dirty="0" smtClean="0"/>
              <a:t> the IMT and the VOST  </a:t>
            </a:r>
            <a:r>
              <a:rPr lang="en-NZ" dirty="0" smtClean="0"/>
              <a:t>is two way</a:t>
            </a:r>
            <a:r>
              <a:rPr lang="en-NZ" baseline="0" dirty="0" smtClean="0"/>
              <a:t> and </a:t>
            </a:r>
            <a:r>
              <a:rPr lang="en-NZ" dirty="0" smtClean="0"/>
              <a:t>uses any real time collaborative format available. Skype, email, texting, Groupme, Yammer, whatever.</a:t>
            </a:r>
          </a:p>
          <a:p>
            <a:endParaRPr lang="en-NZ" dirty="0" smtClean="0"/>
          </a:p>
          <a:p>
            <a:r>
              <a:rPr lang="en-NZ" dirty="0" smtClean="0"/>
              <a:t>The value of a VOST</a:t>
            </a:r>
            <a:r>
              <a:rPr lang="en-NZ" baseline="0" dirty="0" smtClean="0"/>
              <a:t> is that it can conduct a mix of tasks determined by a previously agreed to Leaders Intent and protocol document.  There is Directed Tasking:</a:t>
            </a:r>
          </a:p>
          <a:p>
            <a:pPr marL="171450" indent="-171450">
              <a:buFont typeface="Arial" pitchFamily="34" charset="0"/>
              <a:buChar char="•"/>
            </a:pPr>
            <a:r>
              <a:rPr lang="en-NZ" baseline="0" dirty="0" smtClean="0"/>
              <a:t>This is primarily information dissemination – the push</a:t>
            </a:r>
          </a:p>
          <a:p>
            <a:r>
              <a:rPr lang="en-NZ" baseline="0" dirty="0" smtClean="0"/>
              <a:t>And the VOST has some Autonomous Capabilities, things they can do without checking with the IMT PIO</a:t>
            </a:r>
          </a:p>
          <a:p>
            <a:pPr marL="171450" indent="-171450">
              <a:buFont typeface="Arial" pitchFamily="34" charset="0"/>
              <a:buChar char="•"/>
            </a:pPr>
            <a:r>
              <a:rPr lang="en-NZ" baseline="0" dirty="0" smtClean="0"/>
              <a:t>To amplify official messages - Post and re-tweet messages, pushing updated links out to all other sites </a:t>
            </a:r>
          </a:p>
          <a:p>
            <a:pPr marL="171450" indent="-171450">
              <a:buFont typeface="Arial" pitchFamily="34" charset="0"/>
              <a:buChar char="•"/>
            </a:pPr>
            <a:r>
              <a:rPr lang="en-NZ" baseline="0" dirty="0" smtClean="0"/>
              <a:t>Feeding back the public’s issues and concerns so they can be addressed</a:t>
            </a:r>
          </a:p>
          <a:p>
            <a:pPr marL="171450" indent="-171450">
              <a:buFont typeface="Arial" pitchFamily="34" charset="0"/>
              <a:buChar char="•"/>
            </a:pPr>
            <a:r>
              <a:rPr lang="en-NZ" baseline="0" dirty="0" smtClean="0"/>
              <a:t>Follow social and traditional media trends and report back</a:t>
            </a:r>
          </a:p>
          <a:p>
            <a:pPr marL="171450" indent="-171450">
              <a:buFont typeface="Arial" pitchFamily="34" charset="0"/>
              <a:buChar char="•"/>
            </a:pPr>
            <a:r>
              <a:rPr lang="en-NZ" baseline="0" dirty="0" smtClean="0"/>
              <a:t>Document the social media conversation – especially if a critical event occurs</a:t>
            </a:r>
          </a:p>
          <a:p>
            <a:pPr marL="171450" indent="-171450">
              <a:buFont typeface="Arial" pitchFamily="34" charset="0"/>
              <a:buChar char="•"/>
            </a:pPr>
            <a:r>
              <a:rPr lang="en-NZ" baseline="0" dirty="0" smtClean="0"/>
              <a:t>Push out key messages provided by the team, each day</a:t>
            </a:r>
          </a:p>
          <a:p>
            <a:pPr marL="171450" indent="-171450">
              <a:buFont typeface="Arial" pitchFamily="34" charset="0"/>
              <a:buChar char="•"/>
            </a:pPr>
            <a:endParaRPr lang="en-NZ" baseline="0" dirty="0" smtClean="0"/>
          </a:p>
          <a:p>
            <a:pPr marL="0" indent="0">
              <a:buFont typeface="Arial" pitchFamily="34" charset="0"/>
              <a:buNone/>
            </a:pPr>
            <a:r>
              <a:rPr lang="en-NZ" baseline="0" dirty="0" smtClean="0"/>
              <a:t>Next slide: So lets look at how the IMT/VOST organization is structured.</a:t>
            </a:r>
          </a:p>
          <a:p>
            <a:endParaRPr lang="en-NZ" baseline="0" dirty="0" smtClean="0"/>
          </a:p>
          <a:p>
            <a:endParaRPr lang="en-NZ" baseline="0" dirty="0" smtClean="0"/>
          </a:p>
        </p:txBody>
      </p:sp>
      <p:sp>
        <p:nvSpPr>
          <p:cNvPr id="4" name="Slide Number Placeholder 3"/>
          <p:cNvSpPr>
            <a:spLocks noGrp="1"/>
          </p:cNvSpPr>
          <p:nvPr>
            <p:ph type="sldNum" sz="quarter" idx="10"/>
          </p:nvPr>
        </p:nvSpPr>
        <p:spPr/>
        <p:txBody>
          <a:bodyPr/>
          <a:lstStyle/>
          <a:p>
            <a:fld id="{6CD3469B-79D0-4C19-B381-740B5595EA9B}" type="slidenum">
              <a:rPr lang="en-NZ" smtClean="0">
                <a:solidFill>
                  <a:prstClr val="black"/>
                </a:solidFill>
              </a:rPr>
              <a:pPr/>
              <a:t>47</a:t>
            </a:fld>
            <a:endParaRPr lang="en-NZ" dirty="0">
              <a:solidFill>
                <a:prstClr val="black"/>
              </a:solidFill>
            </a:endParaRPr>
          </a:p>
        </p:txBody>
      </p:sp>
    </p:spTree>
    <p:extLst>
      <p:ext uri="{BB962C8B-B14F-4D97-AF65-F5344CB8AC3E}">
        <p14:creationId xmlns:p14="http://schemas.microsoft.com/office/powerpoint/2010/main" val="942639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a:t>
            </a:r>
            <a:r>
              <a:rPr lang="en-US" baseline="0" dirty="0" smtClean="0"/>
              <a:t> point is that the VOST doesn’t generate ANYTHING. All information about the incident is generated by the team.  The VOST only serves to push the information out, a force multiplier, and to cross populate all social media sites.</a:t>
            </a:r>
          </a:p>
          <a:p>
            <a:endParaRPr lang="en-US" baseline="0" dirty="0" smtClean="0"/>
          </a:p>
          <a:p>
            <a:r>
              <a:rPr lang="en-US" baseline="0" dirty="0" smtClean="0"/>
              <a:t>If there are any changes made to the information by the VOST,  they are submitted to the IMT for approval.</a:t>
            </a:r>
          </a:p>
          <a:p>
            <a:endParaRPr lang="en-US" baseline="0" dirty="0" smtClean="0"/>
          </a:p>
          <a:p>
            <a:r>
              <a:rPr lang="en-US" baseline="0" dirty="0" smtClean="0"/>
              <a:t>The PIO’s generate and push information to the VOST using a variety of tools:  Skype, dropbox, gmail. Gdocs, whatever the team agrees to use.</a:t>
            </a:r>
          </a:p>
          <a:p>
            <a:endParaRPr lang="en-US" baseline="0" dirty="0" smtClean="0"/>
          </a:p>
          <a:p>
            <a:r>
              <a:rPr lang="en-US" baseline="0" dirty="0" smtClean="0"/>
              <a:t>The VOST itself builds all the tools the team has agreed to use. It also feeds, maintains and monitors all these tools.</a:t>
            </a:r>
          </a:p>
          <a:p>
            <a:r>
              <a:rPr lang="en-US" baseline="0" dirty="0" smtClean="0"/>
              <a:t>It also pushes out information or messages for the IMT. It also plays a critical role in looking for issues or concerns, or comments from the public and feeding those back to the team. The VOST also looks for and can feed or link to local social media sites including those already established on the local agency unit.</a:t>
            </a:r>
          </a:p>
          <a:p>
            <a:endParaRPr lang="en-US" baseline="0" dirty="0" smtClean="0"/>
          </a:p>
          <a:p>
            <a:r>
              <a:rPr lang="en-US" baseline="0" dirty="0" smtClean="0"/>
              <a:t>Next slide: Here’s how a VOST worked on the Shadow Lake Fire in Sisters Oregon in Sept of 2011</a:t>
            </a:r>
            <a:endParaRPr lang="en-US" dirty="0" smtClean="0"/>
          </a:p>
          <a:p>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t>48</a:t>
            </a:fld>
            <a:endParaRPr lang="en-US" dirty="0"/>
          </a:p>
        </p:txBody>
      </p:sp>
    </p:spTree>
    <p:extLst>
      <p:ext uri="{BB962C8B-B14F-4D97-AF65-F5344CB8AC3E}">
        <p14:creationId xmlns:p14="http://schemas.microsoft.com/office/powerpoint/2010/main" val="2029478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VOST was formed last minute on the way to the fire as an experiment.   I sent out a call on my Twitter account looking for</a:t>
            </a:r>
            <a:r>
              <a:rPr lang="en-US" baseline="0" dirty="0" smtClean="0"/>
              <a:t> people who might want to help and the VOST was formed. </a:t>
            </a:r>
            <a:r>
              <a:rPr lang="en-US" dirty="0" smtClean="0"/>
              <a:t>It was a</a:t>
            </a:r>
            <a:r>
              <a:rPr lang="en-US" baseline="0" dirty="0" smtClean="0"/>
              <a:t> group of between 6 and 8 volunteers who set up, posted, updated, monitored and documented all social media for the fire 24/7 for 19 days. We called everything ORFireinfo because I weren’t sure if it was allowed.  I knew I wasn’t supposed to start fire specific SM accounts but I wasn’t sure is having someone else start them, would be ok!  I did check with my IC and he was supportive. This year, with a bit more flexibility, everything will have the fire name to increase searchability.</a:t>
            </a:r>
          </a:p>
          <a:p>
            <a:endParaRPr lang="en-US" baseline="0" dirty="0" smtClean="0"/>
          </a:p>
          <a:p>
            <a:r>
              <a:rPr lang="en-US" baseline="0" dirty="0" smtClean="0"/>
              <a:t>Next Slide:  Here’s how the VOST organization itself was structured</a:t>
            </a:r>
            <a:endParaRPr lang="en-US" dirty="0"/>
          </a:p>
        </p:txBody>
      </p:sp>
      <p:sp>
        <p:nvSpPr>
          <p:cNvPr id="4" name="Slide Number Placeholder 3"/>
          <p:cNvSpPr>
            <a:spLocks noGrp="1"/>
          </p:cNvSpPr>
          <p:nvPr>
            <p:ph type="sldNum" sz="quarter" idx="10"/>
          </p:nvPr>
        </p:nvSpPr>
        <p:spPr/>
        <p:txBody>
          <a:bodyPr/>
          <a:lstStyle/>
          <a:p>
            <a:fld id="{6CD3469B-79D0-4C19-B381-740B5595EA9B}" type="slidenum">
              <a:rPr lang="en-NZ" smtClean="0">
                <a:solidFill>
                  <a:prstClr val="black"/>
                </a:solidFill>
              </a:rPr>
              <a:pPr/>
              <a:t>49</a:t>
            </a:fld>
            <a:endParaRPr lang="en-NZ" dirty="0">
              <a:solidFill>
                <a:prstClr val="black"/>
              </a:solidFill>
            </a:endParaRPr>
          </a:p>
        </p:txBody>
      </p:sp>
    </p:spTree>
    <p:extLst>
      <p:ext uri="{BB962C8B-B14F-4D97-AF65-F5344CB8AC3E}">
        <p14:creationId xmlns:p14="http://schemas.microsoft.com/office/powerpoint/2010/main" val="42885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9">
              <a:defRPr/>
            </a:pPr>
            <a:r>
              <a:rPr lang="en-US" dirty="0" smtClean="0"/>
              <a:t>Roberta:</a:t>
            </a:r>
          </a:p>
          <a:p>
            <a:pPr defTabSz="931649">
              <a:defRPr/>
            </a:pPr>
            <a:r>
              <a:rPr lang="en-US" dirty="0" smtClean="0"/>
              <a:t>Our first speaker is Dan Smith. Dan has been employed as Fire Director for the National Association of State Foresters (NASF) since January 2007.  In</a:t>
            </a:r>
            <a:r>
              <a:rPr lang="en-US" baseline="0" dirty="0" smtClean="0"/>
              <a:t> this job he </a:t>
            </a:r>
            <a:r>
              <a:rPr lang="en-US" dirty="0" smtClean="0"/>
              <a:t>represents 50 states and 8 territories, and works collaboratively</a:t>
            </a:r>
            <a:r>
              <a:rPr lang="en-US" baseline="0" dirty="0" smtClean="0"/>
              <a:t> with the federal wildland fire directors</a:t>
            </a:r>
            <a:r>
              <a:rPr lang="en-US" dirty="0" smtClean="0"/>
              <a:t> at the National Interagency Fire Center in Boise, Idaho.   </a:t>
            </a:r>
          </a:p>
          <a:p>
            <a:pPr defTabSz="931649">
              <a:defRPr/>
            </a:pPr>
            <a:endParaRPr lang="en-US" dirty="0" smtClean="0"/>
          </a:p>
          <a:p>
            <a:pPr defTabSz="931649">
              <a:defRPr/>
            </a:pPr>
            <a:r>
              <a:rPr lang="en-US" dirty="0" smtClean="0"/>
              <a:t>He serves as a member of the National Multi-Agency Coordinating Group</a:t>
            </a:r>
            <a:r>
              <a:rPr lang="en-US" baseline="0" dirty="0" smtClean="0"/>
              <a:t> (also known as </a:t>
            </a:r>
            <a:r>
              <a:rPr lang="en-US" dirty="0" smtClean="0"/>
              <a:t>NMAC) and on the National Wildland Fire Coordinating Group (NWCG) Executive Board. Dan has 34 years experience in wildland fire and emergency response as a forester and fire fighter. As a type 1 national incident commander and as member of one of the national area command teams, Dan has been assigned to wildland fire and all risk incidents throughout the US. When not in Boise he resides with his wife in Swanquarter, NC.  </a:t>
            </a:r>
          </a:p>
          <a:p>
            <a:pPr defTabSz="931649">
              <a:defRPr/>
            </a:pPr>
            <a:endParaRPr lang="en-US" dirty="0" smtClean="0"/>
          </a:p>
          <a:p>
            <a:pPr defTabSz="931649">
              <a:defRPr/>
            </a:pPr>
            <a:r>
              <a:rPr lang="en-US" dirty="0" smtClean="0"/>
              <a:t>Dan:</a:t>
            </a:r>
          </a:p>
          <a:p>
            <a:pPr defTabSz="931649">
              <a:defRPr/>
            </a:pPr>
            <a:r>
              <a:rPr lang="en-US" dirty="0"/>
              <a:t>Good morning.  Thank you for the opportunity to provide opening comments today for the 2012 NIFC Public Information Office webinar.  On behalf of the NIFC Fire Directors,   I express our appreciation to you for the great job you do in communications in our interagency world of wildland fire management.  Interagency collaboration and communication is so critical to our success in all that we do in wildland fire across the U.S.   While the interagency cooperation exhibited by the National Wildfire Coordinating Group, National MAC, and NIFC has been a model for others to follow over several decades we must recognize the value of maintaining it and dealing with challenges that face us today.  Declining budgets, declining work force capacity, complex fire seasons and incidents can strain those relationships at times when it’s even more critical to sustain them.  Your role in telling our story and providing internal and external communications is critical in those circumstances.   It’s appropriate your focus this year is Strategic Thinking-Strategic Speaking.  </a:t>
            </a:r>
            <a:endParaRPr lang="en-US" dirty="0" smtClean="0"/>
          </a:p>
          <a:p>
            <a:pPr defTabSz="931649">
              <a:defRPr/>
            </a:pPr>
            <a:endParaRPr lang="en-US" dirty="0" smtClean="0"/>
          </a:p>
          <a:p>
            <a:pPr defTabSz="931649">
              <a:defRPr/>
            </a:pPr>
            <a:r>
              <a:rPr lang="en-US" dirty="0" smtClean="0"/>
              <a:t>Cue!</a:t>
            </a:r>
          </a:p>
          <a:p>
            <a:pPr defTabSz="931649">
              <a:defRPr/>
            </a:pPr>
            <a:r>
              <a:rPr lang="en-US" dirty="0" smtClean="0"/>
              <a:t>4/24/12</a:t>
            </a:r>
            <a:endParaRPr lang="en-US" dirty="0"/>
          </a:p>
          <a:p>
            <a:pPr defTabSz="93164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pPr/>
              <a:t>5</a:t>
            </a:fld>
            <a:endParaRPr lang="en-US" dirty="0"/>
          </a:p>
        </p:txBody>
      </p:sp>
    </p:spTree>
    <p:extLst>
      <p:ext uri="{BB962C8B-B14F-4D97-AF65-F5344CB8AC3E}">
        <p14:creationId xmlns:p14="http://schemas.microsoft.com/office/powerpoint/2010/main" val="2969986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A VOST functions under ICS principles:</a:t>
            </a:r>
          </a:p>
          <a:p>
            <a:r>
              <a:rPr lang="en-NZ" b="0" dirty="0" smtClean="0"/>
              <a:t>There is a lead who is the IC. The VOST keeps a virtual 214 or unit log</a:t>
            </a:r>
          </a:p>
          <a:p>
            <a:endParaRPr lang="en-NZ" b="1" dirty="0" smtClean="0"/>
          </a:p>
          <a:p>
            <a:r>
              <a:rPr lang="en-NZ" b="1" dirty="0" smtClean="0"/>
              <a:t>The cycle begins when an incident occurs.</a:t>
            </a:r>
            <a:r>
              <a:rPr lang="en-NZ" b="0" dirty="0" smtClean="0"/>
              <a:t> A decision is made to do a pre-launch sweep of the incident area to see if there is enough social media activity to justify deploying</a:t>
            </a:r>
            <a:r>
              <a:rPr lang="en-NZ" b="0" baseline="0" dirty="0" smtClean="0"/>
              <a:t> the VOST. </a:t>
            </a:r>
          </a:p>
          <a:p>
            <a:endParaRPr lang="en-NZ" b="0" baseline="0" dirty="0" smtClean="0"/>
          </a:p>
          <a:p>
            <a:r>
              <a:rPr lang="en-NZ" b="0" baseline="0" dirty="0" smtClean="0"/>
              <a:t>When activated, the VOST sets up a schedule for supporting the IMT and begins setting up the social media tools it has decided to use. Then it begins work under the direction of the Incident PIO.</a:t>
            </a:r>
            <a:endParaRPr lang="en-NZ" b="1" dirty="0" smtClean="0"/>
          </a:p>
          <a:p>
            <a:endParaRPr lang="en-NZ" b="1" dirty="0" smtClean="0"/>
          </a:p>
          <a:p>
            <a:r>
              <a:rPr lang="en-NZ" b="1" dirty="0" smtClean="0"/>
              <a:t>Deactivation, discussion, documentation, AAR</a:t>
            </a:r>
          </a:p>
          <a:p>
            <a:r>
              <a:rPr lang="en-NZ" b="0" dirty="0" smtClean="0"/>
              <a:t>After the incident is over, documentation is gathered, an AAR is done and the VOST is demobed. Between</a:t>
            </a:r>
            <a:r>
              <a:rPr lang="en-NZ" b="0" baseline="0" dirty="0" smtClean="0"/>
              <a:t> incidents, b</a:t>
            </a:r>
            <a:r>
              <a:rPr lang="en-NZ" b="0" dirty="0" smtClean="0"/>
              <a:t>ackchannel discussion continues as the VOST discusses what worked &amp; what didn’t, document and report, share with the #SMEM and #VOST groups.</a:t>
            </a:r>
          </a:p>
          <a:p>
            <a:endParaRPr lang="en-NZ" b="0" dirty="0" smtClean="0"/>
          </a:p>
          <a:p>
            <a:r>
              <a:rPr lang="en-NZ" b="0" dirty="0" smtClean="0"/>
              <a:t>Analytics are</a:t>
            </a:r>
            <a:r>
              <a:rPr lang="en-NZ" b="0" baseline="0" dirty="0" smtClean="0"/>
              <a:t> also going to be important  for all of us to collect in the next few years as we work to prove the value of social media and make the use of social media on fires more acceptable. A VOST can help with those analytics.</a:t>
            </a:r>
            <a:endParaRPr lang="en-NZ" b="0" dirty="0" smtClean="0"/>
          </a:p>
          <a:p>
            <a:endParaRPr lang="en-NZ" b="0" dirty="0" smtClean="0"/>
          </a:p>
          <a:p>
            <a:r>
              <a:rPr lang="en-NZ" b="0" dirty="0" smtClean="0"/>
              <a:t>VOSTs should conduct exercises between activations to stay current on tools and social media platforms. </a:t>
            </a:r>
          </a:p>
          <a:p>
            <a:endParaRPr lang="en-NZ" b="0" dirty="0" smtClean="0"/>
          </a:p>
          <a:p>
            <a:r>
              <a:rPr lang="en-NZ" b="0" dirty="0" smtClean="0"/>
              <a:t>Next</a:t>
            </a:r>
            <a:r>
              <a:rPr lang="en-NZ" b="0" baseline="0" dirty="0" smtClean="0"/>
              <a:t> Slide: Here are some last things to remember</a:t>
            </a:r>
            <a:endParaRPr lang="en-NZ" b="0" dirty="0" smtClean="0"/>
          </a:p>
        </p:txBody>
      </p:sp>
      <p:sp>
        <p:nvSpPr>
          <p:cNvPr id="4" name="Slide Number Placeholder 3"/>
          <p:cNvSpPr>
            <a:spLocks noGrp="1"/>
          </p:cNvSpPr>
          <p:nvPr>
            <p:ph type="sldNum" sz="quarter" idx="10"/>
          </p:nvPr>
        </p:nvSpPr>
        <p:spPr/>
        <p:txBody>
          <a:bodyPr/>
          <a:lstStyle/>
          <a:p>
            <a:fld id="{6CD3469B-79D0-4C19-B381-740B5595EA9B}" type="slidenum">
              <a:rPr lang="en-NZ" smtClean="0">
                <a:solidFill>
                  <a:prstClr val="black"/>
                </a:solidFill>
              </a:rPr>
              <a:pPr/>
              <a:t>50</a:t>
            </a:fld>
            <a:endParaRPr lang="en-NZ" dirty="0">
              <a:solidFill>
                <a:prstClr val="black"/>
              </a:solidFill>
            </a:endParaRPr>
          </a:p>
        </p:txBody>
      </p:sp>
    </p:spTree>
    <p:extLst>
      <p:ext uri="{BB962C8B-B14F-4D97-AF65-F5344CB8AC3E}">
        <p14:creationId xmlns:p14="http://schemas.microsoft.com/office/powerpoint/2010/main" val="42333772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 did create my VOST on the fly, that</a:t>
            </a:r>
            <a:r>
              <a:rPr lang="en-US" baseline="0" dirty="0" smtClean="0"/>
              <a:t> was because it was an experiment, but the VOST I ended up with was actually already established. In the case of any of you who might be interested its important that a VOST be established pre-season. Its also important that the lead PIO provide clear leaders intent and protocols. There is a sample on the PIO Bulletin Board at NIFC.Gov.</a:t>
            </a:r>
          </a:p>
          <a:p>
            <a:endParaRPr lang="en-US" baseline="0" dirty="0" smtClean="0"/>
          </a:p>
          <a:p>
            <a:r>
              <a:rPr lang="en-US" baseline="0" dirty="0" smtClean="0"/>
              <a:t>I get asked this a lot, and no, there is no guarantee every one will follow the rules.  But that’s why building the team pre-season and having a few calls is important – you need to get to know people.</a:t>
            </a:r>
          </a:p>
          <a:p>
            <a:endParaRPr lang="en-US" baseline="0" dirty="0" smtClean="0"/>
          </a:p>
          <a:p>
            <a:r>
              <a:rPr lang="en-US" baseline="0" dirty="0" smtClean="0"/>
              <a:t>Next slide: Volunteer agreements might be a good idea if you are FS.  My team will be doing them this year.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t>51</a:t>
            </a:fld>
            <a:endParaRPr lang="en-US" dirty="0"/>
          </a:p>
        </p:txBody>
      </p:sp>
    </p:spTree>
    <p:extLst>
      <p:ext uri="{BB962C8B-B14F-4D97-AF65-F5344CB8AC3E}">
        <p14:creationId xmlns:p14="http://schemas.microsoft.com/office/powerpoint/2010/main" val="1252959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adding some new tools this year.</a:t>
            </a:r>
          </a:p>
          <a:p>
            <a:endParaRPr lang="en-US" baseline="0" dirty="0" smtClean="0"/>
          </a:p>
          <a:p>
            <a:r>
              <a:rPr lang="en-US" baseline="0" dirty="0" smtClean="0"/>
              <a:t>There is a research paper done by a Univ of Colorado Ph.D candidate on the VOST at Shadow Lake available on the PIO BB.</a:t>
            </a:r>
          </a:p>
          <a:p>
            <a:endParaRPr lang="en-US" baseline="0" dirty="0" smtClean="0"/>
          </a:p>
          <a:p>
            <a:r>
              <a:rPr lang="en-US" baseline="0" dirty="0" smtClean="0"/>
              <a:t>My VOST has agreed to help build some VOSTs for wildland fire teams. One of the PNW teams is already working with its new VOST, a second NIMO team is using one and the Alaska team is considering one.  If you are interested in having a VOST or have more questions, please contact me. </a:t>
            </a:r>
          </a:p>
          <a:p>
            <a:endParaRPr lang="en-US" baseline="0" dirty="0" smtClean="0"/>
          </a:p>
          <a:p>
            <a:r>
              <a:rPr lang="en-US" baseline="0" dirty="0" smtClean="0"/>
              <a:t>Next slide: My email is on the screen.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t>52</a:t>
            </a:fld>
            <a:endParaRPr lang="en-US" dirty="0"/>
          </a:p>
        </p:txBody>
      </p:sp>
    </p:spTree>
    <p:extLst>
      <p:ext uri="{BB962C8B-B14F-4D97-AF65-F5344CB8AC3E}">
        <p14:creationId xmlns:p14="http://schemas.microsoft.com/office/powerpoint/2010/main" val="1252959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Kris!</a:t>
            </a:r>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t>53</a:t>
            </a:fld>
            <a:endParaRPr lang="en-US" dirty="0"/>
          </a:p>
        </p:txBody>
      </p:sp>
    </p:spTree>
    <p:extLst>
      <p:ext uri="{BB962C8B-B14F-4D97-AF65-F5344CB8AC3E}">
        <p14:creationId xmlns:p14="http://schemas.microsoft.com/office/powerpoint/2010/main" val="8006496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a:t>Now we have Randy Eardley. He began his career in wildland fire in 1974 as a crew member on a wildland engine.  In subsequent years he worked in a variety of roles on the fireline including several years as an Air Attack.  Later, after a 7-year hiatus from fire to work as a journalist, he returned to his Air Attack role in 1992 and then combined his fire and communication experience and skills in roles in mitigation and education and public affairs.   He has been with the BLM at NIFC since 2003 and is currently deputy chief of external affairs.</a:t>
            </a:r>
          </a:p>
        </p:txBody>
      </p:sp>
      <p:sp>
        <p:nvSpPr>
          <p:cNvPr id="4" name="Slide Number Placeholder 3"/>
          <p:cNvSpPr>
            <a:spLocks noGrp="1"/>
          </p:cNvSpPr>
          <p:nvPr>
            <p:ph type="sldNum" sz="quarter" idx="10"/>
          </p:nvPr>
        </p:nvSpPr>
        <p:spPr/>
        <p:txBody>
          <a:bodyPr/>
          <a:lstStyle/>
          <a:p>
            <a:fld id="{2FF4CCF6-EF0C-4B44-9A4F-35260C7EBE63}" type="slidenum">
              <a:rPr lang="en-US" smtClean="0"/>
              <a:t>54</a:t>
            </a:fld>
            <a:endParaRPr lang="en-US" dirty="0"/>
          </a:p>
        </p:txBody>
      </p:sp>
    </p:spTree>
    <p:extLst>
      <p:ext uri="{BB962C8B-B14F-4D97-AF65-F5344CB8AC3E}">
        <p14:creationId xmlns:p14="http://schemas.microsoft.com/office/powerpoint/2010/main" val="1224443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My name is Randy Eardley, and I’m sort of the clean up hitter in today’s webinar.  I’m going to cover a few topics that are important—but not deserving of a segment of their own in the webinar.</a:t>
            </a:r>
            <a:endParaRPr lang="en-US" dirty="0"/>
          </a:p>
        </p:txBody>
      </p:sp>
      <p:sp>
        <p:nvSpPr>
          <p:cNvPr id="4" name="Slide Number Placeholder 3"/>
          <p:cNvSpPr>
            <a:spLocks noGrp="1"/>
          </p:cNvSpPr>
          <p:nvPr>
            <p:ph type="sldNum" sz="quarter" idx="10"/>
          </p:nvPr>
        </p:nvSpPr>
        <p:spPr/>
        <p:txBody>
          <a:bodyPr/>
          <a:lstStyle/>
          <a:p>
            <a:fld id="{DE8A8668-8364-41E2-B97D-BEBBE4942E39}" type="slidenum">
              <a:rPr lang="en-US" smtClean="0"/>
              <a:t>55</a:t>
            </a:fld>
            <a:endParaRPr lang="en-US" dirty="0"/>
          </a:p>
        </p:txBody>
      </p:sp>
    </p:spTree>
    <p:extLst>
      <p:ext uri="{BB962C8B-B14F-4D97-AF65-F5344CB8AC3E}">
        <p14:creationId xmlns:p14="http://schemas.microsoft.com/office/powerpoint/2010/main" val="39207796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ICS Form 209 is changing to the NIMS Form 209.</a:t>
            </a:r>
          </a:p>
          <a:p>
            <a:r>
              <a:rPr lang="en-US" dirty="0"/>
              <a:t>Essentially, this change will expand the capability of the 209 so that it better expresses non-wildfire incidents.</a:t>
            </a:r>
          </a:p>
          <a:p>
            <a:r>
              <a:rPr lang="en-US" dirty="0"/>
              <a:t>The existing 209 is outdated—it does not adequately meet the needs of wildfire reporting.</a:t>
            </a:r>
          </a:p>
          <a:p>
            <a:r>
              <a:rPr lang="en-US" dirty="0"/>
              <a:t>The 209 form also needs to comply with federal NIMS standards, and it needs to comply with IT and information security needs as well.</a:t>
            </a:r>
          </a:p>
          <a:p>
            <a:r>
              <a:rPr lang="en-US" dirty="0"/>
              <a:t>The 209 also needs to improve in terms of coordination and information sharing between agencies and responders.</a:t>
            </a:r>
          </a:p>
          <a:p>
            <a:endParaRPr lang="en-US" dirty="0"/>
          </a:p>
        </p:txBody>
      </p:sp>
      <p:sp>
        <p:nvSpPr>
          <p:cNvPr id="4" name="Slide Number Placeholder 3"/>
          <p:cNvSpPr>
            <a:spLocks noGrp="1"/>
          </p:cNvSpPr>
          <p:nvPr>
            <p:ph type="sldNum" sz="quarter" idx="10"/>
          </p:nvPr>
        </p:nvSpPr>
        <p:spPr/>
        <p:txBody>
          <a:bodyPr/>
          <a:lstStyle/>
          <a:p>
            <a:fld id="{DE8A8668-8364-41E2-B97D-BEBBE4942E39}" type="slidenum">
              <a:rPr lang="en-US" smtClean="0"/>
              <a:t>56</a:t>
            </a:fld>
            <a:endParaRPr lang="en-US" dirty="0"/>
          </a:p>
        </p:txBody>
      </p:sp>
    </p:spTree>
    <p:extLst>
      <p:ext uri="{BB962C8B-B14F-4D97-AF65-F5344CB8AC3E}">
        <p14:creationId xmlns:p14="http://schemas.microsoft.com/office/powerpoint/2010/main" val="25150151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will make the 209 slightly larger and a lot more comprehensive, especially for reporting all-hazard incident.</a:t>
            </a:r>
          </a:p>
          <a:p>
            <a:r>
              <a:rPr lang="en-US" dirty="0"/>
              <a:t>Status summaries are going to be divided to reflect the status of members of the public affected by an incident, and how responders are being affected by the incident.</a:t>
            </a:r>
          </a:p>
          <a:p>
            <a:r>
              <a:rPr lang="en-US" dirty="0"/>
              <a:t>Status summaries are also going to disclose more information than what we’re used to seeing related to fire.</a:t>
            </a:r>
          </a:p>
          <a:p>
            <a:r>
              <a:rPr lang="en-US" dirty="0"/>
              <a:t>For example, in addition to fatalities and injuries, status summaries will also allow reporting on evacuations, sheltering in place, sheltering at a safe off-site location, immunizations, and quarantines (due to disease outbreaks).</a:t>
            </a:r>
          </a:p>
          <a:p>
            <a:r>
              <a:rPr lang="en-US" dirty="0"/>
              <a:t>209s will also allow responders to more specifically report on aspects of the incident that threaten the public.</a:t>
            </a:r>
          </a:p>
          <a:p>
            <a:r>
              <a:rPr lang="en-US" dirty="0"/>
              <a:t>209s will also be given much more depth in reporting Resources assigned to the incident.  (Up to 21 resource types can be reported.)</a:t>
            </a:r>
          </a:p>
          <a:p>
            <a:endParaRPr lang="en-US" dirty="0"/>
          </a:p>
        </p:txBody>
      </p:sp>
      <p:sp>
        <p:nvSpPr>
          <p:cNvPr id="4" name="Slide Number Placeholder 3"/>
          <p:cNvSpPr>
            <a:spLocks noGrp="1"/>
          </p:cNvSpPr>
          <p:nvPr>
            <p:ph type="sldNum" sz="quarter" idx="10"/>
          </p:nvPr>
        </p:nvSpPr>
        <p:spPr/>
        <p:txBody>
          <a:bodyPr/>
          <a:lstStyle/>
          <a:p>
            <a:fld id="{DE8A8668-8364-41E2-B97D-BEBBE4942E39}" type="slidenum">
              <a:rPr lang="en-US" smtClean="0"/>
              <a:t>57</a:t>
            </a:fld>
            <a:endParaRPr lang="en-US" dirty="0"/>
          </a:p>
        </p:txBody>
      </p:sp>
    </p:spTree>
    <p:extLst>
      <p:ext uri="{BB962C8B-B14F-4D97-AF65-F5344CB8AC3E}">
        <p14:creationId xmlns:p14="http://schemas.microsoft.com/office/powerpoint/2010/main" val="460499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the good old 209 is going to look different,</a:t>
            </a:r>
            <a:r>
              <a:rPr lang="en-US" baseline="0" dirty="0" smtClean="0"/>
              <a:t> and it’s going to contain more information—especially pertaining to non-fire incidents.  But the 209 will still remain the main source of official information about the incident.</a:t>
            </a:r>
            <a:endParaRPr lang="en-US" dirty="0"/>
          </a:p>
        </p:txBody>
      </p:sp>
      <p:sp>
        <p:nvSpPr>
          <p:cNvPr id="4" name="Slide Number Placeholder 3"/>
          <p:cNvSpPr>
            <a:spLocks noGrp="1"/>
          </p:cNvSpPr>
          <p:nvPr>
            <p:ph type="sldNum" sz="quarter" idx="10"/>
          </p:nvPr>
        </p:nvSpPr>
        <p:spPr/>
        <p:txBody>
          <a:bodyPr/>
          <a:lstStyle/>
          <a:p>
            <a:fld id="{DE8A8668-8364-41E2-B97D-BEBBE4942E39}" type="slidenum">
              <a:rPr lang="en-US" smtClean="0"/>
              <a:t>58</a:t>
            </a:fld>
            <a:endParaRPr lang="en-US" dirty="0"/>
          </a:p>
        </p:txBody>
      </p:sp>
    </p:spTree>
    <p:extLst>
      <p:ext uri="{BB962C8B-B14F-4D97-AF65-F5344CB8AC3E}">
        <p14:creationId xmlns:p14="http://schemas.microsoft.com/office/powerpoint/2010/main" val="32358482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several years, the national Incident Management Situation Report (IMSR) has illustrated the confusion inherent in reporting wildland fires in the “Multiple Objectives” era.</a:t>
            </a:r>
          </a:p>
          <a:p>
            <a:r>
              <a:rPr lang="en-US" dirty="0"/>
              <a:t>For the past three years, fire managers have had the ability to manage a fire for simultaneous, multiple objectives.</a:t>
            </a:r>
          </a:p>
          <a:p>
            <a:r>
              <a:rPr lang="en-US" dirty="0"/>
              <a:t>Part of a fire could be receiving suppression action, while another part of the same fire might be under monitoring only.</a:t>
            </a:r>
          </a:p>
          <a:p>
            <a:r>
              <a:rPr lang="en-US" dirty="0"/>
              <a:t>This complicated reporting of those fires, because metrics like “percent contained” is not meaningful if the fire is only being monitored.</a:t>
            </a:r>
          </a:p>
          <a:p>
            <a:r>
              <a:rPr lang="en-US" dirty="0"/>
              <a:t>The </a:t>
            </a:r>
            <a:r>
              <a:rPr lang="en-US" u="sng" dirty="0"/>
              <a:t>number</a:t>
            </a:r>
            <a:r>
              <a:rPr lang="en-US" dirty="0"/>
              <a:t> of large fires being managed under a multiple objective strategy was the only information the IMSR disclosed about these fires.  It was impossible to tell (from a national perspective) how much land these fires were burning, how many resources were assigned to these fires, and the status of these fires.</a:t>
            </a:r>
          </a:p>
        </p:txBody>
      </p:sp>
      <p:sp>
        <p:nvSpPr>
          <p:cNvPr id="4" name="Slide Number Placeholder 3"/>
          <p:cNvSpPr>
            <a:spLocks noGrp="1"/>
          </p:cNvSpPr>
          <p:nvPr>
            <p:ph type="sldNum" sz="quarter" idx="10"/>
          </p:nvPr>
        </p:nvSpPr>
        <p:spPr/>
        <p:txBody>
          <a:bodyPr/>
          <a:lstStyle/>
          <a:p>
            <a:fld id="{DE8A8668-8364-41E2-B97D-BEBBE4942E39}" type="slidenum">
              <a:rPr lang="en-US" smtClean="0"/>
              <a:t>59</a:t>
            </a:fld>
            <a:endParaRPr lang="en-US" dirty="0"/>
          </a:p>
        </p:txBody>
      </p:sp>
    </p:spTree>
    <p:extLst>
      <p:ext uri="{BB962C8B-B14F-4D97-AF65-F5344CB8AC3E}">
        <p14:creationId xmlns:p14="http://schemas.microsoft.com/office/powerpoint/2010/main" val="135055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a:t>There are several national interagency initiatives underway to help us address the challenges that we are facing.  The National Cohesive Wildland Fire Management Strategy and NWCG Work Force Succession planning effort are two of the key ones.   Through the joint effort of the Cohesive Strategy we can bring attention to policies and actions needed to strategically approach the issue of effective wildland fire mitigation and response.   We can restore and maintain resilient landscapes, create fire adapted communities and provide the right response to fire while protecting our fire fighters and the general public.   The NWCG work force succession effort is creating a strategy to ensure that interagency fire staffing needs are met including staffing and management of incident management teams for the future.  Once again your role in implementation of these initiatives, supporting fire management activities during the 2012 Fire Seasons, and telling our story will be pivotal to our continued success.  Have a great day.  Thanks. </a:t>
            </a:r>
            <a:endParaRPr lang="en-US" dirty="0" smtClean="0"/>
          </a:p>
          <a:p>
            <a:pPr defTabSz="914277">
              <a:defRPr/>
            </a:pPr>
            <a:endParaRPr lang="en-US" dirty="0" smtClean="0"/>
          </a:p>
          <a:p>
            <a:pPr defTabSz="914277">
              <a:defRPr/>
            </a:pPr>
            <a:r>
              <a:rPr lang="en-US" dirty="0" smtClean="0"/>
              <a:t>Cue!</a:t>
            </a:r>
          </a:p>
          <a:p>
            <a:pPr defTabSz="914277">
              <a:defRPr/>
            </a:pPr>
            <a:r>
              <a:rPr lang="en-US" dirty="0" smtClean="0"/>
              <a:t>4/24/12</a:t>
            </a:r>
            <a:endParaRPr lang="en-US" dirty="0"/>
          </a:p>
          <a:p>
            <a:endParaRPr lang="en-US" dirty="0"/>
          </a:p>
        </p:txBody>
      </p:sp>
      <p:sp>
        <p:nvSpPr>
          <p:cNvPr id="4" name="Slide Number Placeholder 3"/>
          <p:cNvSpPr>
            <a:spLocks noGrp="1"/>
          </p:cNvSpPr>
          <p:nvPr>
            <p:ph type="sldNum" sz="quarter" idx="10"/>
          </p:nvPr>
        </p:nvSpPr>
        <p:spPr/>
        <p:txBody>
          <a:bodyPr/>
          <a:lstStyle/>
          <a:p>
            <a:fld id="{2FF4CCF6-EF0C-4B44-9A4F-35260C7EBE63}" type="slidenum">
              <a:rPr lang="en-US" smtClean="0"/>
              <a:pPr/>
              <a:t>6</a:t>
            </a:fld>
            <a:endParaRPr lang="en-US" dirty="0"/>
          </a:p>
        </p:txBody>
      </p:sp>
    </p:spTree>
    <p:extLst>
      <p:ext uri="{BB962C8B-B14F-4D97-AF65-F5344CB8AC3E}">
        <p14:creationId xmlns:p14="http://schemas.microsoft.com/office/powerpoint/2010/main" val="3170626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IMSR is going to include a new table called “Other Fires.”</a:t>
            </a:r>
          </a:p>
          <a:p>
            <a:endParaRPr lang="en-US" dirty="0" smtClean="0"/>
          </a:p>
          <a:p>
            <a:r>
              <a:rPr lang="en-US" dirty="0" smtClean="0"/>
              <a:t>This </a:t>
            </a:r>
            <a:r>
              <a:rPr lang="en-US" dirty="0"/>
              <a:t>table will summarize information about large fires being managed for other than full suppression.</a:t>
            </a:r>
          </a:p>
          <a:p>
            <a:endParaRPr lang="en-US" dirty="0" smtClean="0"/>
          </a:p>
          <a:p>
            <a:r>
              <a:rPr lang="en-US" dirty="0" smtClean="0"/>
              <a:t>The </a:t>
            </a:r>
            <a:r>
              <a:rPr lang="en-US" dirty="0"/>
              <a:t>table will disclose these fires by geographic area and will show the cumulative acres burned; crews assigned; engines assigned; helicopters assigned; and total personnel assigned.  </a:t>
            </a:r>
            <a:r>
              <a:rPr lang="en-US" i="1" dirty="0"/>
              <a:t>These metrics will reflect Other Fire activity by geographic area, not by individual fire.</a:t>
            </a:r>
            <a:endParaRPr lang="en-US" dirty="0"/>
          </a:p>
          <a:p>
            <a:endParaRPr lang="en-US" dirty="0" smtClean="0"/>
          </a:p>
          <a:p>
            <a:r>
              <a:rPr lang="en-US" dirty="0" smtClean="0"/>
              <a:t>This </a:t>
            </a:r>
            <a:r>
              <a:rPr lang="en-US" dirty="0"/>
              <a:t>table will be updated every Thursday, which means new information will be posted in the Friday version of the IMSR (during normal IMSR reporting periods).</a:t>
            </a:r>
          </a:p>
          <a:p>
            <a:endParaRPr lang="en-US" dirty="0"/>
          </a:p>
        </p:txBody>
      </p:sp>
      <p:sp>
        <p:nvSpPr>
          <p:cNvPr id="4" name="Slide Number Placeholder 3"/>
          <p:cNvSpPr>
            <a:spLocks noGrp="1"/>
          </p:cNvSpPr>
          <p:nvPr>
            <p:ph type="sldNum" sz="quarter" idx="10"/>
          </p:nvPr>
        </p:nvSpPr>
        <p:spPr/>
        <p:txBody>
          <a:bodyPr/>
          <a:lstStyle/>
          <a:p>
            <a:fld id="{DE8A8668-8364-41E2-B97D-BEBBE4942E39}" type="slidenum">
              <a:rPr lang="en-US" smtClean="0"/>
              <a:t>60</a:t>
            </a:fld>
            <a:endParaRPr lang="en-US" dirty="0"/>
          </a:p>
        </p:txBody>
      </p:sp>
    </p:spTree>
    <p:extLst>
      <p:ext uri="{BB962C8B-B14F-4D97-AF65-F5344CB8AC3E}">
        <p14:creationId xmlns:p14="http://schemas.microsoft.com/office/powerpoint/2010/main" val="30855356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IMSR is changed depends on changes to the 209.  We’ll probably start seeing the new table in the IMSR in May, but that’s not etched in stone.</a:t>
            </a:r>
          </a:p>
          <a:p>
            <a:endParaRPr lang="en-US" dirty="0" smtClean="0"/>
          </a:p>
          <a:p>
            <a:r>
              <a:rPr lang="en-US" dirty="0" smtClean="0"/>
              <a:t>In summary, the IMSR has had one hand tied behind its back due to the reporting system.  It hasn’t told us very much about large fires being managed for objectives other than full suppression.  But a new table in the IMSR—called “Other Fires”—should help alleviate that issue.</a:t>
            </a:r>
            <a:endParaRPr lang="en-US" dirty="0"/>
          </a:p>
        </p:txBody>
      </p:sp>
      <p:sp>
        <p:nvSpPr>
          <p:cNvPr id="4" name="Slide Number Placeholder 3"/>
          <p:cNvSpPr>
            <a:spLocks noGrp="1"/>
          </p:cNvSpPr>
          <p:nvPr>
            <p:ph type="sldNum" sz="quarter" idx="10"/>
          </p:nvPr>
        </p:nvSpPr>
        <p:spPr/>
        <p:txBody>
          <a:bodyPr/>
          <a:lstStyle/>
          <a:p>
            <a:fld id="{DE8A8668-8364-41E2-B97D-BEBBE4942E39}" type="slidenum">
              <a:rPr lang="en-US" smtClean="0"/>
              <a:t>61</a:t>
            </a:fld>
            <a:endParaRPr lang="en-US" dirty="0"/>
          </a:p>
        </p:txBody>
      </p:sp>
    </p:spTree>
    <p:extLst>
      <p:ext uri="{BB962C8B-B14F-4D97-AF65-F5344CB8AC3E}">
        <p14:creationId xmlns:p14="http://schemas.microsoft.com/office/powerpoint/2010/main" val="10760303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Large fires may attract more attention this year than they normally do.  Candidates for elected office sometimes seize the news value of large fires during an election year.  </a:t>
            </a:r>
          </a:p>
          <a:p>
            <a:pPr lvl="0"/>
            <a:endParaRPr lang="en-US" dirty="0" smtClean="0"/>
          </a:p>
          <a:p>
            <a:pPr lvl="0"/>
            <a:r>
              <a:rPr lang="en-US" dirty="0" smtClean="0"/>
              <a:t>Discuss </a:t>
            </a:r>
            <a:r>
              <a:rPr lang="en-US" dirty="0"/>
              <a:t>VIP visits with your host agency when you are inbriefing. Make sure the local administrator and PAO have communicated their expectations for handling visits or requests from candidates to the team.</a:t>
            </a:r>
          </a:p>
          <a:p>
            <a:pPr lvl="0"/>
            <a:r>
              <a:rPr lang="en-US" dirty="0"/>
              <a:t>Watch out for ideological debates.  Fringe candidates may attack peripheral issues related to your fire to get their names in the news.  Stay in your lane.  You represent the incident, not the local Forest, National Park, etc.  Let the local unit explain their policies.</a:t>
            </a:r>
          </a:p>
          <a:p>
            <a:pPr lvl="0"/>
            <a:endParaRPr lang="en-US" dirty="0" smtClean="0"/>
          </a:p>
          <a:p>
            <a:pPr lvl="0"/>
            <a:r>
              <a:rPr lang="en-US" dirty="0" smtClean="0"/>
              <a:t>A </a:t>
            </a:r>
            <a:r>
              <a:rPr lang="en-US" dirty="0"/>
              <a:t>helicopter flight requested just to let a VIP take a look at the fire may not be mission-critical.  But if a seat on an operational recon flight is available, then it may be appropriate for a passenger to go.</a:t>
            </a:r>
          </a:p>
          <a:p>
            <a:pPr lvl="0"/>
            <a:endParaRPr lang="en-US" dirty="0" smtClean="0"/>
          </a:p>
          <a:p>
            <a:pPr lvl="0"/>
            <a:r>
              <a:rPr lang="en-US" dirty="0" smtClean="0"/>
              <a:t>Always </a:t>
            </a:r>
            <a:r>
              <a:rPr lang="en-US" dirty="0"/>
              <a:t>be willing to teach elected officials and candidates about wildland fire.  If they want to learn why a fire is burning especially fiercely, or how a collection of resources work together to contain a 10,000 acre fire, take the time to explain.  </a:t>
            </a:r>
          </a:p>
          <a:p>
            <a:endParaRPr lang="en-US" dirty="0"/>
          </a:p>
        </p:txBody>
      </p:sp>
      <p:sp>
        <p:nvSpPr>
          <p:cNvPr id="4" name="Slide Number Placeholder 3"/>
          <p:cNvSpPr>
            <a:spLocks noGrp="1"/>
          </p:cNvSpPr>
          <p:nvPr>
            <p:ph type="sldNum" sz="quarter" idx="10"/>
          </p:nvPr>
        </p:nvSpPr>
        <p:spPr/>
        <p:txBody>
          <a:bodyPr/>
          <a:lstStyle/>
          <a:p>
            <a:fld id="{DE8A8668-8364-41E2-B97D-BEBBE4942E39}" type="slidenum">
              <a:rPr lang="en-US" smtClean="0"/>
              <a:t>62</a:t>
            </a:fld>
            <a:endParaRPr lang="en-US" dirty="0"/>
          </a:p>
        </p:txBody>
      </p:sp>
    </p:spTree>
    <p:extLst>
      <p:ext uri="{BB962C8B-B14F-4D97-AF65-F5344CB8AC3E}">
        <p14:creationId xmlns:p14="http://schemas.microsoft.com/office/powerpoint/2010/main" val="11651332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defTabSz="931598">
              <a:defRPr/>
            </a:pPr>
            <a:r>
              <a:rPr lang="en-US" dirty="0"/>
              <a:t>You can work as a PIOF(T) as long as you have an initiated task book and an annual refresher. Training and task book must be completed to be fully qualified. Task books expire 3 years from date of your first trainee assignment</a:t>
            </a:r>
            <a:r>
              <a:rPr lang="en-US" dirty="0" smtClean="0"/>
              <a:t>.</a:t>
            </a:r>
          </a:p>
          <a:p>
            <a:pPr defTabSz="931598">
              <a:defRPr/>
            </a:pPr>
            <a:endParaRPr lang="en-US" dirty="0" smtClean="0"/>
          </a:p>
          <a:p>
            <a:r>
              <a:rPr lang="en-US" dirty="0"/>
              <a:t>Several NIMS “I” and “IS” courses are now required for BLM red-carded PIOs.  (For BIA, those requirements will be formalized in September.)  The NIMS course requirement applies to new PIOFs or PIOFs and PIO2s seeking to advance their qualifications.  Those already qualified do not need to go back and get these courses.</a:t>
            </a:r>
          </a:p>
          <a:p>
            <a:r>
              <a:rPr lang="en-US" dirty="0"/>
              <a:t> </a:t>
            </a:r>
          </a:p>
          <a:p>
            <a:r>
              <a:rPr lang="en-US" b="1" dirty="0"/>
              <a:t>Key point:</a:t>
            </a:r>
            <a:r>
              <a:rPr lang="en-US" dirty="0"/>
              <a:t>  If you are a non-Forest Service carded PIO, some new training is going to be required by October this year.  The required courses are all offered online.</a:t>
            </a:r>
          </a:p>
          <a:p>
            <a:pPr defTabSz="931598">
              <a:defRPr/>
            </a:pPr>
            <a:endParaRPr lang="en-US" dirty="0" smtClean="0"/>
          </a:p>
          <a:p>
            <a:pPr defTabSz="931598">
              <a:defRPr/>
            </a:pPr>
            <a:endParaRPr lang="en-US" dirty="0" smtClean="0"/>
          </a:p>
          <a:p>
            <a:pPr defTabSz="931598">
              <a:defRPr/>
            </a:pPr>
            <a:endParaRPr lang="en-US" dirty="0"/>
          </a:p>
          <a:p>
            <a:pPr defTabSz="931598">
              <a:defRPr/>
            </a:pPr>
            <a:r>
              <a:rPr lang="en-US" dirty="0"/>
              <a:t>If DOI carded PIOs don’t get the I and IS courses done in time, you may find your PIO qualification in suspension.  Talk to your unit training officer or the person who maintains your quals in IQCS for more information.  Best advice:  get these course (online) done and get a copy of the completion certificate to your training officer.</a:t>
            </a:r>
          </a:p>
          <a:p>
            <a:endParaRPr lang="en-US" dirty="0" smtClean="0"/>
          </a:p>
        </p:txBody>
      </p:sp>
      <p:sp>
        <p:nvSpPr>
          <p:cNvPr id="46084" name="Slide Number Placeholder 3"/>
          <p:cNvSpPr>
            <a:spLocks noGrp="1"/>
          </p:cNvSpPr>
          <p:nvPr>
            <p:ph type="sldNum" sz="quarter" idx="5"/>
          </p:nvPr>
        </p:nvSpPr>
        <p:spPr>
          <a:noFill/>
        </p:spPr>
        <p:txBody>
          <a:bodyPr/>
          <a:lstStyle/>
          <a:p>
            <a:fld id="{7FD3BFEE-7B0F-4635-8D6E-8EAA33EA1213}" type="slidenum">
              <a:rPr lang="en-US" smtClean="0"/>
              <a:pPr/>
              <a:t>63</a:t>
            </a:fld>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heard a reminder from field PIOs that plain, clear English is the vaccine that inoculates communicators from the deadly disease called jargon.  A lot of the people we provide information for don’t understand our jargon.</a:t>
            </a:r>
          </a:p>
          <a:p>
            <a:r>
              <a:rPr lang="en-US" dirty="0"/>
              <a:t> </a:t>
            </a:r>
          </a:p>
          <a:p>
            <a:r>
              <a:rPr lang="en-US" dirty="0"/>
              <a:t>For example, would you understand this if you were Joe Rancher or Jane Q. Public?</a:t>
            </a:r>
          </a:p>
          <a:p>
            <a:r>
              <a:rPr lang="en-US" dirty="0"/>
              <a:t> </a:t>
            </a:r>
          </a:p>
          <a:p>
            <a:r>
              <a:rPr lang="en-US" dirty="0"/>
              <a:t>“The IMT has deployed crews along the fire’s heel and leeward flanks to construct indirect line and conduct backfiring ops as RH and other airmass indicators dictate.”</a:t>
            </a:r>
          </a:p>
          <a:p>
            <a:r>
              <a:rPr lang="en-US" dirty="0"/>
              <a:t> </a:t>
            </a:r>
          </a:p>
          <a:p>
            <a:r>
              <a:rPr lang="en-US" dirty="0"/>
              <a:t>Or how about this?</a:t>
            </a:r>
          </a:p>
          <a:p>
            <a:r>
              <a:rPr lang="en-US" dirty="0"/>
              <a:t> </a:t>
            </a:r>
          </a:p>
          <a:p>
            <a:r>
              <a:rPr lang="en-US" dirty="0"/>
              <a:t>“We’re managing about 40% of this fire for resource benefits, while the remainder is being managed under a long duration, full suppression framework.”</a:t>
            </a:r>
          </a:p>
          <a:p>
            <a:r>
              <a:rPr lang="en-US" dirty="0"/>
              <a:t> </a:t>
            </a:r>
          </a:p>
          <a:p>
            <a:r>
              <a:rPr lang="en-US" dirty="0"/>
              <a:t>We are in an era where fire managers can choose to manage many fires for </a:t>
            </a:r>
            <a:r>
              <a:rPr lang="en-US" i="1" dirty="0"/>
              <a:t>resource benefits</a:t>
            </a:r>
            <a:r>
              <a:rPr lang="en-US" dirty="0"/>
              <a:t>.  We commonly use terms like </a:t>
            </a:r>
            <a:r>
              <a:rPr lang="en-US" i="1" dirty="0"/>
              <a:t>multiple objectives, full suppression</a:t>
            </a:r>
            <a:r>
              <a:rPr lang="en-US" dirty="0"/>
              <a:t>, </a:t>
            </a:r>
            <a:r>
              <a:rPr lang="en-US" i="1" dirty="0"/>
              <a:t>limited suppression</a:t>
            </a:r>
            <a:r>
              <a:rPr lang="en-US" dirty="0"/>
              <a:t> and </a:t>
            </a:r>
            <a:r>
              <a:rPr lang="en-US" i="1" dirty="0"/>
              <a:t>point protection</a:t>
            </a:r>
            <a:r>
              <a:rPr lang="en-US" dirty="0"/>
              <a:t>.</a:t>
            </a:r>
          </a:p>
          <a:p>
            <a:r>
              <a:rPr lang="en-US" dirty="0"/>
              <a:t> </a:t>
            </a:r>
          </a:p>
          <a:p>
            <a:r>
              <a:rPr lang="en-US" dirty="0"/>
              <a:t>Though many of our audiences understand these (and other) terms, many others do not, so let’s remember to communicate clearly.  And let’s help our ICs and other members of command and general staff communicate clearly when they are representing our fires.</a:t>
            </a:r>
          </a:p>
          <a:p>
            <a:r>
              <a:rPr lang="en-US" dirty="0"/>
              <a:t> </a:t>
            </a:r>
          </a:p>
          <a:p>
            <a:r>
              <a:rPr lang="en-US" u="sng" dirty="0">
                <a:hlinkClick r:id="rId3"/>
              </a:rPr>
              <a:t>www.plainlanguage.gov</a:t>
            </a:r>
            <a:r>
              <a:rPr lang="en-US" dirty="0"/>
              <a:t> is a good resource for improving your writing.</a:t>
            </a:r>
          </a:p>
          <a:p>
            <a:endParaRPr lang="en-US" dirty="0"/>
          </a:p>
        </p:txBody>
      </p:sp>
      <p:sp>
        <p:nvSpPr>
          <p:cNvPr id="4" name="Slide Number Placeholder 3"/>
          <p:cNvSpPr>
            <a:spLocks noGrp="1"/>
          </p:cNvSpPr>
          <p:nvPr>
            <p:ph type="sldNum" sz="quarter" idx="10"/>
          </p:nvPr>
        </p:nvSpPr>
        <p:spPr/>
        <p:txBody>
          <a:bodyPr/>
          <a:lstStyle/>
          <a:p>
            <a:fld id="{DE8A8668-8364-41E2-B97D-BEBBE4942E39}" type="slidenum">
              <a:rPr lang="en-US" smtClean="0"/>
              <a:t>64</a:t>
            </a:fld>
            <a:endParaRPr lang="en-US" dirty="0"/>
          </a:p>
        </p:txBody>
      </p:sp>
    </p:spTree>
    <p:extLst>
      <p:ext uri="{BB962C8B-B14F-4D97-AF65-F5344CB8AC3E}">
        <p14:creationId xmlns:p14="http://schemas.microsoft.com/office/powerpoint/2010/main" val="32110958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there, it has a lot of stuff, and you should be familiar with it.</a:t>
            </a:r>
          </a:p>
          <a:p>
            <a:r>
              <a:rPr lang="en-US" dirty="0"/>
              <a:t> </a:t>
            </a:r>
          </a:p>
          <a:p>
            <a:r>
              <a:rPr lang="en-US" u="sng" dirty="0">
                <a:hlinkClick r:id="rId3"/>
              </a:rPr>
              <a:t>http://www.nifc.gov/PIO_bb/pio_main.html</a:t>
            </a:r>
            <a:endParaRPr lang="en-US" dirty="0"/>
          </a:p>
          <a:p>
            <a:r>
              <a:rPr lang="en-US" dirty="0"/>
              <a:t> </a:t>
            </a:r>
          </a:p>
          <a:p>
            <a:r>
              <a:rPr lang="en-US" dirty="0"/>
              <a:t>The PIO Bulletin Board was created as an aid to PIOs of all kinds.  It has information every PIO can use (like wildland fire statistics, media interview guides, and fact sheets on a variety of issues).  The PIO BB also has a plethora of agency-specific information (like agency talking points, tool kits for communication issues, and incident organizers).  </a:t>
            </a:r>
          </a:p>
          <a:p>
            <a:r>
              <a:rPr lang="en-US" dirty="0"/>
              <a:t>If you’ve never visited the PIO BB, we’d encourage you to spend five to ten minutes exploring the site.  We think you’ll be glad you did.</a:t>
            </a:r>
          </a:p>
          <a:p>
            <a:endParaRPr lang="en-US" dirty="0"/>
          </a:p>
        </p:txBody>
      </p:sp>
      <p:sp>
        <p:nvSpPr>
          <p:cNvPr id="4" name="Slide Number Placeholder 3"/>
          <p:cNvSpPr>
            <a:spLocks noGrp="1"/>
          </p:cNvSpPr>
          <p:nvPr>
            <p:ph type="sldNum" sz="quarter" idx="10"/>
          </p:nvPr>
        </p:nvSpPr>
        <p:spPr/>
        <p:txBody>
          <a:bodyPr/>
          <a:lstStyle/>
          <a:p>
            <a:fld id="{DE8A8668-8364-41E2-B97D-BEBBE4942E39}" type="slidenum">
              <a:rPr lang="en-US" smtClean="0"/>
              <a:t>65</a:t>
            </a:fld>
            <a:endParaRPr lang="en-US" dirty="0"/>
          </a:p>
        </p:txBody>
      </p:sp>
    </p:spTree>
    <p:extLst>
      <p:ext uri="{BB962C8B-B14F-4D97-AF65-F5344CB8AC3E}">
        <p14:creationId xmlns:p14="http://schemas.microsoft.com/office/powerpoint/2010/main" val="1246274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smtClean="0"/>
              <a:t>Thank</a:t>
            </a:r>
            <a:r>
              <a:rPr lang="en-US" baseline="0" dirty="0" smtClean="0"/>
              <a:t> you, Randy!</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a spot</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time to take a few questions</a:t>
            </a:r>
            <a:r>
              <a:rPr lang="en-US" sz="1200" kern="1200" baseline="0" dirty="0" smtClean="0">
                <a:solidFill>
                  <a:schemeClr val="tx1"/>
                </a:solidFill>
                <a:effectLst/>
                <a:latin typeface="+mn-lt"/>
                <a:ea typeface="+mn-ea"/>
                <a:cs typeface="+mn-cs"/>
              </a:rPr>
              <a:t> and we </a:t>
            </a:r>
            <a:r>
              <a:rPr lang="en-US" sz="1200" kern="1200" dirty="0" smtClean="0">
                <a:solidFill>
                  <a:schemeClr val="tx1"/>
                </a:solidFill>
                <a:effectLst/>
                <a:latin typeface="+mn-lt"/>
                <a:ea typeface="+mn-ea"/>
                <a:cs typeface="+mn-cs"/>
              </a:rPr>
              <a:t>do have some questions lined up.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will address as many questions as we can in the time remaining.  If we are unable to answer your question, we will get back to you.  We will also roll up the questions received and post the questions and answers on PIO Bulletin Board.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your</a:t>
            </a:r>
            <a:r>
              <a:rPr lang="en-US" sz="1200" kern="1200" baseline="0" dirty="0" smtClean="0">
                <a:solidFill>
                  <a:schemeClr val="tx1"/>
                </a:solidFill>
                <a:effectLst/>
                <a:latin typeface="+mn-lt"/>
                <a:ea typeface="+mn-ea"/>
                <a:cs typeface="+mn-cs"/>
              </a:rPr>
              <a:t> screen you’ll see the Control Panel.  </a:t>
            </a:r>
            <a:r>
              <a:rPr lang="en-US" sz="1200" kern="1200" dirty="0" smtClean="0">
                <a:solidFill>
                  <a:schemeClr val="tx1"/>
                </a:solidFill>
                <a:effectLst/>
                <a:latin typeface="+mn-lt"/>
                <a:ea typeface="+mn-ea"/>
                <a:cs typeface="+mn-cs"/>
              </a:rPr>
              <a:t>If you have already queued up a question, great!</a:t>
            </a:r>
            <a:r>
              <a:rPr lang="en-US" sz="1200" kern="1200" baseline="0" dirty="0" smtClean="0">
                <a:solidFill>
                  <a:schemeClr val="tx1"/>
                </a:solidFill>
                <a:effectLst/>
                <a:latin typeface="+mn-lt"/>
                <a:ea typeface="+mn-ea"/>
                <a:cs typeface="+mn-cs"/>
              </a:rPr>
              <a:t>  Or you can </a:t>
            </a:r>
            <a:r>
              <a:rPr lang="en-US" sz="1200" kern="1200" dirty="0" smtClean="0">
                <a:solidFill>
                  <a:schemeClr val="tx1"/>
                </a:solidFill>
                <a:effectLst/>
                <a:latin typeface="+mn-lt"/>
                <a:ea typeface="+mn-ea"/>
                <a:cs typeface="+mn-cs"/>
              </a:rPr>
              <a:t>type in your question</a:t>
            </a:r>
            <a:r>
              <a:rPr lang="en-US" sz="1200" kern="1200" baseline="0" dirty="0" smtClean="0">
                <a:solidFill>
                  <a:schemeClr val="tx1"/>
                </a:solidFill>
                <a:effectLst/>
                <a:latin typeface="+mn-lt"/>
                <a:ea typeface="+mn-ea"/>
                <a:cs typeface="+mn-cs"/>
              </a:rPr>
              <a:t> now.  Again, </a:t>
            </a:r>
            <a:r>
              <a:rPr lang="en-US" sz="1200" kern="1200" dirty="0" smtClean="0">
                <a:solidFill>
                  <a:schemeClr val="tx1"/>
                </a:solidFill>
                <a:effectLst/>
                <a:latin typeface="+mn-lt"/>
                <a:ea typeface="+mn-ea"/>
                <a:cs typeface="+mn-cs"/>
              </a:rPr>
              <a:t>please let us know what organization / agency you are with and if you would like a specific presenter to answer your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Great</a:t>
            </a:r>
            <a:r>
              <a:rPr lang="en-US" sz="1200" kern="1200" baseline="0" dirty="0" smtClean="0">
                <a:solidFill>
                  <a:schemeClr val="tx1"/>
                </a:solidFill>
                <a:effectLst/>
                <a:latin typeface="+mn-lt"/>
                <a:ea typeface="+mn-ea"/>
                <a:cs typeface="+mn-cs"/>
              </a:rPr>
              <a:t>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Cue!</a:t>
            </a:r>
            <a:endParaRPr lang="en-US" sz="1200" kern="1200" dirty="0" smtClean="0">
              <a:solidFill>
                <a:schemeClr val="tx1"/>
              </a:solidFill>
              <a:effectLst/>
              <a:latin typeface="+mn-lt"/>
              <a:ea typeface="+mn-ea"/>
              <a:cs typeface="+mn-cs"/>
            </a:endParaRPr>
          </a:p>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07"/>
            <a:endParaRPr lang="en-US" dirty="0" smtClean="0"/>
          </a:p>
          <a:p>
            <a:pPr defTabSz="947607"/>
            <a:r>
              <a:rPr lang="en-US" dirty="0" smtClean="0"/>
              <a:t>In closing, a big thanks</a:t>
            </a:r>
            <a:r>
              <a:rPr lang="en-US" baseline="0" dirty="0" smtClean="0"/>
              <a:t> to all of our speakers.  And an extra special thanks to the cast behind the scenes who were critical in producing this webinar.  It was a team effort. </a:t>
            </a:r>
          </a:p>
          <a:p>
            <a:pPr defTabSz="947607"/>
            <a:endParaRPr lang="en-US" baseline="0" dirty="0" smtClean="0"/>
          </a:p>
          <a:p>
            <a:pPr defTabSz="947607"/>
            <a:r>
              <a:rPr lang="en-US" baseline="0" dirty="0" smtClean="0"/>
              <a:t>And  thank you for your </a:t>
            </a:r>
            <a:r>
              <a:rPr lang="en-US" dirty="0" smtClean="0"/>
              <a:t>participation in the webinar today.  Your input</a:t>
            </a:r>
            <a:r>
              <a:rPr lang="en-US" baseline="0" dirty="0" smtClean="0"/>
              <a:t> and </a:t>
            </a:r>
            <a:r>
              <a:rPr lang="en-US" dirty="0" smtClean="0"/>
              <a:t>participation enables</a:t>
            </a:r>
            <a:r>
              <a:rPr lang="en-US" baseline="0" dirty="0" smtClean="0"/>
              <a:t> us all to be successful. </a:t>
            </a:r>
          </a:p>
          <a:p>
            <a:pPr defTabSz="947607"/>
            <a:endParaRPr lang="en-US" baseline="0" dirty="0" smtClean="0"/>
          </a:p>
          <a:p>
            <a:pPr defTabSz="947607"/>
            <a:r>
              <a:rPr lang="en-US" dirty="0" smtClean="0"/>
              <a:t>This webinar has been recorded and will be posted on the NIFC website on the PIO bulletin board at the URL on the slide within the next two</a:t>
            </a:r>
            <a:r>
              <a:rPr lang="en-US" baseline="0" dirty="0" smtClean="0"/>
              <a:t> </a:t>
            </a:r>
            <a:r>
              <a:rPr lang="en-US" dirty="0" smtClean="0"/>
              <a:t>weeks.  Be sure to</a:t>
            </a:r>
            <a:r>
              <a:rPr lang="en-US" baseline="0" dirty="0" smtClean="0"/>
              <a:t> </a:t>
            </a:r>
            <a:r>
              <a:rPr lang="en-US" dirty="0" smtClean="0"/>
              <a:t>check the PIO bulletin board for other information throughout</a:t>
            </a:r>
            <a:r>
              <a:rPr lang="en-US" baseline="0" dirty="0" smtClean="0"/>
              <a:t> the summer fire season. </a:t>
            </a:r>
            <a:endParaRPr lang="en-US" dirty="0" smtClean="0"/>
          </a:p>
          <a:p>
            <a:pPr defTabSz="947607"/>
            <a:endParaRPr lang="en-US" dirty="0" smtClean="0"/>
          </a:p>
          <a:p>
            <a:pPr defTabSz="947607"/>
            <a:r>
              <a:rPr lang="en-US" dirty="0" smtClean="0"/>
              <a:t>Before we sign</a:t>
            </a:r>
            <a:r>
              <a:rPr lang="en-US" baseline="0" dirty="0" smtClean="0"/>
              <a:t> off – a reminder to take care of yourself, your colleagues and the communities you are serving.  Safety begins with each and every one of us. </a:t>
            </a:r>
            <a:endParaRPr lang="en-US" dirty="0" smtClean="0"/>
          </a:p>
          <a:p>
            <a:pPr defTabSz="947607"/>
            <a:endParaRPr lang="en-US" dirty="0" smtClean="0"/>
          </a:p>
          <a:p>
            <a:pPr defTabSz="947607"/>
            <a:r>
              <a:rPr lang="en-US" dirty="0" smtClean="0"/>
              <a:t>Thanks again, everybody, and enjoy the rest of your day!</a:t>
            </a:r>
          </a:p>
          <a:p>
            <a:pPr defTabSz="947607"/>
            <a:endParaRPr lang="en-US" dirty="0" smtClean="0"/>
          </a:p>
          <a:p>
            <a:pPr defTabSz="947607"/>
            <a:endParaRPr lang="en-US" dirty="0" smtClean="0"/>
          </a:p>
        </p:txBody>
      </p:sp>
      <p:sp>
        <p:nvSpPr>
          <p:cNvPr id="4" name="Slide Number Placeholder 3"/>
          <p:cNvSpPr>
            <a:spLocks noGrp="1"/>
          </p:cNvSpPr>
          <p:nvPr>
            <p:ph type="sldNum" sz="quarter" idx="10"/>
          </p:nvPr>
        </p:nvSpPr>
        <p:spPr/>
        <p:txBody>
          <a:bodyPr/>
          <a:lstStyle/>
          <a:p>
            <a:fld id="{F7CA30DD-A89E-4C34-A489-9AFD6B4566A3}" type="slidenum">
              <a:rPr lang="en-US" smtClean="0"/>
              <a:pPr/>
              <a:t>67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Thanks Dan. </a:t>
            </a:r>
          </a:p>
          <a:p>
            <a:endParaRPr lang="en-US" baseline="0" dirty="0" smtClean="0"/>
          </a:p>
          <a:p>
            <a:r>
              <a:rPr lang="en-US" baseline="0" dirty="0" smtClean="0"/>
              <a:t>Next we have Jennifer Jones.</a:t>
            </a:r>
          </a:p>
          <a:p>
            <a:endParaRPr lang="en-US" baseline="0" dirty="0" smtClean="0"/>
          </a:p>
          <a:p>
            <a:pPr defTabSz="914277">
              <a:defRPr/>
            </a:pPr>
            <a:r>
              <a:rPr lang="en-US" dirty="0"/>
              <a:t>Jennifer started her career with the U.S. Forest Service in 1988 as a public affairs specialist on the Boise National Forest</a:t>
            </a:r>
            <a:r>
              <a:rPr lang="en-US" dirty="0" smtClean="0"/>
              <a:t>. She </a:t>
            </a:r>
            <a:r>
              <a:rPr lang="en-US" dirty="0"/>
              <a:t>has worked in a variety of public affairs positions with the Forest Service and the </a:t>
            </a:r>
            <a:r>
              <a:rPr lang="en-US" dirty="0" smtClean="0"/>
              <a:t>Bureau of Land Management in </a:t>
            </a:r>
            <a:r>
              <a:rPr lang="en-US" dirty="0"/>
              <a:t>Boise and Washington, D.C.  Jennifer worked for nine years as a public relations consultant </a:t>
            </a:r>
            <a:r>
              <a:rPr lang="en-US" dirty="0" smtClean="0"/>
              <a:t>before </a:t>
            </a:r>
            <a:r>
              <a:rPr lang="en-US" dirty="0"/>
              <a:t>starting her current job at NIFC in 2009.  She has worked in fire since the beginning of her career, including serving as PIO on a Type 1 Incident Management Team and chairing what is now the NWCG communication, education, and prevention committee.  Jennifer is accredited in public relations by the Public Relations Society of America and has a masters degree in public administration.</a:t>
            </a:r>
          </a:p>
          <a:p>
            <a:endParaRPr lang="en-US" baseline="0" dirty="0" smtClean="0"/>
          </a:p>
          <a:p>
            <a:r>
              <a:rPr lang="en-US" baseline="0" dirty="0" smtClean="0"/>
              <a:t>Welcome Jennifer!</a:t>
            </a:r>
          </a:p>
          <a:p>
            <a:endParaRPr lang="en-US" baseline="0" dirty="0" smtClean="0"/>
          </a:p>
          <a:p>
            <a:r>
              <a:rPr lang="en-US" baseline="0" dirty="0" smtClean="0"/>
              <a:t>Cue! </a:t>
            </a:r>
          </a:p>
          <a:p>
            <a:r>
              <a:rPr lang="en-US" baseline="0" dirty="0" smtClean="0"/>
              <a:t>4/24/12</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188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Thanks, Roberta!</a:t>
            </a:r>
          </a:p>
          <a:p>
            <a:r>
              <a:rPr lang="en-US" sz="1200" dirty="0" smtClean="0"/>
              <a:t>I’m happy to be here to present the 2012 national fire season themes and talk to you about how you can use them to help you think and speak strategically about fire whether you’re working on your home unit or on an incident. </a:t>
            </a:r>
          </a:p>
          <a:p>
            <a:endParaRPr lang="en-US" sz="1200" dirty="0" smtClean="0"/>
          </a:p>
          <a:p>
            <a:r>
              <a:rPr lang="en-US" sz="1200" dirty="0" smtClean="0"/>
              <a:t>Thinking and speaking strategically sounds kind of scary.  But it’s actually really easy.  A strategy is simply a plan to accomplish a goal.  So all we’re doing is encouraging you to have some goals and a plan in mind when you talk about fire to the public, the media, and other audiences.  It’s the opposite of winging it, if that helps.</a:t>
            </a:r>
          </a:p>
          <a:p>
            <a:endParaRPr lang="en-US" sz="1200" dirty="0" smtClean="0"/>
          </a:p>
          <a:p>
            <a:r>
              <a:rPr lang="en-US" sz="1200" dirty="0" smtClean="0"/>
              <a:t>Why is it important to think and speak strategically ?  There are lots of good reasons:</a:t>
            </a:r>
          </a:p>
          <a:p>
            <a:r>
              <a:rPr lang="en-US" sz="1200" dirty="0" smtClean="0"/>
              <a:t>First, it enables us to leverage the attention that the public, media, and other audiences pay to us during wildfires.  Aren’t there a few other things we’d like them to know about our agencies’ fire programs besides how many firefighters and aircraft we can call up?</a:t>
            </a:r>
          </a:p>
          <a:p>
            <a:pPr marL="232578" indent="-232578">
              <a:buAutoNum type="arabicPeriod" startAt="2"/>
            </a:pPr>
            <a:endParaRPr lang="en-US" sz="1200" dirty="0" smtClean="0"/>
          </a:p>
          <a:p>
            <a:r>
              <a:rPr lang="en-US" sz="1200" dirty="0" smtClean="0"/>
              <a:t>Second, it enables us to represent not only ourselves but also the entire interagency fire community in a professional manner.  Having some goals and a plan helps us resist the temptation to say or do whatever comes into our minds, which has had less than desirable results for some of us over the years!</a:t>
            </a:r>
          </a:p>
          <a:p>
            <a:endParaRPr lang="en-US" sz="1200" dirty="0" smtClean="0"/>
          </a:p>
          <a:p>
            <a:r>
              <a:rPr lang="en-US" sz="1200" dirty="0" smtClean="0"/>
              <a:t>Finally, strategic thinking and speaking can help us when we find ourselves in tough communication situations.  Having some goals and a plan gives us a place to go when we’re on the conversational road to nowhere.  I’m sure I’m not the only one who’s been there before!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2188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distributed the themes a few weeks </a:t>
            </a:r>
            <a:r>
              <a:rPr lang="en-US" dirty="0" smtClean="0"/>
              <a:t>ago, </a:t>
            </a:r>
            <a:r>
              <a:rPr lang="en-US" baseline="0" dirty="0" smtClean="0"/>
              <a:t>so many of you have probably already seen them.  If you haven’t, they’re posted on the NIFC website in the PIO bulletin board.  </a:t>
            </a:r>
          </a:p>
          <a:p>
            <a:endParaRPr lang="en-US" baseline="0" dirty="0" smtClean="0"/>
          </a:p>
          <a:p>
            <a:r>
              <a:rPr lang="en-US" dirty="0" smtClean="0"/>
              <a:t>Today, </a:t>
            </a:r>
            <a:r>
              <a:rPr lang="en-US" baseline="0" dirty="0" smtClean="0"/>
              <a:t>I’m going to talk to you about the strategic thinking behind</a:t>
            </a:r>
            <a:r>
              <a:rPr lang="en-US" dirty="0" smtClean="0"/>
              <a:t> </a:t>
            </a:r>
            <a:r>
              <a:rPr lang="en-US" baseline="0" dirty="0" smtClean="0"/>
              <a:t>the</a:t>
            </a:r>
            <a:r>
              <a:rPr lang="en-US" dirty="0" smtClean="0"/>
              <a:t> themes</a:t>
            </a:r>
            <a:r>
              <a:rPr lang="en-US" baseline="0" dirty="0" smtClean="0"/>
              <a:t>.  Hopefully, that will spur you to do some strategic thinking of your own about how to tier from</a:t>
            </a:r>
            <a:r>
              <a:rPr lang="en-US" dirty="0" smtClean="0"/>
              <a:t> them – in other words, </a:t>
            </a:r>
            <a:r>
              <a:rPr lang="en-US" baseline="0" dirty="0" smtClean="0"/>
              <a:t>flesh them out with </a:t>
            </a:r>
            <a:r>
              <a:rPr lang="en-US" dirty="0" smtClean="0"/>
              <a:t>additional information, details, and examples that pertain to your unit or to incidents you’re working on so that you can speak strategically.  </a:t>
            </a:r>
          </a:p>
          <a:p>
            <a:r>
              <a:rPr lang="en-US" baseline="0" dirty="0" smtClean="0"/>
              <a:t>  </a:t>
            </a:r>
          </a:p>
          <a:p>
            <a:r>
              <a:rPr lang="en-US" dirty="0" smtClean="0"/>
              <a:t>The themes have been approved by the National Multi-Agency Coordinating Group here at NIFC, which is comprised of representatives of the National Association of State Foresters and the U.S. Fire Administration as well as the federal wildland fire agencies.  </a:t>
            </a:r>
          </a:p>
          <a:p>
            <a:endParaRPr lang="en-US" dirty="0" smtClean="0"/>
          </a:p>
          <a:p>
            <a:r>
              <a:rPr lang="en-US" dirty="0" smtClean="0"/>
              <a:t>The themes are designed to be used by anyone who speaks about fire, regardless of what agency they’re affiliated with; where they’re located; and what level of their organization they work in.  They provide a means for the thousands of us across the country who communicate about fire to get on the same page.  However, since all of the agencies involved in wildland fire have different missions, the themes can’t really be one size fits all.  They’re meant to be tailored to fit your circumstances.  With that, let’s look at ‘</a:t>
            </a:r>
            <a:r>
              <a:rPr lang="en-US" dirty="0" err="1" smtClean="0"/>
              <a:t>em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D7B496B-DDAF-4F14-B7B3-1EF013FDFBF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9888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96398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407093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405430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8" name="Picture 7" descr="Slide6.TIF"/>
          <p:cNvPicPr>
            <a:picLocks noChangeAspect="1"/>
          </p:cNvPicPr>
          <p:nvPr userDrawn="1"/>
        </p:nvPicPr>
        <p:blipFill>
          <a:blip r:embed="rId2" cstate="email"/>
          <a:stretch>
            <a:fillRect/>
          </a:stretch>
        </p:blipFill>
        <p:spPr>
          <a:xfrm>
            <a:off x="0" y="0"/>
            <a:ext cx="9144000" cy="6858000"/>
          </a:xfrm>
          <a:prstGeom prst="rect">
            <a:avLst/>
          </a:prstGeom>
        </p:spPr>
      </p:pic>
      <p:sp>
        <p:nvSpPr>
          <p:cNvPr id="13" name="Text Placeholder 12"/>
          <p:cNvSpPr>
            <a:spLocks noGrp="1"/>
          </p:cNvSpPr>
          <p:nvPr>
            <p:ph type="body" sz="quarter" idx="13"/>
          </p:nvPr>
        </p:nvSpPr>
        <p:spPr>
          <a:xfrm>
            <a:off x="304800" y="228600"/>
            <a:ext cx="2819400" cy="1752600"/>
          </a:xfrm>
        </p:spPr>
        <p:txBody>
          <a:bodyPr/>
          <a:lstStyle>
            <a:lvl1pPr marL="0" indent="0">
              <a:buNone/>
              <a:defRPr sz="3200"/>
            </a:lvl1pPr>
          </a:lstStyle>
          <a:p>
            <a:pPr lvl="0"/>
            <a:r>
              <a:rPr lang="en-US" dirty="0" smtClean="0"/>
              <a:t>Click to edit Master text styles</a:t>
            </a:r>
          </a:p>
        </p:txBody>
      </p:sp>
      <p:sp>
        <p:nvSpPr>
          <p:cNvPr id="15" name="Text Placeholder 14"/>
          <p:cNvSpPr>
            <a:spLocks noGrp="1"/>
          </p:cNvSpPr>
          <p:nvPr>
            <p:ph type="body" sz="quarter" idx="14"/>
          </p:nvPr>
        </p:nvSpPr>
        <p:spPr>
          <a:xfrm>
            <a:off x="4038600" y="228600"/>
            <a:ext cx="47244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Picture Placeholder 16"/>
          <p:cNvSpPr>
            <a:spLocks noGrp="1"/>
          </p:cNvSpPr>
          <p:nvPr>
            <p:ph type="pic" sz="quarter" idx="15"/>
          </p:nvPr>
        </p:nvSpPr>
        <p:spPr>
          <a:xfrm>
            <a:off x="152400" y="2667000"/>
            <a:ext cx="3124200" cy="3657600"/>
          </a:xfrm>
        </p:spPr>
        <p:txBody>
          <a:bodyPr/>
          <a:lstStyle/>
          <a:p>
            <a:endParaRPr lang="en-US" dirty="0"/>
          </a:p>
        </p:txBody>
      </p:sp>
      <p:pic>
        <p:nvPicPr>
          <p:cNvPr id="7" name="Picture 6" descr="NIFCCOLO.png"/>
          <p:cNvPicPr>
            <a:picLocks noChangeAspect="1"/>
          </p:cNvPicPr>
          <p:nvPr userDrawn="1"/>
        </p:nvPicPr>
        <p:blipFill>
          <a:blip r:embed="rId3" cstate="email"/>
          <a:stretch>
            <a:fillRect/>
          </a:stretch>
        </p:blipFill>
        <p:spPr>
          <a:xfrm>
            <a:off x="8305800" y="5943600"/>
            <a:ext cx="685800" cy="6858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4">
            <a:lumMod val="50000"/>
          </a:schemeClr>
        </a:solidFill>
        <a:effectLst/>
      </p:bgPr>
    </p:bg>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solidFill>
            <a:schemeClr val="bg2">
              <a:lumMod val="1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2">
                  <a:lumMod val="75000"/>
                </a:schemeClr>
              </a:gs>
              <a:gs pos="100000">
                <a:schemeClr val="tx2">
                  <a:lumMod val="75000"/>
                  <a:lumOff val="25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05460"/>
            <a:ext cx="8183880" cy="105156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502920" y="1484496"/>
            <a:ext cx="8183880" cy="4187952"/>
          </a:xfrm>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89800"/>
            <a:ext cx="8229600" cy="853200"/>
          </a:xfrm>
        </p:spPr>
        <p:txBody>
          <a:bodyPr/>
          <a:lstStyle>
            <a:lvl1pPr algn="l">
              <a:defRPr>
                <a:solidFill>
                  <a:srgbClr val="FF9900"/>
                </a:solidFill>
                <a:effectLst>
                  <a:outerShdw blurRad="38100" dist="38100" dir="2700000" algn="tl">
                    <a:srgbClr val="000000">
                      <a:alpha val="43137"/>
                    </a:srgbClr>
                  </a:outerShdw>
                </a:effectLst>
                <a:latin typeface="Eras Demi ITC"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3542354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E45F52-B740-8348-AFBB-0BC6FEF550AC}" type="datetimeFigureOut">
              <a:rPr lang="en-US" smtClean="0">
                <a:solidFill>
                  <a:srgbClr val="E3DED1">
                    <a:shade val="50000"/>
                  </a:srgbClr>
                </a:solidFill>
              </a:rPr>
              <a:pPr/>
              <a:t>5/1/2012</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906A327-0930-C443-99B2-DDD7C845AABF}" type="slidenum">
              <a:rPr lang="en-US" smtClean="0">
                <a:solidFill>
                  <a:srgbClr val="E3DED1">
                    <a:shade val="50000"/>
                  </a:srgbClr>
                </a:solidFill>
              </a:rPr>
              <a:pPr/>
              <a:t>‹#›</a:t>
            </a:fld>
            <a:endParaRPr lang="en-US" dirty="0">
              <a:solidFill>
                <a:srgbClr val="E3DED1">
                  <a:shade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272014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lgn="l">
              <a:defRPr>
                <a:solidFill>
                  <a:srgbClr val="FF9900"/>
                </a:solidFill>
                <a:effectLst>
                  <a:outerShdw blurRad="38100" dist="38100" dir="2700000" algn="tl">
                    <a:srgbClr val="000000">
                      <a:alpha val="43137"/>
                    </a:srgbClr>
                  </a:outerShdw>
                </a:effectLst>
                <a:latin typeface="Eras Demi ITC"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182785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43095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417915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221310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50632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908B61-3FFE-4C62-93FA-6D46EBF9916B}" type="datetimeFigureOut">
              <a:rPr lang="en-US" smtClean="0"/>
              <a:t>5/1/2012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8746F3-FF64-467C-A772-75DBE64967CC}" type="slidenum">
              <a:rPr lang="en-US" smtClean="0"/>
              <a:t>‹#›</a:t>
            </a:fld>
            <a:endParaRPr lang="en-US" dirty="0"/>
          </a:p>
        </p:txBody>
      </p:sp>
    </p:spTree>
    <p:extLst>
      <p:ext uri="{BB962C8B-B14F-4D97-AF65-F5344CB8AC3E}">
        <p14:creationId xmlns:p14="http://schemas.microsoft.com/office/powerpoint/2010/main" val="243655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08830"/>
            <a:ext cx="8229600" cy="4317334"/>
          </a:xfrm>
          <a:prstGeom prst="rect">
            <a:avLst/>
          </a:prstGeom>
        </p:spPr>
        <p:txBody>
          <a:bodyPr vert="horz" lIns="91440" tIns="45720" rIns="91440" bIns="45720" rtlCol="0">
            <a:normAutofit/>
          </a:bodyPr>
          <a:lstStyle/>
          <a:p>
            <a:pPr lvl="0"/>
            <a:r>
              <a:rPr lang="en-US" dirty="0" smtClean="0"/>
              <a:t>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52400" y="76200"/>
            <a:ext cx="8826600" cy="1732629"/>
          </a:xfrm>
          <a:prstGeom prst="rect">
            <a:avLst/>
          </a:prstGeom>
        </p:spPr>
      </p:pic>
      <p:sp>
        <p:nvSpPr>
          <p:cNvPr id="8" name="Rectangle 7"/>
          <p:cNvSpPr/>
          <p:nvPr userDrawn="1"/>
        </p:nvSpPr>
        <p:spPr>
          <a:xfrm>
            <a:off x="152400" y="1481748"/>
            <a:ext cx="7086600" cy="2848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9350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solidFill>
            <a:schemeClr val="accent4">
              <a:lumMod val="50000"/>
            </a:schemeClr>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solidFill>
            <a:schemeClr val="bg2">
              <a:lumMod val="1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13" name="Title Placeholder 12"/>
          <p:cNvSpPr>
            <a:spLocks noGrp="1"/>
          </p:cNvSpPr>
          <p:nvPr>
            <p:ph type="title"/>
          </p:nvPr>
        </p:nvSpPr>
        <p:spPr>
          <a:xfrm>
            <a:off x="480060" y="403613"/>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71604" y="166639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6DE45F52-B740-8348-AFBB-0BC6FEF550AC}" type="datetimeFigureOut">
              <a:rPr lang="en-US" smtClean="0">
                <a:solidFill>
                  <a:srgbClr val="E3DED1">
                    <a:shade val="50000"/>
                  </a:srgbClr>
                </a:solidFill>
              </a:rPr>
              <a:pPr defTabSz="457200"/>
              <a:t>5/1/2012</a:t>
            </a:fld>
            <a:endParaRPr lang="en-US" dirty="0">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0906A327-0930-C443-99B2-DDD7C845AABF}" type="slidenum">
              <a:rPr lang="en-US" smtClean="0">
                <a:solidFill>
                  <a:srgbClr val="E3DED1">
                    <a:shade val="50000"/>
                  </a:srgbClr>
                </a:solidFill>
              </a:rPr>
              <a:pPr defTabSz="457200"/>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1800"/>
        </a:spcBef>
        <a:buClr>
          <a:schemeClr val="accent1"/>
        </a:buClr>
        <a:buSzPct val="80000"/>
        <a:buFont typeface="Wingdings 2"/>
        <a:buChar char=""/>
        <a:defRPr kumimoji="0" sz="2800" kern="1200">
          <a:solidFill>
            <a:schemeClr val="accent1">
              <a:lumMod val="20000"/>
              <a:lumOff val="80000"/>
            </a:schemeClr>
          </a:solidFill>
          <a:effectLst/>
          <a:latin typeface="+mn-lt"/>
          <a:ea typeface="+mn-ea"/>
          <a:cs typeface="+mn-cs"/>
        </a:defRPr>
      </a:lvl1pPr>
      <a:lvl2pPr marL="548640" indent="-201168" algn="l" rtl="0" eaLnBrk="1" latinLnBrk="0" hangingPunct="1">
        <a:spcBef>
          <a:spcPts val="1800"/>
        </a:spcBef>
        <a:buClr>
          <a:schemeClr val="accent1"/>
        </a:buClr>
        <a:buSzPct val="100000"/>
        <a:buFont typeface="Verdana"/>
        <a:buChar char="◦"/>
        <a:defRPr kumimoji="0" sz="2400" kern="1200">
          <a:solidFill>
            <a:schemeClr val="accent4">
              <a:lumMod val="40000"/>
              <a:lumOff val="60000"/>
            </a:schemeClr>
          </a:solidFill>
          <a:latin typeface="+mn-lt"/>
          <a:ea typeface="+mn-ea"/>
          <a:cs typeface="+mn-cs"/>
        </a:defRPr>
      </a:lvl2pPr>
      <a:lvl3pPr marL="786384" indent="-182880" algn="l" rtl="0" eaLnBrk="1" latinLnBrk="0" hangingPunct="1">
        <a:spcBef>
          <a:spcPts val="1800"/>
        </a:spcBef>
        <a:buClr>
          <a:schemeClr val="accent2">
            <a:tint val="85000"/>
            <a:satMod val="285000"/>
          </a:schemeClr>
        </a:buClr>
        <a:buSzPct val="100000"/>
        <a:buFont typeface="Wingdings 2"/>
        <a:buChar char=""/>
        <a:defRPr kumimoji="0" sz="2200" kern="1200">
          <a:solidFill>
            <a:schemeClr val="accent4">
              <a:lumMod val="40000"/>
              <a:lumOff val="60000"/>
            </a:schemeClr>
          </a:solidFill>
          <a:latin typeface="+mn-lt"/>
          <a:ea typeface="+mn-ea"/>
          <a:cs typeface="+mn-cs"/>
        </a:defRPr>
      </a:lvl3pPr>
      <a:lvl4pPr marL="1024128" indent="-182880" algn="l" rtl="0" eaLnBrk="1" latinLnBrk="0" hangingPunct="1">
        <a:spcBef>
          <a:spcPts val="1800"/>
        </a:spcBef>
        <a:buClr>
          <a:schemeClr val="accent2">
            <a:tint val="85000"/>
            <a:satMod val="285000"/>
          </a:schemeClr>
        </a:buClr>
        <a:buSzPct val="112000"/>
        <a:buFont typeface="Verdana"/>
        <a:buChar char="◦"/>
        <a:defRPr kumimoji="0" sz="1900" kern="1200">
          <a:solidFill>
            <a:schemeClr val="accent4">
              <a:lumMod val="40000"/>
              <a:lumOff val="60000"/>
            </a:schemeClr>
          </a:solidFill>
          <a:latin typeface="+mn-lt"/>
          <a:ea typeface="+mn-ea"/>
          <a:cs typeface="+mn-cs"/>
        </a:defRPr>
      </a:lvl4pPr>
      <a:lvl5pPr marL="1280160" indent="-182880" algn="l" rtl="0" eaLnBrk="1" latinLnBrk="0" hangingPunct="1">
        <a:spcBef>
          <a:spcPts val="1800"/>
        </a:spcBef>
        <a:buClr>
          <a:schemeClr val="accent3">
            <a:tint val="85000"/>
            <a:satMod val="275000"/>
          </a:schemeClr>
        </a:buClr>
        <a:buSzPct val="100000"/>
        <a:buFont typeface="Wingdings 2"/>
        <a:buChar char=""/>
        <a:defRPr kumimoji="0" sz="1800" kern="1200">
          <a:solidFill>
            <a:schemeClr val="accent4">
              <a:lumMod val="40000"/>
              <a:lumOff val="6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mailto:jejones@fs.fed.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eg"/><Relationship Id="rId5" Type="http://schemas.microsoft.com/office/2007/relationships/hdphoto" Target="../media/hdphoto2.wdp"/><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1.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twitter.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nifc.gov/PIO_bb/social_media.html"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50.png"/><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microsoft.com/office/2007/relationships/hdphoto" Target="../media/hdphoto5.wdp"/></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G"/><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16.xml"/><Relationship Id="rId5" Type="http://schemas.openxmlformats.org/officeDocument/2006/relationships/image" Target="../media/image64.jpg"/><Relationship Id="rId4" Type="http://schemas.openxmlformats.org/officeDocument/2006/relationships/image" Target="../media/image63.jp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5956" y="5334000"/>
            <a:ext cx="6400800" cy="1371600"/>
          </a:xfrm>
        </p:spPr>
        <p:txBody>
          <a:bodyPr/>
          <a:lstStyle/>
          <a:p>
            <a:pPr algn="r"/>
            <a:r>
              <a:rPr lang="en-US" dirty="0" smtClean="0"/>
              <a:t>PIO Pre-season Webinar</a:t>
            </a:r>
          </a:p>
          <a:p>
            <a:pPr algn="r"/>
            <a:r>
              <a:rPr lang="en-US" sz="2000" dirty="0" smtClean="0"/>
              <a:t>April 25, 2012</a:t>
            </a:r>
            <a:endParaRPr lang="en-US" sz="2000" dirty="0"/>
          </a:p>
        </p:txBody>
      </p:sp>
      <p:sp>
        <p:nvSpPr>
          <p:cNvPr id="4" name="TextBox 3"/>
          <p:cNvSpPr txBox="1"/>
          <p:nvPr/>
        </p:nvSpPr>
        <p:spPr>
          <a:xfrm>
            <a:off x="533400" y="1905000"/>
            <a:ext cx="6300123" cy="769441"/>
          </a:xfrm>
          <a:prstGeom prst="rect">
            <a:avLst/>
          </a:prstGeom>
          <a:noFill/>
        </p:spPr>
        <p:txBody>
          <a:bodyPr wrap="none" rtlCol="0">
            <a:spAutoFit/>
          </a:bodyPr>
          <a:lstStyle/>
          <a:p>
            <a:r>
              <a:rPr lang="en-US" sz="4400" b="1" spc="300" dirty="0" smtClean="0">
                <a:solidFill>
                  <a:schemeClr val="bg2">
                    <a:lumMod val="75000"/>
                  </a:schemeClr>
                </a:solidFill>
                <a:effectLst>
                  <a:outerShdw blurRad="38100" dist="38100" dir="2700000" algn="tl">
                    <a:srgbClr val="000000">
                      <a:alpha val="43137"/>
                    </a:srgbClr>
                  </a:outerShdw>
                </a:effectLst>
                <a:latin typeface="Eras Demi ITC" pitchFamily="34" charset="0"/>
                <a:ea typeface="Adobe Gothic Std B" pitchFamily="34" charset="-128"/>
                <a:cs typeface="Tahoma" pitchFamily="34" charset="0"/>
              </a:rPr>
              <a:t>Strategic Thinking...</a:t>
            </a:r>
            <a:endParaRPr lang="en-US" sz="4400" b="1" spc="300" dirty="0">
              <a:solidFill>
                <a:schemeClr val="bg2">
                  <a:lumMod val="75000"/>
                </a:schemeClr>
              </a:solidFill>
              <a:effectLst>
                <a:outerShdw blurRad="38100" dist="38100" dir="2700000" algn="tl">
                  <a:srgbClr val="000000">
                    <a:alpha val="43137"/>
                  </a:srgbClr>
                </a:outerShdw>
              </a:effectLst>
              <a:latin typeface="Eras Demi ITC" pitchFamily="34" charset="0"/>
              <a:ea typeface="Adobe Gothic Std B" pitchFamily="34" charset="-128"/>
              <a:cs typeface="Tahoma" pitchFamily="34" charset="0"/>
            </a:endParaRPr>
          </a:p>
        </p:txBody>
      </p:sp>
      <p:sp>
        <p:nvSpPr>
          <p:cNvPr id="5" name="Rectangle 4"/>
          <p:cNvSpPr/>
          <p:nvPr/>
        </p:nvSpPr>
        <p:spPr>
          <a:xfrm>
            <a:off x="504690" y="2659559"/>
            <a:ext cx="726771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smtClean="0">
                <a:ln>
                  <a:noFill/>
                </a:ln>
                <a:solidFill>
                  <a:srgbClr val="FF9900"/>
                </a:solidFill>
                <a:effectLst>
                  <a:outerShdw blurRad="38100" dist="38100" dir="2700000" algn="tl">
                    <a:srgbClr val="000000">
                      <a:alpha val="43137"/>
                    </a:srgbClr>
                  </a:outerShdw>
                </a:effectLst>
                <a:uLnTx/>
                <a:uFillTx/>
                <a:latin typeface="Eras Bold ITC" pitchFamily="34" charset="0"/>
              </a:rPr>
              <a:t>Strategic Speaking…</a:t>
            </a:r>
            <a:endParaRPr kumimoji="0" lang="en-US" sz="4400" b="0" i="0" u="none" strike="noStrike" kern="1200" cap="none" spc="300" normalizeH="0" baseline="0" noProof="0" dirty="0">
              <a:ln>
                <a:noFill/>
              </a:ln>
              <a:solidFill>
                <a:srgbClr val="FF9900"/>
              </a:solidFill>
              <a:effectLst>
                <a:outerShdw blurRad="38100" dist="38100" dir="2700000" algn="tl">
                  <a:srgbClr val="000000">
                    <a:alpha val="43137"/>
                  </a:srgbClr>
                </a:outerShdw>
              </a:effectLst>
              <a:uLnTx/>
              <a:uFillTx/>
              <a:latin typeface="Eras Bold ITC" pitchFamily="34" charset="0"/>
            </a:endParaRPr>
          </a:p>
        </p:txBody>
      </p:sp>
    </p:spTree>
    <p:extLst>
      <p:ext uri="{BB962C8B-B14F-4D97-AF65-F5344CB8AC3E}">
        <p14:creationId xmlns:p14="http://schemas.microsoft.com/office/powerpoint/2010/main" val="2061685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Jones 2009\Wallow Fire Photos\Firefighters Crews Overhead\AZ_11-06-08_01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2" y="3657600"/>
            <a:ext cx="3745382" cy="2809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Jones 2009\Wallow Fire Photos\Community-Evacs\AZ_11-06-10_004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70924" y="3657600"/>
            <a:ext cx="3145320" cy="2809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p:txBody>
          <a:bodyPr>
            <a:noAutofit/>
          </a:bodyPr>
          <a:lstStyle/>
          <a:p>
            <a:pPr marL="457200" indent="-457200">
              <a:spcBef>
                <a:spcPts val="1800"/>
              </a:spcBef>
            </a:pPr>
            <a:r>
              <a:rPr lang="en-US" sz="2200" dirty="0" smtClean="0">
                <a:latin typeface="Kozuka Gothic Pro B" pitchFamily="34" charset="-128"/>
                <a:ea typeface="Kozuka Gothic Pro B" pitchFamily="34" charset="-128"/>
              </a:rPr>
              <a:t>Our </a:t>
            </a:r>
            <a:r>
              <a:rPr lang="en-US" sz="2200" dirty="0">
                <a:latin typeface="Kozuka Gothic Pro B" pitchFamily="34" charset="-128"/>
                <a:ea typeface="Kozuka Gothic Pro B" pitchFamily="34" charset="-128"/>
              </a:rPr>
              <a:t>commitment to safety is reflected in every fire management </a:t>
            </a:r>
            <a:r>
              <a:rPr lang="en-US" sz="2200" dirty="0" smtClean="0">
                <a:latin typeface="Kozuka Gothic Pro B" pitchFamily="34" charset="-128"/>
                <a:ea typeface="Kozuka Gothic Pro B" pitchFamily="34" charset="-128"/>
              </a:rPr>
              <a:t>activity.</a:t>
            </a:r>
          </a:p>
          <a:p>
            <a:pPr marL="457200" indent="-457200">
              <a:spcBef>
                <a:spcPts val="1800"/>
              </a:spcBef>
            </a:pPr>
            <a:r>
              <a:rPr lang="en-US" sz="2200" dirty="0" smtClean="0">
                <a:latin typeface="Kozuka Gothic Pro B" pitchFamily="34" charset="-128"/>
                <a:ea typeface="Kozuka Gothic Pro B" pitchFamily="34" charset="-128"/>
              </a:rPr>
              <a:t>No </a:t>
            </a:r>
            <a:r>
              <a:rPr lang="en-US" sz="2200" dirty="0">
                <a:latin typeface="Kozuka Gothic Pro B" pitchFamily="34" charset="-128"/>
                <a:ea typeface="Kozuka Gothic Pro B" pitchFamily="34" charset="-128"/>
              </a:rPr>
              <a:t>structure, or natural or cultural resource, is worth the loss of a human life.</a:t>
            </a:r>
            <a:r>
              <a:rPr lang="en-US" dirty="0">
                <a:latin typeface="Kozuka Gothic Pro B" pitchFamily="34" charset="-128"/>
                <a:ea typeface="Kozuka Gothic Pro B" pitchFamily="34" charset="-128"/>
              </a:rPr>
              <a:t/>
            </a:r>
            <a:br>
              <a:rPr lang="en-US" dirty="0">
                <a:latin typeface="Kozuka Gothic Pro B" pitchFamily="34" charset="-128"/>
                <a:ea typeface="Kozuka Gothic Pro B" pitchFamily="34" charset="-128"/>
              </a:rPr>
            </a:br>
            <a:endParaRPr lang="en-US" sz="2000" dirty="0"/>
          </a:p>
        </p:txBody>
      </p:sp>
      <p:sp>
        <p:nvSpPr>
          <p:cNvPr id="6" name="Content Placeholder 6"/>
          <p:cNvSpPr txBox="1">
            <a:spLocks/>
          </p:cNvSpPr>
          <p:nvPr/>
        </p:nvSpPr>
        <p:spPr>
          <a:xfrm>
            <a:off x="304800" y="304800"/>
            <a:ext cx="82296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dirty="0" smtClean="0">
                <a:solidFill>
                  <a:srgbClr val="FF9900"/>
                </a:solidFill>
                <a:effectLst>
                  <a:outerShdw blurRad="38100" dist="38100" dir="2700000" algn="tl">
                    <a:srgbClr val="000000">
                      <a:alpha val="43137"/>
                    </a:srgbClr>
                  </a:outerShdw>
                </a:effectLst>
                <a:latin typeface="Eras Demi ITC" pitchFamily="34" charset="0"/>
                <a:ea typeface="Kozuka Gothic Pro B" pitchFamily="34" charset="-128"/>
              </a:rPr>
              <a:t>Keeping the public and firefighters safe is always our first concern.</a:t>
            </a:r>
          </a:p>
        </p:txBody>
      </p:sp>
    </p:spTree>
    <p:extLst>
      <p:ext uri="{BB962C8B-B14F-4D97-AF65-F5344CB8AC3E}">
        <p14:creationId xmlns:p14="http://schemas.microsoft.com/office/powerpoint/2010/main" val="3170367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dirty="0" smtClean="0">
                <a:latin typeface="Kozuka Gothic Pro B" pitchFamily="34" charset="-128"/>
                <a:ea typeface="Kozuka Gothic Pro B" pitchFamily="34" charset="-128"/>
              </a:rPr>
              <a:t>Many </a:t>
            </a:r>
            <a:r>
              <a:rPr lang="en-US" sz="2200" dirty="0">
                <a:latin typeface="Kozuka Gothic Pro B" pitchFamily="34" charset="-128"/>
                <a:ea typeface="Kozuka Gothic Pro B" pitchFamily="34" charset="-128"/>
              </a:rPr>
              <a:t>landscapes are out of ecological balance.  Fire is one way of helping to restore that balance and help landscapes to become more resilient to threats.</a:t>
            </a:r>
            <a:br>
              <a:rPr lang="en-US" sz="2200" dirty="0">
                <a:latin typeface="Kozuka Gothic Pro B" pitchFamily="34" charset="-128"/>
                <a:ea typeface="Kozuka Gothic Pro B" pitchFamily="34" charset="-128"/>
              </a:rPr>
            </a:br>
            <a:r>
              <a:rPr lang="en-US" sz="2200" dirty="0">
                <a:latin typeface="Kozuka Gothic Pro B" pitchFamily="34" charset="-128"/>
                <a:ea typeface="Kozuka Gothic Pro B" pitchFamily="34" charset="-128"/>
              </a:rPr>
              <a:t>	</a:t>
            </a:r>
          </a:p>
          <a:p>
            <a:r>
              <a:rPr lang="en-US" sz="2200" dirty="0" smtClean="0">
                <a:latin typeface="Kozuka Gothic Pro B" pitchFamily="34" charset="-128"/>
                <a:ea typeface="Kozuka Gothic Pro B" pitchFamily="34" charset="-128"/>
              </a:rPr>
              <a:t>Our </a:t>
            </a:r>
            <a:r>
              <a:rPr lang="en-US" sz="2200" dirty="0">
                <a:latin typeface="Kozuka Gothic Pro B" pitchFamily="34" charset="-128"/>
                <a:ea typeface="Kozuka Gothic Pro B" pitchFamily="34" charset="-128"/>
              </a:rPr>
              <a:t>focus is on </a:t>
            </a:r>
            <a:r>
              <a:rPr lang="en-US" sz="2200" dirty="0" smtClean="0">
                <a:latin typeface="Kozuka Gothic Pro B" pitchFamily="34" charset="-128"/>
                <a:ea typeface="Kozuka Gothic Pro B" pitchFamily="34" charset="-128"/>
              </a:rPr>
              <a:t>minimizing </a:t>
            </a:r>
            <a:br>
              <a:rPr lang="en-US" sz="2200" dirty="0" smtClean="0">
                <a:latin typeface="Kozuka Gothic Pro B" pitchFamily="34" charset="-128"/>
                <a:ea typeface="Kozuka Gothic Pro B" pitchFamily="34" charset="-128"/>
              </a:rPr>
            </a:br>
            <a:r>
              <a:rPr lang="en-US" sz="2200" dirty="0" smtClean="0">
                <a:latin typeface="Kozuka Gothic Pro B" pitchFamily="34" charset="-128"/>
                <a:ea typeface="Kozuka Gothic Pro B" pitchFamily="34" charset="-128"/>
              </a:rPr>
              <a:t>damage and </a:t>
            </a:r>
            <a:r>
              <a:rPr lang="en-US" sz="2200" dirty="0">
                <a:latin typeface="Kozuka Gothic Pro B" pitchFamily="34" charset="-128"/>
                <a:ea typeface="Kozuka Gothic Pro B" pitchFamily="34" charset="-128"/>
              </a:rPr>
              <a:t>maximizing the </a:t>
            </a:r>
            <a:r>
              <a:rPr lang="en-US" sz="2200" dirty="0" smtClean="0">
                <a:latin typeface="Kozuka Gothic Pro B" pitchFamily="34" charset="-128"/>
                <a:ea typeface="Kozuka Gothic Pro B" pitchFamily="34" charset="-128"/>
              </a:rPr>
              <a:t/>
            </a:r>
            <a:br>
              <a:rPr lang="en-US" sz="2200" dirty="0" smtClean="0">
                <a:latin typeface="Kozuka Gothic Pro B" pitchFamily="34" charset="-128"/>
                <a:ea typeface="Kozuka Gothic Pro B" pitchFamily="34" charset="-128"/>
              </a:rPr>
            </a:br>
            <a:r>
              <a:rPr lang="en-US" sz="2200" dirty="0" smtClean="0">
                <a:latin typeface="Kozuka Gothic Pro B" pitchFamily="34" charset="-128"/>
                <a:ea typeface="Kozuka Gothic Pro B" pitchFamily="34" charset="-128"/>
              </a:rPr>
              <a:t>benefits </a:t>
            </a:r>
            <a:r>
              <a:rPr lang="en-US" sz="2200" dirty="0">
                <a:latin typeface="Kozuka Gothic Pro B" pitchFamily="34" charset="-128"/>
                <a:ea typeface="Kozuka Gothic Pro B" pitchFamily="34" charset="-128"/>
              </a:rPr>
              <a:t>of wildland fire.  </a:t>
            </a:r>
            <a:r>
              <a:rPr lang="en-US" dirty="0">
                <a:latin typeface="Kozuka Gothic Pro B" pitchFamily="34" charset="-128"/>
                <a:ea typeface="Kozuka Gothic Pro B" pitchFamily="34" charset="-128"/>
              </a:rPr>
              <a:t/>
            </a:r>
            <a:br>
              <a:rPr lang="en-US" dirty="0">
                <a:latin typeface="Kozuka Gothic Pro B" pitchFamily="34" charset="-128"/>
                <a:ea typeface="Kozuka Gothic Pro B" pitchFamily="34" charset="-128"/>
              </a:rPr>
            </a:br>
            <a:endParaRPr lang="en-US" sz="2000" dirty="0">
              <a:latin typeface="Kozuka Gothic Pro B" pitchFamily="34" charset="-128"/>
              <a:ea typeface="Kozuka Gothic Pro B" pitchFamily="34" charset="-128"/>
            </a:endParaRPr>
          </a:p>
        </p:txBody>
      </p:sp>
      <p:pic>
        <p:nvPicPr>
          <p:cNvPr id="4" name="Picture 2" descr="C:\Jones 2009\Las Conchas Photos\Firefighting\NM_11-06-29_015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00600" y="3200400"/>
            <a:ext cx="4145075" cy="2942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04800" y="3048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en-US" dirty="0" smtClean="0">
                <a:solidFill>
                  <a:srgbClr val="FF9900"/>
                </a:solidFill>
                <a:effectLst>
                  <a:outerShdw blurRad="38100" dist="38100" dir="2700000" algn="tl">
                    <a:srgbClr val="000000">
                      <a:alpha val="43137"/>
                    </a:srgbClr>
                  </a:outerShdw>
                </a:effectLst>
                <a:latin typeface="Eras Demi ITC" pitchFamily="34" charset="0"/>
                <a:ea typeface="Kozuka Gothic Pro B" pitchFamily="34" charset="-128"/>
              </a:rPr>
              <a:t>Fire is an essential ecological process and a natural change agent.</a:t>
            </a:r>
          </a:p>
        </p:txBody>
      </p:sp>
    </p:spTree>
    <p:extLst>
      <p:ext uri="{BB962C8B-B14F-4D97-AF65-F5344CB8AC3E}">
        <p14:creationId xmlns:p14="http://schemas.microsoft.com/office/powerpoint/2010/main" val="291969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8830"/>
            <a:ext cx="8382000" cy="4317334"/>
          </a:xfrm>
        </p:spPr>
        <p:txBody>
          <a:bodyPr>
            <a:noAutofit/>
          </a:bodyPr>
          <a:lstStyle/>
          <a:p>
            <a:r>
              <a:rPr lang="en-US" sz="2000" dirty="0" smtClean="0">
                <a:latin typeface="Kozuka Gothic Pro B" pitchFamily="34" charset="-128"/>
                <a:ea typeface="Kozuka Gothic Pro B" pitchFamily="34" charset="-128"/>
              </a:rPr>
              <a:t>Wildfires </a:t>
            </a:r>
            <a:r>
              <a:rPr lang="en-US" sz="2000" dirty="0">
                <a:latin typeface="Kozuka Gothic Pro B" pitchFamily="34" charset="-128"/>
                <a:ea typeface="Kozuka Gothic Pro B" pitchFamily="34" charset="-128"/>
              </a:rPr>
              <a:t>know no boundaries.  The response to wildfire will be coordinated among all affected agencies and landowners.</a:t>
            </a:r>
            <a:br>
              <a:rPr lang="en-US" sz="2000" dirty="0">
                <a:latin typeface="Kozuka Gothic Pro B" pitchFamily="34" charset="-128"/>
                <a:ea typeface="Kozuka Gothic Pro B" pitchFamily="34" charset="-128"/>
              </a:rPr>
            </a:br>
            <a:endParaRPr lang="en-US" sz="2000" dirty="0" smtClean="0">
              <a:latin typeface="Kozuka Gothic Pro B" pitchFamily="34" charset="-128"/>
              <a:ea typeface="Kozuka Gothic Pro B" pitchFamily="34" charset="-128"/>
            </a:endParaRPr>
          </a:p>
          <a:p>
            <a:r>
              <a:rPr lang="en-US" sz="2000" dirty="0" smtClean="0">
                <a:latin typeface="Kozuka Gothic Pro B" pitchFamily="34" charset="-128"/>
                <a:ea typeface="Kozuka Gothic Pro B" pitchFamily="34" charset="-128"/>
              </a:rPr>
              <a:t>Pooling </a:t>
            </a:r>
            <a:r>
              <a:rPr lang="en-US" sz="2000" dirty="0">
                <a:latin typeface="Kozuka Gothic Pro B" pitchFamily="34" charset="-128"/>
                <a:ea typeface="Kozuka Gothic Pro B" pitchFamily="34" charset="-128"/>
              </a:rPr>
              <a:t>our resources helps keep costs down and effectiveness up.</a:t>
            </a:r>
            <a:br>
              <a:rPr lang="en-US" sz="2000" dirty="0">
                <a:latin typeface="Kozuka Gothic Pro B" pitchFamily="34" charset="-128"/>
                <a:ea typeface="Kozuka Gothic Pro B" pitchFamily="34" charset="-128"/>
              </a:rPr>
            </a:br>
            <a:r>
              <a:rPr lang="en-US" sz="2000" dirty="0">
                <a:latin typeface="Kozuka Gothic Pro B" pitchFamily="34" charset="-128"/>
                <a:ea typeface="Kozuka Gothic Pro B" pitchFamily="34" charset="-128"/>
              </a:rPr>
              <a:t>	</a:t>
            </a:r>
            <a:r>
              <a:rPr lang="en-US" dirty="0">
                <a:latin typeface="Kozuka Gothic Pro B" pitchFamily="34" charset="-128"/>
                <a:ea typeface="Kozuka Gothic Pro B" pitchFamily="34" charset="-128"/>
              </a:rPr>
              <a:t/>
            </a:r>
            <a:br>
              <a:rPr lang="en-US" dirty="0">
                <a:latin typeface="Kozuka Gothic Pro B" pitchFamily="34" charset="-128"/>
                <a:ea typeface="Kozuka Gothic Pro B" pitchFamily="34" charset="-128"/>
              </a:rPr>
            </a:br>
            <a:endParaRPr lang="en-US" sz="2000" dirty="0">
              <a:latin typeface="Kozuka Gothic Pro B" pitchFamily="34" charset="-128"/>
              <a:ea typeface="Kozuka Gothic Pro B" pitchFamily="34" charset="-128"/>
            </a:endParaRPr>
          </a:p>
        </p:txBody>
      </p:sp>
      <p:pic>
        <p:nvPicPr>
          <p:cNvPr id="4100" name="Picture 4" descr="C:\Jones 2009\Las Conchas Photos\Engines-Tenders-Vehicles\NM_11-06-29_017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4341" y="4899473"/>
            <a:ext cx="2125108" cy="15938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Jones 2009\Las Conchas Photos\Engines-Tenders-Vehicles\NM_11-06-29_035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6095" y="4574446"/>
            <a:ext cx="2125108" cy="15938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Jones 2009\Las Conchas Photos\Engines-Tenders-Vehicles\NM_11-07-01_0975.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6393756" y="4574445"/>
            <a:ext cx="2125108" cy="15938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3" name="Picture 7" descr="C:\Jones 2009\Las Conchas Photos\Engines-Tenders-Vehicles\NM_11-07-03_056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51241" y="3246253"/>
            <a:ext cx="1593831" cy="2125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C:\Jones 2009\Wallow Fire Photos\Engines Apparatus Water Tenders\AZ_11-06-12_031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36456" y="3523153"/>
            <a:ext cx="2125108" cy="15938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7" name="Picture 11" descr="C:\Jones 2009\Las Conchas Photos\Engines-Tenders-Vehicles\NM_11-07-03_0666.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15000" y="3291599"/>
            <a:ext cx="2143959" cy="16078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304800" y="304060"/>
            <a:ext cx="8229600" cy="11629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3"/>
            </a:pPr>
            <a:r>
              <a:rPr lang="en-US" dirty="0" smtClean="0">
                <a:solidFill>
                  <a:srgbClr val="FF9900"/>
                </a:solidFill>
                <a:effectLst>
                  <a:outerShdw blurRad="38100" dist="38100" dir="2700000" algn="tl">
                    <a:srgbClr val="000000">
                      <a:alpha val="43137"/>
                    </a:srgbClr>
                  </a:outerShdw>
                </a:effectLst>
                <a:latin typeface="Eras Demi ITC" pitchFamily="34" charset="0"/>
                <a:ea typeface="Kozuka Gothic Pro B" pitchFamily="34" charset="-128"/>
              </a:rPr>
              <a:t>Teamwork and cooperation are essential in managing wildfire.</a:t>
            </a:r>
            <a:r>
              <a:rPr lang="en-US" dirty="0" smtClean="0">
                <a:latin typeface="Eras Demi ITC" pitchFamily="34" charset="0"/>
                <a:ea typeface="Kozuka Gothic Pro B" pitchFamily="34" charset="-128"/>
              </a:rPr>
              <a:t/>
            </a:r>
            <a:br>
              <a:rPr lang="en-US" dirty="0" smtClean="0">
                <a:latin typeface="Eras Demi ITC" pitchFamily="34" charset="0"/>
                <a:ea typeface="Kozuka Gothic Pro B" pitchFamily="34" charset="-128"/>
              </a:rPr>
            </a:br>
            <a:endParaRPr lang="en-US" dirty="0">
              <a:latin typeface="Eras Demi ITC" pitchFamily="34" charset="0"/>
              <a:ea typeface="Kozuka Gothic Pro B" pitchFamily="34" charset="-128"/>
            </a:endParaRPr>
          </a:p>
        </p:txBody>
      </p:sp>
    </p:spTree>
    <p:extLst>
      <p:ext uri="{BB962C8B-B14F-4D97-AF65-F5344CB8AC3E}">
        <p14:creationId xmlns:p14="http://schemas.microsoft.com/office/powerpoint/2010/main" val="73725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4"/>
          </a:xfrm>
        </p:spPr>
        <p:txBody>
          <a:bodyPr>
            <a:normAutofit/>
          </a:bodyPr>
          <a:lstStyle/>
          <a:p>
            <a:pPr marL="514350" indent="-457200"/>
            <a:r>
              <a:rPr lang="en-US" sz="2200" dirty="0" smtClean="0">
                <a:latin typeface="Kozuka Gothic Pro B" pitchFamily="34" charset="-128"/>
                <a:ea typeface="Kozuka Gothic Pro B" pitchFamily="34" charset="-128"/>
              </a:rPr>
              <a:t>Our </a:t>
            </a:r>
            <a:r>
              <a:rPr lang="en-US" sz="2200" dirty="0">
                <a:latin typeface="Kozuka Gothic Pro B" pitchFamily="34" charset="-128"/>
                <a:ea typeface="Kozuka Gothic Pro B" pitchFamily="34" charset="-128"/>
              </a:rPr>
              <a:t>response to wildfire is based on its potential ecological, </a:t>
            </a:r>
            <a:r>
              <a:rPr lang="en-US" sz="2200" dirty="0" smtClean="0">
                <a:latin typeface="Kozuka Gothic Pro B" pitchFamily="34" charset="-128"/>
                <a:ea typeface="Kozuka Gothic Pro B" pitchFamily="34" charset="-128"/>
              </a:rPr>
              <a:t>social </a:t>
            </a:r>
            <a:r>
              <a:rPr lang="en-US" sz="2200" dirty="0">
                <a:latin typeface="Kozuka Gothic Pro B" pitchFamily="34" charset="-128"/>
                <a:ea typeface="Kozuka Gothic Pro B" pitchFamily="34" charset="-128"/>
              </a:rPr>
              <a:t>and legal consequences</a:t>
            </a:r>
            <a:r>
              <a:rPr lang="en-US" sz="2200" dirty="0" smtClean="0">
                <a:latin typeface="Kozuka Gothic Pro B" pitchFamily="34" charset="-128"/>
                <a:ea typeface="Kozuka Gothic Pro B" pitchFamily="34" charset="-128"/>
              </a:rPr>
              <a:t>.</a:t>
            </a:r>
          </a:p>
          <a:p>
            <a:pPr marL="914400" lvl="1" indent="-457200"/>
            <a:endParaRPr lang="en-US" sz="1800" dirty="0" smtClean="0">
              <a:latin typeface="Kozuka Gothic Pro B" pitchFamily="34" charset="-128"/>
              <a:ea typeface="Kozuka Gothic Pro B" pitchFamily="34" charset="-128"/>
            </a:endParaRPr>
          </a:p>
          <a:p>
            <a:pPr marL="514350" indent="-457200"/>
            <a:r>
              <a:rPr lang="en-US" sz="2200" dirty="0" smtClean="0">
                <a:latin typeface="Kozuka Gothic Pro B" pitchFamily="34" charset="-128"/>
                <a:ea typeface="Kozuka Gothic Pro B" pitchFamily="34" charset="-128"/>
              </a:rPr>
              <a:t>Fires </a:t>
            </a:r>
            <a:r>
              <a:rPr lang="en-US" sz="2200" dirty="0">
                <a:latin typeface="Kozuka Gothic Pro B" pitchFamily="34" charset="-128"/>
                <a:ea typeface="Kozuka Gothic Pro B" pitchFamily="34" charset="-128"/>
              </a:rPr>
              <a:t>that threaten life, </a:t>
            </a:r>
            <a:r>
              <a:rPr lang="en-US" sz="2200" dirty="0" smtClean="0">
                <a:latin typeface="Kozuka Gothic Pro B" pitchFamily="34" charset="-128"/>
                <a:ea typeface="Kozuka Gothic Pro B" pitchFamily="34" charset="-128"/>
              </a:rPr>
              <a:t/>
            </a:r>
            <a:br>
              <a:rPr lang="en-US" sz="2200" dirty="0" smtClean="0">
                <a:latin typeface="Kozuka Gothic Pro B" pitchFamily="34" charset="-128"/>
                <a:ea typeface="Kozuka Gothic Pro B" pitchFamily="34" charset="-128"/>
              </a:rPr>
            </a:br>
            <a:r>
              <a:rPr lang="en-US" sz="2200" dirty="0" smtClean="0">
                <a:latin typeface="Kozuka Gothic Pro B" pitchFamily="34" charset="-128"/>
                <a:ea typeface="Kozuka Gothic Pro B" pitchFamily="34" charset="-128"/>
              </a:rPr>
              <a:t>property </a:t>
            </a:r>
            <a:r>
              <a:rPr lang="en-US" sz="2200" dirty="0">
                <a:latin typeface="Kozuka Gothic Pro B" pitchFamily="34" charset="-128"/>
                <a:ea typeface="Kozuka Gothic Pro B" pitchFamily="34" charset="-128"/>
              </a:rPr>
              <a:t>and important </a:t>
            </a:r>
            <a:r>
              <a:rPr lang="en-US" sz="2200" dirty="0" smtClean="0">
                <a:latin typeface="Kozuka Gothic Pro B" pitchFamily="34" charset="-128"/>
                <a:ea typeface="Kozuka Gothic Pro B" pitchFamily="34" charset="-128"/>
              </a:rPr>
              <a:t/>
            </a:r>
            <a:br>
              <a:rPr lang="en-US" sz="2200" dirty="0" smtClean="0">
                <a:latin typeface="Kozuka Gothic Pro B" pitchFamily="34" charset="-128"/>
                <a:ea typeface="Kozuka Gothic Pro B" pitchFamily="34" charset="-128"/>
              </a:rPr>
            </a:br>
            <a:r>
              <a:rPr lang="en-US" sz="2200" dirty="0" smtClean="0">
                <a:latin typeface="Kozuka Gothic Pro B" pitchFamily="34" charset="-128"/>
                <a:ea typeface="Kozuka Gothic Pro B" pitchFamily="34" charset="-128"/>
              </a:rPr>
              <a:t>natural </a:t>
            </a:r>
            <a:r>
              <a:rPr lang="en-US" sz="2200" dirty="0">
                <a:latin typeface="Kozuka Gothic Pro B" pitchFamily="34" charset="-128"/>
                <a:ea typeface="Kozuka Gothic Pro B" pitchFamily="34" charset="-128"/>
              </a:rPr>
              <a:t>and cultural </a:t>
            </a:r>
            <a:r>
              <a:rPr lang="en-US" sz="2200" dirty="0" smtClean="0">
                <a:latin typeface="Kozuka Gothic Pro B" pitchFamily="34" charset="-128"/>
                <a:ea typeface="Kozuka Gothic Pro B" pitchFamily="34" charset="-128"/>
              </a:rPr>
              <a:t/>
            </a:r>
            <a:br>
              <a:rPr lang="en-US" sz="2200" dirty="0" smtClean="0">
                <a:latin typeface="Kozuka Gothic Pro B" pitchFamily="34" charset="-128"/>
                <a:ea typeface="Kozuka Gothic Pro B" pitchFamily="34" charset="-128"/>
              </a:rPr>
            </a:br>
            <a:r>
              <a:rPr lang="en-US" sz="2200" dirty="0" smtClean="0">
                <a:latin typeface="Kozuka Gothic Pro B" pitchFamily="34" charset="-128"/>
                <a:ea typeface="Kozuka Gothic Pro B" pitchFamily="34" charset="-128"/>
              </a:rPr>
              <a:t>resources </a:t>
            </a:r>
            <a:r>
              <a:rPr lang="en-US" sz="2200" dirty="0">
                <a:latin typeface="Kozuka Gothic Pro B" pitchFamily="34" charset="-128"/>
                <a:ea typeface="Kozuka Gothic Pro B" pitchFamily="34" charset="-128"/>
              </a:rPr>
              <a:t>will be put out </a:t>
            </a:r>
            <a:r>
              <a:rPr lang="en-US" sz="2200" dirty="0" smtClean="0">
                <a:latin typeface="Kozuka Gothic Pro B" pitchFamily="34" charset="-128"/>
                <a:ea typeface="Kozuka Gothic Pro B" pitchFamily="34" charset="-128"/>
              </a:rPr>
              <a:t/>
            </a:r>
            <a:br>
              <a:rPr lang="en-US" sz="2200" dirty="0" smtClean="0">
                <a:latin typeface="Kozuka Gothic Pro B" pitchFamily="34" charset="-128"/>
                <a:ea typeface="Kozuka Gothic Pro B" pitchFamily="34" charset="-128"/>
              </a:rPr>
            </a:br>
            <a:r>
              <a:rPr lang="en-US" sz="2200" dirty="0" smtClean="0">
                <a:latin typeface="Kozuka Gothic Pro B" pitchFamily="34" charset="-128"/>
                <a:ea typeface="Kozuka Gothic Pro B" pitchFamily="34" charset="-128"/>
              </a:rPr>
              <a:t>as </a:t>
            </a:r>
            <a:r>
              <a:rPr lang="en-US" sz="2200" dirty="0">
                <a:latin typeface="Kozuka Gothic Pro B" pitchFamily="34" charset="-128"/>
                <a:ea typeface="Kozuka Gothic Pro B" pitchFamily="34" charset="-128"/>
              </a:rPr>
              <a:t>safely and </a:t>
            </a:r>
            <a:r>
              <a:rPr lang="en-US" sz="2200" dirty="0" smtClean="0">
                <a:latin typeface="Kozuka Gothic Pro B" pitchFamily="34" charset="-128"/>
                <a:ea typeface="Kozuka Gothic Pro B" pitchFamily="34" charset="-128"/>
              </a:rPr>
              <a:t>quickly</a:t>
            </a:r>
            <a:br>
              <a:rPr lang="en-US" sz="2200" dirty="0" smtClean="0">
                <a:latin typeface="Kozuka Gothic Pro B" pitchFamily="34" charset="-128"/>
                <a:ea typeface="Kozuka Gothic Pro B" pitchFamily="34" charset="-128"/>
              </a:rPr>
            </a:br>
            <a:r>
              <a:rPr lang="en-US" sz="2200" dirty="0" smtClean="0">
                <a:latin typeface="Kozuka Gothic Pro B" pitchFamily="34" charset="-128"/>
                <a:ea typeface="Kozuka Gothic Pro B" pitchFamily="34" charset="-128"/>
              </a:rPr>
              <a:t>as possible</a:t>
            </a:r>
            <a:r>
              <a:rPr lang="en-US" sz="2200" dirty="0">
                <a:latin typeface="Kozuka Gothic Pro B" pitchFamily="34" charset="-128"/>
                <a:ea typeface="Kozuka Gothic Pro B" pitchFamily="34" charset="-128"/>
              </a:rPr>
              <a:t>.</a:t>
            </a:r>
            <a:r>
              <a:rPr lang="en-US" sz="2000" dirty="0">
                <a:latin typeface="Kozuka Gothic Pro B" pitchFamily="34" charset="-128"/>
                <a:ea typeface="Kozuka Gothic Pro B" pitchFamily="34" charset="-128"/>
              </a:rPr>
              <a:t/>
            </a:r>
            <a:br>
              <a:rPr lang="en-US" sz="2000" dirty="0">
                <a:latin typeface="Kozuka Gothic Pro B" pitchFamily="34" charset="-128"/>
                <a:ea typeface="Kozuka Gothic Pro B" pitchFamily="34" charset="-128"/>
              </a:rPr>
            </a:br>
            <a:r>
              <a:rPr lang="en-US" sz="2000" dirty="0">
                <a:latin typeface="Kozuka Gothic Pro B" pitchFamily="34" charset="-128"/>
                <a:ea typeface="Kozuka Gothic Pro B" pitchFamily="34" charset="-128"/>
              </a:rPr>
              <a:t>	</a:t>
            </a:r>
            <a:br>
              <a:rPr lang="en-US" sz="2000" dirty="0">
                <a:latin typeface="Kozuka Gothic Pro B" pitchFamily="34" charset="-128"/>
                <a:ea typeface="Kozuka Gothic Pro B" pitchFamily="34" charset="-128"/>
              </a:rPr>
            </a:br>
            <a:endParaRPr lang="en-US" sz="2000" dirty="0">
              <a:latin typeface="Kozuka Gothic Pro B" pitchFamily="34" charset="-128"/>
              <a:ea typeface="Kozuka Gothic Pro B" pitchFamily="34" charset="-128"/>
            </a:endParaRPr>
          </a:p>
        </p:txBody>
      </p:sp>
      <p:pic>
        <p:nvPicPr>
          <p:cNvPr id="4" name="Picture 2" descr="F:\Aerials-Caldwell-Bug Ck\WY_11-08-07_068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3124200"/>
            <a:ext cx="4228245" cy="3266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52400" y="152400"/>
            <a:ext cx="89154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buFont typeface="+mj-lt"/>
              <a:buAutoNum type="arabicPeriod" startAt="4"/>
            </a:pPr>
            <a:r>
              <a:rPr lang="en-US" dirty="0" smtClean="0">
                <a:solidFill>
                  <a:srgbClr val="FF9900"/>
                </a:solidFill>
                <a:effectLst>
                  <a:outerShdw blurRad="38100" dist="38100" dir="2700000" algn="tl">
                    <a:srgbClr val="000000">
                      <a:alpha val="43137"/>
                    </a:srgbClr>
                  </a:outerShdw>
                </a:effectLst>
                <a:latin typeface="Eras Demi ITC" pitchFamily="34" charset="0"/>
                <a:ea typeface="Kozuka Gothic Pro B" pitchFamily="34" charset="-128"/>
              </a:rPr>
              <a:t>Fires are managed in different ways.  The same fire may have several objectives, which can change as the fire spreads.</a:t>
            </a:r>
          </a:p>
        </p:txBody>
      </p:sp>
    </p:spTree>
    <p:extLst>
      <p:ext uri="{BB962C8B-B14F-4D97-AF65-F5344CB8AC3E}">
        <p14:creationId xmlns:p14="http://schemas.microsoft.com/office/powerpoint/2010/main" val="124339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8138" y="1598622"/>
            <a:ext cx="8240618" cy="469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152400"/>
            <a:ext cx="8839200" cy="1676400"/>
          </a:xfrm>
        </p:spPr>
        <p:txBody>
          <a:bodyPr>
            <a:noAutofit/>
          </a:bodyPr>
          <a:lstStyle/>
          <a:p>
            <a:pPr marL="514350" indent="-514350">
              <a:buFont typeface="+mj-lt"/>
              <a:buAutoNum type="arabicPeriod" startAt="5"/>
            </a:pPr>
            <a:r>
              <a:rPr lang="en-US" sz="3000" dirty="0" smtClean="0">
                <a:solidFill>
                  <a:srgbClr val="FF9900"/>
                </a:solidFill>
                <a:latin typeface="Eras Demi ITC" pitchFamily="34" charset="0"/>
              </a:rPr>
              <a:t>Fire </a:t>
            </a:r>
            <a:r>
              <a:rPr lang="en-US" sz="3000" dirty="0">
                <a:solidFill>
                  <a:srgbClr val="FF9900"/>
                </a:solidFill>
                <a:latin typeface="Eras Demi ITC" pitchFamily="34" charset="0"/>
              </a:rPr>
              <a:t>seasons are influenced by several factors including weather, the amount and condition of fuels and sources of ignition</a:t>
            </a:r>
            <a:r>
              <a:rPr lang="en-US" sz="3000" dirty="0" smtClean="0">
                <a:solidFill>
                  <a:srgbClr val="FF9900"/>
                </a:solidFill>
                <a:latin typeface="Eras Demi ITC" pitchFamily="34" charset="0"/>
              </a:rPr>
              <a:t>.</a:t>
            </a:r>
            <a:r>
              <a:rPr lang="en-US" sz="3000" dirty="0">
                <a:latin typeface="Eras Demi ITC" pitchFamily="34" charset="0"/>
              </a:rPr>
              <a:t>		</a:t>
            </a:r>
            <a:br>
              <a:rPr lang="en-US" sz="3000" dirty="0">
                <a:latin typeface="Eras Demi ITC" pitchFamily="34" charset="0"/>
              </a:rPr>
            </a:br>
            <a:endParaRPr lang="en-US" sz="3000" dirty="0">
              <a:latin typeface="Eras Demi ITC" pitchFamily="34" charset="0"/>
            </a:endParaRPr>
          </a:p>
        </p:txBody>
      </p:sp>
      <p:grpSp>
        <p:nvGrpSpPr>
          <p:cNvPr id="4" name="Group 3"/>
          <p:cNvGrpSpPr/>
          <p:nvPr/>
        </p:nvGrpSpPr>
        <p:grpSpPr>
          <a:xfrm rot="493634">
            <a:off x="4724399" y="1759665"/>
            <a:ext cx="3941956" cy="2743200"/>
            <a:chOff x="4724400" y="2133600"/>
            <a:chExt cx="3941956" cy="2743200"/>
          </a:xfrm>
        </p:grpSpPr>
        <p:sp>
          <p:nvSpPr>
            <p:cNvPr id="2" name="Rectangle 1"/>
            <p:cNvSpPr/>
            <p:nvPr/>
          </p:nvSpPr>
          <p:spPr>
            <a:xfrm>
              <a:off x="4724400" y="2133600"/>
              <a:ext cx="3941956" cy="27432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4803354" y="2171700"/>
              <a:ext cx="3784047"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spcBef>
                  <a:spcPts val="1200"/>
                </a:spcBef>
                <a:buNone/>
              </a:pPr>
              <a:r>
                <a:rPr lang="en-US" sz="2400" dirty="0" smtClean="0">
                  <a:solidFill>
                    <a:schemeClr val="accent3">
                      <a:lumMod val="60000"/>
                      <a:lumOff val="40000"/>
                    </a:schemeClr>
                  </a:solidFill>
                </a:rPr>
                <a:t>This year’s fire season is especially challenging to forecast. Conditions have not been typical. We expect above-average activity in some areas, but it’s too early to determine exactly where.</a:t>
              </a:r>
              <a:br>
                <a:rPr lang="en-US" sz="2400" dirty="0" smtClean="0">
                  <a:solidFill>
                    <a:schemeClr val="accent3">
                      <a:lumMod val="60000"/>
                      <a:lumOff val="40000"/>
                    </a:schemeClr>
                  </a:solidFill>
                </a:rPr>
              </a:br>
              <a:r>
                <a:rPr lang="en-US" sz="2400" dirty="0" smtClean="0">
                  <a:solidFill>
                    <a:schemeClr val="accent3">
                      <a:lumMod val="60000"/>
                      <a:lumOff val="40000"/>
                    </a:schemeClr>
                  </a:solidFill>
                </a:rPr>
                <a:t>		</a:t>
              </a:r>
              <a:br>
                <a:rPr lang="en-US" sz="2400" dirty="0" smtClean="0">
                  <a:solidFill>
                    <a:schemeClr val="accent3">
                      <a:lumMod val="60000"/>
                      <a:lumOff val="40000"/>
                    </a:schemeClr>
                  </a:solidFill>
                </a:rPr>
              </a:br>
              <a:endParaRPr lang="en-US" sz="2400" dirty="0">
                <a:solidFill>
                  <a:schemeClr val="accent3">
                    <a:lumMod val="60000"/>
                    <a:lumOff val="40000"/>
                  </a:schemeClr>
                </a:solidFill>
              </a:endParaRPr>
            </a:p>
          </p:txBody>
        </p:sp>
      </p:grpSp>
      <p:sp>
        <p:nvSpPr>
          <p:cNvPr id="6" name="TextBox 5"/>
          <p:cNvSpPr txBox="1"/>
          <p:nvPr/>
        </p:nvSpPr>
        <p:spPr>
          <a:xfrm>
            <a:off x="1603416" y="6260068"/>
            <a:ext cx="6057171" cy="369332"/>
          </a:xfrm>
          <a:prstGeom prst="rect">
            <a:avLst/>
          </a:prstGeom>
          <a:noFill/>
        </p:spPr>
        <p:txBody>
          <a:bodyPr wrap="none" rtlCol="0">
            <a:spAutoFit/>
          </a:bodyPr>
          <a:lstStyle/>
          <a:p>
            <a:r>
              <a:rPr lang="en-US" dirty="0">
                <a:solidFill>
                  <a:schemeClr val="accent3">
                    <a:lumMod val="60000"/>
                    <a:lumOff val="40000"/>
                  </a:schemeClr>
                </a:solidFill>
              </a:rPr>
              <a:t>http://www.predictiveservices.nifc.gov/outlooks/outlooks.htm</a:t>
            </a:r>
          </a:p>
        </p:txBody>
      </p:sp>
    </p:spTree>
    <p:extLst>
      <p:ext uri="{BB962C8B-B14F-4D97-AF65-F5344CB8AC3E}">
        <p14:creationId xmlns:p14="http://schemas.microsoft.com/office/powerpoint/2010/main" val="456264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141" y="1981200"/>
            <a:ext cx="8229600" cy="4317334"/>
          </a:xfrm>
        </p:spPr>
        <p:txBody>
          <a:bodyPr>
            <a:noAutofit/>
          </a:bodyPr>
          <a:lstStyle/>
          <a:p>
            <a:r>
              <a:rPr lang="en-US" sz="2400" dirty="0" smtClean="0"/>
              <a:t>When </a:t>
            </a:r>
            <a:r>
              <a:rPr lang="en-US" sz="2400" dirty="0"/>
              <a:t>residents of a fire-prone community clear brush, trees and other flammable materials away from their home, it helps keep residents and firefighters safe.  A community that has adapted to fire is a better-protected community</a:t>
            </a:r>
            <a:r>
              <a:rPr lang="en-US" sz="2400" dirty="0" smtClean="0"/>
              <a:t>.</a:t>
            </a:r>
            <a:r>
              <a:rPr lang="en-US" sz="2400" dirty="0"/>
              <a:t>		</a:t>
            </a:r>
            <a:br>
              <a:rPr lang="en-US" sz="2400" dirty="0"/>
            </a:br>
            <a:endParaRPr lang="en-US" sz="2400" dirty="0"/>
          </a:p>
        </p:txBody>
      </p:sp>
      <p:pic>
        <p:nvPicPr>
          <p:cNvPr id="5122" name="Picture 2" descr="C:\Jones 2009\Las Conchas Photos\Comm Mtg-Cochiti Lake\NM_11-07-11_071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38599" y="3733800"/>
            <a:ext cx="4800019" cy="2852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77427" y="304800"/>
            <a:ext cx="8229600" cy="13153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buFont typeface="+mj-lt"/>
              <a:buAutoNum type="arabicPeriod" startAt="6"/>
            </a:pPr>
            <a:r>
              <a:rPr lang="en-US" dirty="0" smtClean="0">
                <a:solidFill>
                  <a:srgbClr val="FF9900"/>
                </a:solidFill>
                <a:effectLst>
                  <a:outerShdw blurRad="38100" dist="38100" dir="2700000" algn="tl">
                    <a:srgbClr val="000000">
                      <a:alpha val="43137"/>
                    </a:srgbClr>
                  </a:outerShdw>
                </a:effectLst>
                <a:latin typeface="Eras Demi ITC" pitchFamily="34" charset="0"/>
              </a:rPr>
              <a:t>Firefighters count on the public to help reduce risk.</a:t>
            </a:r>
            <a:br>
              <a:rPr lang="en-US" dirty="0" smtClean="0">
                <a:solidFill>
                  <a:srgbClr val="FF9900"/>
                </a:solidFill>
                <a:effectLst>
                  <a:outerShdw blurRad="38100" dist="38100" dir="2700000" algn="tl">
                    <a:srgbClr val="000000">
                      <a:alpha val="43137"/>
                    </a:srgbClr>
                  </a:outerShdw>
                </a:effectLst>
                <a:latin typeface="Eras Demi ITC" pitchFamily="34" charset="0"/>
              </a:rPr>
            </a:br>
            <a:r>
              <a:rPr lang="en-US" dirty="0" smtClean="0">
                <a:solidFill>
                  <a:srgbClr val="FF9900"/>
                </a:solidFill>
                <a:effectLst>
                  <a:outerShdw blurRad="38100" dist="38100" dir="2700000" algn="tl">
                    <a:srgbClr val="000000">
                      <a:alpha val="43137"/>
                    </a:srgbClr>
                  </a:outerShdw>
                </a:effectLst>
                <a:latin typeface="Eras Demi ITC" pitchFamily="34" charset="0"/>
              </a:rPr>
              <a:t>		</a:t>
            </a:r>
            <a:br>
              <a:rPr lang="en-US" dirty="0" smtClean="0">
                <a:solidFill>
                  <a:srgbClr val="FF9900"/>
                </a:solidFill>
                <a:effectLst>
                  <a:outerShdw blurRad="38100" dist="38100" dir="2700000" algn="tl">
                    <a:srgbClr val="000000">
                      <a:alpha val="43137"/>
                    </a:srgbClr>
                  </a:outerShdw>
                </a:effectLst>
                <a:latin typeface="Eras Demi ITC" pitchFamily="34" charset="0"/>
              </a:rPr>
            </a:br>
            <a:endParaRPr lang="en-US" dirty="0">
              <a:solidFill>
                <a:srgbClr val="FF9900"/>
              </a:solidFill>
              <a:effectLst>
                <a:outerShdw blurRad="38100" dist="38100" dir="2700000" algn="tl">
                  <a:srgbClr val="000000">
                    <a:alpha val="43137"/>
                  </a:srgbClr>
                </a:outerShdw>
              </a:effectLst>
              <a:latin typeface="Eras Demi ITC" pitchFamily="34" charset="0"/>
            </a:endParaRPr>
          </a:p>
        </p:txBody>
      </p:sp>
      <p:sp>
        <p:nvSpPr>
          <p:cNvPr id="6" name="Content Placeholder 2"/>
          <p:cNvSpPr txBox="1">
            <a:spLocks/>
          </p:cNvSpPr>
          <p:nvPr/>
        </p:nvSpPr>
        <p:spPr>
          <a:xfrm>
            <a:off x="304800" y="3810000"/>
            <a:ext cx="4800600" cy="2418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9725" indent="-339725"/>
            <a:r>
              <a:rPr lang="en-US" sz="2400" dirty="0" smtClean="0"/>
              <a:t>Firefighters appreciate </a:t>
            </a:r>
            <a:br>
              <a:rPr lang="en-US" sz="2400" dirty="0" smtClean="0"/>
            </a:br>
            <a:r>
              <a:rPr lang="en-US" sz="2400" dirty="0" smtClean="0"/>
              <a:t>the help given to them </a:t>
            </a:r>
            <a:br>
              <a:rPr lang="en-US" sz="2400" dirty="0" smtClean="0"/>
            </a:br>
            <a:r>
              <a:rPr lang="en-US" sz="2400" dirty="0" smtClean="0"/>
              <a:t>by people who are </a:t>
            </a:r>
            <a:br>
              <a:rPr lang="en-US" sz="2400" dirty="0" smtClean="0"/>
            </a:br>
            <a:r>
              <a:rPr lang="en-US" sz="2400" dirty="0" smtClean="0"/>
              <a:t>willing to do their part </a:t>
            </a:r>
            <a:br>
              <a:rPr lang="en-US" sz="2400" dirty="0" smtClean="0"/>
            </a:br>
            <a:r>
              <a:rPr lang="en-US" sz="2400" dirty="0" smtClean="0"/>
              <a:t>to reduce risk prior to a </a:t>
            </a:r>
            <a:br>
              <a:rPr lang="en-US" sz="2400" dirty="0" smtClean="0"/>
            </a:br>
            <a:r>
              <a:rPr lang="en-US" sz="2400" dirty="0" smtClean="0"/>
              <a:t>fire incident.</a:t>
            </a:r>
            <a:br>
              <a:rPr lang="en-US" sz="2400" dirty="0" smtClean="0"/>
            </a:br>
            <a:r>
              <a:rPr lang="en-US" sz="2400" dirty="0" smtClean="0"/>
              <a:t>		</a:t>
            </a:r>
            <a:br>
              <a:rPr lang="en-US" sz="2400" dirty="0" smtClean="0"/>
            </a:br>
            <a:endParaRPr lang="en-US" sz="2400" dirty="0"/>
          </a:p>
        </p:txBody>
      </p:sp>
    </p:spTree>
    <p:extLst>
      <p:ext uri="{BB962C8B-B14F-4D97-AF65-F5344CB8AC3E}">
        <p14:creationId xmlns:p14="http://schemas.microsoft.com/office/powerpoint/2010/main" val="1468713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Develop </a:t>
            </a:r>
            <a:r>
              <a:rPr lang="en-US" sz="2400" dirty="0"/>
              <a:t>tiered messages for your unit and/or incident.</a:t>
            </a:r>
          </a:p>
          <a:p>
            <a:endParaRPr lang="en-US" sz="2400" dirty="0"/>
          </a:p>
          <a:p>
            <a:r>
              <a:rPr lang="en-US" sz="2400" dirty="0"/>
              <a:t>Deliver tiered messages when you are speaking to  key external audiences.</a:t>
            </a:r>
          </a:p>
          <a:p>
            <a:endParaRPr lang="en-US" dirty="0"/>
          </a:p>
        </p:txBody>
      </p:sp>
      <p:sp>
        <p:nvSpPr>
          <p:cNvPr id="4" name="Content Placeholder 2"/>
          <p:cNvSpPr txBox="1">
            <a:spLocks/>
          </p:cNvSpPr>
          <p:nvPr/>
        </p:nvSpPr>
        <p:spPr>
          <a:xfrm>
            <a:off x="309239" y="292963"/>
            <a:ext cx="7844161"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FF9900"/>
                </a:solidFill>
                <a:effectLst>
                  <a:outerShdw blurRad="38100" dist="38100" dir="2700000" algn="tl">
                    <a:srgbClr val="000000">
                      <a:alpha val="43137"/>
                    </a:srgbClr>
                  </a:outerShdw>
                </a:effectLst>
                <a:latin typeface="Eras Demi ITC" pitchFamily="34" charset="0"/>
              </a:rPr>
              <a:t>How you can use the themes to think and speak strategically:</a:t>
            </a:r>
            <a:endParaRPr lang="en-US" dirty="0">
              <a:solidFill>
                <a:srgbClr val="FF9900"/>
              </a:solidFill>
              <a:effectLst>
                <a:outerShdw blurRad="38100" dist="38100" dir="2700000" algn="tl">
                  <a:srgbClr val="000000">
                    <a:alpha val="43137"/>
                  </a:srgbClr>
                </a:outerShdw>
              </a:effectLst>
              <a:latin typeface="Eras Demi ITC" pitchFamily="34" charset="0"/>
            </a:endParaRPr>
          </a:p>
        </p:txBody>
      </p:sp>
    </p:spTree>
    <p:extLst>
      <p:ext uri="{BB962C8B-B14F-4D97-AF65-F5344CB8AC3E}">
        <p14:creationId xmlns:p14="http://schemas.microsoft.com/office/powerpoint/2010/main" val="2924286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Jones 2009\Las Conchas Photos\Fire Information\NM_11-07-01_00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3150686"/>
            <a:ext cx="2605837" cy="1954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C:\Jones 2009\Las Conchas Photos\Fire Information\NM_11-06-29_0790.jp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486401" y="1474622"/>
            <a:ext cx="2605837" cy="1954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C:\Jones 2009\Las Conchas Photos\Fire Information\NM_11-07-05_002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1" y="4751222"/>
            <a:ext cx="2605837" cy="1954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idx="1"/>
          </p:nvPr>
        </p:nvSpPr>
        <p:spPr>
          <a:xfrm>
            <a:off x="685800" y="1772542"/>
            <a:ext cx="4419600" cy="4317334"/>
          </a:xfrm>
        </p:spPr>
        <p:txBody>
          <a:bodyPr>
            <a:normAutofit fontScale="92500" lnSpcReduction="20000"/>
          </a:bodyPr>
          <a:lstStyle/>
          <a:p>
            <a:pPr marL="0" indent="0" algn="ctr">
              <a:buNone/>
            </a:pPr>
            <a:r>
              <a:rPr lang="en-US" dirty="0"/>
              <a:t>Thank you for all the great work that you do in wildfire communications!</a:t>
            </a:r>
          </a:p>
          <a:p>
            <a:pPr marL="0" indent="0">
              <a:buNone/>
            </a:pPr>
            <a:endParaRPr lang="en-US" dirty="0" smtClean="0"/>
          </a:p>
          <a:p>
            <a:pPr marL="0" indent="0" algn="ctr">
              <a:buNone/>
            </a:pPr>
            <a:r>
              <a:rPr lang="en-US" dirty="0" smtClean="0"/>
              <a:t>We </a:t>
            </a:r>
            <a:r>
              <a:rPr lang="en-US" dirty="0"/>
              <a:t>are here to help!</a:t>
            </a:r>
          </a:p>
          <a:p>
            <a:pPr marL="0" indent="0" algn="ctr">
              <a:buNone/>
            </a:pPr>
            <a:endParaRPr lang="en-US" dirty="0" smtClean="0">
              <a:hlinkClick r:id="rId7"/>
            </a:endParaRPr>
          </a:p>
          <a:p>
            <a:pPr marL="0" indent="0" algn="ctr">
              <a:buNone/>
            </a:pPr>
            <a:r>
              <a:rPr lang="en-US" dirty="0" smtClean="0"/>
              <a:t>jejones@fs.fed.us</a:t>
            </a:r>
            <a:endParaRPr lang="en-US" dirty="0"/>
          </a:p>
          <a:p>
            <a:pPr marL="0" indent="0" algn="ctr">
              <a:buNone/>
            </a:pPr>
            <a:endParaRPr lang="en-US" dirty="0" smtClean="0"/>
          </a:p>
          <a:p>
            <a:pPr marL="0" indent="0" algn="ctr">
              <a:buNone/>
            </a:pPr>
            <a:r>
              <a:rPr lang="en-US" dirty="0" smtClean="0"/>
              <a:t>(</a:t>
            </a:r>
            <a:r>
              <a:rPr lang="en-US" dirty="0"/>
              <a:t>208) 387-5437</a:t>
            </a:r>
          </a:p>
          <a:p>
            <a:endParaRPr lang="en-US" dirty="0"/>
          </a:p>
          <a:p>
            <a:endParaRPr lang="en-US" dirty="0"/>
          </a:p>
          <a:p>
            <a:endParaRPr lang="en-US" dirty="0"/>
          </a:p>
        </p:txBody>
      </p:sp>
    </p:spTree>
    <p:extLst>
      <p:ext uri="{BB962C8B-B14F-4D97-AF65-F5344CB8AC3E}">
        <p14:creationId xmlns:p14="http://schemas.microsoft.com/office/powerpoint/2010/main" val="1624403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Michelle Fidler</a:t>
            </a:r>
            <a:endParaRPr lang="en-US" dirty="0"/>
          </a:p>
        </p:txBody>
      </p:sp>
      <p:pic>
        <p:nvPicPr>
          <p:cNvPr id="2" name="Content Placeholder 1"/>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733800" y="1828800"/>
            <a:ext cx="5018184" cy="4318000"/>
          </a:xfrm>
          <a:prstGeom prst="rect">
            <a:avLst/>
          </a:prstGeom>
          <a:ln>
            <a:noFill/>
          </a:ln>
          <a:effectLst>
            <a:softEdge rad="112500"/>
          </a:effectLst>
        </p:spPr>
      </p:pic>
      <p:sp>
        <p:nvSpPr>
          <p:cNvPr id="4" name="Subtitle 2"/>
          <p:cNvSpPr txBox="1">
            <a:spLocks/>
          </p:cNvSpPr>
          <p:nvPr/>
        </p:nvSpPr>
        <p:spPr>
          <a:xfrm>
            <a:off x="331124" y="3200400"/>
            <a:ext cx="3478876"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t>NPS Fire Communication and Education Specialist</a:t>
            </a:r>
            <a:endParaRPr lang="en-US" sz="2400" dirty="0"/>
          </a:p>
        </p:txBody>
      </p:sp>
    </p:spTree>
    <p:extLst>
      <p:ext uri="{BB962C8B-B14F-4D97-AF65-F5344CB8AC3E}">
        <p14:creationId xmlns:p14="http://schemas.microsoft.com/office/powerpoint/2010/main" val="192159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1524000"/>
            <a:ext cx="3374517" cy="5181600"/>
          </a:xfrm>
          <a:prstGeom prst="rect">
            <a:avLst/>
          </a:prstGeom>
          <a:ln>
            <a:noFill/>
          </a:ln>
          <a:effectLst>
            <a:softEdge rad="112500"/>
          </a:effectLst>
        </p:spPr>
      </p:pic>
      <p:sp>
        <p:nvSpPr>
          <p:cNvPr id="2" name="Title 1"/>
          <p:cNvSpPr>
            <a:spLocks noGrp="1"/>
          </p:cNvSpPr>
          <p:nvPr>
            <p:ph type="ctrTitle"/>
          </p:nvPr>
        </p:nvSpPr>
        <p:spPr>
          <a:xfrm>
            <a:off x="296333" y="307848"/>
            <a:ext cx="8763000" cy="835152"/>
          </a:xfrm>
        </p:spPr>
        <p:txBody>
          <a:bodyPr>
            <a:noAutofit/>
          </a:bodyPr>
          <a:lstStyle/>
          <a:p>
            <a:r>
              <a:rPr lang="en-US" sz="4000" dirty="0" smtClean="0">
                <a:solidFill>
                  <a:srgbClr val="FF9900"/>
                </a:solidFill>
                <a:effectLst>
                  <a:outerShdw blurRad="38100" dist="38100" dir="2700000" algn="tl">
                    <a:srgbClr val="000000">
                      <a:alpha val="43137"/>
                    </a:srgbClr>
                  </a:outerShdw>
                </a:effectLst>
                <a:latin typeface="Eras Demi ITC" pitchFamily="34" charset="0"/>
              </a:rPr>
              <a:t>A SIMPLE Approach to Social Media</a:t>
            </a:r>
            <a:endParaRPr lang="en-US" sz="4000" dirty="0">
              <a:solidFill>
                <a:srgbClr val="FF9900"/>
              </a:solidFill>
              <a:effectLst>
                <a:outerShdw blurRad="38100" dist="38100" dir="2700000" algn="tl">
                  <a:srgbClr val="000000">
                    <a:alpha val="43137"/>
                  </a:srgbClr>
                </a:outerShdw>
              </a:effectLst>
              <a:latin typeface="Eras Demi ITC" pitchFamily="34" charset="0"/>
            </a:endParaRPr>
          </a:p>
        </p:txBody>
      </p:sp>
      <p:sp>
        <p:nvSpPr>
          <p:cNvPr id="32770" name="AutoShape 2" descr="data:image/jpeg;base64,/9j/4AAQSkZJRgABAQAAAQABAAD/2wCEAAkGBhAPDxAPDw8QDg0NDxANDw0MDQ8NDA4NFBAWFBQQEhQXGyYeFxkjGRQSHy8gIycpLCwsFR4xNTAqNSYrLCkBCQoKDgwOGQ8PGiklHR0uKTQpLCwpLCwpKSwpLCwsLCkpKSktKSwpLCwpLCwsLCksKSwpKSkpKSkpLCwpLCksLP/AABEIAN4A4wMBIgACEQEDEQH/xAAbAAACAwEBAQAAAAAAAAAAAAAABgECBQQDB//EAD0QAAIBAAQJCQYGAwEBAAAAAAABAgMEBREGEiExUVJhcZETFCIyQXKBobEVFjNCksEjgoOi0eEkNGLwc//EABoBAAIDAQEAAAAAAAAAAAAAAAADAgQFAQb/xAAxEQACAQICBgkFAQEBAAAAAAAAAQIDEQQSFCExM1FSBRMiMkFhcZGhFSM0U4FisUL/2gAMAwEAAhEDEQA/APuBJAABJBDldlMa0sIo0d8YdKfkt5KMXJ2RCc4wV5Gy2UdZhrR4oSqa0qalfWfdhkR5xqk3nyX6XeWlheLKEser9mLY8c6hrx+pBzqGvH6kJXMJay8w5hLWXmGjR5iOnT5PkdedQ14/Ug51DXj9SEvmEtZeYcwlrLzO6NHmO6dPk+R051DXj9SDnUNeP1IS+YS1l5hzCWsvM5o0eYNOnyfI6c6hrx+pBzqGvH6kJfMJay8w5hLWXmd0aPMc02fJ8jpzqGvH6kHOoa8fqQl8wlrLzDmEtZeYaNHmO6bPk+R051DXj9SDnUNeP1IS+YS1l5hzCWsvMNGjzBps+T5HTnUNeP1IOdQ14/UhL5hLWXmHs+WsvM5o0eY5p0+T5HTnUNeP1IOdQ14/UhL5hLWXmHMJay8w0aPMGnT5PkdFWYa0eKPRO8RHU5rNl3O5l6G0aaieSUlsnlQPC8rOxx+vtRsPJJhWbhHGd0Z9GWbPkZtxmmr1mKsoODszQp1I1FeLLAAESYAAABBEndnJM2165iRexXsNpxu2tmZblstdCDyvtXYjFq1Wc3e+rp7WykE6WeXtd7ehGneorQkjUhFU42W0walR155nsWwIxUVkuS/9nPCkr8Vm6T4I5KxWXN6I9iPEYoeLESq+ETrdoS0JeYe0JbOByheTyIV1kuJ1c/ls4Bz+WzgcoXhlXA7nlxOvn8tnAOfy2cDlvC8MsQ6yXE6ufy2cA5/LZwOUAyo51kuJ1c/ls4Bz+WzgcpIZUHWS4nT7Qls4Bz+WzgcoBlQdZLidXP5bOAc/ls4HKF4ZUHWS4nTz+ezgCtCWhHKAZUd6yXE0KOvxefJ6HQ0pLsa4mOetBWHB6V2og4eKGRq+Ei9ZquLlXV80a9hWy71Rzd+h6VoOeMlJX50zMpYujnk7GnF7CEoqpHK9o6FR0Zqcdj2n0GMr1eixlWPXseK2rzNQy2rOxvppq6JAAOHSGxUwgp8jWs7hppMz3MTLcebeNoq80IxLtSl6HjZsMjl2t4pFoU2aK3s9aj8NePqcFPO+UntNNa5Hn5O0EiqAi8BogteSsruWVvIks7ZW8acG7IUYqmmulLqJ/LHTvYurUVNXY+hRdaWVHPZuDDklKmbinmhHreLNygsqhh1aOO9q98WddxWVKlnZlyqzm9bN6nh6dJakVlVoPPGN3dRw1qwKCk+XElrQ6LO3nMdJ6KV+YipSjrQxwpz1NJiXadizoMvWo9dLN3kZ59DnBSTTSaeRp5mhMtuzOQpOj8OeWOzTEv0K+fsy2mPi8J1fbhs/4Z94XkAWzOJvC8gAAki8gAAm8LyLwvAAIAgAOyoU1zxex5VvPS0YXxT0O6/YzhopXST0NGlXY3wlsuYqStJMfB3g0dGD9PcrtEvUbYu9CRYksr3odKB9GO4za6tUZvYV3oxPQAASWSlJ1XuYl25nW8dKTqvcxLt3Ot46hvEVsXuZehFR+HHx9TNn1nvfqaNR+HHx9TNnne9mpHazz9TuoLwBATEHVZ1W5WlhDslJX91ZWP8AFJK7sWYTcF4/5K2Qk/QczNxb7djd6OilTcuLPKnpcVbXmPCNF2yZNYfTWxFbxMVZFicry1+Bd0cCibg9KC8hvIdsQutqO2LvV5n27VOUoJ60Vjx3o66q+iXplfGW1NeRCLyy1FmSVSm7+KPniYEBebSZ5azJIC8LwAAvIvADgXheQF4AAAQwAlZ1vNStfDlu/gykala+HLd/Aue1Dqb7LK2JnY6VfqrcJdiZ34DpV+rHcZlfeM38HuYnqAAJLRSk6r3P0Eq3ezeOtJme5iHhRSuKi1r/AGY6hvEVcY7UJ+h7VD4cfH1M2kzvezosyuX0Ub1pzbzh5zFyeXtefIasVrZ52pJZYnqBCZJMVc2MFv8AZ/JL7DmJmCv+z+SX2HMy8VvD0HR25/rOOsvp+B5Xl631vA8SMVqCo7SZfGByKASsQzHbVOr4s92clXp4qNz0nrzuOnyYiUXcvQnHKlcvyEdWPBEchHVjwRXncdPkHO4/+TOWkSvDyL8hHVjwQchHVjwRTncdPkHO46fILSOZoeR509mUM10qOL/Lc/IxLRwVyOVA/wBOT9GMUKaLzMuTjUnB6mLqUKVVa0fOKSDi3GSaknc08jRUb8ILHVLDlIL8WCvyfPHQxPvNOlVVSNzAxFB0ZWezwAGwZF44rErOala+HLumNKsRTV8ln7MpoV+t3UUrl8vbmFzWtDacllke1h53vQ61fqrcIeDFK5ObfY1dwHyr9VbjMxG8Z6HBO9CLPUAAQWytJ1XufoIGFnVj3/sx/pOq9zEHCvqx7/2Y/D7xFTG/jz9Dks34UfH1MikXSfefqbFm/Cj4+pkUi6T3v1NiHeZ5ar3IkRm1mbW5ntGuTXbfvR4k3DNQi7GXA6tY1auau/Dlme4ez59gV/t/py+x9BMfGbw9P0W70P6cFcfT8DxvL2g+n4HNeEF2Ucqy7bPYDxxgxyVhec9iykeGOGOGUM50ql2E8tsOXlAxzmQl1p0uk2FJM8MYMY7lOOpc9rztqtPjZHnXoZl571KXTXiQnC6GUarUkuJqNHzzCNchWZxUckrpx0XPOvU+hiPh5D8eifa6N3+EjuEf3LcQ6Tj9nNwF2Vck9C3I8ZTbztvxJZFxsHmLsqllW9G3Xl+FPur7GMllW9G1XvhT7v3Qqe1D6PdkXwU+fvL0H+r9VbhBwV+fvL0H6r9VbjJxO8Z6fAfjwPUAArl0rSZnuYg4V9WPf+zH6kzPcxCwqzR732Y7D7yJUxv48/Q5bNX4UfH1Mik6z3v1NizfhR8fUyaRdKW9+psQ7zPLVe5EoSkTcSkNEG7gWv8AL/Tl9j6AIGBn+1+nL7D+Y+M3h6forcf0yrSfT8Dmxj3tR/iflRyYxOmuyhFd/cZ6YwYx53heTsKuXvDGPShqk5q9XXbXcens2k2cSOaK8RipzaukeGMRjHR7NpNnEPZtJs+o5njxJdTU4HPjBjHR7NpNnEPZtJs4hnjxDqanA58Y7bNor25diyLeFDZT+d5NC7TQhBJXLIkJqVFayLNDDyTzSLCBhnWMetYqzUUFHxeV/YdLTtCNBRSpJPqrIu2UuxI+Z09M5zlOWWU5OTe1j8FC8sxW6VrJQVNbWeLRDLtFWjUPOlYrKt6Nqu/Cl3f4MeKyrejZrvwpd3+BU9qLNLuyLYLfP3l6D9V+qtwhYLfPvXoPtX6q3GTid6z02A/HgeoABXLpSkzPcxDwpzLvfYfKTM9zEPCjNHvfYdQ3kSpjfx5+hz2d8KPj6mTSdaW9+pr2cvwo+PqZVIulLe/U2Id5nl6vciUSLXBcSNK5uYG/7S/+cvsPwhYHf7X6cvsPpj4zeHp+i9x/TGtZ/iflRxYx1Ww/xfyo4rx1JdhFSu/uSL4wYxS8LxlhNzcsn4fiztOGx/hfmZ3GbU7zN+hu4+gEgQQHEkAAABx2hatFQRxqSSWiOeUtyKWhUqWkT5OnlRboxfnnEy1rDrFE3OkvpI9tKm5cb8qLFGlGb1soYrEVKS7ML+Z42zbM6zO99Gjj1KO/NtelmdcXuIuNiMVFWR5ac5VJOUnrZQi4u0VaJECFn8UbFd+FPu/wZCz+KNiu/Cl3Rc9qLFHuyLYL/PvXoPlX6q3CHgz829eg+VfqrcZOJ3jPT4D8eB6gQSVy4UpMz3MRMJ80e99h7pMz3MRMJ80e99h1DeRKmN3E/Q8LO+FHx9TKpF0nvfqa1nfCj4+plUnWe9+prw7zPL1e5EqSkCRZIaVzbwOX+V+nL1Q+CBgnSYtah/1GUfIfzIxm8/h6fop/Z/pg2y/xfyo4bzut6N04vTG7gzNxixS1wRRxOqrI9LyLymMGMNsV7jBY01yWftZ3460ihj7/AAYcptfFlWWGu27mjTx+SKjl2DfjrSGOtIocptfFhj7XxZHRfMZ9R/yN+OtIYy0ihym18WHKbXxYaL5h9R/z8jfeEopq55UxXoLQnB5JNrVeVDBUq4qWOMsjWSUe1MTUoyhrLVDFQravEVsJcHlR301ErqP54L5f+lsFy4+pUtGpJxavUlc0+1M+b2lUuRpp0fZGXR7ryovYWs5LK/AxuksKqbzx2M42iC5VovGSVSyrebFd+FLumSs6Neu/Cl3f4FT2osUe7InBpdbevQe6v1VuETBr5t69B7q/VjuMrEbxnpsD+PE9AACuXCtJ1XuYi4TZl3vsPVJme5iLhLmXeHUN5EqY3cT9Dxs74UfH1Mqk6z3s1rO+FHx9TKpOs97NeG1nmKvciRcSkCLIaVz3qFY5Olo6TUkm93b5H0yEr0mszV58tuHjBa0uVoVCT6dF0XpcexmfjIXSkja6KrWk6b8TrtqrY9Hes8Ol4dot3jm1eLNrWa6KTlFfhyf0vQ9grDVF3WWekKD3i/pxXheeeMTjF6xj3L3heUvDGCwXL3heUxgxgsFy94XlMYMYLBcveaFh011Li9k014rKZmMaNg0TlS43ZBN37XkQqslkdyxhm+tjYZhLwyobqeEl81Hl8H/Y6CZhjS308Y6lHl8X/RTwm8NXpO3UP1F64hl2irRsHlyqzrea9d+FLumSs6NaufCl3RU9qLFHuyJwbzy3r0Hqr9VbhFwbzy3r0HqrdWO4ycRvGemwH48T1AAEFwpSZnuYi4S9neHukzPcxFwkzLvfYdQ3iKmN3E/Q8bO+HHx9TLpF0nvZp2bK+jWxtff7nFXKPFpJbcvE14PtM8zVXYizxLJEIshhWBI67Or0qCkVJHLdklHWj2o5UWRxpSVmTjJwaktqPo9TrsaaCnB3xa8U9DPacE001ennTynz+zLUpKvK+Dvi+tB9WX9jnZ1s0VOui7p9sJZJL+TIrUJU3dbD0+FxsK6yy1S4HFXcHb73RO7/AIlm8GZNNZtLDPRy3x6S8hyC4IYmcdW0KvR9KetahGcJasvpYYj1ZfSx4uC5aBumPgV/pa5vgRsSWh8GGJLQ+DHm5BdsDTPIPpf+vgRsSWh/SycSWh/Sx4u2BdsDTPIPpa5vgT6rZtLSO5RaWtJXJDPUKjGhhirK3llLtbOq4iUkle8iXaxFWtKpq8C3h8JChr2viVpaRRi5Sd0Yq9t5kj53aNbdNSzpNZ5NkVkRsYRW9yt9FRP8NPpzXzPQtgvsu4Wi4rM9rMnpHFKo8kdi/wClSrLshl0ySizrea1c+FLumdVqPGnFbb3uR32i/wAN7Wl4C57UWKWqEmXwczy3r0Hmr9WO4RsHc8t69B5q/VW4ycRvGelwP48T1AAEFwpSZnuYlYQ0d8dzvHdoWbbqt6kiUJZZJkKkM8HHiLllUuVx05Vv7Tor9XxljLPHzRmJuEsmRxZs1enU1es/au1Gw3e00eWjG16U9qMdFkd9aqF/Shn7Y/wcLV2Rq56GOUkypODi9YIsiEWR0iSi0Xc71ka7VkaIRZI4dNSqYRU9HkclSJdk8/E06LC9fPRNPTGSaFlFrhEsPTl4Fynja0NSkNiwrodWf0/2T71UOif0/wBimibheiU/Mf8AU6/l7DX700Oif0/2HvVQ6J/T/Yq3EXBolPzD6nX8vYaveqh0T+n+w966HRP6f7FS4hholPzD6nX8vYZabC6C6lHJv/pqKMS0LZpabJKWLDUhkXjpOQqxsKEIa0ivVxlaqrN6ijIZZlWPKhVlWXuvzeR2Vaods/CP8kXJIlGDlsJs+r3LGed5tx5WpSZVHRlf2O6nplCN78FpegxZycpXvPJik/8A0/AsyjqVOO1mzg9R5G9LHagV0VuFmxKrcoq4aUjInLNJs9TSh1cFDgSBFwEBhJn2nVsZX8TvIavAD55a1QcXjI4KCncXfHI+1fyPdpWZfe0sjFOv2O08aPkWaOIdPU9aKGLwSr9qOqXE9aC0YvJLov8AadDjCay3SWnIzAk5R60fFAqxHavAuqpTlrTsZEqOIhqlG5t+z4aGtzJVnQ28TIVf/wCpfuJ9oLWl+4lnjzIh1M/1v2NdWfDbxLKz4beJjq0VrS/cT7SWvL9xzOuZHepl+t+xsKz4beJZVCG3iY/tOOvL9xKtSOvL9wZ1zB1Mv1v2NhVCG3iTzCG3iY/tWOvLhIt7Whry4SDOuY71Uv1v2NbmENvEOYR28TJ9rw15cJB7Whry4SOZ1zB1Mv1v2NXmENvEjmENvEynasdefCRDtSOvLhI7nXMc6qX637GpzCG3iR7Pht4mV7Tjry/cQ7SWvL9wZ1zB1Uv1v2NX2fDbxI9nw0N+Jle0lrS/cVdorWl+47njzB1U/wBb9jajCEc2LHbkPCntCMckek/2mS61Ha/BlVOUurHxZF1KcdbdyUaFeeqMbHrT07k75O/QvsjssqpOcsZrIRULIlJ3yGuzLMzZLkvMp1sQ56lsNbCYJUXnk7yOqzKrcr+BokRjdkWYkqmgAAAABBJAADV5w1mzVLKuB3AAC1WbEvzxOGdgR0DncVdGtC4AAl+760eQe760eQ6cjHQuAcjHQuAAJfu+tHkHu+tHkOnIx0LgHJR0IAEv2AtHkHsBaPIdORjoXAOSjoXAAEv3fWjyD3fWjyHTkY6FwDkY6FwABL931o8g931o8hz5GOhcA5KOhcAATPYC0eQe760eQ6cjHQuAclHQuAAJfu+tHkHsBaPIc+SjoXAOSjoXADom+760eRHu+tHkOnJR0LgHIx0LgBwTYWBHR5HfVrFSzR8hjVGtC4FkgA4KtZij1uB3pXZiQAAIJAAACAAD/9k="/>
          <p:cNvSpPr>
            <a:spLocks noChangeAspect="1" noChangeArrowheads="1"/>
          </p:cNvSpPr>
          <p:nvPr/>
        </p:nvSpPr>
        <p:spPr bwMode="auto">
          <a:xfrm>
            <a:off x="63500" y="-790575"/>
            <a:ext cx="1666875" cy="16287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2772" name="AutoShape 4" descr="data:image/jpeg;base64,/9j/4AAQSkZJRgABAQAAAQABAAD/2wCEAAkGBhAPDxAPDw8QDg0NDxANDw0MDQ8NDA4NFBAWFBQQEhQXGyYeFxkjGRQSHy8gIycpLCwsFR4xNTAqNSYrLCkBCQoKDgwOGQ8PGiklHR0uKTQpLCwpLCwpKSwpLCwsLCkpKSktKSwpLCwpLCwsLCksKSwpKSkpKSkpLCwpLCksLP/AABEIAN4A4wMBIgACEQEDEQH/xAAbAAACAwEBAQAAAAAAAAAAAAAABgECBQQDB//EAD0QAAIBAAQJCQYGAwEBAAAAAAABAgMEBREGEiExUVJhcZETFCIyQXKBobEVFjNCksEjgoOi0eEkNGLwc//EABoBAAIDAQEAAAAAAAAAAAAAAAADAgQFAQb/xAAxEQACAQICBgkFAQEBAAAAAAAAAQIDEQQSFCExM1FSBRMiMkFhcZGhFSM0U4FisUL/2gAMAwEAAhEDEQA/APuBJAABJBDldlMa0sIo0d8YdKfkt5KMXJ2RCc4wV5Gy2UdZhrR4oSqa0qalfWfdhkR5xqk3nyX6XeWlheLKEser9mLY8c6hrx+pBzqGvH6kJXMJay8w5hLWXmGjR5iOnT5PkdedQ14/Ug51DXj9SEvmEtZeYcwlrLzO6NHmO6dPk+R051DXj9SDnUNeP1IS+YS1l5hzCWsvM5o0eYNOnyfI6c6hrx+pBzqGvH6kJfMJay8w5hLWXmd0aPMc02fJ8jpzqGvH6kHOoa8fqQl8wlrLzDmEtZeYaNHmO6bPk+R051DXj9SDnUNeP1IS+YS1l5hzCWsvMNGjzBps+T5HTnUNeP1IOdQ14/UhL5hLWXmHs+WsvM5o0eY5p0+T5HTnUNeP1IOdQ14/UhL5hLWXmHMJay8w0aPMGnT5PkdFWYa0eKPRO8RHU5rNl3O5l6G0aaieSUlsnlQPC8rOxx+vtRsPJJhWbhHGd0Z9GWbPkZtxmmr1mKsoODszQp1I1FeLLAAESYAAABBEndnJM2165iRexXsNpxu2tmZblstdCDyvtXYjFq1Wc3e+rp7WykE6WeXtd7ehGneorQkjUhFU42W0walR155nsWwIxUVkuS/9nPCkr8Vm6T4I5KxWXN6I9iPEYoeLESq+ETrdoS0JeYe0JbOByheTyIV1kuJ1c/ls4Bz+WzgcoXhlXA7nlxOvn8tnAOfy2cDlvC8MsQ6yXE6ufy2cA5/LZwOUAyo51kuJ1c/ls4Bz+WzgcpIZUHWS4nT7Qls4Bz+WzgcoBlQdZLidXP5bOAc/ls4HKF4ZUHWS4nTz+ezgCtCWhHKAZUd6yXE0KOvxefJ6HQ0pLsa4mOetBWHB6V2og4eKGRq+Ei9ZquLlXV80a9hWy71Rzd+h6VoOeMlJX50zMpYujnk7GnF7CEoqpHK9o6FR0Zqcdj2n0GMr1eixlWPXseK2rzNQy2rOxvppq6JAAOHSGxUwgp8jWs7hppMz3MTLcebeNoq80IxLtSl6HjZsMjl2t4pFoU2aK3s9aj8NePqcFPO+UntNNa5Hn5O0EiqAi8BogteSsruWVvIks7ZW8acG7IUYqmmulLqJ/LHTvYurUVNXY+hRdaWVHPZuDDklKmbinmhHreLNygsqhh1aOO9q98WddxWVKlnZlyqzm9bN6nh6dJakVlVoPPGN3dRw1qwKCk+XElrQ6LO3nMdJ6KV+YipSjrQxwpz1NJiXadizoMvWo9dLN3kZ59DnBSTTSaeRp5mhMtuzOQpOj8OeWOzTEv0K+fsy2mPi8J1fbhs/4Z94XkAWzOJvC8gAAki8gAAm8LyLwvAAIAgAOyoU1zxex5VvPS0YXxT0O6/YzhopXST0NGlXY3wlsuYqStJMfB3g0dGD9PcrtEvUbYu9CRYksr3odKB9GO4za6tUZvYV3oxPQAASWSlJ1XuYl25nW8dKTqvcxLt3Ot46hvEVsXuZehFR+HHx9TNn1nvfqaNR+HHx9TNnne9mpHazz9TuoLwBATEHVZ1W5WlhDslJX91ZWP8AFJK7sWYTcF4/5K2Qk/QczNxb7djd6OilTcuLPKnpcVbXmPCNF2yZNYfTWxFbxMVZFicry1+Bd0cCibg9KC8hvIdsQutqO2LvV5n27VOUoJ60Vjx3o66q+iXplfGW1NeRCLyy1FmSVSm7+KPniYEBebSZ5azJIC8LwAAvIvADgXheQF4AAAQwAlZ1vNStfDlu/gykala+HLd/Aue1Dqb7LK2JnY6VfqrcJdiZ34DpV+rHcZlfeM38HuYnqAAJLRSk6r3P0Eq3ezeOtJme5iHhRSuKi1r/AGY6hvEVcY7UJ+h7VD4cfH1M2kzvezosyuX0Ub1pzbzh5zFyeXtefIasVrZ52pJZYnqBCZJMVc2MFv8AZ/JL7DmJmCv+z+SX2HMy8VvD0HR25/rOOsvp+B5Xl631vA8SMVqCo7SZfGByKASsQzHbVOr4s92clXp4qNz0nrzuOnyYiUXcvQnHKlcvyEdWPBEchHVjwRXncdPkHO4/+TOWkSvDyL8hHVjwQchHVjwRTncdPkHO46fILSOZoeR509mUM10qOL/Lc/IxLRwVyOVA/wBOT9GMUKaLzMuTjUnB6mLqUKVVa0fOKSDi3GSaknc08jRUb8ILHVLDlIL8WCvyfPHQxPvNOlVVSNzAxFB0ZWezwAGwZF44rErOala+HLumNKsRTV8ln7MpoV+t3UUrl8vbmFzWtDacllke1h53vQ61fqrcIeDFK5ObfY1dwHyr9VbjMxG8Z6HBO9CLPUAAQWytJ1XufoIGFnVj3/sx/pOq9zEHCvqx7/2Y/D7xFTG/jz9Dks34UfH1MikXSfefqbFm/Cj4+pkUi6T3v1NiHeZ5ar3IkRm1mbW5ntGuTXbfvR4k3DNQi7GXA6tY1auau/Dlme4ez59gV/t/py+x9BMfGbw9P0W70P6cFcfT8DxvL2g+n4HNeEF2Ucqy7bPYDxxgxyVhec9iykeGOGOGUM50ql2E8tsOXlAxzmQl1p0uk2FJM8MYMY7lOOpc9rztqtPjZHnXoZl571KXTXiQnC6GUarUkuJqNHzzCNchWZxUckrpx0XPOvU+hiPh5D8eifa6N3+EjuEf3LcQ6Tj9nNwF2Vck9C3I8ZTbztvxJZFxsHmLsqllW9G3Xl+FPur7GMllW9G1XvhT7v3Qqe1D6PdkXwU+fvL0H+r9VbhBwV+fvL0H6r9VbjJxO8Z6fAfjwPUAArl0rSZnuYg4V9WPf+zH6kzPcxCwqzR732Y7D7yJUxv48/Q5bNX4UfH1Mik6z3v1NizfhR8fUyaRdKW9+psQ7zPLVe5EoSkTcSkNEG7gWv8AL/Tl9j6AIGBn+1+nL7D+Y+M3h6forcf0yrSfT8Dmxj3tR/iflRyYxOmuyhFd/cZ6YwYx53heTsKuXvDGPShqk5q9XXbXcens2k2cSOaK8RipzaukeGMRjHR7NpNnEPZtJs+o5njxJdTU4HPjBjHR7NpNnEPZtJs4hnjxDqanA58Y7bNor25diyLeFDZT+d5NC7TQhBJXLIkJqVFayLNDDyTzSLCBhnWMetYqzUUFHxeV/YdLTtCNBRSpJPqrIu2UuxI+Z09M5zlOWWU5OTe1j8FC8sxW6VrJQVNbWeLRDLtFWjUPOlYrKt6Nqu/Cl3f4MeKyrejZrvwpd3+BU9qLNLuyLYLfP3l6D9V+qtwhYLfPvXoPtX6q3GTid6z02A/HgeoABXLpSkzPcxDwpzLvfYfKTM9zEPCjNHvfYdQ3kSpjfx5+hz2d8KPj6mTSdaW9+pr2cvwo+PqZVIulLe/U2Id5nl6vciUSLXBcSNK5uYG/7S/+cvsPwhYHf7X6cvsPpj4zeHp+i9x/TGtZ/iflRxYx1Ww/xfyo4rx1JdhFSu/uSL4wYxS8LxlhNzcsn4fiztOGx/hfmZ3GbU7zN+hu4+gEgQQHEkAAABx2hatFQRxqSSWiOeUtyKWhUqWkT5OnlRboxfnnEy1rDrFE3OkvpI9tKm5cb8qLFGlGb1soYrEVKS7ML+Z42zbM6zO99Gjj1KO/NtelmdcXuIuNiMVFWR5ac5VJOUnrZQi4u0VaJECFn8UbFd+FPu/wZCz+KNiu/Cl3Rc9qLFHuyLYL/PvXoPlX6q3CHgz829eg+VfqrcZOJ3jPT4D8eB6gQSVy4UpMz3MRMJ80e99h7pMz3MRMJ80e99h1DeRKmN3E/Q8LO+FHx9TKpF0nvfqa1nfCj4+plUnWe9+prw7zPL1e5EqSkCRZIaVzbwOX+V+nL1Q+CBgnSYtah/1GUfIfzIxm8/h6fop/Z/pg2y/xfyo4bzut6N04vTG7gzNxixS1wRRxOqrI9LyLymMGMNsV7jBY01yWftZ3460ihj7/AAYcptfFlWWGu27mjTx+SKjl2DfjrSGOtIocptfFhj7XxZHRfMZ9R/yN+OtIYy0ihym18WHKbXxYaL5h9R/z8jfeEopq55UxXoLQnB5JNrVeVDBUq4qWOMsjWSUe1MTUoyhrLVDFQravEVsJcHlR301ErqP54L5f+lsFy4+pUtGpJxavUlc0+1M+b2lUuRpp0fZGXR7ryovYWs5LK/AxuksKqbzx2M42iC5VovGSVSyrebFd+FLumSs6Neu/Cl3f4FT2osUe7InBpdbevQe6v1VuETBr5t69B7q/VjuMrEbxnpsD+PE9AACuXCtJ1XuYi4TZl3vsPVJme5iLhLmXeHUN5EqY3cT9Dxs74UfH1Mqk6z3s1rO+FHx9TKpOs97NeG1nmKvciRcSkCLIaVz3qFY5Olo6TUkm93b5H0yEr0mszV58tuHjBa0uVoVCT6dF0XpcexmfjIXSkja6KrWk6b8TrtqrY9Hes8Ol4dot3jm1eLNrWa6KTlFfhyf0vQ9grDVF3WWekKD3i/pxXheeeMTjF6xj3L3heUvDGCwXL3heUxgxgsFy94XlMYMYLBcveaFh011Li9k014rKZmMaNg0TlS43ZBN37XkQqslkdyxhm+tjYZhLwyobqeEl81Hl8H/Y6CZhjS308Y6lHl8X/RTwm8NXpO3UP1F64hl2irRsHlyqzrea9d+FLumSs6NaufCl3RU9qLFHuyJwbzy3r0Hqr9VbhFwbzy3r0HqrdWO4ycRvGemwH48T1AAEFwpSZnuYi4S9neHukzPcxFwkzLvfYdQ3iKmN3E/Q8bO+HHx9TLpF0nvZp2bK+jWxtff7nFXKPFpJbcvE14PtM8zVXYizxLJEIshhWBI67Or0qCkVJHLdklHWj2o5UWRxpSVmTjJwaktqPo9TrsaaCnB3xa8U9DPacE001ennTynz+zLUpKvK+Dvi+tB9WX9jnZ1s0VOui7p9sJZJL+TIrUJU3dbD0+FxsK6yy1S4HFXcHb73RO7/AIlm8GZNNZtLDPRy3x6S8hyC4IYmcdW0KvR9KetahGcJasvpYYj1ZfSx4uC5aBumPgV/pa5vgRsSWh8GGJLQ+DHm5BdsDTPIPpf+vgRsSWh/SycSWh/Sx4u2BdsDTPIPpa5vgT6rZtLSO5RaWtJXJDPUKjGhhirK3llLtbOq4iUkle8iXaxFWtKpq8C3h8JChr2viVpaRRi5Sd0Yq9t5kj53aNbdNSzpNZ5NkVkRsYRW9yt9FRP8NPpzXzPQtgvsu4Wi4rM9rMnpHFKo8kdi/wClSrLshl0ySizrea1c+FLumdVqPGnFbb3uR32i/wAN7Wl4C57UWKWqEmXwczy3r0Hmr9WO4RsHc8t69B5q/VW4ycRvGelwP48T1AAEFwpSZnuYlYQ0d8dzvHdoWbbqt6kiUJZZJkKkM8HHiLllUuVx05Vv7Tor9XxljLPHzRmJuEsmRxZs1enU1es/au1Gw3e00eWjG16U9qMdFkd9aqF/Shn7Y/wcLV2Rq56GOUkypODi9YIsiEWR0iSi0Xc71ka7VkaIRZI4dNSqYRU9HkclSJdk8/E06LC9fPRNPTGSaFlFrhEsPTl4Fynja0NSkNiwrodWf0/2T71UOif0/wBimibheiU/Mf8AU6/l7DX700Oif0/2HvVQ6J/T/Yq3EXBolPzD6nX8vYaveqh0T+n+w966HRP6f7FS4hholPzD6nX8vYZabC6C6lHJv/pqKMS0LZpabJKWLDUhkXjpOQqxsKEIa0ivVxlaqrN6ijIZZlWPKhVlWXuvzeR2Vaods/CP8kXJIlGDlsJs+r3LGed5tx5WpSZVHRlf2O6nplCN78FpegxZycpXvPJik/8A0/AsyjqVOO1mzg9R5G9LHagV0VuFmxKrcoq4aUjInLNJs9TSh1cFDgSBFwEBhJn2nVsZX8TvIavAD55a1QcXjI4KCncXfHI+1fyPdpWZfe0sjFOv2O08aPkWaOIdPU9aKGLwSr9qOqXE9aC0YvJLov8AadDjCay3SWnIzAk5R60fFAqxHavAuqpTlrTsZEqOIhqlG5t+z4aGtzJVnQ28TIVf/wCpfuJ9oLWl+4lnjzIh1M/1v2NdWfDbxLKz4beJjq0VrS/cT7SWvL9xzOuZHepl+t+xsKz4beJZVCG3iY/tOOvL9xKtSOvL9wZ1zB1Mv1v2NhVCG3iTzCG3iY/tWOvLhIt7Whry4SDOuY71Uv1v2NbmENvEOYR28TJ9rw15cJB7Whry4SOZ1zB1Mv1v2NXmENvEjmENvEynasdefCRDtSOvLhI7nXMc6qX637GpzCG3iR7Pht4mV7Tjry/cQ7SWvL9wZ1zB1Uv1v2NX2fDbxI9nw0N+Jle0lrS/cVdorWl+47njzB1U/wBb9jajCEc2LHbkPCntCMckek/2mS61Ha/BlVOUurHxZF1KcdbdyUaFeeqMbHrT07k75O/QvsjssqpOcsZrIRULIlJ3yGuzLMzZLkvMp1sQ56lsNbCYJUXnk7yOqzKrcr+BokRjdkWYkqmgAAAABBJAADV5w1mzVLKuB3AAC1WbEvzxOGdgR0DncVdGtC4AAl+760eQe760eQ6cjHQuAcjHQuAAJfu+tHkHu+tHkOnIx0LgHJR0IAEv2AtHkHsBaPIdORjoXAOSjoXAAEv3fWjyD3fWjyHTkY6FwDkY6FwABL931o8g931o8hz5GOhcA5KOhcAATPYC0eQe760eQ6cjHQuAclHQuAAJfu+tHkHsBaPIc+SjoXAOSjoXADom+760eRHu+tHkOnJR0LgHIx0LgBwTYWBHR5HfVrFSzR8hjVGtC4FkgA4KtZij1uB3pXZiQAAIJAAACAAD/9k="/>
          <p:cNvSpPr>
            <a:spLocks noChangeAspect="1" noChangeArrowheads="1"/>
          </p:cNvSpPr>
          <p:nvPr/>
        </p:nvSpPr>
        <p:spPr bwMode="auto">
          <a:xfrm>
            <a:off x="63500" y="-790575"/>
            <a:ext cx="1666875" cy="16287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Title 1"/>
          <p:cNvSpPr txBox="1">
            <a:spLocks/>
          </p:cNvSpPr>
          <p:nvPr/>
        </p:nvSpPr>
        <p:spPr>
          <a:xfrm>
            <a:off x="1731963" y="1828800"/>
            <a:ext cx="3048000" cy="4114800"/>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trategize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tx2">
                    <a:lumMod val="60000"/>
                    <a:lumOff val="40000"/>
                  </a:schemeClr>
                </a:solidFill>
                <a:latin typeface="+mj-lt"/>
                <a:ea typeface="+mj-ea"/>
                <a:cs typeface="+mj-cs"/>
              </a:rPr>
              <a:t>mplement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onitor</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chemeClr val="tx2">
                    <a:lumMod val="60000"/>
                    <a:lumOff val="40000"/>
                  </a:schemeClr>
                </a:solidFill>
                <a:latin typeface="+mj-lt"/>
                <a:ea typeface="+mj-ea"/>
                <a:cs typeface="+mj-cs"/>
              </a:rPr>
              <a:t>lan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dirty="0" smtClean="0">
                <a:ln>
                  <a:noFill/>
                </a:ln>
                <a:solidFill>
                  <a:schemeClr val="tx2">
                    <a:lumMod val="60000"/>
                    <a:lumOff val="40000"/>
                  </a:schemeClr>
                </a:solidFill>
                <a:effectLst/>
                <a:uLnTx/>
                <a:uFillTx/>
                <a:latin typeface="+mj-lt"/>
                <a:ea typeface="+mj-ea"/>
                <a:cs typeface="+mj-cs"/>
              </a:rPr>
              <a:t>everage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chemeClr val="tx2">
                    <a:lumMod val="60000"/>
                    <a:lumOff val="40000"/>
                  </a:schemeClr>
                </a:solidFill>
                <a:latin typeface="+mj-lt"/>
                <a:ea typeface="+mj-ea"/>
                <a:cs typeface="+mj-cs"/>
              </a:rPr>
              <a:t>valuate</a:t>
            </a:r>
            <a:endParaRPr kumimoji="0" lang="en-US" sz="4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14" name="Title 1"/>
          <p:cNvSpPr txBox="1">
            <a:spLocks/>
          </p:cNvSpPr>
          <p:nvPr/>
        </p:nvSpPr>
        <p:spPr>
          <a:xfrm>
            <a:off x="1143000" y="1828800"/>
            <a:ext cx="685800" cy="4114800"/>
          </a:xfrm>
          <a:prstGeom prst="rect">
            <a:avLst/>
          </a:prstGeom>
        </p:spPr>
        <p:txBody>
          <a:bodyPr vert="horz" lIns="91440" tIns="0" rIns="45720" bIns="0" rtlCol="0" anchor="t">
            <a:norm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M</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L</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E</a:t>
            </a:r>
            <a:endParaRPr kumimoji="0" lang="en-US" sz="40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933" y="304800"/>
            <a:ext cx="8534400" cy="685800"/>
          </a:xfrm>
        </p:spPr>
        <p:txBody>
          <a:bodyPr>
            <a:noAutofit/>
          </a:bodyPr>
          <a:lstStyle/>
          <a:p>
            <a:pPr algn="l"/>
            <a:r>
              <a:rPr lang="en-US" sz="4000" dirty="0" smtClean="0">
                <a:solidFill>
                  <a:srgbClr val="FF9900"/>
                </a:solidFill>
                <a:effectLst>
                  <a:outerShdw blurRad="38100" dist="38100" dir="2700000" algn="tl">
                    <a:srgbClr val="000000">
                      <a:alpha val="43137"/>
                    </a:srgbClr>
                  </a:outerShdw>
                </a:effectLst>
                <a:latin typeface="Eras Bold ITC" pitchFamily="34" charset="0"/>
              </a:rPr>
              <a:t>Roberta D’Amico</a:t>
            </a:r>
            <a:endParaRPr lang="en-US" sz="4000" dirty="0">
              <a:solidFill>
                <a:srgbClr val="FF9900"/>
              </a:solidFill>
              <a:effectLst>
                <a:outerShdw blurRad="38100" dist="38100" dir="2700000" algn="tl">
                  <a:srgbClr val="000000">
                    <a:alpha val="43137"/>
                  </a:srgbClr>
                </a:outerShdw>
              </a:effectLst>
              <a:latin typeface="Eras Bold ITC"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2800" y="2286000"/>
            <a:ext cx="5599572" cy="3896624"/>
          </a:xfrm>
          <a:prstGeom prst="rect">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9800" y="1508867"/>
            <a:ext cx="1879600" cy="2819400"/>
          </a:xfrm>
          <a:prstGeom prst="rect">
            <a:avLst/>
          </a:prstGeom>
          <a:ln>
            <a:noFill/>
          </a:ln>
          <a:effectLst>
            <a:softEdge rad="112500"/>
          </a:effectLst>
        </p:spPr>
      </p:pic>
      <p:sp>
        <p:nvSpPr>
          <p:cNvPr id="8" name="Title 5"/>
          <p:cNvSpPr txBox="1">
            <a:spLocks/>
          </p:cNvSpPr>
          <p:nvPr/>
        </p:nvSpPr>
        <p:spPr bwMode="auto">
          <a:xfrm>
            <a:off x="546100" y="4495800"/>
            <a:ext cx="27305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2">
                    <a:lumMod val="75000"/>
                  </a:schemeClr>
                </a:solidFill>
                <a:effectLst/>
                <a:uLnTx/>
                <a:uFillTx/>
                <a:latin typeface="+mj-lt"/>
                <a:ea typeface="+mj-ea"/>
                <a:cs typeface="+mj-cs"/>
              </a:rPr>
              <a:t>Moderator</a:t>
            </a:r>
          </a:p>
          <a:p>
            <a:pPr lvl="0" algn="ctr" eaLnBrk="1" hangingPunct="1"/>
            <a:endParaRPr lang="en-US" sz="2000" dirty="0" smtClean="0">
              <a:solidFill>
                <a:schemeClr val="bg2">
                  <a:lumMod val="75000"/>
                </a:schemeClr>
              </a:solidFill>
            </a:endParaRPr>
          </a:p>
          <a:p>
            <a:pPr lvl="0" algn="ctr"/>
            <a:r>
              <a:rPr lang="en-US" dirty="0">
                <a:solidFill>
                  <a:schemeClr val="bg2">
                    <a:lumMod val="75000"/>
                  </a:schemeClr>
                </a:solidFill>
              </a:rPr>
              <a:t>Communication Director, NPS Fire and Aviation, </a:t>
            </a:r>
            <a:r>
              <a:rPr lang="en-US" dirty="0" smtClean="0">
                <a:solidFill>
                  <a:schemeClr val="bg2">
                    <a:lumMod val="75000"/>
                  </a:schemeClr>
                </a:solidFill>
              </a:rPr>
              <a:t>NIFC</a:t>
            </a:r>
            <a:r>
              <a:rPr lang="en-US" sz="3600" spc="-80" dirty="0" smtClean="0">
                <a:solidFill>
                  <a:schemeClr val="bg2">
                    <a:lumMod val="75000"/>
                  </a:schemeClr>
                </a:solidFill>
              </a:rPr>
              <a:t/>
            </a:r>
            <a:br>
              <a:rPr lang="en-US" sz="3600" spc="-80" dirty="0" smtClean="0">
                <a:solidFill>
                  <a:schemeClr val="bg2">
                    <a:lumMod val="75000"/>
                  </a:schemeClr>
                </a:solidFill>
              </a:rPr>
            </a:br>
            <a:endParaRPr kumimoji="0" lang="en-US" sz="3600" b="1" i="0" u="none" strike="noStrike" kern="0" cap="none" spc="-80" normalizeH="0" noProof="0" dirty="0" smtClean="0">
              <a:ln>
                <a:noFill/>
              </a:ln>
              <a:solidFill>
                <a:schemeClr val="bg2">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799"/>
            <a:ext cx="8610600" cy="933511"/>
          </a:xfrm>
        </p:spPr>
        <p:txBody>
          <a:bodyPr>
            <a:normAutofit fontScale="90000"/>
          </a:bodyPr>
          <a:lstStyle/>
          <a:p>
            <a:r>
              <a:rPr lang="en-US" sz="4900" dirty="0" smtClean="0"/>
              <a:t>Strategize</a:t>
            </a:r>
            <a:r>
              <a:rPr lang="en-US" sz="3200" dirty="0" smtClean="0"/>
              <a:t/>
            </a:r>
            <a:br>
              <a:rPr lang="en-US" sz="3200" dirty="0" smtClean="0"/>
            </a:br>
            <a:endParaRPr lang="en-US" sz="3400" dirty="0"/>
          </a:p>
        </p:txBody>
      </p:sp>
      <p:sp>
        <p:nvSpPr>
          <p:cNvPr id="12" name="Content Placeholder 11"/>
          <p:cNvSpPr>
            <a:spLocks noGrp="1"/>
          </p:cNvSpPr>
          <p:nvPr>
            <p:ph sz="half" idx="1"/>
          </p:nvPr>
        </p:nvSpPr>
        <p:spPr>
          <a:xfrm>
            <a:off x="152400" y="1524000"/>
            <a:ext cx="5334000" cy="5562600"/>
          </a:xfrm>
        </p:spPr>
        <p:txBody>
          <a:bodyPr>
            <a:noAutofit/>
          </a:bodyPr>
          <a:lstStyle/>
          <a:p>
            <a:r>
              <a:rPr lang="en-US" sz="2000" dirty="0" smtClean="0"/>
              <a:t>Reasons to use social media</a:t>
            </a:r>
          </a:p>
          <a:p>
            <a:endParaRPr lang="en-US" sz="400" dirty="0" smtClean="0"/>
          </a:p>
          <a:p>
            <a:pPr lvl="1"/>
            <a:r>
              <a:rPr lang="en-US" sz="1800" dirty="0" smtClean="0"/>
              <a:t>To reach online / mobile audiences</a:t>
            </a:r>
          </a:p>
          <a:p>
            <a:pPr lvl="1"/>
            <a:endParaRPr lang="en-US" sz="400" dirty="0" smtClean="0"/>
          </a:p>
          <a:p>
            <a:pPr lvl="2"/>
            <a:r>
              <a:rPr lang="en-US" sz="1600" dirty="0" smtClean="0"/>
              <a:t>Evacuees  and their friends and family</a:t>
            </a:r>
          </a:p>
          <a:p>
            <a:pPr lvl="2"/>
            <a:r>
              <a:rPr lang="en-US" sz="1600" dirty="0" smtClean="0"/>
              <a:t>Absentee homeowners </a:t>
            </a:r>
          </a:p>
          <a:p>
            <a:pPr lvl="2"/>
            <a:r>
              <a:rPr lang="en-US" sz="1600" dirty="0" smtClean="0"/>
              <a:t>Residents that are out of town</a:t>
            </a:r>
          </a:p>
          <a:p>
            <a:pPr lvl="2"/>
            <a:r>
              <a:rPr lang="en-US" sz="1600" dirty="0" smtClean="0"/>
              <a:t>Tourists &amp; Recreationists</a:t>
            </a:r>
          </a:p>
          <a:p>
            <a:pPr lvl="2"/>
            <a:r>
              <a:rPr lang="en-US" sz="1600" dirty="0" smtClean="0"/>
              <a:t>Elected officials</a:t>
            </a:r>
          </a:p>
          <a:p>
            <a:pPr lvl="2"/>
            <a:r>
              <a:rPr lang="en-US" sz="1600" dirty="0" smtClean="0"/>
              <a:t>Incident personnel</a:t>
            </a:r>
          </a:p>
          <a:p>
            <a:endParaRPr lang="en-US" sz="500" dirty="0" smtClean="0"/>
          </a:p>
          <a:p>
            <a:pPr lvl="1"/>
            <a:endParaRPr lang="en-US" sz="600" dirty="0" smtClean="0"/>
          </a:p>
          <a:p>
            <a:pPr lvl="1"/>
            <a:r>
              <a:rPr lang="en-US" sz="1800" dirty="0" smtClean="0"/>
              <a:t>Ability to meet audience needs</a:t>
            </a:r>
          </a:p>
          <a:p>
            <a:pPr lvl="2"/>
            <a:r>
              <a:rPr lang="en-US" sz="1600" spc="-50" dirty="0" smtClean="0"/>
              <a:t>High resolution maps and  images  for media use</a:t>
            </a:r>
          </a:p>
          <a:p>
            <a:pPr lvl="1"/>
            <a:endParaRPr lang="en-US" sz="500" dirty="0" smtClean="0"/>
          </a:p>
          <a:p>
            <a:pPr lvl="1"/>
            <a:endParaRPr lang="en-US" sz="600" dirty="0" smtClean="0"/>
          </a:p>
          <a:p>
            <a:pPr lvl="1"/>
            <a:r>
              <a:rPr lang="en-US" sz="1800" dirty="0" smtClean="0"/>
              <a:t>Backup sources of info when one system crashes</a:t>
            </a:r>
          </a:p>
          <a:p>
            <a:pPr lvl="1"/>
            <a:endParaRPr lang="en-US" sz="400" dirty="0" smtClean="0"/>
          </a:p>
          <a:p>
            <a:pPr lvl="1"/>
            <a:endParaRPr lang="en-US" sz="600" dirty="0" smtClean="0"/>
          </a:p>
          <a:p>
            <a:pPr lvl="1"/>
            <a:r>
              <a:rPr lang="en-US" sz="1800" dirty="0" smtClean="0"/>
              <a:t>Ability to update from the field</a:t>
            </a:r>
          </a:p>
          <a:p>
            <a:pPr lvl="1"/>
            <a:endParaRPr lang="en-US" sz="400" dirty="0" smtClean="0"/>
          </a:p>
          <a:p>
            <a:endParaRPr lang="en-US" sz="2000" dirty="0" smtClean="0"/>
          </a:p>
          <a:p>
            <a:pPr lvl="1">
              <a:buNone/>
            </a:pPr>
            <a:endParaRPr lang="en-US" sz="1800" dirty="0" smtClean="0"/>
          </a:p>
          <a:p>
            <a:pPr>
              <a:buNone/>
            </a:pPr>
            <a:endParaRPr lang="en-US" sz="2000" dirty="0" smtClean="0">
              <a:solidFill>
                <a:schemeClr val="bg1"/>
              </a:solidFill>
            </a:endParaRPr>
          </a:p>
        </p:txBody>
      </p:sp>
      <p:pic>
        <p:nvPicPr>
          <p:cNvPr id="21" name="Content Placeholder 4" descr="PIO-IncidentOrganizer-20120213_Page_10.jpg"/>
          <p:cNvPicPr>
            <a:picLocks noChangeAspect="1"/>
          </p:cNvPicPr>
          <p:nvPr/>
        </p:nvPicPr>
        <p:blipFill>
          <a:blip r:embed="rId3" cstate="email">
            <a:extLst>
              <a:ext uri="{28A0092B-C50C-407E-A947-70E740481C1C}">
                <a14:useLocalDpi xmlns:a14="http://schemas.microsoft.com/office/drawing/2010/main"/>
              </a:ext>
            </a:extLst>
          </a:blip>
          <a:srcRect l="4527" t="4395" r="4927" b="9187"/>
          <a:stretch>
            <a:fillRect/>
          </a:stretch>
        </p:blipFill>
        <p:spPr>
          <a:xfrm>
            <a:off x="5486400" y="1447800"/>
            <a:ext cx="3306763" cy="4876800"/>
          </a:xfrm>
          <a:prstGeom prst="rect">
            <a:avLst/>
          </a:prstGeom>
        </p:spPr>
      </p:pic>
      <p:sp>
        <p:nvSpPr>
          <p:cNvPr id="22" name="TextBox 21"/>
          <p:cNvSpPr txBox="1"/>
          <p:nvPr/>
        </p:nvSpPr>
        <p:spPr>
          <a:xfrm>
            <a:off x="5410200" y="6248401"/>
            <a:ext cx="3583354" cy="369332"/>
          </a:xfrm>
          <a:prstGeom prst="rect">
            <a:avLst/>
          </a:prstGeom>
          <a:noFill/>
        </p:spPr>
        <p:txBody>
          <a:bodyPr wrap="square">
            <a:spAutoFit/>
          </a:bodyPr>
          <a:lstStyle/>
          <a:p>
            <a:pPr>
              <a:defRPr/>
            </a:pPr>
            <a:r>
              <a:rPr lang="en-US" sz="1800" dirty="0">
                <a:solidFill>
                  <a:schemeClr val="bg2">
                    <a:lumMod val="50000"/>
                  </a:schemeClr>
                </a:solidFill>
              </a:rPr>
              <a:t>2012 PIO Incident Organizer – p. </a:t>
            </a:r>
            <a:r>
              <a:rPr lang="en-US" sz="1800" dirty="0" smtClean="0">
                <a:solidFill>
                  <a:schemeClr val="bg2">
                    <a:lumMod val="50000"/>
                  </a:schemeClr>
                </a:solidFill>
              </a:rPr>
              <a:t>10</a:t>
            </a:r>
            <a:endParaRPr lang="en-US" sz="1800" dirty="0">
              <a:solidFill>
                <a:schemeClr val="bg2">
                  <a:lumMod val="50000"/>
                </a:schemeClr>
              </a:solidFill>
            </a:endParaRPr>
          </a:p>
        </p:txBody>
      </p:sp>
      <p:sp>
        <p:nvSpPr>
          <p:cNvPr id="3" name="Rectangle 2"/>
          <p:cNvSpPr/>
          <p:nvPr/>
        </p:nvSpPr>
        <p:spPr>
          <a:xfrm>
            <a:off x="381000" y="838201"/>
            <a:ext cx="8763000" cy="430887"/>
          </a:xfrm>
          <a:prstGeom prst="rect">
            <a:avLst/>
          </a:prstGeom>
        </p:spPr>
        <p:txBody>
          <a:bodyPr wrap="square">
            <a:spAutoFit/>
          </a:bodyPr>
          <a:lstStyle/>
          <a:p>
            <a:r>
              <a:rPr lang="en-US" sz="2200" b="1" dirty="0">
                <a:solidFill>
                  <a:srgbClr val="FF9900"/>
                </a:solidFill>
                <a:effectLst>
                  <a:outerShdw blurRad="38100" dist="38100" dir="2700000" algn="tl">
                    <a:srgbClr val="000000">
                      <a:alpha val="43137"/>
                    </a:srgbClr>
                  </a:outerShdw>
                </a:effectLst>
              </a:rPr>
              <a:t>Social media tools are tactics as part of the overall information strategy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NCIDENT FILES\2011 June WALLOW Fire\Photos\WallowFireKariGreer2011_0927_09005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71600"/>
            <a:ext cx="9144000" cy="5486400"/>
          </a:xfrm>
          <a:prstGeom prst="rect">
            <a:avLst/>
          </a:prstGeom>
          <a:noFill/>
        </p:spPr>
      </p:pic>
      <p:graphicFrame>
        <p:nvGraphicFramePr>
          <p:cNvPr id="4" name="Diagram 3"/>
          <p:cNvGraphicFramePr/>
          <p:nvPr>
            <p:extLst>
              <p:ext uri="{D42A27DB-BD31-4B8C-83A1-F6EECF244321}">
                <p14:modId xmlns:p14="http://schemas.microsoft.com/office/powerpoint/2010/main" val="2971684602"/>
              </p:ext>
            </p:extLst>
          </p:nvPr>
        </p:nvGraphicFramePr>
        <p:xfrm>
          <a:off x="457200" y="4038600"/>
          <a:ext cx="8229600" cy="25614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5867400" y="6172200"/>
            <a:ext cx="3276600" cy="307777"/>
          </a:xfrm>
          <a:prstGeom prst="rect">
            <a:avLst/>
          </a:prstGeom>
          <a:noFill/>
        </p:spPr>
        <p:txBody>
          <a:bodyPr wrap="square" rtlCol="0">
            <a:spAutoFit/>
          </a:bodyPr>
          <a:lstStyle/>
          <a:p>
            <a:pPr algn="r"/>
            <a:r>
              <a:rPr lang="en-US" sz="1400" dirty="0" smtClean="0">
                <a:solidFill>
                  <a:schemeClr val="bg2">
                    <a:lumMod val="75000"/>
                  </a:schemeClr>
                </a:solidFill>
              </a:rPr>
              <a:t>Photo by Kari Greer</a:t>
            </a:r>
            <a:endParaRPr lang="en-US" sz="1400" dirty="0">
              <a:solidFill>
                <a:schemeClr val="bg2">
                  <a:lumMod val="75000"/>
                </a:schemeClr>
              </a:solidFill>
            </a:endParaRPr>
          </a:p>
        </p:txBody>
      </p:sp>
      <p:sp>
        <p:nvSpPr>
          <p:cNvPr id="7" name="Title 1"/>
          <p:cNvSpPr>
            <a:spLocks noGrp="1"/>
          </p:cNvSpPr>
          <p:nvPr>
            <p:ph type="title"/>
          </p:nvPr>
        </p:nvSpPr>
        <p:spPr>
          <a:xfrm>
            <a:off x="304800" y="304800"/>
            <a:ext cx="8382000" cy="990600"/>
          </a:xfrm>
        </p:spPr>
        <p:txBody>
          <a:bodyPr>
            <a:normAutofit fontScale="90000"/>
          </a:bodyPr>
          <a:lstStyle/>
          <a:p>
            <a:r>
              <a:rPr lang="en-US" sz="4900" dirty="0" smtClean="0">
                <a:solidFill>
                  <a:schemeClr val="accent3">
                    <a:lumMod val="60000"/>
                    <a:lumOff val="40000"/>
                  </a:schemeClr>
                </a:solidFill>
              </a:rPr>
              <a:t>Case Study </a:t>
            </a:r>
            <a:r>
              <a:rPr lang="en-US" sz="3600" dirty="0" smtClean="0">
                <a:solidFill>
                  <a:schemeClr val="accent3">
                    <a:lumMod val="60000"/>
                    <a:lumOff val="40000"/>
                  </a:schemeClr>
                </a:solidFill>
              </a:rPr>
              <a:t/>
            </a:r>
            <a:br>
              <a:rPr lang="en-US" sz="3600" dirty="0" smtClean="0">
                <a:solidFill>
                  <a:schemeClr val="accent3">
                    <a:lumMod val="60000"/>
                    <a:lumOff val="40000"/>
                  </a:schemeClr>
                </a:solidFill>
              </a:rPr>
            </a:br>
            <a:r>
              <a:rPr lang="en-US" sz="2400" dirty="0" smtClean="0">
                <a:solidFill>
                  <a:schemeClr val="accent3">
                    <a:lumMod val="60000"/>
                    <a:lumOff val="40000"/>
                  </a:schemeClr>
                </a:solidFill>
              </a:rPr>
              <a:t>The E-Trapline Unit on the 2011 Wallow Fire</a:t>
            </a:r>
            <a:endParaRPr lang="en-US" sz="2400" dirty="0">
              <a:solidFill>
                <a:schemeClr val="accent3">
                  <a:lumMod val="60000"/>
                  <a:lumOff val="40000"/>
                </a:schemeClr>
              </a:solidFill>
            </a:endParaRPr>
          </a:p>
        </p:txBody>
      </p:sp>
      <p:graphicFrame>
        <p:nvGraphicFramePr>
          <p:cNvPr id="9" name="Diagram 8"/>
          <p:cNvGraphicFramePr/>
          <p:nvPr>
            <p:extLst>
              <p:ext uri="{D42A27DB-BD31-4B8C-83A1-F6EECF244321}">
                <p14:modId xmlns:p14="http://schemas.microsoft.com/office/powerpoint/2010/main" val="138281764"/>
              </p:ext>
            </p:extLst>
          </p:nvPr>
        </p:nvGraphicFramePr>
        <p:xfrm>
          <a:off x="533400" y="762000"/>
          <a:ext cx="8229600" cy="3124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71" y="304800"/>
            <a:ext cx="8229600" cy="1036638"/>
          </a:xfrm>
        </p:spPr>
        <p:txBody>
          <a:bodyPr>
            <a:normAutofit fontScale="90000"/>
          </a:bodyPr>
          <a:lstStyle/>
          <a:p>
            <a:r>
              <a:rPr lang="en-US" sz="4900" dirty="0" smtClean="0"/>
              <a:t>Implement </a:t>
            </a:r>
            <a:r>
              <a:rPr lang="en-US" dirty="0" smtClean="0"/>
              <a:t/>
            </a:r>
            <a:br>
              <a:rPr lang="en-US" dirty="0" smtClean="0"/>
            </a:br>
            <a:r>
              <a:rPr lang="en-US" sz="2200" dirty="0"/>
              <a:t>S</a:t>
            </a:r>
            <a:r>
              <a:rPr lang="en-US" sz="2200" dirty="0" smtClean="0"/>
              <a:t>ocial media tactics after host unit and IC have approved their use </a:t>
            </a:r>
            <a:endParaRPr lang="en-US" sz="2200" dirty="0"/>
          </a:p>
        </p:txBody>
      </p:sp>
      <p:sp>
        <p:nvSpPr>
          <p:cNvPr id="15" name="Content Placeholder 14"/>
          <p:cNvSpPr>
            <a:spLocks noGrp="1"/>
          </p:cNvSpPr>
          <p:nvPr>
            <p:ph sz="half" idx="1"/>
          </p:nvPr>
        </p:nvSpPr>
        <p:spPr/>
        <p:txBody>
          <a:bodyPr/>
          <a:lstStyle/>
          <a:p>
            <a:r>
              <a:rPr lang="en-US" dirty="0" smtClean="0"/>
              <a:t>Use existing resources</a:t>
            </a:r>
          </a:p>
          <a:p>
            <a:pPr lvl="1"/>
            <a:r>
              <a:rPr lang="en-US" dirty="0" smtClean="0"/>
              <a:t>Host unit accounts</a:t>
            </a:r>
          </a:p>
          <a:p>
            <a:pPr lvl="1"/>
            <a:r>
              <a:rPr lang="en-US" dirty="0" smtClean="0"/>
              <a:t>IMT accounts</a:t>
            </a:r>
          </a:p>
          <a:p>
            <a:pPr lvl="1"/>
            <a:r>
              <a:rPr lang="en-US" dirty="0" smtClean="0"/>
              <a:t>Interagency accounts</a:t>
            </a:r>
          </a:p>
          <a:p>
            <a:endParaRPr lang="en-US" dirty="0" smtClean="0"/>
          </a:p>
          <a:p>
            <a:r>
              <a:rPr lang="en-US" dirty="0" smtClean="0"/>
              <a:t>Built-in Inciweb Tools</a:t>
            </a:r>
          </a:p>
          <a:p>
            <a:pPr lvl="1"/>
            <a:r>
              <a:rPr lang="en-US" dirty="0" smtClean="0"/>
              <a:t>Twitter</a:t>
            </a:r>
          </a:p>
          <a:p>
            <a:pPr lvl="1"/>
            <a:r>
              <a:rPr lang="en-US" dirty="0" smtClean="0"/>
              <a:t>Video (Coming Soon!)</a:t>
            </a:r>
          </a:p>
          <a:p>
            <a:pPr lvl="1"/>
            <a:r>
              <a:rPr lang="en-US" dirty="0" smtClean="0"/>
              <a:t>Built in sharing tools</a:t>
            </a:r>
          </a:p>
        </p:txBody>
      </p:sp>
      <p:sp>
        <p:nvSpPr>
          <p:cNvPr id="10" name="Content Placeholder 3"/>
          <p:cNvSpPr txBox="1">
            <a:spLocks/>
          </p:cNvSpPr>
          <p:nvPr/>
        </p:nvSpPr>
        <p:spPr>
          <a:xfrm>
            <a:off x="-5334000" y="2667000"/>
            <a:ext cx="4040188" cy="3951288"/>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Host Unit Account</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@AS_NF</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Inciweb</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IMT Accounts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@T1SWIMT</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@AreaComTeam3</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@AreaComTeam4</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 Placeholder 10"/>
          <p:cNvSpPr txBox="1">
            <a:spLocks/>
          </p:cNvSpPr>
          <p:nvPr/>
        </p:nvSpPr>
        <p:spPr>
          <a:xfrm>
            <a:off x="-4648200" y="1371600"/>
            <a:ext cx="4040188" cy="715355"/>
          </a:xfrm>
          <a:prstGeom prst="rect">
            <a:avLst/>
          </a:prstGeom>
        </p:spPr>
        <p:txBody>
          <a:bodyPr vert="horz" lIns="146304" tIns="91440" rtlCol="0" anchor="ctr">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300" b="1" i="0" u="none" strike="noStrike" kern="1200" cap="all" spc="0" normalizeH="0" baseline="0" noProof="0" dirty="0" smtClean="0">
                <a:ln>
                  <a:noFill/>
                </a:ln>
                <a:solidFill>
                  <a:schemeClr val="tx1"/>
                </a:solidFill>
                <a:effectLst/>
                <a:uLnTx/>
                <a:uFillTx/>
                <a:latin typeface="+mn-lt"/>
                <a:ea typeface="+mn-ea"/>
                <a:cs typeface="+mn-cs"/>
              </a:rPr>
              <a:t>Twitter</a:t>
            </a:r>
            <a:endParaRPr kumimoji="0" lang="en-US" sz="2300" b="1" i="0" u="none" strike="noStrike" kern="1200" cap="all" spc="0" normalizeH="0" baseline="0" noProof="0" dirty="0">
              <a:ln>
                <a:noFill/>
              </a:ln>
              <a:solidFill>
                <a:schemeClr val="tx1"/>
              </a:solidFill>
              <a:effectLst/>
              <a:uLnTx/>
              <a:uFillTx/>
              <a:latin typeface="+mn-lt"/>
              <a:ea typeface="+mn-ea"/>
              <a:cs typeface="+mn-cs"/>
            </a:endParaRPr>
          </a:p>
        </p:txBody>
      </p:sp>
      <p:pic>
        <p:nvPicPr>
          <p:cNvPr id="1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4800600"/>
            <a:ext cx="3041822" cy="1621970"/>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905000"/>
            <a:ext cx="4220095" cy="2607923"/>
          </a:xfrm>
          <a:prstGeom prst="rect">
            <a:avLst/>
          </a:prstGeom>
          <a:noFill/>
          <a:ln w="9525">
            <a:noFill/>
            <a:miter lim="800000"/>
            <a:headEnd/>
            <a:tailEnd/>
          </a:ln>
        </p:spPr>
      </p:pic>
      <p:sp>
        <p:nvSpPr>
          <p:cNvPr id="11" name="Oval 10"/>
          <p:cNvSpPr/>
          <p:nvPr/>
        </p:nvSpPr>
        <p:spPr>
          <a:xfrm>
            <a:off x="8503170" y="2652010"/>
            <a:ext cx="366010" cy="27482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601200" cy="990600"/>
          </a:xfrm>
        </p:spPr>
        <p:txBody>
          <a:bodyPr>
            <a:normAutofit fontScale="90000"/>
          </a:bodyPr>
          <a:lstStyle/>
          <a:p>
            <a:r>
              <a:rPr lang="en-US" sz="4900" dirty="0" smtClean="0"/>
              <a:t>Monitor</a:t>
            </a:r>
            <a:r>
              <a:rPr lang="en-US" sz="5000" dirty="0" smtClean="0"/>
              <a:t> </a:t>
            </a:r>
            <a:br>
              <a:rPr lang="en-US" sz="5000" dirty="0" smtClean="0"/>
            </a:br>
            <a:r>
              <a:rPr lang="en-US" sz="2400" spc="-180" dirty="0" smtClean="0"/>
              <a:t>Social media to identify rumors, track trends, and document public sentiment</a:t>
            </a:r>
            <a:endParaRPr lang="en-US" sz="2400" spc="-180" dirty="0"/>
          </a:p>
        </p:txBody>
      </p:sp>
      <p:sp>
        <p:nvSpPr>
          <p:cNvPr id="4" name="Content Placeholder 3"/>
          <p:cNvSpPr>
            <a:spLocks noGrp="1"/>
          </p:cNvSpPr>
          <p:nvPr>
            <p:ph sz="half" idx="1"/>
          </p:nvPr>
        </p:nvSpPr>
        <p:spPr/>
        <p:txBody>
          <a:bodyPr>
            <a:normAutofit fontScale="92500" lnSpcReduction="10000"/>
          </a:bodyPr>
          <a:lstStyle/>
          <a:p>
            <a:pPr lvl="0"/>
            <a:r>
              <a:rPr lang="en-US" dirty="0" smtClean="0"/>
              <a:t>Monitor key sites</a:t>
            </a:r>
          </a:p>
          <a:p>
            <a:pPr lvl="1"/>
            <a:r>
              <a:rPr lang="en-US" dirty="0" smtClean="0"/>
              <a:t>Partner agencies</a:t>
            </a:r>
          </a:p>
          <a:p>
            <a:pPr lvl="1"/>
            <a:r>
              <a:rPr lang="en-US" dirty="0" smtClean="0"/>
              <a:t>Local media</a:t>
            </a:r>
          </a:p>
          <a:p>
            <a:pPr lvl="1"/>
            <a:r>
              <a:rPr lang="en-US" dirty="0" smtClean="0"/>
              <a:t>Elected officials</a:t>
            </a:r>
          </a:p>
          <a:p>
            <a:pPr lvl="1"/>
            <a:r>
              <a:rPr lang="en-US" dirty="0" smtClean="0"/>
              <a:t>Community leaders</a:t>
            </a:r>
          </a:p>
          <a:p>
            <a:pPr lvl="1"/>
            <a:r>
              <a:rPr lang="en-US" dirty="0" smtClean="0"/>
              <a:t>Wildland fire sites</a:t>
            </a:r>
          </a:p>
          <a:p>
            <a:pPr lvl="1"/>
            <a:endParaRPr lang="en-US" sz="1200" dirty="0" smtClean="0"/>
          </a:p>
          <a:p>
            <a:pPr lvl="0"/>
            <a:r>
              <a:rPr lang="en-US" dirty="0" smtClean="0"/>
              <a:t>General monitoring</a:t>
            </a:r>
          </a:p>
          <a:p>
            <a:pPr lvl="1"/>
            <a:r>
              <a:rPr lang="en-US" dirty="0" smtClean="0"/>
              <a:t>Google.com/Alerts</a:t>
            </a:r>
          </a:p>
          <a:p>
            <a:pPr lvl="1"/>
            <a:r>
              <a:rPr lang="en-US" dirty="0" smtClean="0"/>
              <a:t>SocialMention.com</a:t>
            </a:r>
          </a:p>
          <a:p>
            <a:pPr lvl="1"/>
            <a:r>
              <a:rPr lang="en-US" dirty="0" smtClean="0"/>
              <a:t>Icerocket.com</a:t>
            </a:r>
          </a:p>
          <a:p>
            <a:pPr lvl="1"/>
            <a:r>
              <a:rPr lang="en-US" dirty="0" smtClean="0"/>
              <a:t>Addictomatic.com</a:t>
            </a:r>
          </a:p>
          <a:p>
            <a:pPr lvl="0"/>
            <a:endParaRPr lang="en-US" dirty="0" smtClean="0"/>
          </a:p>
          <a:p>
            <a:pPr>
              <a:buNone/>
            </a:pPr>
            <a:endParaRPr lang="en-US" dirty="0" smtClean="0"/>
          </a:p>
          <a:p>
            <a:endParaRPr lang="en-US" dirty="0" smtClean="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905000"/>
            <a:ext cx="403013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036638"/>
          </a:xfrm>
        </p:spPr>
        <p:txBody>
          <a:bodyPr>
            <a:normAutofit fontScale="90000"/>
          </a:bodyPr>
          <a:lstStyle/>
          <a:p>
            <a:r>
              <a:rPr lang="en-US" sz="4900" dirty="0" smtClean="0"/>
              <a:t>Plan </a:t>
            </a:r>
            <a:r>
              <a:rPr lang="en-US" dirty="0" smtClean="0"/>
              <a:t/>
            </a:r>
            <a:br>
              <a:rPr lang="en-US" dirty="0" smtClean="0"/>
            </a:br>
            <a:r>
              <a:rPr lang="en-US" sz="2400" dirty="0" smtClean="0"/>
              <a:t>Ahead and Be Flexible</a:t>
            </a:r>
            <a:endParaRPr lang="en-US" sz="2400" dirty="0"/>
          </a:p>
        </p:txBody>
      </p:sp>
      <p:sp>
        <p:nvSpPr>
          <p:cNvPr id="11" name="Content Placeholder 10"/>
          <p:cNvSpPr>
            <a:spLocks noGrp="1"/>
          </p:cNvSpPr>
          <p:nvPr>
            <p:ph sz="half" idx="1"/>
          </p:nvPr>
        </p:nvSpPr>
        <p:spPr>
          <a:xfrm>
            <a:off x="457200" y="1773936"/>
            <a:ext cx="4191000" cy="4623816"/>
          </a:xfrm>
        </p:spPr>
        <p:txBody>
          <a:bodyPr>
            <a:normAutofit fontScale="92500" lnSpcReduction="20000"/>
          </a:bodyPr>
          <a:lstStyle/>
          <a:p>
            <a:r>
              <a:rPr lang="en-US" dirty="0" smtClean="0"/>
              <a:t>Got a Contingency Plan?</a:t>
            </a:r>
          </a:p>
          <a:p>
            <a:pPr lvl="1"/>
            <a:r>
              <a:rPr lang="en-US" dirty="0" smtClean="0"/>
              <a:t>Ask partner agencies for help getting the word out</a:t>
            </a:r>
          </a:p>
          <a:p>
            <a:pPr lvl="1"/>
            <a:r>
              <a:rPr lang="en-US" dirty="0" smtClean="0"/>
              <a:t>Send a PIO off-site where power/internet is available</a:t>
            </a:r>
          </a:p>
          <a:p>
            <a:endParaRPr lang="en-US" dirty="0" smtClean="0"/>
          </a:p>
          <a:p>
            <a:r>
              <a:rPr lang="en-US" dirty="0" smtClean="0"/>
              <a:t>What about Transition?</a:t>
            </a:r>
          </a:p>
          <a:p>
            <a:pPr lvl="1"/>
            <a:r>
              <a:rPr lang="en-US" dirty="0" smtClean="0"/>
              <a:t>Coordinate with other teams / area command</a:t>
            </a:r>
          </a:p>
          <a:p>
            <a:pPr lvl="1"/>
            <a:r>
              <a:rPr lang="en-US" dirty="0" smtClean="0"/>
              <a:t>Document how-to protocols, passwords, etc.</a:t>
            </a:r>
          </a:p>
          <a:p>
            <a:pPr lvl="1"/>
            <a:r>
              <a:rPr lang="en-US" dirty="0" smtClean="0"/>
              <a:t>Provide a link to new source for info / home unit</a:t>
            </a:r>
            <a:endParaRPr lang="en-US" dirty="0"/>
          </a:p>
        </p:txBody>
      </p:sp>
      <p:pic>
        <p:nvPicPr>
          <p:cNvPr id="14338" name="Picture 2" descr="http://upload.wikimedia.org/wikipedia/en/d/de/Failwha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981200"/>
            <a:ext cx="4043083" cy="3352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18" y="304800"/>
            <a:ext cx="8229600" cy="1036638"/>
          </a:xfrm>
        </p:spPr>
        <p:txBody>
          <a:bodyPr>
            <a:normAutofit fontScale="90000"/>
          </a:bodyPr>
          <a:lstStyle/>
          <a:p>
            <a:r>
              <a:rPr lang="en-US" sz="4900" dirty="0" smtClean="0"/>
              <a:t>Leverage </a:t>
            </a:r>
            <a:r>
              <a:rPr lang="en-US" dirty="0" smtClean="0"/>
              <a:t/>
            </a:r>
            <a:br>
              <a:rPr lang="en-US" dirty="0" smtClean="0"/>
            </a:br>
            <a:r>
              <a:rPr lang="en-US" sz="2400" dirty="0" smtClean="0"/>
              <a:t>Existing Resources</a:t>
            </a:r>
            <a:endParaRPr lang="en-US" sz="2400" dirty="0"/>
          </a:p>
        </p:txBody>
      </p:sp>
      <p:sp>
        <p:nvSpPr>
          <p:cNvPr id="3" name="Content Placeholder 2"/>
          <p:cNvSpPr>
            <a:spLocks noGrp="1"/>
          </p:cNvSpPr>
          <p:nvPr>
            <p:ph sz="half" idx="1"/>
          </p:nvPr>
        </p:nvSpPr>
        <p:spPr>
          <a:xfrm>
            <a:off x="304800" y="1773936"/>
            <a:ext cx="4495800" cy="4623816"/>
          </a:xfrm>
        </p:spPr>
        <p:txBody>
          <a:bodyPr/>
          <a:lstStyle/>
          <a:p>
            <a:pPr>
              <a:lnSpc>
                <a:spcPct val="150000"/>
              </a:lnSpc>
            </a:pPr>
            <a:r>
              <a:rPr lang="en-US" dirty="0" smtClean="0"/>
              <a:t>State/local interagency</a:t>
            </a:r>
          </a:p>
          <a:p>
            <a:pPr>
              <a:lnSpc>
                <a:spcPct val="150000"/>
              </a:lnSpc>
            </a:pPr>
            <a:r>
              <a:rPr lang="en-US" dirty="0" smtClean="0"/>
              <a:t>County Emergency Mgmt</a:t>
            </a:r>
          </a:p>
          <a:p>
            <a:pPr>
              <a:lnSpc>
                <a:spcPct val="150000"/>
              </a:lnSpc>
            </a:pPr>
            <a:r>
              <a:rPr lang="en-US" dirty="0" smtClean="0"/>
              <a:t>Sheriff’s Dept</a:t>
            </a:r>
          </a:p>
          <a:p>
            <a:pPr>
              <a:lnSpc>
                <a:spcPct val="150000"/>
              </a:lnSpc>
            </a:pPr>
            <a:r>
              <a:rPr lang="en-US" dirty="0" smtClean="0"/>
              <a:t>Local Fire Dept</a:t>
            </a:r>
          </a:p>
          <a:p>
            <a:pPr>
              <a:lnSpc>
                <a:spcPct val="150000"/>
              </a:lnSpc>
            </a:pPr>
            <a:r>
              <a:rPr lang="en-US" dirty="0" smtClean="0"/>
              <a:t>Volunteers</a:t>
            </a:r>
          </a:p>
        </p:txBody>
      </p:sp>
      <p:pic>
        <p:nvPicPr>
          <p:cNvPr id="8" name="Picture 7" descr="Messages from Tubac Fire District _ Nixle_Page_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34000" y="1646419"/>
            <a:ext cx="3352800" cy="502920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182562"/>
            <a:ext cx="8229600" cy="1036638"/>
          </a:xfrm>
        </p:spPr>
        <p:txBody>
          <a:bodyPr>
            <a:normAutofit fontScale="90000"/>
          </a:bodyPr>
          <a:lstStyle/>
          <a:p>
            <a:r>
              <a:rPr lang="en-US" sz="4900" dirty="0" smtClean="0">
                <a:solidFill>
                  <a:schemeClr val="accent3">
                    <a:lumMod val="60000"/>
                    <a:lumOff val="40000"/>
                  </a:schemeClr>
                </a:solidFill>
              </a:rPr>
              <a:t>Case Study</a:t>
            </a:r>
            <a:r>
              <a:rPr lang="en-US" dirty="0" smtClean="0">
                <a:solidFill>
                  <a:schemeClr val="accent3">
                    <a:lumMod val="60000"/>
                    <a:lumOff val="40000"/>
                  </a:schemeClr>
                </a:solidFill>
              </a:rPr>
              <a:t> </a:t>
            </a:r>
            <a:br>
              <a:rPr lang="en-US" dirty="0" smtClean="0">
                <a:solidFill>
                  <a:schemeClr val="accent3">
                    <a:lumMod val="60000"/>
                    <a:lumOff val="40000"/>
                  </a:schemeClr>
                </a:solidFill>
              </a:rPr>
            </a:br>
            <a:r>
              <a:rPr lang="en-US" sz="2400" dirty="0" smtClean="0">
                <a:solidFill>
                  <a:schemeClr val="accent3">
                    <a:lumMod val="60000"/>
                    <a:lumOff val="40000"/>
                  </a:schemeClr>
                </a:solidFill>
              </a:rPr>
              <a:t>The Deployment of Trusted Digital Volunteers </a:t>
            </a:r>
            <a:br>
              <a:rPr lang="en-US" sz="2400" dirty="0" smtClean="0">
                <a:solidFill>
                  <a:schemeClr val="accent3">
                    <a:lumMod val="60000"/>
                    <a:lumOff val="40000"/>
                  </a:schemeClr>
                </a:solidFill>
              </a:rPr>
            </a:br>
            <a:r>
              <a:rPr lang="en-US" sz="2400" dirty="0" smtClean="0">
                <a:solidFill>
                  <a:schemeClr val="accent3">
                    <a:lumMod val="60000"/>
                    <a:lumOff val="40000"/>
                  </a:schemeClr>
                </a:solidFill>
              </a:rPr>
              <a:t>in the 2011 Shadow Lake Fire</a:t>
            </a:r>
            <a:endParaRPr lang="en-US" sz="2400" dirty="0">
              <a:solidFill>
                <a:schemeClr val="accent3">
                  <a:lumMod val="60000"/>
                  <a:lumOff val="40000"/>
                </a:schemeClr>
              </a:solidFill>
            </a:endParaRPr>
          </a:p>
        </p:txBody>
      </p:sp>
      <p:sp>
        <p:nvSpPr>
          <p:cNvPr id="11" name="Content Placeholder 10"/>
          <p:cNvSpPr>
            <a:spLocks noGrp="1"/>
          </p:cNvSpPr>
          <p:nvPr>
            <p:ph sz="half" idx="1"/>
          </p:nvPr>
        </p:nvSpPr>
        <p:spPr>
          <a:xfrm>
            <a:off x="457200" y="1828800"/>
            <a:ext cx="4495800" cy="4297363"/>
          </a:xfrm>
        </p:spPr>
        <p:txBody>
          <a:bodyPr>
            <a:normAutofit fontScale="92500" lnSpcReduction="10000"/>
          </a:bodyPr>
          <a:lstStyle/>
          <a:p>
            <a:r>
              <a:rPr lang="en-US" dirty="0" smtClean="0"/>
              <a:t>Hand-picked group of trusted remote volunteers with social media skills</a:t>
            </a:r>
          </a:p>
          <a:p>
            <a:endParaRPr lang="en-US" dirty="0" smtClean="0"/>
          </a:p>
          <a:p>
            <a:r>
              <a:rPr lang="en-US" dirty="0" smtClean="0"/>
              <a:t>Volunteers only posted content approved by lead PIO</a:t>
            </a:r>
          </a:p>
          <a:p>
            <a:endParaRPr lang="en-US" dirty="0" smtClean="0"/>
          </a:p>
          <a:p>
            <a:r>
              <a:rPr lang="en-US" dirty="0" smtClean="0"/>
              <a:t>Volunteers monitored rumors and maintained documentation</a:t>
            </a:r>
          </a:p>
          <a:p>
            <a:pPr>
              <a:buNone/>
            </a:pPr>
            <a:endParaRPr lang="en-US" b="1" dirty="0" smtClean="0"/>
          </a:p>
          <a:p>
            <a:endParaRPr lang="en-US" b="1" dirty="0" smtClean="0"/>
          </a:p>
          <a:p>
            <a:endParaRPr lang="en-US" b="1" dirty="0" smtClean="0"/>
          </a:p>
          <a:p>
            <a:endParaRPr lang="en-US" dirty="0"/>
          </a:p>
        </p:txBody>
      </p:sp>
      <p:pic>
        <p:nvPicPr>
          <p:cNvPr id="389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8846" y="1524000"/>
            <a:ext cx="3733800" cy="2133600"/>
          </a:xfrm>
          <a:prstGeom prst="rect">
            <a:avLst/>
          </a:prstGeom>
          <a:noFill/>
          <a:ln w="9525">
            <a:noFill/>
            <a:miter lim="800000"/>
            <a:headEnd/>
            <a:tailEnd/>
          </a:ln>
        </p:spPr>
      </p:pic>
      <p:pic>
        <p:nvPicPr>
          <p:cNvPr id="3891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8846" y="3962400"/>
            <a:ext cx="3786554" cy="22375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066800"/>
          </a:xfrm>
        </p:spPr>
        <p:txBody>
          <a:bodyPr>
            <a:normAutofit fontScale="90000"/>
          </a:bodyPr>
          <a:lstStyle/>
          <a:p>
            <a:r>
              <a:rPr lang="en-US" sz="4900" dirty="0" smtClean="0"/>
              <a:t>Evaluate</a:t>
            </a:r>
            <a:r>
              <a:rPr lang="en-US" sz="4000" dirty="0" smtClean="0"/>
              <a:t> </a:t>
            </a:r>
            <a:br>
              <a:rPr lang="en-US" sz="4000" dirty="0" smtClean="0"/>
            </a:br>
            <a:r>
              <a:rPr lang="en-US" sz="2400" dirty="0" smtClean="0"/>
              <a:t>Site stats from Twitter, Flickr, etc.</a:t>
            </a:r>
            <a:endParaRPr lang="en-US" sz="2400" dirty="0"/>
          </a:p>
        </p:txBody>
      </p:sp>
      <p:sp>
        <p:nvSpPr>
          <p:cNvPr id="3" name="Content Placeholder 2"/>
          <p:cNvSpPr>
            <a:spLocks noGrp="1"/>
          </p:cNvSpPr>
          <p:nvPr>
            <p:ph sz="half" idx="1"/>
          </p:nvPr>
        </p:nvSpPr>
        <p:spPr>
          <a:xfrm>
            <a:off x="457200" y="1600200"/>
            <a:ext cx="4495800" cy="4525963"/>
          </a:xfrm>
        </p:spPr>
        <p:txBody>
          <a:bodyPr>
            <a:noAutofit/>
          </a:bodyPr>
          <a:lstStyle/>
          <a:p>
            <a:pPr>
              <a:spcAft>
                <a:spcPts val="1800"/>
              </a:spcAft>
            </a:pPr>
            <a:r>
              <a:rPr lang="en-US" sz="2000" dirty="0" smtClean="0"/>
              <a:t>@AS_NF reached</a:t>
            </a:r>
            <a:r>
              <a:rPr lang="en-US" sz="2000" b="1" dirty="0" smtClean="0"/>
              <a:t> 24,632 </a:t>
            </a:r>
            <a:r>
              <a:rPr lang="en-US" sz="2000" dirty="0" smtClean="0"/>
              <a:t>people with 50 most recent tweets (as of 6/15)</a:t>
            </a:r>
          </a:p>
          <a:p>
            <a:pPr>
              <a:spcAft>
                <a:spcPts val="1800"/>
              </a:spcAft>
            </a:pPr>
            <a:r>
              <a:rPr lang="en-US" sz="2000" b="1" dirty="0" smtClean="0"/>
              <a:t>675</a:t>
            </a:r>
            <a:r>
              <a:rPr lang="en-US" sz="2000" dirty="0" smtClean="0"/>
              <a:t> new @AS_NF Twitter followers in &lt;8 days</a:t>
            </a:r>
          </a:p>
          <a:p>
            <a:pPr>
              <a:spcAft>
                <a:spcPts val="1800"/>
              </a:spcAft>
            </a:pPr>
            <a:r>
              <a:rPr lang="en-US" sz="2000" dirty="0" smtClean="0"/>
              <a:t>AS-NF photos viewed</a:t>
            </a:r>
            <a:r>
              <a:rPr lang="en-US" sz="2000" b="1" dirty="0" smtClean="0"/>
              <a:t> 672,673</a:t>
            </a:r>
            <a:r>
              <a:rPr lang="en-US" sz="2000" dirty="0" smtClean="0"/>
              <a:t> times in 10 days </a:t>
            </a:r>
          </a:p>
          <a:p>
            <a:pPr>
              <a:spcAft>
                <a:spcPts val="1800"/>
              </a:spcAft>
            </a:pPr>
            <a:r>
              <a:rPr lang="en-US" sz="2000" dirty="0" smtClean="0"/>
              <a:t>In a single day (June 9</a:t>
            </a:r>
            <a:r>
              <a:rPr lang="en-US" sz="2000" baseline="30000" dirty="0" smtClean="0"/>
              <a:t>th</a:t>
            </a:r>
            <a:r>
              <a:rPr lang="en-US" sz="2000" dirty="0" smtClean="0"/>
              <a:t>), Flickr photos were viewed over </a:t>
            </a:r>
            <a:r>
              <a:rPr lang="en-US" sz="2000" b="1" dirty="0" smtClean="0"/>
              <a:t>144,477 </a:t>
            </a:r>
            <a:r>
              <a:rPr lang="en-US" sz="2000" dirty="0" smtClean="0"/>
              <a:t>times</a:t>
            </a:r>
          </a:p>
          <a:p>
            <a:pPr>
              <a:spcAft>
                <a:spcPts val="1800"/>
              </a:spcAft>
            </a:pPr>
            <a:r>
              <a:rPr lang="en-US" sz="2000" dirty="0" smtClean="0"/>
              <a:t>Flicker images that were tweeted were viewed nearly 2x as many times</a:t>
            </a:r>
          </a:p>
          <a:p>
            <a:pPr>
              <a:spcAft>
                <a:spcPts val="1800"/>
              </a:spcAft>
            </a:pPr>
            <a:endParaRPr lang="en-US" sz="2000" dirty="0" smtClean="0"/>
          </a:p>
          <a:p>
            <a:pPr lvl="1">
              <a:spcAft>
                <a:spcPts val="1800"/>
              </a:spcAft>
            </a:pPr>
            <a:endParaRPr lang="en-US" sz="1600" dirty="0"/>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524000"/>
            <a:ext cx="3733800" cy="46350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email">
            <a:lum/>
            <a:extLst>
              <a:ext uri="{28A0092B-C50C-407E-A947-70E740481C1C}">
                <a14:useLocalDpi xmlns:a14="http://schemas.microsoft.com/office/drawing/2010/main"/>
              </a:ext>
            </a:extLst>
          </a:blip>
          <a:srcRect/>
          <a:stretch>
            <a:fillRect/>
          </a:stretch>
        </p:blipFill>
        <p:spPr bwMode="auto">
          <a:xfrm>
            <a:off x="-20784" y="1295400"/>
            <a:ext cx="9164784" cy="5562600"/>
          </a:xfrm>
          <a:prstGeom prst="rect">
            <a:avLst/>
          </a:prstGeom>
          <a:noFill/>
          <a:ln w="9525">
            <a:noFill/>
            <a:miter lim="800000"/>
            <a:headEnd/>
            <a:tailEnd/>
          </a:ln>
        </p:spPr>
      </p:pic>
      <p:sp>
        <p:nvSpPr>
          <p:cNvPr id="2" name="Title 1"/>
          <p:cNvSpPr>
            <a:spLocks noGrp="1"/>
          </p:cNvSpPr>
          <p:nvPr>
            <p:ph type="title"/>
          </p:nvPr>
        </p:nvSpPr>
        <p:spPr>
          <a:xfrm>
            <a:off x="295835" y="291353"/>
            <a:ext cx="8229600" cy="1036638"/>
          </a:xfrm>
        </p:spPr>
        <p:txBody>
          <a:bodyPr>
            <a:normAutofit fontScale="90000"/>
          </a:bodyPr>
          <a:lstStyle/>
          <a:p>
            <a:r>
              <a:rPr lang="en-US" sz="4900" dirty="0" smtClean="0"/>
              <a:t>Evaluate</a:t>
            </a:r>
            <a:r>
              <a:rPr lang="en-US" sz="4800" dirty="0" smtClean="0"/>
              <a:t> </a:t>
            </a:r>
            <a:br>
              <a:rPr lang="en-US" sz="4800" dirty="0" smtClean="0"/>
            </a:br>
            <a:r>
              <a:rPr lang="en-US" sz="2400" dirty="0" smtClean="0"/>
              <a:t>Trends with analytic tools like Socialmention.com</a:t>
            </a:r>
            <a:endParaRPr lang="en-US" sz="2400" dirty="0"/>
          </a:p>
        </p:txBody>
      </p:sp>
      <p:sp>
        <p:nvSpPr>
          <p:cNvPr id="4" name="Content Placeholder 3"/>
          <p:cNvSpPr>
            <a:spLocks noGrp="1"/>
          </p:cNvSpPr>
          <p:nvPr>
            <p:ph sz="half" idx="1"/>
          </p:nvPr>
        </p:nvSpPr>
        <p:spPr>
          <a:xfrm>
            <a:off x="762000" y="1570037"/>
            <a:ext cx="4800600" cy="4525963"/>
          </a:xfrm>
        </p:spPr>
        <p:txBody>
          <a:bodyPr>
            <a:normAutofit/>
          </a:bodyPr>
          <a:lstStyle/>
          <a:p>
            <a:pPr marL="0" indent="0">
              <a:buNone/>
            </a:pPr>
            <a:r>
              <a:rPr lang="en-US" sz="2400" b="1" dirty="0" smtClean="0">
                <a:solidFill>
                  <a:srgbClr val="00B0F0"/>
                </a:solidFill>
              </a:rPr>
              <a:t>1,000</a:t>
            </a:r>
            <a:r>
              <a:rPr lang="en-US" sz="2400" dirty="0" smtClean="0">
                <a:solidFill>
                  <a:srgbClr val="00B0F0"/>
                </a:solidFill>
              </a:rPr>
              <a:t> mentions of #WallowFire</a:t>
            </a:r>
          </a:p>
          <a:p>
            <a:pPr marL="0" indent="0">
              <a:buNone/>
            </a:pPr>
            <a:endParaRPr lang="en-US" sz="2400" dirty="0" smtClean="0">
              <a:solidFill>
                <a:srgbClr val="00B0F0"/>
              </a:solidFill>
            </a:endParaRPr>
          </a:p>
          <a:p>
            <a:pPr marL="0" indent="0">
              <a:buNone/>
            </a:pPr>
            <a:r>
              <a:rPr lang="en-US" sz="2400" b="1" dirty="0" smtClean="0">
                <a:solidFill>
                  <a:srgbClr val="00B0F0"/>
                </a:solidFill>
              </a:rPr>
              <a:t>800</a:t>
            </a:r>
            <a:r>
              <a:rPr lang="en-US" sz="2400" dirty="0" smtClean="0">
                <a:solidFill>
                  <a:srgbClr val="00B0F0"/>
                </a:solidFill>
              </a:rPr>
              <a:t> mentions of #Azfire</a:t>
            </a:r>
          </a:p>
          <a:p>
            <a:pPr marL="0" indent="0">
              <a:buNone/>
            </a:pPr>
            <a:endParaRPr lang="en-US" sz="2400" dirty="0" smtClean="0">
              <a:solidFill>
                <a:srgbClr val="00B0F0"/>
              </a:solidFill>
            </a:endParaRPr>
          </a:p>
          <a:p>
            <a:pPr marL="0" indent="0">
              <a:buNone/>
            </a:pPr>
            <a:endParaRPr lang="en-US" sz="2400" dirty="0" smtClean="0">
              <a:solidFill>
                <a:srgbClr val="00B0F0"/>
              </a:solidFill>
            </a:endParaRPr>
          </a:p>
          <a:p>
            <a:pPr marL="0" indent="0">
              <a:buNone/>
            </a:pPr>
            <a:endParaRPr lang="en-US" sz="2400" dirty="0" smtClean="0">
              <a:solidFill>
                <a:srgbClr val="00B0F0"/>
              </a:solidFill>
            </a:endParaRPr>
          </a:p>
          <a:p>
            <a:pPr marL="0" indent="0">
              <a:buNone/>
            </a:pPr>
            <a:r>
              <a:rPr lang="en-US" sz="2400" b="1" dirty="0" smtClean="0">
                <a:solidFill>
                  <a:srgbClr val="00B0F0"/>
                </a:solidFill>
              </a:rPr>
              <a:t>400</a:t>
            </a:r>
            <a:r>
              <a:rPr lang="en-US" sz="2400" dirty="0" smtClean="0">
                <a:solidFill>
                  <a:srgbClr val="00B0F0"/>
                </a:solidFill>
              </a:rPr>
              <a:t> mentions of #Wallow</a:t>
            </a:r>
          </a:p>
          <a:p>
            <a:pPr marL="0" indent="0">
              <a:buNone/>
            </a:pPr>
            <a:endParaRPr lang="en-US" sz="400" dirty="0" smtClean="0">
              <a:solidFill>
                <a:srgbClr val="00B0F0"/>
              </a:solidFill>
            </a:endParaRPr>
          </a:p>
          <a:p>
            <a:pPr marL="0" indent="0">
              <a:buNone/>
            </a:pPr>
            <a:endParaRPr lang="en-US" sz="1100" dirty="0" smtClean="0">
              <a:solidFill>
                <a:srgbClr val="00B0F0"/>
              </a:solidFill>
            </a:endParaRPr>
          </a:p>
          <a:p>
            <a:pPr marL="0" indent="0">
              <a:buNone/>
            </a:pPr>
            <a:endParaRPr lang="en-US" sz="2400" dirty="0" smtClean="0">
              <a:solidFill>
                <a:srgbClr val="00B0F0"/>
              </a:solidFill>
            </a:endParaRPr>
          </a:p>
          <a:p>
            <a:pPr marL="0" indent="0">
              <a:buNone/>
            </a:pPr>
            <a:endParaRPr lang="en-US" sz="2400" dirty="0" smtClean="0">
              <a:solidFill>
                <a:srgbClr val="00B0F0"/>
              </a:solidFill>
            </a:endParaRPr>
          </a:p>
          <a:p>
            <a:pPr marL="0" indent="0">
              <a:buNone/>
            </a:pPr>
            <a:endParaRPr lang="en-US" sz="2400" dirty="0" smtClean="0">
              <a:solidFill>
                <a:srgbClr val="00B0F0"/>
              </a:solidFill>
            </a:endParaRPr>
          </a:p>
          <a:p>
            <a:pPr marL="0" indent="0">
              <a:buNone/>
            </a:pPr>
            <a:endParaRPr lang="en-US" sz="2400" dirty="0" smtClean="0">
              <a:solidFill>
                <a:srgbClr val="00B0F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1" y="291353"/>
            <a:ext cx="9296400" cy="914400"/>
          </a:xfrm>
        </p:spPr>
        <p:txBody>
          <a:bodyPr>
            <a:noAutofit/>
          </a:bodyPr>
          <a:lstStyle/>
          <a:p>
            <a:r>
              <a:rPr lang="en-US" spc="-150" dirty="0" smtClean="0"/>
              <a:t>2011 Fire Season Lessons Learned</a:t>
            </a:r>
            <a:endParaRPr lang="en-US" spc="-150" dirty="0"/>
          </a:p>
        </p:txBody>
      </p:sp>
      <p:sp>
        <p:nvSpPr>
          <p:cNvPr id="3" name="Content Placeholder 2"/>
          <p:cNvSpPr>
            <a:spLocks noGrp="1"/>
          </p:cNvSpPr>
          <p:nvPr>
            <p:ph sz="half" idx="1"/>
          </p:nvPr>
        </p:nvSpPr>
        <p:spPr>
          <a:xfrm>
            <a:off x="304800" y="1828800"/>
            <a:ext cx="4343400" cy="4623816"/>
          </a:xfrm>
        </p:spPr>
        <p:txBody>
          <a:bodyPr>
            <a:normAutofit lnSpcReduction="10000"/>
          </a:bodyPr>
          <a:lstStyle/>
          <a:p>
            <a:pPr lvl="0"/>
            <a:r>
              <a:rPr lang="en-US" dirty="0" smtClean="0"/>
              <a:t>Social media tools are essential tactics on large incidents</a:t>
            </a:r>
          </a:p>
          <a:p>
            <a:pPr lvl="0"/>
            <a:endParaRPr lang="en-US" dirty="0" smtClean="0"/>
          </a:p>
          <a:p>
            <a:pPr lvl="0"/>
            <a:r>
              <a:rPr lang="en-US" dirty="0" smtClean="0"/>
              <a:t>You can’t control social media; Learn how to harness it to work for you</a:t>
            </a:r>
          </a:p>
          <a:p>
            <a:pPr lvl="0"/>
            <a:endParaRPr lang="en-US" dirty="0" smtClean="0"/>
          </a:p>
          <a:p>
            <a:r>
              <a:rPr lang="en-US" dirty="0" smtClean="0"/>
              <a:t>If you don’t engage, others will fill the void</a:t>
            </a:r>
          </a:p>
          <a:p>
            <a:endParaRPr lang="en-US" dirty="0"/>
          </a:p>
        </p:txBody>
      </p:sp>
      <p:pic>
        <p:nvPicPr>
          <p:cNvPr id="8" name="Picture 7" descr="Social media sites become valuable link to wildfire updates, resources - The_Page_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29200" y="3825573"/>
            <a:ext cx="3657600" cy="353050"/>
          </a:xfrm>
          <a:prstGeom prst="rect">
            <a:avLst/>
          </a:prstGeom>
          <a:ln>
            <a:noFill/>
          </a:ln>
          <a:effectLst>
            <a:outerShdw blurRad="292100" dist="139700" dir="2700000" algn="tl" rotWithShape="0">
              <a:srgbClr val="333333">
                <a:alpha val="65000"/>
              </a:srgbClr>
            </a:outerShdw>
          </a:effectLst>
        </p:spPr>
      </p:pic>
      <p:pic>
        <p:nvPicPr>
          <p:cNvPr id="9" name="Picture 8" descr="Facebook Group Created for Those Affected by Wallow Fire_Page_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029200" y="4719191"/>
            <a:ext cx="3657600" cy="1163782"/>
          </a:xfrm>
          <a:prstGeom prst="rect">
            <a:avLst/>
          </a:prstGeom>
          <a:ln>
            <a:noFill/>
          </a:ln>
          <a:effectLst>
            <a:outerShdw blurRad="292100" dist="139700" dir="2700000" algn="tl" rotWithShape="0">
              <a:srgbClr val="333333">
                <a:alpha val="65000"/>
              </a:srgbClr>
            </a:outerShdw>
          </a:effectLst>
        </p:spPr>
      </p:pic>
      <p:pic>
        <p:nvPicPr>
          <p:cNvPr id="10" name="Picture 9" descr="Wallow Fire_ Social media essential to coverage _ azfamily.com Phoenix_Page_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029200" y="2685390"/>
            <a:ext cx="3657600" cy="530583"/>
          </a:xfrm>
          <a:prstGeom prst="rect">
            <a:avLst/>
          </a:prstGeom>
          <a:ln>
            <a:noFill/>
          </a:ln>
          <a:effectLst>
            <a:outerShdw blurRad="292100" dist="139700" dir="2700000" algn="tl" rotWithShape="0">
              <a:srgbClr val="333333">
                <a:alpha val="65000"/>
              </a:srgbClr>
            </a:outerShdw>
          </a:effectLst>
        </p:spPr>
      </p:pic>
      <p:pic>
        <p:nvPicPr>
          <p:cNvPr id="11" name="Content Placeholder 7" descr="Arizona stays connected, informed on Wallow Fire through social media_Page_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029200" y="1752600"/>
            <a:ext cx="3657600" cy="4727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304800"/>
            <a:ext cx="7696200" cy="762000"/>
          </a:xfrm>
        </p:spPr>
        <p:txBody>
          <a:bodyPr/>
          <a:lstStyle/>
          <a:p>
            <a:r>
              <a:rPr lang="en-US" b="0" cap="none" dirty="0" smtClean="0">
                <a:solidFill>
                  <a:srgbClr val="FF9900"/>
                </a:solidFill>
                <a:effectLst>
                  <a:outerShdw blurRad="38100" dist="38100" dir="2700000" algn="tl">
                    <a:srgbClr val="000000">
                      <a:alpha val="43137"/>
                    </a:srgbClr>
                  </a:outerShdw>
                </a:effectLst>
                <a:latin typeface="Eras Bold ITC" pitchFamily="34" charset="0"/>
              </a:rPr>
              <a:t>Webinar Topics</a:t>
            </a:r>
            <a:endParaRPr lang="en-US" b="0" cap="none" dirty="0">
              <a:solidFill>
                <a:srgbClr val="FF9900"/>
              </a:solidFill>
              <a:effectLst>
                <a:outerShdw blurRad="38100" dist="38100" dir="2700000" algn="tl">
                  <a:srgbClr val="000000">
                    <a:alpha val="43137"/>
                  </a:srgbClr>
                </a:outerShdw>
              </a:effectLst>
              <a:latin typeface="Eras Bold ITC" pitchFamily="34" charset="0"/>
            </a:endParaRPr>
          </a:p>
        </p:txBody>
      </p:sp>
      <p:sp>
        <p:nvSpPr>
          <p:cNvPr id="4" name="Text Placeholder 3"/>
          <p:cNvSpPr>
            <a:spLocks noGrp="1"/>
          </p:cNvSpPr>
          <p:nvPr>
            <p:ph type="body" sz="quarter" idx="10"/>
          </p:nvPr>
        </p:nvSpPr>
        <p:spPr>
          <a:xfrm>
            <a:off x="838200" y="2057400"/>
            <a:ext cx="8229600" cy="3962400"/>
          </a:xfrm>
        </p:spPr>
        <p:txBody>
          <a:bodyPr/>
          <a:lstStyle/>
          <a:p>
            <a:pPr marL="285750" indent="-285750">
              <a:lnSpc>
                <a:spcPct val="150000"/>
              </a:lnSpc>
              <a:buFont typeface="Arial" pitchFamily="34" charset="0"/>
              <a:buChar char="•"/>
            </a:pPr>
            <a:r>
              <a:rPr lang="en-US" sz="2400" dirty="0" smtClean="0">
                <a:solidFill>
                  <a:schemeClr val="bg2">
                    <a:lumMod val="75000"/>
                  </a:schemeClr>
                </a:solidFill>
              </a:rPr>
              <a:t>Themes and Messages</a:t>
            </a:r>
          </a:p>
          <a:p>
            <a:pPr marL="285750" indent="-285750">
              <a:lnSpc>
                <a:spcPct val="150000"/>
              </a:lnSpc>
              <a:buFont typeface="Arial" pitchFamily="34" charset="0"/>
              <a:buChar char="•"/>
            </a:pPr>
            <a:r>
              <a:rPr lang="en-US" sz="2400" dirty="0" smtClean="0">
                <a:solidFill>
                  <a:schemeClr val="bg2">
                    <a:lumMod val="75000"/>
                  </a:schemeClr>
                </a:solidFill>
              </a:rPr>
              <a:t>Social Media, Lessons Learned from the 2011 Fire Season</a:t>
            </a:r>
          </a:p>
          <a:p>
            <a:pPr marL="285750" indent="-285750">
              <a:lnSpc>
                <a:spcPct val="150000"/>
              </a:lnSpc>
              <a:buFont typeface="Arial" pitchFamily="34" charset="0"/>
              <a:buChar char="•"/>
            </a:pPr>
            <a:r>
              <a:rPr lang="en-US" sz="2400" dirty="0" smtClean="0">
                <a:solidFill>
                  <a:schemeClr val="bg2">
                    <a:lumMod val="75000"/>
                  </a:schemeClr>
                </a:solidFill>
              </a:rPr>
              <a:t>Predictive Services, Making It Work</a:t>
            </a:r>
          </a:p>
          <a:p>
            <a:pPr marL="285750" indent="-285750">
              <a:lnSpc>
                <a:spcPct val="150000"/>
              </a:lnSpc>
              <a:buFont typeface="Arial" pitchFamily="34" charset="0"/>
              <a:buChar char="•"/>
            </a:pPr>
            <a:r>
              <a:rPr lang="en-US" sz="2400" dirty="0" smtClean="0">
                <a:solidFill>
                  <a:schemeClr val="bg2">
                    <a:lumMod val="75000"/>
                  </a:schemeClr>
                </a:solidFill>
              </a:rPr>
              <a:t>Teachable Moments</a:t>
            </a:r>
          </a:p>
          <a:p>
            <a:pPr marL="285750" indent="-285750">
              <a:lnSpc>
                <a:spcPct val="150000"/>
              </a:lnSpc>
              <a:buFont typeface="Arial" pitchFamily="34" charset="0"/>
              <a:buChar char="•"/>
            </a:pPr>
            <a:r>
              <a:rPr lang="en-US" sz="2400" dirty="0" smtClean="0">
                <a:solidFill>
                  <a:schemeClr val="bg2">
                    <a:lumMod val="75000"/>
                  </a:schemeClr>
                </a:solidFill>
              </a:rPr>
              <a:t>Quick Hitters</a:t>
            </a:r>
          </a:p>
          <a:p>
            <a:pPr marL="285750" indent="-285750">
              <a:lnSpc>
                <a:spcPct val="150000"/>
              </a:lnSpc>
              <a:buFont typeface="Arial" pitchFamily="34" charset="0"/>
              <a:buChar char="•"/>
            </a:pPr>
            <a:r>
              <a:rPr lang="en-US" sz="2400" dirty="0" smtClean="0">
                <a:solidFill>
                  <a:schemeClr val="bg2">
                    <a:lumMod val="75000"/>
                  </a:schemeClr>
                </a:solidFill>
              </a:rPr>
              <a:t>Question and Answers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3276600" cy="441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304800" y="304800"/>
            <a:ext cx="8229600" cy="1036638"/>
          </a:xfrm>
        </p:spPr>
        <p:txBody>
          <a:bodyPr>
            <a:normAutofit fontScale="90000"/>
          </a:bodyPr>
          <a:lstStyle/>
          <a:p>
            <a:r>
              <a:rPr lang="en-US" dirty="0" smtClean="0">
                <a:solidFill>
                  <a:schemeClr val="accent3">
                    <a:lumMod val="60000"/>
                    <a:lumOff val="40000"/>
                  </a:schemeClr>
                </a:solidFill>
              </a:rPr>
              <a:t/>
            </a:r>
            <a:br>
              <a:rPr lang="en-US" dirty="0" smtClean="0">
                <a:solidFill>
                  <a:schemeClr val="accent3">
                    <a:lumMod val="60000"/>
                    <a:lumOff val="40000"/>
                  </a:schemeClr>
                </a:solidFill>
              </a:rPr>
            </a:br>
            <a:r>
              <a:rPr lang="en-US" sz="4900" dirty="0" smtClean="0">
                <a:solidFill>
                  <a:schemeClr val="accent3">
                    <a:lumMod val="60000"/>
                    <a:lumOff val="40000"/>
                  </a:schemeClr>
                </a:solidFill>
              </a:rPr>
              <a:t>Case Study</a:t>
            </a:r>
            <a:r>
              <a:rPr lang="en-US" sz="5000" dirty="0" smtClean="0">
                <a:solidFill>
                  <a:schemeClr val="accent3">
                    <a:lumMod val="60000"/>
                    <a:lumOff val="40000"/>
                  </a:schemeClr>
                </a:solidFill>
              </a:rPr>
              <a:t> </a:t>
            </a:r>
            <a:br>
              <a:rPr lang="en-US" sz="5000" dirty="0" smtClean="0">
                <a:solidFill>
                  <a:schemeClr val="accent3">
                    <a:lumMod val="60000"/>
                    <a:lumOff val="40000"/>
                  </a:schemeClr>
                </a:solidFill>
              </a:rPr>
            </a:br>
            <a:r>
              <a:rPr lang="en-US" sz="2400" dirty="0" smtClean="0">
                <a:solidFill>
                  <a:schemeClr val="accent3">
                    <a:lumMod val="60000"/>
                    <a:lumOff val="40000"/>
                  </a:schemeClr>
                </a:solidFill>
              </a:rPr>
              <a:t>2011 Las Conchas Fire Twitter List </a:t>
            </a:r>
            <a:r>
              <a:rPr lang="en-US" dirty="0" smtClean="0">
                <a:solidFill>
                  <a:schemeClr val="accent3">
                    <a:lumMod val="60000"/>
                    <a:lumOff val="40000"/>
                  </a:schemeClr>
                </a:solidFill>
              </a:rPr>
              <a:t/>
            </a:r>
            <a:br>
              <a:rPr lang="en-US" dirty="0" smtClean="0">
                <a:solidFill>
                  <a:schemeClr val="accent3">
                    <a:lumMod val="60000"/>
                    <a:lumOff val="40000"/>
                  </a:schemeClr>
                </a:solidFill>
              </a:rPr>
            </a:br>
            <a:endParaRPr lang="en-US" dirty="0">
              <a:solidFill>
                <a:schemeClr val="accent3">
                  <a:lumMod val="60000"/>
                  <a:lumOff val="40000"/>
                </a:schemeClr>
              </a:solidFill>
            </a:endParaRPr>
          </a:p>
        </p:txBody>
      </p:sp>
      <p:sp>
        <p:nvSpPr>
          <p:cNvPr id="3" name="Content Placeholder 2"/>
          <p:cNvSpPr>
            <a:spLocks noGrp="1"/>
          </p:cNvSpPr>
          <p:nvPr>
            <p:ph sz="half" idx="1"/>
          </p:nvPr>
        </p:nvSpPr>
        <p:spPr/>
        <p:txBody>
          <a:bodyPr>
            <a:normAutofit lnSpcReduction="10000"/>
          </a:bodyPr>
          <a:lstStyle/>
          <a:p>
            <a:pPr lvl="0"/>
            <a:r>
              <a:rPr lang="en-US" sz="2000" dirty="0" smtClean="0">
                <a:solidFill>
                  <a:schemeClr val="bg2">
                    <a:lumMod val="25000"/>
                  </a:schemeClr>
                </a:solidFill>
              </a:rPr>
              <a:t>@NMFireInfo/LasConchasFire</a:t>
            </a: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Santa Fe NF"/>
              </a:rPr>
              <a:t>SantafeNF</a:t>
            </a:r>
            <a:endParaRPr lang="en-US" sz="1600" b="1" u="sng" dirty="0" smtClean="0">
              <a:solidFill>
                <a:schemeClr val="bg2">
                  <a:lumMod val="25000"/>
                </a:schemeClr>
              </a:solidFill>
            </a:endParaRP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LosAlamosNationalLab"/>
              </a:rPr>
              <a:t>LosAlamosNatLab</a:t>
            </a:r>
            <a:endParaRPr lang="en-US" sz="1600" b="1" dirty="0" smtClean="0">
              <a:solidFill>
                <a:schemeClr val="bg2">
                  <a:lumMod val="25000"/>
                </a:schemeClr>
              </a:solidFill>
            </a:endParaRP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Dan Ware"/>
              </a:rPr>
              <a:t>NMStateForestry</a:t>
            </a:r>
            <a:r>
              <a:rPr lang="en-US" sz="1600" b="1" dirty="0" smtClean="0">
                <a:solidFill>
                  <a:schemeClr val="bg2">
                    <a:lumMod val="25000"/>
                  </a:schemeClr>
                </a:solidFill>
              </a:rPr>
              <a:t>  </a:t>
            </a: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Valles Caldera"/>
              </a:rPr>
              <a:t>VallesCaldera</a:t>
            </a:r>
            <a:endParaRPr lang="en-US" sz="1600" b="1" dirty="0" smtClean="0">
              <a:solidFill>
                <a:schemeClr val="bg2">
                  <a:lumMod val="25000"/>
                </a:schemeClr>
              </a:solidFill>
            </a:endParaRP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Bandelier Natl. Mon."/>
              </a:rPr>
              <a:t>BandelierNPS</a:t>
            </a:r>
            <a:r>
              <a:rPr lang="en-US" sz="1600" b="1" dirty="0" smtClean="0">
                <a:solidFill>
                  <a:schemeClr val="bg2">
                    <a:lumMod val="25000"/>
                  </a:schemeClr>
                </a:solidFill>
              </a:rPr>
              <a:t>  </a:t>
            </a: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New Mexico DHSEM"/>
              </a:rPr>
              <a:t>NMDHSEM</a:t>
            </a:r>
            <a:r>
              <a:rPr lang="en-US" sz="1600" b="1" dirty="0" smtClean="0">
                <a:solidFill>
                  <a:schemeClr val="bg2">
                    <a:lumMod val="25000"/>
                  </a:schemeClr>
                </a:solidFill>
              </a:rPr>
              <a:t>  </a:t>
            </a: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Area Command Team 1"/>
              </a:rPr>
              <a:t>ACT1FireInfo</a:t>
            </a:r>
            <a:r>
              <a:rPr lang="en-US" sz="1600" b="1" dirty="0" smtClean="0">
                <a:solidFill>
                  <a:schemeClr val="bg2">
                    <a:lumMod val="25000"/>
                  </a:schemeClr>
                </a:solidFill>
              </a:rPr>
              <a:t>  </a:t>
            </a: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T1 SW IMT (Rienarz)"/>
              </a:rPr>
              <a:t>T1SWIMT</a:t>
            </a:r>
            <a:r>
              <a:rPr lang="en-US" sz="1600" b="1" dirty="0" smtClean="0">
                <a:solidFill>
                  <a:schemeClr val="bg2">
                    <a:lumMod val="25000"/>
                  </a:schemeClr>
                </a:solidFill>
              </a:rPr>
              <a:t>  </a:t>
            </a: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SWIMT1"/>
              </a:rPr>
              <a:t>SWIMT1</a:t>
            </a:r>
            <a:r>
              <a:rPr lang="en-US" sz="1600" b="1" dirty="0" smtClean="0">
                <a:solidFill>
                  <a:schemeClr val="bg2">
                    <a:lumMod val="25000"/>
                  </a:schemeClr>
                </a:solidFill>
              </a:rPr>
              <a:t>  </a:t>
            </a: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PNW Team 2"/>
              </a:rPr>
              <a:t>pnw2</a:t>
            </a:r>
            <a:r>
              <a:rPr lang="en-US" sz="1600" b="1" dirty="0" smtClean="0">
                <a:solidFill>
                  <a:schemeClr val="bg2">
                    <a:lumMod val="25000"/>
                  </a:schemeClr>
                </a:solidFill>
              </a:rPr>
              <a:t>  </a:t>
            </a: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Red Cross New Mexico"/>
              </a:rPr>
              <a:t>RedCrossNM</a:t>
            </a:r>
            <a:r>
              <a:rPr lang="en-US" sz="1600" b="1" dirty="0" smtClean="0">
                <a:solidFill>
                  <a:schemeClr val="bg2">
                    <a:lumMod val="25000"/>
                  </a:schemeClr>
                </a:solidFill>
              </a:rPr>
              <a:t>  </a:t>
            </a:r>
          </a:p>
          <a:p>
            <a:pPr lvl="1">
              <a:spcAft>
                <a:spcPts val="600"/>
              </a:spcAft>
            </a:pPr>
            <a:r>
              <a:rPr lang="en-US" sz="1600" dirty="0" smtClean="0">
                <a:solidFill>
                  <a:schemeClr val="bg2">
                    <a:lumMod val="25000"/>
                  </a:schemeClr>
                </a:solidFill>
              </a:rPr>
              <a:t>@</a:t>
            </a:r>
            <a:r>
              <a:rPr lang="en-US" sz="1600" b="1" u="sng" dirty="0" smtClean="0">
                <a:solidFill>
                  <a:schemeClr val="bg2">
                    <a:lumMod val="25000"/>
                  </a:schemeClr>
                </a:solidFill>
                <a:hlinkClick r:id="rId3" tooltip="BLM NIFC"/>
              </a:rPr>
              <a:t>BLMNIFC</a:t>
            </a:r>
            <a:endParaRPr lang="en-US" dirty="0">
              <a:solidFill>
                <a:schemeClr val="bg2">
                  <a:lumMod val="25000"/>
                </a:schemeClr>
              </a:solidFill>
            </a:endParaRPr>
          </a:p>
        </p:txBody>
      </p:sp>
      <p:pic>
        <p:nvPicPr>
          <p:cNvPr id="8" name="Content Placeholder 7" descr="Twitter _ @NMFireInfo_lasconchasfire - Following_Page_1.jpg">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953000" y="1600200"/>
            <a:ext cx="3551464" cy="44196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839200" cy="1036638"/>
          </a:xfrm>
        </p:spPr>
        <p:txBody>
          <a:bodyPr>
            <a:noAutofit/>
          </a:bodyPr>
          <a:lstStyle/>
          <a:p>
            <a:r>
              <a:rPr lang="en-US" sz="4000" dirty="0" smtClean="0"/>
              <a:t>NEW! Official Fire Information Logo</a:t>
            </a:r>
            <a:endParaRPr lang="en-US" sz="4000" dirty="0"/>
          </a:p>
        </p:txBody>
      </p:sp>
      <p:sp>
        <p:nvSpPr>
          <p:cNvPr id="3" name="Content Placeholder 2"/>
          <p:cNvSpPr>
            <a:spLocks noGrp="1"/>
          </p:cNvSpPr>
          <p:nvPr>
            <p:ph sz="half" idx="1"/>
          </p:nvPr>
        </p:nvSpPr>
        <p:spPr>
          <a:xfrm>
            <a:off x="457200" y="1600200"/>
            <a:ext cx="4724400" cy="4525963"/>
          </a:xfrm>
        </p:spPr>
        <p:txBody>
          <a:bodyPr>
            <a:normAutofit/>
          </a:bodyPr>
          <a:lstStyle/>
          <a:p>
            <a:r>
              <a:rPr lang="en-US" dirty="0" smtClean="0"/>
              <a:t>Logo available on NIFC PIO Bulletin Board</a:t>
            </a:r>
          </a:p>
          <a:p>
            <a:pPr lvl="1"/>
            <a:r>
              <a:rPr lang="en-US" dirty="0" smtClean="0"/>
              <a:t>http://www.nifc.gov/PIO_bb/</a:t>
            </a:r>
            <a:br>
              <a:rPr lang="en-US" dirty="0" smtClean="0"/>
            </a:br>
            <a:r>
              <a:rPr lang="en-US" dirty="0" smtClean="0"/>
              <a:t>social_media.html</a:t>
            </a:r>
          </a:p>
          <a:p>
            <a:endParaRPr lang="en-US" dirty="0" smtClean="0"/>
          </a:p>
          <a:p>
            <a:r>
              <a:rPr lang="en-US" dirty="0" smtClean="0"/>
              <a:t> Use it to “brand” official information sites in a non-agency logo, interagency way</a:t>
            </a:r>
            <a:endParaRPr lang="en-US" dirty="0"/>
          </a:p>
        </p:txBody>
      </p:sp>
      <p:pic>
        <p:nvPicPr>
          <p:cNvPr id="5" name="Picture 4" descr="OFI logo final 3-5-12"/>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276600"/>
            <a:ext cx="3505200" cy="30003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t="22917" r="2344" b="11458"/>
          <a:stretch>
            <a:fillRect/>
          </a:stretch>
        </p:blipFill>
        <p:spPr bwMode="auto">
          <a:xfrm>
            <a:off x="17929" y="827782"/>
            <a:ext cx="9071428" cy="4572000"/>
          </a:xfrm>
          <a:prstGeom prst="rect">
            <a:avLst/>
          </a:prstGeom>
          <a:noFill/>
          <a:ln w="9525">
            <a:noFill/>
            <a:miter lim="800000"/>
            <a:headEnd/>
            <a:tailEnd/>
          </a:ln>
        </p:spPr>
      </p:pic>
      <p:sp>
        <p:nvSpPr>
          <p:cNvPr id="2" name="Title 1"/>
          <p:cNvSpPr>
            <a:spLocks noGrp="1"/>
          </p:cNvSpPr>
          <p:nvPr>
            <p:ph type="title"/>
          </p:nvPr>
        </p:nvSpPr>
        <p:spPr>
          <a:xfrm>
            <a:off x="228600" y="304800"/>
            <a:ext cx="8229600" cy="762000"/>
          </a:xfrm>
        </p:spPr>
        <p:txBody>
          <a:bodyPr>
            <a:normAutofit fontScale="90000"/>
          </a:bodyPr>
          <a:lstStyle/>
          <a:p>
            <a:r>
              <a:rPr lang="en-US" dirty="0" smtClean="0"/>
              <a:t>Social Media Resources</a:t>
            </a:r>
            <a:br>
              <a:rPr lang="en-US" dirty="0" smtClean="0"/>
            </a:br>
            <a:endParaRPr lang="en-US" dirty="0"/>
          </a:p>
        </p:txBody>
      </p:sp>
      <p:sp>
        <p:nvSpPr>
          <p:cNvPr id="5" name="Rectangle 4"/>
          <p:cNvSpPr/>
          <p:nvPr/>
        </p:nvSpPr>
        <p:spPr>
          <a:xfrm>
            <a:off x="17929" y="5628382"/>
            <a:ext cx="9126071" cy="1077218"/>
          </a:xfrm>
          <a:prstGeom prst="rect">
            <a:avLst/>
          </a:prstGeom>
        </p:spPr>
        <p:txBody>
          <a:bodyPr wrap="square">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http://www.nifc.gov/PIO_bb/social_media.html</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 Delgado</a:t>
            </a:r>
            <a:endParaRPr lang="en-US" dirty="0"/>
          </a:p>
        </p:txBody>
      </p:sp>
      <p:sp>
        <p:nvSpPr>
          <p:cNvPr id="5" name="Rectangle 4"/>
          <p:cNvSpPr/>
          <p:nvPr/>
        </p:nvSpPr>
        <p:spPr>
          <a:xfrm>
            <a:off x="914400" y="3144053"/>
            <a:ext cx="3112956" cy="954107"/>
          </a:xfrm>
          <a:prstGeom prst="rect">
            <a:avLst/>
          </a:prstGeom>
        </p:spPr>
        <p:txBody>
          <a:bodyPr wrap="square">
            <a:spAutoFit/>
          </a:bodyPr>
          <a:lstStyle/>
          <a:p>
            <a:r>
              <a:rPr lang="en-US" sz="2800" dirty="0">
                <a:solidFill>
                  <a:schemeClr val="bg2">
                    <a:lumMod val="75000"/>
                  </a:schemeClr>
                </a:solidFill>
              </a:rPr>
              <a:t>Predictive Services, Program Manager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1850260"/>
            <a:ext cx="4495800" cy="4495800"/>
          </a:xfrm>
          <a:prstGeom prst="rect">
            <a:avLst/>
          </a:prstGeom>
          <a:ln>
            <a:noFill/>
          </a:ln>
          <a:effectLst>
            <a:softEdge rad="112500"/>
          </a:effectLst>
        </p:spPr>
      </p:pic>
    </p:spTree>
    <p:extLst>
      <p:ext uri="{BB962C8B-B14F-4D97-AF65-F5344CB8AC3E}">
        <p14:creationId xmlns:p14="http://schemas.microsoft.com/office/powerpoint/2010/main" val="88520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52400"/>
            <a:ext cx="7696200" cy="990600"/>
          </a:xfrm>
        </p:spPr>
        <p:txBody>
          <a:bodyPr>
            <a:normAutofit fontScale="90000"/>
          </a:bodyPr>
          <a:lstStyle/>
          <a:p>
            <a:r>
              <a:rPr lang="en-US" b="0" cap="none" dirty="0" smtClean="0">
                <a:solidFill>
                  <a:srgbClr val="FF9900"/>
                </a:solidFill>
                <a:effectLst>
                  <a:outerShdw blurRad="38100" dist="38100" dir="2700000" algn="tl">
                    <a:srgbClr val="000000">
                      <a:alpha val="43137"/>
                    </a:srgbClr>
                  </a:outerShdw>
                </a:effectLst>
                <a:latin typeface="Eras Bold ITC" pitchFamily="34" charset="0"/>
              </a:rPr>
              <a:t>Predictive Services</a:t>
            </a:r>
            <a:r>
              <a:rPr lang="en-US" sz="3600" b="0" cap="none" dirty="0" smtClean="0">
                <a:solidFill>
                  <a:srgbClr val="FF9900"/>
                </a:solidFill>
                <a:effectLst>
                  <a:outerShdw blurRad="38100" dist="38100" dir="2700000" algn="tl">
                    <a:srgbClr val="000000">
                      <a:alpha val="43137"/>
                    </a:srgbClr>
                  </a:outerShdw>
                </a:effectLst>
                <a:latin typeface="Eras Bold ITC" pitchFamily="34" charset="0"/>
              </a:rPr>
              <a:t> </a:t>
            </a:r>
            <a:br>
              <a:rPr lang="en-US" sz="3600" b="0" cap="none" dirty="0" smtClean="0">
                <a:solidFill>
                  <a:srgbClr val="FF9900"/>
                </a:solidFill>
                <a:effectLst>
                  <a:outerShdw blurRad="38100" dist="38100" dir="2700000" algn="tl">
                    <a:srgbClr val="000000">
                      <a:alpha val="43137"/>
                    </a:srgbClr>
                  </a:outerShdw>
                </a:effectLst>
                <a:latin typeface="Eras Bold ITC" pitchFamily="34" charset="0"/>
              </a:rPr>
            </a:br>
            <a:r>
              <a:rPr lang="en-US" sz="3100" b="0" cap="none" dirty="0" smtClean="0">
                <a:solidFill>
                  <a:srgbClr val="FF9900"/>
                </a:solidFill>
                <a:effectLst>
                  <a:outerShdw blurRad="38100" dist="38100" dir="2700000" algn="tl">
                    <a:srgbClr val="000000">
                      <a:alpha val="43137"/>
                    </a:srgbClr>
                  </a:outerShdw>
                </a:effectLst>
                <a:latin typeface="Eras Bold ITC" pitchFamily="34" charset="0"/>
              </a:rPr>
              <a:t>Who and where we are…</a:t>
            </a:r>
            <a:endParaRPr lang="en-US" sz="3100" b="0" cap="none" dirty="0">
              <a:solidFill>
                <a:srgbClr val="FF9900"/>
              </a:solidFill>
              <a:effectLst>
                <a:outerShdw blurRad="38100" dist="38100" dir="2700000" algn="tl">
                  <a:srgbClr val="000000">
                    <a:alpha val="43137"/>
                  </a:srgbClr>
                </a:outerShdw>
              </a:effectLst>
              <a:latin typeface="Eras Bold ITC" pitchFamily="34" charset="0"/>
            </a:endParaRPr>
          </a:p>
        </p:txBody>
      </p:sp>
      <p:sp>
        <p:nvSpPr>
          <p:cNvPr id="4" name="Text Placeholder 3"/>
          <p:cNvSpPr>
            <a:spLocks noGrp="1"/>
          </p:cNvSpPr>
          <p:nvPr>
            <p:ph type="body" sz="quarter" idx="10"/>
          </p:nvPr>
        </p:nvSpPr>
        <p:spPr>
          <a:xfrm>
            <a:off x="838200" y="1828800"/>
            <a:ext cx="7315200" cy="4191000"/>
          </a:xfrm>
        </p:spPr>
        <p:txBody>
          <a:bodyPr/>
          <a:lstStyle/>
          <a:p>
            <a:pPr marL="285750" indent="-285750">
              <a:lnSpc>
                <a:spcPct val="150000"/>
              </a:lnSpc>
              <a:buFont typeface="Arial" pitchFamily="34" charset="0"/>
              <a:buChar char="•"/>
            </a:pPr>
            <a:r>
              <a:rPr lang="en-US" sz="2400" dirty="0" smtClean="0">
                <a:solidFill>
                  <a:schemeClr val="bg2">
                    <a:lumMod val="75000"/>
                  </a:schemeClr>
                </a:solidFill>
              </a:rPr>
              <a:t>Interagency decision support unit.</a:t>
            </a:r>
          </a:p>
          <a:p>
            <a:pPr marL="285750" indent="-285750">
              <a:lnSpc>
                <a:spcPct val="150000"/>
              </a:lnSpc>
              <a:buFont typeface="Arial" pitchFamily="34" charset="0"/>
              <a:buChar char="•"/>
            </a:pPr>
            <a:r>
              <a:rPr lang="en-US" sz="2400" dirty="0" smtClean="0">
                <a:solidFill>
                  <a:schemeClr val="bg2">
                    <a:lumMod val="75000"/>
                  </a:schemeClr>
                </a:solidFill>
              </a:rPr>
              <a:t>Meteorologists, Intelligence Coordinators, Fire Analysts</a:t>
            </a:r>
          </a:p>
          <a:p>
            <a:pPr marL="285750" indent="-285750">
              <a:lnSpc>
                <a:spcPct val="150000"/>
              </a:lnSpc>
              <a:buFont typeface="Arial" pitchFamily="34" charset="0"/>
              <a:buChar char="•"/>
            </a:pPr>
            <a:r>
              <a:rPr lang="en-US" sz="2400" dirty="0" smtClean="0">
                <a:solidFill>
                  <a:schemeClr val="bg2">
                    <a:lumMod val="75000"/>
                  </a:schemeClr>
                </a:solidFill>
              </a:rPr>
              <a:t>National program manager at NICC </a:t>
            </a:r>
          </a:p>
          <a:p>
            <a:pPr marL="285750" indent="-285750">
              <a:lnSpc>
                <a:spcPct val="150000"/>
              </a:lnSpc>
              <a:buFont typeface="Arial" pitchFamily="34" charset="0"/>
              <a:buChar char="•"/>
            </a:pPr>
            <a:r>
              <a:rPr lang="en-US" sz="2400" dirty="0" smtClean="0">
                <a:solidFill>
                  <a:schemeClr val="bg2">
                    <a:lumMod val="75000"/>
                  </a:schemeClr>
                </a:solidFill>
              </a:rPr>
              <a:t>Units  at each Geographic  </a:t>
            </a:r>
          </a:p>
          <a:p>
            <a:pPr>
              <a:lnSpc>
                <a:spcPct val="150000"/>
              </a:lnSpc>
            </a:pPr>
            <a:r>
              <a:rPr lang="en-US" sz="2400" dirty="0">
                <a:solidFill>
                  <a:schemeClr val="bg2">
                    <a:lumMod val="75000"/>
                  </a:schemeClr>
                </a:solidFill>
              </a:rPr>
              <a:t> </a:t>
            </a:r>
            <a:r>
              <a:rPr lang="en-US" sz="2400" dirty="0" smtClean="0">
                <a:solidFill>
                  <a:schemeClr val="bg2">
                    <a:lumMod val="75000"/>
                  </a:schemeClr>
                </a:solidFill>
              </a:rPr>
              <a:t>   Area Coordination Center</a:t>
            </a:r>
          </a:p>
          <a:p>
            <a:pPr marL="285750" indent="-285750">
              <a:lnSpc>
                <a:spcPct val="150000"/>
              </a:lnSpc>
              <a:buFont typeface="Arial" pitchFamily="34" charset="0"/>
              <a:buChar char="•"/>
            </a:pPr>
            <a:endParaRPr lang="en-US" sz="2400" dirty="0" smtClean="0">
              <a:solidFill>
                <a:schemeClr val="bg2">
                  <a:lumMod val="75000"/>
                </a:schemeClr>
              </a:solidFill>
            </a:endParaRPr>
          </a:p>
        </p:txBody>
      </p:sp>
      <p:pic>
        <p:nvPicPr>
          <p:cNvPr id="1027" name="Picture 3" descr="\\ilmfcop3fp7\users$\edelgado\Desktop\gacc_map.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13895" y1="85014" x2="13895" y2="85014"/>
                        <a14:foregroundMark x1="13895" y1="85014" x2="13895" y2="85014"/>
                        <a14:foregroundMark x1="13895" y1="85014" x2="13895" y2="85014"/>
                        <a14:foregroundMark x1="13895" y1="85014" x2="13895" y2="85014"/>
                        <a14:foregroundMark x1="14105" y1="81471" x2="14105" y2="81471"/>
                        <a14:foregroundMark x1="14526" y1="79019" x2="19579" y2="72752"/>
                        <a14:foregroundMark x1="12632" y1="58311" x2="12632" y2="58311"/>
                        <a14:foregroundMark x1="17895" y1="67575" x2="22737" y2="68665"/>
                        <a14:foregroundMark x1="37474" y1="91008" x2="24632" y2="82016"/>
                        <a14:foregroundMark x1="11789" y1="93188" x2="2105" y2="97275"/>
                        <a14:foregroundMark x1="17053" y1="90736" x2="17053" y2="90736"/>
                        <a14:foregroundMark x1="11158" y1="55313" x2="2105" y2="50954"/>
                        <a14:foregroundMark x1="88421" y1="82834" x2="88421" y2="82834"/>
                        <a14:foregroundMark x1="83789" y1="86376" x2="94105" y2="86376"/>
                        <a14:foregroundMark x1="2316" y1="56948" x2="8421" y2="56948"/>
                        <a14:foregroundMark x1="13474" y1="5722" x2="13474" y2="5722"/>
                        <a14:foregroundMark x1="15579" y1="8174" x2="14947" y2="21798"/>
                        <a14:foregroundMark x1="14105" y1="66213" x2="11789" y2="83651"/>
                        <a14:backgroundMark x1="5474" y1="53134" x2="5474" y2="53134"/>
                        <a14:backgroundMark x1="18316" y1="84741" x2="18316" y2="84741"/>
                        <a14:backgroundMark x1="5474" y1="95640" x2="5474" y2="95640"/>
                        <a14:backgroundMark x1="2105" y1="97275" x2="2105" y2="97275"/>
                        <a14:backgroundMark x1="3579" y1="96458" x2="3579" y2="96458"/>
                        <a14:backgroundMark x1="2526" y1="51226" x2="2526" y2="51226"/>
                        <a14:backgroundMark x1="4842" y1="52044" x2="4842" y2="52044"/>
                        <a14:backgroundMark x1="8632" y1="53678" x2="8632" y2="53678"/>
                        <a14:backgroundMark x1="94105" y1="86104" x2="94105" y2="86104"/>
                      </a14:backgroundRemoval>
                    </a14:imgEffect>
                  </a14:imgLayer>
                </a14:imgProps>
              </a:ext>
              <a:ext uri="{28A0092B-C50C-407E-A947-70E740481C1C}">
                <a14:useLocalDpi xmlns:a14="http://schemas.microsoft.com/office/drawing/2010/main"/>
              </a:ext>
            </a:extLst>
          </a:blip>
          <a:srcRect/>
          <a:stretch>
            <a:fillRect/>
          </a:stretch>
        </p:blipFill>
        <p:spPr bwMode="auto">
          <a:xfrm>
            <a:off x="4800600" y="3637155"/>
            <a:ext cx="3886200" cy="30026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Predictive Services\NPSS\LOGO\PS Logos\PS Pins.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foregroundMark x1="98958" y1="2136" x2="98958" y2="2136"/>
                        <a14:foregroundMark x1="98750" y1="98544" x2="98958" y2="485"/>
                        <a14:foregroundMark x1="79375" y1="1845" x2="37708" y2="1262"/>
                        <a14:foregroundMark x1="39167" y1="2330" x2="18333" y2="9223"/>
                        <a14:foregroundMark x1="18854" y1="9417" x2="2708" y2="28350"/>
                        <a14:foregroundMark x1="4063" y1="28544" x2="625" y2="43301"/>
                        <a14:foregroundMark x1="1771" y1="43107" x2="1042" y2="98155"/>
                        <a14:foregroundMark x1="1771" y1="98932" x2="97396" y2="98932"/>
                        <a14:foregroundMark x1="55937" y1="6019" x2="42188" y2="5825"/>
                        <a14:foregroundMark x1="89896" y1="7087" x2="69792" y2="22136"/>
                        <a14:foregroundMark x1="42396" y1="3689" x2="94271" y2="4466"/>
                        <a14:foregroundMark x1="63438" y1="5825" x2="88021" y2="5631"/>
                        <a14:foregroundMark x1="76979" y1="14854" x2="84479" y2="4854"/>
                        <a14:foregroundMark x1="76354" y1="13786" x2="68125" y2="3883"/>
                        <a14:foregroundMark x1="94583" y1="4660" x2="90104" y2="34951"/>
                        <a14:foregroundMark x1="96146" y1="3883" x2="95521" y2="69126"/>
                        <a14:foregroundMark x1="93854" y1="44272" x2="91042" y2="72136"/>
                        <a14:foregroundMark x1="91771" y1="47670" x2="77708" y2="72718"/>
                        <a14:foregroundMark x1="86354" y1="63786" x2="80521" y2="72330"/>
                        <a14:foregroundMark x1="86563" y1="53010" x2="67396" y2="68544"/>
                        <a14:foregroundMark x1="73958" y1="61165" x2="53646" y2="68350"/>
                        <a14:foregroundMark x1="47604" y1="71748" x2="76563" y2="68932"/>
                        <a14:foregroundMark x1="38438" y1="57961" x2="41458" y2="71748"/>
                        <a14:foregroundMark x1="3333" y1="71748" x2="38958" y2="71748"/>
                        <a14:foregroundMark x1="5521" y1="52039" x2="31146" y2="70291"/>
                        <a14:foregroundMark x1="6146" y1="56990" x2="21875" y2="67961"/>
                        <a14:foregroundMark x1="13438" y1="18835" x2="5729" y2="53010"/>
                        <a14:foregroundMark x1="17917" y1="17379" x2="16250" y2="40485"/>
                        <a14:foregroundMark x1="17396" y1="16214" x2="43542" y2="3689"/>
                        <a14:foregroundMark x1="20417" y1="21942" x2="28438" y2="11456"/>
                        <a14:foregroundMark x1="4063" y1="75728" x2="6146" y2="94757"/>
                        <a14:foregroundMark x1="4792" y1="96990" x2="94271" y2="95437"/>
                        <a14:foregroundMark x1="71875" y1="97379" x2="85938" y2="96796"/>
                        <a14:foregroundMark x1="95000" y1="97184" x2="96146" y2="71165"/>
                        <a14:foregroundMark x1="93125" y1="92816" x2="89375" y2="69709"/>
                        <a14:foregroundMark x1="89896" y1="78058" x2="7396" y2="80485"/>
                        <a14:foregroundMark x1="28854" y1="73883" x2="26771" y2="83495"/>
                        <a14:foregroundMark x1="8333" y1="85049" x2="88229" y2="84660"/>
                        <a14:foregroundMark x1="15104" y1="91650" x2="88438" y2="90583"/>
                        <a14:foregroundMark x1="59062" y1="88835" x2="74688" y2="87282"/>
                        <a14:foregroundMark x1="15104" y1="89223" x2="21354" y2="86408"/>
                      </a14:backgroundRemoval>
                    </a14:imgEffect>
                  </a14:imgLayer>
                </a14:imgProps>
              </a:ext>
              <a:ext uri="{28A0092B-C50C-407E-A947-70E740481C1C}">
                <a14:useLocalDpi xmlns:a14="http://schemas.microsoft.com/office/drawing/2010/main"/>
              </a:ext>
            </a:extLst>
          </a:blip>
          <a:srcRect/>
          <a:stretch>
            <a:fillRect/>
          </a:stretch>
        </p:blipFill>
        <p:spPr bwMode="auto">
          <a:xfrm>
            <a:off x="914400" y="4648200"/>
            <a:ext cx="1598612" cy="18783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52400"/>
            <a:ext cx="7696200" cy="990600"/>
          </a:xfrm>
        </p:spPr>
        <p:txBody>
          <a:bodyPr>
            <a:normAutofit fontScale="90000"/>
          </a:bodyPr>
          <a:lstStyle/>
          <a:p>
            <a:r>
              <a:rPr lang="en-US" b="0" cap="none" dirty="0" smtClean="0">
                <a:solidFill>
                  <a:srgbClr val="FF9900"/>
                </a:solidFill>
                <a:effectLst>
                  <a:outerShdw blurRad="38100" dist="38100" dir="2700000" algn="tl">
                    <a:srgbClr val="000000">
                      <a:alpha val="43137"/>
                    </a:srgbClr>
                  </a:outerShdw>
                </a:effectLst>
                <a:latin typeface="Eras Bold ITC" pitchFamily="34" charset="0"/>
              </a:rPr>
              <a:t>Predictive Services</a:t>
            </a:r>
            <a:r>
              <a:rPr lang="en-US" sz="3600" b="0" cap="none" dirty="0" smtClean="0">
                <a:solidFill>
                  <a:srgbClr val="FF9900"/>
                </a:solidFill>
                <a:effectLst>
                  <a:outerShdw blurRad="38100" dist="38100" dir="2700000" algn="tl">
                    <a:srgbClr val="000000">
                      <a:alpha val="43137"/>
                    </a:srgbClr>
                  </a:outerShdw>
                </a:effectLst>
                <a:latin typeface="Eras Bold ITC" pitchFamily="34" charset="0"/>
              </a:rPr>
              <a:t> </a:t>
            </a:r>
            <a:br>
              <a:rPr lang="en-US" sz="3600" b="0" cap="none" dirty="0" smtClean="0">
                <a:solidFill>
                  <a:srgbClr val="FF9900"/>
                </a:solidFill>
                <a:effectLst>
                  <a:outerShdw blurRad="38100" dist="38100" dir="2700000" algn="tl">
                    <a:srgbClr val="000000">
                      <a:alpha val="43137"/>
                    </a:srgbClr>
                  </a:outerShdw>
                </a:effectLst>
                <a:latin typeface="Eras Bold ITC" pitchFamily="34" charset="0"/>
              </a:rPr>
            </a:br>
            <a:r>
              <a:rPr lang="en-US" sz="3100" b="0" cap="none" dirty="0" smtClean="0">
                <a:solidFill>
                  <a:srgbClr val="FF9900"/>
                </a:solidFill>
                <a:effectLst>
                  <a:outerShdw blurRad="38100" dist="38100" dir="2700000" algn="tl">
                    <a:srgbClr val="000000">
                      <a:alpha val="43137"/>
                    </a:srgbClr>
                  </a:outerShdw>
                </a:effectLst>
                <a:latin typeface="Eras Bold ITC" pitchFamily="34" charset="0"/>
              </a:rPr>
              <a:t>What we do…</a:t>
            </a:r>
            <a:endParaRPr lang="en-US" sz="3100" b="0" cap="none" dirty="0">
              <a:solidFill>
                <a:srgbClr val="FF9900"/>
              </a:solidFill>
              <a:effectLst>
                <a:outerShdw blurRad="38100" dist="38100" dir="2700000" algn="tl">
                  <a:srgbClr val="000000">
                    <a:alpha val="43137"/>
                  </a:srgbClr>
                </a:outerShdw>
              </a:effectLst>
              <a:latin typeface="Eras Bold ITC" pitchFamily="34" charset="0"/>
            </a:endParaRPr>
          </a:p>
        </p:txBody>
      </p:sp>
      <p:sp>
        <p:nvSpPr>
          <p:cNvPr id="4" name="Text Placeholder 3"/>
          <p:cNvSpPr>
            <a:spLocks noGrp="1"/>
          </p:cNvSpPr>
          <p:nvPr>
            <p:ph type="body" sz="quarter" idx="10"/>
          </p:nvPr>
        </p:nvSpPr>
        <p:spPr>
          <a:xfrm>
            <a:off x="838200" y="1828800"/>
            <a:ext cx="7315200" cy="4191000"/>
          </a:xfrm>
        </p:spPr>
        <p:txBody>
          <a:bodyPr/>
          <a:lstStyle/>
          <a:p>
            <a:pPr marL="285750" indent="-285750">
              <a:lnSpc>
                <a:spcPct val="150000"/>
              </a:lnSpc>
              <a:buFont typeface="Arial" pitchFamily="34" charset="0"/>
              <a:buChar char="•"/>
            </a:pPr>
            <a:r>
              <a:rPr lang="en-US" sz="2400" dirty="0" smtClean="0">
                <a:solidFill>
                  <a:schemeClr val="bg2">
                    <a:lumMod val="75000"/>
                  </a:schemeClr>
                </a:solidFill>
              </a:rPr>
              <a:t>Support for operational management of and strategic planning for wildland firefighting resources.</a:t>
            </a:r>
          </a:p>
          <a:p>
            <a:pPr marL="285750" indent="-285750">
              <a:lnSpc>
                <a:spcPct val="150000"/>
              </a:lnSpc>
              <a:buFont typeface="Arial" pitchFamily="34" charset="0"/>
              <a:buChar char="•"/>
            </a:pPr>
            <a:r>
              <a:rPr lang="en-US" sz="2400" dirty="0" smtClean="0">
                <a:solidFill>
                  <a:schemeClr val="bg2">
                    <a:lumMod val="75000"/>
                  </a:schemeClr>
                </a:solidFill>
              </a:rPr>
              <a:t>Three primary functions:</a:t>
            </a:r>
          </a:p>
          <a:p>
            <a:pPr marL="742950" lvl="1" indent="-285750">
              <a:lnSpc>
                <a:spcPct val="150000"/>
              </a:lnSpc>
              <a:buFont typeface="Arial" pitchFamily="34" charset="0"/>
              <a:buChar char="•"/>
            </a:pPr>
            <a:r>
              <a:rPr lang="en-US" sz="2400" dirty="0" smtClean="0">
                <a:solidFill>
                  <a:schemeClr val="bg2">
                    <a:lumMod val="75000"/>
                  </a:schemeClr>
                </a:solidFill>
              </a:rPr>
              <a:t>Fire weather and climate.</a:t>
            </a:r>
          </a:p>
          <a:p>
            <a:pPr marL="742950" lvl="1" indent="-285750">
              <a:lnSpc>
                <a:spcPct val="150000"/>
              </a:lnSpc>
              <a:buFont typeface="Arial" pitchFamily="34" charset="0"/>
              <a:buChar char="•"/>
            </a:pPr>
            <a:r>
              <a:rPr lang="en-US" sz="2400" dirty="0" smtClean="0">
                <a:solidFill>
                  <a:schemeClr val="bg2">
                    <a:lumMod val="75000"/>
                  </a:schemeClr>
                </a:solidFill>
              </a:rPr>
              <a:t>Fuels and fire danger.</a:t>
            </a:r>
          </a:p>
          <a:p>
            <a:pPr marL="742950" lvl="1" indent="-285750">
              <a:lnSpc>
                <a:spcPct val="150000"/>
              </a:lnSpc>
              <a:buFont typeface="Arial" pitchFamily="34" charset="0"/>
              <a:buChar char="•"/>
            </a:pPr>
            <a:r>
              <a:rPr lang="en-US" sz="2400" dirty="0" smtClean="0">
                <a:solidFill>
                  <a:schemeClr val="bg2">
                    <a:lumMod val="75000"/>
                  </a:schemeClr>
                </a:solidFill>
              </a:rPr>
              <a:t>Fire activity and resources intelligence.</a:t>
            </a:r>
          </a:p>
        </p:txBody>
      </p:sp>
    </p:spTree>
    <p:extLst>
      <p:ext uri="{BB962C8B-B14F-4D97-AF65-F5344CB8AC3E}">
        <p14:creationId xmlns:p14="http://schemas.microsoft.com/office/powerpoint/2010/main" val="1463769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52400"/>
            <a:ext cx="7696200" cy="990600"/>
          </a:xfrm>
        </p:spPr>
        <p:txBody>
          <a:bodyPr>
            <a:normAutofit fontScale="90000"/>
          </a:bodyPr>
          <a:lstStyle/>
          <a:p>
            <a:r>
              <a:rPr lang="en-US" b="0" cap="none" dirty="0" smtClean="0">
                <a:solidFill>
                  <a:srgbClr val="FF9900"/>
                </a:solidFill>
                <a:effectLst>
                  <a:outerShdw blurRad="38100" dist="38100" dir="2700000" algn="tl">
                    <a:srgbClr val="000000">
                      <a:alpha val="43137"/>
                    </a:srgbClr>
                  </a:outerShdw>
                </a:effectLst>
                <a:latin typeface="Eras Bold ITC" pitchFamily="34" charset="0"/>
              </a:rPr>
              <a:t>Predictive Services</a:t>
            </a:r>
            <a:r>
              <a:rPr lang="en-US" sz="3600" b="0" cap="none" dirty="0" smtClean="0">
                <a:solidFill>
                  <a:srgbClr val="FF9900"/>
                </a:solidFill>
                <a:effectLst>
                  <a:outerShdw blurRad="38100" dist="38100" dir="2700000" algn="tl">
                    <a:srgbClr val="000000">
                      <a:alpha val="43137"/>
                    </a:srgbClr>
                  </a:outerShdw>
                </a:effectLst>
                <a:latin typeface="Eras Bold ITC" pitchFamily="34" charset="0"/>
              </a:rPr>
              <a:t> </a:t>
            </a:r>
            <a:br>
              <a:rPr lang="en-US" sz="3600" b="0" cap="none" dirty="0" smtClean="0">
                <a:solidFill>
                  <a:srgbClr val="FF9900"/>
                </a:solidFill>
                <a:effectLst>
                  <a:outerShdw blurRad="38100" dist="38100" dir="2700000" algn="tl">
                    <a:srgbClr val="000000">
                      <a:alpha val="43137"/>
                    </a:srgbClr>
                  </a:outerShdw>
                </a:effectLst>
                <a:latin typeface="Eras Bold ITC" pitchFamily="34" charset="0"/>
              </a:rPr>
            </a:br>
            <a:r>
              <a:rPr lang="en-US" sz="3100" b="0" cap="none" dirty="0" smtClean="0">
                <a:solidFill>
                  <a:srgbClr val="FF9900"/>
                </a:solidFill>
                <a:effectLst>
                  <a:outerShdw blurRad="38100" dist="38100" dir="2700000" algn="tl">
                    <a:srgbClr val="000000">
                      <a:alpha val="43137"/>
                    </a:srgbClr>
                  </a:outerShdw>
                </a:effectLst>
                <a:latin typeface="Eras Bold ITC" pitchFamily="34" charset="0"/>
              </a:rPr>
              <a:t>What we do…</a:t>
            </a:r>
            <a:endParaRPr lang="en-US" sz="3100" b="0" cap="none" dirty="0">
              <a:solidFill>
                <a:srgbClr val="FF9900"/>
              </a:solidFill>
              <a:effectLst>
                <a:outerShdw blurRad="38100" dist="38100" dir="2700000" algn="tl">
                  <a:srgbClr val="000000">
                    <a:alpha val="43137"/>
                  </a:srgbClr>
                </a:outerShdw>
              </a:effectLst>
              <a:latin typeface="Eras Bold ITC" pitchFamily="34" charset="0"/>
            </a:endParaRPr>
          </a:p>
        </p:txBody>
      </p:sp>
      <p:sp>
        <p:nvSpPr>
          <p:cNvPr id="4" name="Text Placeholder 3"/>
          <p:cNvSpPr>
            <a:spLocks noGrp="1"/>
          </p:cNvSpPr>
          <p:nvPr>
            <p:ph type="body" sz="quarter" idx="10"/>
          </p:nvPr>
        </p:nvSpPr>
        <p:spPr>
          <a:xfrm>
            <a:off x="838200" y="1828800"/>
            <a:ext cx="7315200" cy="4191000"/>
          </a:xfrm>
        </p:spPr>
        <p:txBody>
          <a:bodyPr/>
          <a:lstStyle/>
          <a:p>
            <a:pPr marL="285750" indent="-285750">
              <a:lnSpc>
                <a:spcPct val="150000"/>
              </a:lnSpc>
              <a:buFont typeface="Arial" pitchFamily="34" charset="0"/>
              <a:buChar char="•"/>
            </a:pPr>
            <a:r>
              <a:rPr lang="en-US" sz="2400" dirty="0" smtClean="0">
                <a:solidFill>
                  <a:schemeClr val="bg2">
                    <a:lumMod val="75000"/>
                  </a:schemeClr>
                </a:solidFill>
              </a:rPr>
              <a:t>Products and services:</a:t>
            </a:r>
          </a:p>
          <a:p>
            <a:pPr marL="742950" lvl="1" indent="-285750">
              <a:lnSpc>
                <a:spcPct val="150000"/>
              </a:lnSpc>
              <a:buFont typeface="Arial" pitchFamily="34" charset="0"/>
              <a:buChar char="•"/>
            </a:pPr>
            <a:r>
              <a:rPr lang="en-US" sz="2400" dirty="0" smtClean="0">
                <a:solidFill>
                  <a:schemeClr val="bg2">
                    <a:lumMod val="75000"/>
                  </a:schemeClr>
                </a:solidFill>
              </a:rPr>
              <a:t>Weekly, monthly and seasonal outlooks.</a:t>
            </a:r>
          </a:p>
          <a:p>
            <a:pPr marL="742950" lvl="1" indent="-285750">
              <a:lnSpc>
                <a:spcPct val="150000"/>
              </a:lnSpc>
              <a:buFont typeface="Arial" pitchFamily="34" charset="0"/>
              <a:buChar char="•"/>
            </a:pPr>
            <a:r>
              <a:rPr lang="en-US" sz="2400" dirty="0" smtClean="0">
                <a:solidFill>
                  <a:schemeClr val="bg2">
                    <a:lumMod val="75000"/>
                  </a:schemeClr>
                </a:solidFill>
              </a:rPr>
              <a:t>Daily assessments of critical fire conditions.</a:t>
            </a:r>
          </a:p>
          <a:p>
            <a:pPr marL="742950" lvl="1" indent="-285750">
              <a:lnSpc>
                <a:spcPct val="150000"/>
              </a:lnSpc>
              <a:buFont typeface="Arial" pitchFamily="34" charset="0"/>
              <a:buChar char="•"/>
            </a:pPr>
            <a:r>
              <a:rPr lang="en-US" sz="2400" dirty="0" smtClean="0">
                <a:solidFill>
                  <a:schemeClr val="bg2">
                    <a:lumMod val="75000"/>
                  </a:schemeClr>
                </a:solidFill>
              </a:rPr>
              <a:t>Briefings for multi-level decision support.</a:t>
            </a:r>
          </a:p>
          <a:p>
            <a:pPr marL="742950" lvl="1" indent="-285750">
              <a:lnSpc>
                <a:spcPct val="150000"/>
              </a:lnSpc>
              <a:buFont typeface="Arial" pitchFamily="34" charset="0"/>
              <a:buChar char="•"/>
            </a:pPr>
            <a:r>
              <a:rPr lang="en-US" sz="2400" dirty="0" smtClean="0">
                <a:solidFill>
                  <a:schemeClr val="bg2">
                    <a:lumMod val="75000"/>
                  </a:schemeClr>
                </a:solidFill>
              </a:rPr>
              <a:t>Fuels and fire behavior advisories.</a:t>
            </a:r>
          </a:p>
          <a:p>
            <a:pPr marL="742950" lvl="1" indent="-285750">
              <a:lnSpc>
                <a:spcPct val="150000"/>
              </a:lnSpc>
              <a:buFont typeface="Arial" pitchFamily="34" charset="0"/>
              <a:buChar char="•"/>
            </a:pPr>
            <a:r>
              <a:rPr lang="en-US" sz="2400" dirty="0" smtClean="0">
                <a:solidFill>
                  <a:schemeClr val="bg2">
                    <a:lumMod val="75000"/>
                  </a:schemeClr>
                </a:solidFill>
              </a:rPr>
              <a:t>Research and development.</a:t>
            </a:r>
          </a:p>
        </p:txBody>
      </p:sp>
    </p:spTree>
    <p:extLst>
      <p:ext uri="{BB962C8B-B14F-4D97-AF65-F5344CB8AC3E}">
        <p14:creationId xmlns:p14="http://schemas.microsoft.com/office/powerpoint/2010/main" val="3262335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52400"/>
            <a:ext cx="7696200" cy="990600"/>
          </a:xfrm>
        </p:spPr>
        <p:txBody>
          <a:bodyPr>
            <a:normAutofit fontScale="90000"/>
          </a:bodyPr>
          <a:lstStyle/>
          <a:p>
            <a:r>
              <a:rPr lang="en-US" b="0" cap="none" dirty="0" smtClean="0">
                <a:solidFill>
                  <a:srgbClr val="FF9900"/>
                </a:solidFill>
                <a:effectLst>
                  <a:outerShdw blurRad="38100" dist="38100" dir="2700000" algn="tl">
                    <a:srgbClr val="000000">
                      <a:alpha val="43137"/>
                    </a:srgbClr>
                  </a:outerShdw>
                </a:effectLst>
                <a:latin typeface="Eras Bold ITC" pitchFamily="34" charset="0"/>
              </a:rPr>
              <a:t>Predictive Services</a:t>
            </a:r>
            <a:r>
              <a:rPr lang="en-US" sz="3600" b="0" cap="none" dirty="0" smtClean="0">
                <a:solidFill>
                  <a:srgbClr val="FF9900"/>
                </a:solidFill>
                <a:effectLst>
                  <a:outerShdw blurRad="38100" dist="38100" dir="2700000" algn="tl">
                    <a:srgbClr val="000000">
                      <a:alpha val="43137"/>
                    </a:srgbClr>
                  </a:outerShdw>
                </a:effectLst>
                <a:latin typeface="Eras Bold ITC" pitchFamily="34" charset="0"/>
              </a:rPr>
              <a:t> </a:t>
            </a:r>
            <a:br>
              <a:rPr lang="en-US" sz="3600" b="0" cap="none" dirty="0" smtClean="0">
                <a:solidFill>
                  <a:srgbClr val="FF9900"/>
                </a:solidFill>
                <a:effectLst>
                  <a:outerShdw blurRad="38100" dist="38100" dir="2700000" algn="tl">
                    <a:srgbClr val="000000">
                      <a:alpha val="43137"/>
                    </a:srgbClr>
                  </a:outerShdw>
                </a:effectLst>
                <a:latin typeface="Eras Bold ITC" pitchFamily="34" charset="0"/>
              </a:rPr>
            </a:br>
            <a:r>
              <a:rPr lang="en-US" sz="3100" b="0" cap="none" dirty="0" smtClean="0">
                <a:solidFill>
                  <a:srgbClr val="FF9900"/>
                </a:solidFill>
                <a:effectLst>
                  <a:outerShdw blurRad="38100" dist="38100" dir="2700000" algn="tl">
                    <a:srgbClr val="000000">
                      <a:alpha val="43137"/>
                    </a:srgbClr>
                  </a:outerShdw>
                </a:effectLst>
                <a:latin typeface="Eras Bold ITC" pitchFamily="34" charset="0"/>
              </a:rPr>
              <a:t>Products…</a:t>
            </a:r>
            <a:endParaRPr lang="en-US" sz="3100" b="0" cap="none" dirty="0">
              <a:solidFill>
                <a:srgbClr val="FF9900"/>
              </a:solidFill>
              <a:effectLst>
                <a:outerShdw blurRad="38100" dist="38100" dir="2700000" algn="tl">
                  <a:srgbClr val="000000">
                    <a:alpha val="43137"/>
                  </a:srgbClr>
                </a:outerShdw>
              </a:effectLst>
              <a:latin typeface="Eras Bold ITC" pitchFamily="34" charset="0"/>
            </a:endParaRPr>
          </a:p>
        </p:txBody>
      </p:sp>
      <p:sp>
        <p:nvSpPr>
          <p:cNvPr id="4" name="Text Placeholder 3"/>
          <p:cNvSpPr>
            <a:spLocks noGrp="1"/>
          </p:cNvSpPr>
          <p:nvPr>
            <p:ph type="body" sz="quarter" idx="10"/>
          </p:nvPr>
        </p:nvSpPr>
        <p:spPr>
          <a:xfrm>
            <a:off x="838200" y="1828800"/>
            <a:ext cx="7874036" cy="4648200"/>
          </a:xfrm>
        </p:spPr>
        <p:txBody>
          <a:bodyPr/>
          <a:lstStyle/>
          <a:p>
            <a:pPr marL="285750" indent="-285750">
              <a:lnSpc>
                <a:spcPct val="150000"/>
              </a:lnSpc>
              <a:buFont typeface="Arial" pitchFamily="34" charset="0"/>
              <a:buChar char="•"/>
            </a:pPr>
            <a:r>
              <a:rPr lang="en-US" sz="2400" dirty="0" smtClean="0">
                <a:solidFill>
                  <a:schemeClr val="bg2">
                    <a:lumMod val="75000"/>
                  </a:schemeClr>
                </a:solidFill>
              </a:rPr>
              <a:t>7-day (Weekly) Outlook</a:t>
            </a:r>
          </a:p>
          <a:p>
            <a:pPr marL="742950" lvl="1" indent="-285750">
              <a:lnSpc>
                <a:spcPct val="150000"/>
              </a:lnSpc>
              <a:buFont typeface="Arial" pitchFamily="34" charset="0"/>
              <a:buChar char="•"/>
            </a:pPr>
            <a:r>
              <a:rPr lang="en-US" sz="2400" dirty="0" smtClean="0">
                <a:solidFill>
                  <a:schemeClr val="bg2">
                    <a:lumMod val="75000"/>
                  </a:schemeClr>
                </a:solidFill>
              </a:rPr>
              <a:t>Assesses potential for significant fire based on fuels condition and weather.</a:t>
            </a:r>
          </a:p>
          <a:p>
            <a:pPr marL="742950" lvl="1" indent="-285750">
              <a:lnSpc>
                <a:spcPct val="150000"/>
              </a:lnSpc>
              <a:buFont typeface="Arial" pitchFamily="34" charset="0"/>
              <a:buChar char="•"/>
            </a:pPr>
            <a:r>
              <a:rPr lang="en-US" sz="2400" dirty="0" smtClean="0">
                <a:solidFill>
                  <a:schemeClr val="bg2">
                    <a:lumMod val="75000"/>
                  </a:schemeClr>
                </a:solidFill>
              </a:rPr>
              <a:t>Identifies high risk events </a:t>
            </a:r>
          </a:p>
          <a:p>
            <a:pPr lvl="1">
              <a:lnSpc>
                <a:spcPct val="150000"/>
              </a:lnSpc>
            </a:pPr>
            <a:r>
              <a:rPr lang="en-US" sz="2400" dirty="0">
                <a:solidFill>
                  <a:schemeClr val="bg2">
                    <a:lumMod val="75000"/>
                  </a:schemeClr>
                </a:solidFill>
              </a:rPr>
              <a:t> </a:t>
            </a:r>
            <a:r>
              <a:rPr lang="en-US" sz="2400" dirty="0" smtClean="0">
                <a:solidFill>
                  <a:schemeClr val="bg2">
                    <a:lumMod val="75000"/>
                  </a:schemeClr>
                </a:solidFill>
              </a:rPr>
              <a:t>   such as lightning, strong </a:t>
            </a:r>
          </a:p>
          <a:p>
            <a:pPr lvl="1">
              <a:lnSpc>
                <a:spcPct val="150000"/>
              </a:lnSpc>
            </a:pPr>
            <a:r>
              <a:rPr lang="en-US" sz="2400" dirty="0">
                <a:solidFill>
                  <a:schemeClr val="bg2">
                    <a:lumMod val="75000"/>
                  </a:schemeClr>
                </a:solidFill>
              </a:rPr>
              <a:t> </a:t>
            </a:r>
            <a:r>
              <a:rPr lang="en-US" sz="2400" dirty="0" smtClean="0">
                <a:solidFill>
                  <a:schemeClr val="bg2">
                    <a:lumMod val="75000"/>
                  </a:schemeClr>
                </a:solidFill>
              </a:rPr>
              <a:t>   winds, low relative </a:t>
            </a:r>
          </a:p>
          <a:p>
            <a:pPr lvl="1">
              <a:lnSpc>
                <a:spcPct val="150000"/>
              </a:lnSpc>
            </a:pPr>
            <a:r>
              <a:rPr lang="en-US" sz="2400" dirty="0">
                <a:solidFill>
                  <a:schemeClr val="bg2">
                    <a:lumMod val="75000"/>
                  </a:schemeClr>
                </a:solidFill>
              </a:rPr>
              <a:t> </a:t>
            </a:r>
            <a:r>
              <a:rPr lang="en-US" sz="2400" dirty="0" smtClean="0">
                <a:solidFill>
                  <a:schemeClr val="bg2">
                    <a:lumMod val="75000"/>
                  </a:schemeClr>
                </a:solidFill>
              </a:rPr>
              <a:t>   humidity, etc.</a:t>
            </a:r>
          </a:p>
          <a:p>
            <a:pPr marL="800100" lvl="1" indent="-342900">
              <a:lnSpc>
                <a:spcPct val="150000"/>
              </a:lnSpc>
              <a:buFont typeface="Arial" pitchFamily="34" charset="0"/>
              <a:buChar char="•"/>
            </a:pPr>
            <a:r>
              <a:rPr lang="en-US" sz="2400" dirty="0" smtClean="0">
                <a:solidFill>
                  <a:schemeClr val="bg2">
                    <a:lumMod val="75000"/>
                  </a:schemeClr>
                </a:solidFill>
              </a:rPr>
              <a:t>National and regional outlooks produced daily.</a:t>
            </a:r>
          </a:p>
          <a:p>
            <a:pPr marL="742950" lvl="1" indent="-285750">
              <a:lnSpc>
                <a:spcPct val="150000"/>
              </a:lnSpc>
              <a:buFont typeface="Arial" pitchFamily="34" charset="0"/>
              <a:buChar char="•"/>
            </a:pPr>
            <a:endParaRPr lang="en-US" sz="2400" dirty="0" smtClean="0">
              <a:solidFill>
                <a:schemeClr val="bg2">
                  <a:lumMod val="75000"/>
                </a:schemeClr>
              </a:solidFill>
            </a:endParaRPr>
          </a:p>
        </p:txBody>
      </p:sp>
      <p:pic>
        <p:nvPicPr>
          <p:cNvPr id="2050" name="Picture 2" descr="\\ilmfcop3fp7\users$\edelgado\Desktop\Image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037060"/>
            <a:ext cx="3416383" cy="260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46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52400"/>
            <a:ext cx="7696200" cy="990600"/>
          </a:xfrm>
        </p:spPr>
        <p:txBody>
          <a:bodyPr>
            <a:normAutofit fontScale="90000"/>
          </a:bodyPr>
          <a:lstStyle/>
          <a:p>
            <a:r>
              <a:rPr lang="en-US" b="0" cap="none" dirty="0" smtClean="0">
                <a:solidFill>
                  <a:srgbClr val="FF9900"/>
                </a:solidFill>
                <a:effectLst>
                  <a:outerShdw blurRad="38100" dist="38100" dir="2700000" algn="tl">
                    <a:srgbClr val="000000">
                      <a:alpha val="43137"/>
                    </a:srgbClr>
                  </a:outerShdw>
                </a:effectLst>
                <a:latin typeface="Eras Bold ITC" pitchFamily="34" charset="0"/>
              </a:rPr>
              <a:t>Predictive Services</a:t>
            </a:r>
            <a:r>
              <a:rPr lang="en-US" sz="3600" b="0" cap="none" dirty="0" smtClean="0">
                <a:solidFill>
                  <a:srgbClr val="FF9900"/>
                </a:solidFill>
                <a:effectLst>
                  <a:outerShdw blurRad="38100" dist="38100" dir="2700000" algn="tl">
                    <a:srgbClr val="000000">
                      <a:alpha val="43137"/>
                    </a:srgbClr>
                  </a:outerShdw>
                </a:effectLst>
                <a:latin typeface="Eras Bold ITC" pitchFamily="34" charset="0"/>
              </a:rPr>
              <a:t> </a:t>
            </a:r>
            <a:br>
              <a:rPr lang="en-US" sz="3600" b="0" cap="none" dirty="0" smtClean="0">
                <a:solidFill>
                  <a:srgbClr val="FF9900"/>
                </a:solidFill>
                <a:effectLst>
                  <a:outerShdw blurRad="38100" dist="38100" dir="2700000" algn="tl">
                    <a:srgbClr val="000000">
                      <a:alpha val="43137"/>
                    </a:srgbClr>
                  </a:outerShdw>
                </a:effectLst>
                <a:latin typeface="Eras Bold ITC" pitchFamily="34" charset="0"/>
              </a:rPr>
            </a:br>
            <a:r>
              <a:rPr lang="en-US" sz="3100" b="0" cap="none" dirty="0" smtClean="0">
                <a:solidFill>
                  <a:srgbClr val="FF9900"/>
                </a:solidFill>
                <a:effectLst>
                  <a:outerShdw blurRad="38100" dist="38100" dir="2700000" algn="tl">
                    <a:srgbClr val="000000">
                      <a:alpha val="43137"/>
                    </a:srgbClr>
                  </a:outerShdw>
                </a:effectLst>
                <a:latin typeface="Eras Bold ITC" pitchFamily="34" charset="0"/>
              </a:rPr>
              <a:t>Products…</a:t>
            </a:r>
            <a:endParaRPr lang="en-US" sz="3100" b="0" cap="none" dirty="0">
              <a:solidFill>
                <a:srgbClr val="FF9900"/>
              </a:solidFill>
              <a:effectLst>
                <a:outerShdw blurRad="38100" dist="38100" dir="2700000" algn="tl">
                  <a:srgbClr val="000000">
                    <a:alpha val="43137"/>
                  </a:srgbClr>
                </a:outerShdw>
              </a:effectLst>
              <a:latin typeface="Eras Bold ITC" pitchFamily="34" charset="0"/>
            </a:endParaRPr>
          </a:p>
        </p:txBody>
      </p:sp>
      <p:sp>
        <p:nvSpPr>
          <p:cNvPr id="4" name="Text Placeholder 3"/>
          <p:cNvSpPr>
            <a:spLocks noGrp="1"/>
          </p:cNvSpPr>
          <p:nvPr>
            <p:ph type="body" sz="quarter" idx="10"/>
          </p:nvPr>
        </p:nvSpPr>
        <p:spPr>
          <a:xfrm>
            <a:off x="838200" y="1828800"/>
            <a:ext cx="4191000" cy="4648200"/>
          </a:xfrm>
        </p:spPr>
        <p:txBody>
          <a:bodyPr/>
          <a:lstStyle/>
          <a:p>
            <a:pPr marL="285750" indent="-285750">
              <a:lnSpc>
                <a:spcPct val="150000"/>
              </a:lnSpc>
              <a:buFont typeface="Arial" pitchFamily="34" charset="0"/>
              <a:buChar char="•"/>
            </a:pPr>
            <a:r>
              <a:rPr lang="en-US" sz="2400" dirty="0" smtClean="0">
                <a:solidFill>
                  <a:schemeClr val="bg2">
                    <a:lumMod val="75000"/>
                  </a:schemeClr>
                </a:solidFill>
              </a:rPr>
              <a:t>Monthly Outlook</a:t>
            </a:r>
          </a:p>
          <a:p>
            <a:pPr marL="742950" lvl="1" indent="-285750">
              <a:lnSpc>
                <a:spcPct val="150000"/>
              </a:lnSpc>
              <a:buFont typeface="Arial" pitchFamily="34" charset="0"/>
              <a:buChar char="•"/>
            </a:pPr>
            <a:r>
              <a:rPr lang="en-US" sz="2400" dirty="0" smtClean="0">
                <a:solidFill>
                  <a:schemeClr val="bg2">
                    <a:lumMod val="75000"/>
                  </a:schemeClr>
                </a:solidFill>
              </a:rPr>
              <a:t>Assesses potential for significant fire based on medium to long term climate and fuels trends.</a:t>
            </a:r>
          </a:p>
          <a:p>
            <a:pPr marL="742950" lvl="1" indent="-285750">
              <a:lnSpc>
                <a:spcPct val="150000"/>
              </a:lnSpc>
              <a:buFont typeface="Arial" pitchFamily="34" charset="0"/>
              <a:buChar char="•"/>
            </a:pPr>
            <a:r>
              <a:rPr lang="en-US" sz="2400" dirty="0" smtClean="0">
                <a:solidFill>
                  <a:schemeClr val="bg2">
                    <a:lumMod val="75000"/>
                  </a:schemeClr>
                </a:solidFill>
              </a:rPr>
              <a:t>National and regional</a:t>
            </a:r>
          </a:p>
          <a:p>
            <a:pPr lvl="1">
              <a:lnSpc>
                <a:spcPct val="150000"/>
              </a:lnSpc>
            </a:pPr>
            <a:r>
              <a:rPr lang="en-US" sz="2400" dirty="0">
                <a:solidFill>
                  <a:schemeClr val="bg2">
                    <a:lumMod val="75000"/>
                  </a:schemeClr>
                </a:solidFill>
              </a:rPr>
              <a:t> </a:t>
            </a:r>
            <a:r>
              <a:rPr lang="en-US" sz="2400" dirty="0" smtClean="0">
                <a:solidFill>
                  <a:schemeClr val="bg2">
                    <a:lumMod val="75000"/>
                  </a:schemeClr>
                </a:solidFill>
              </a:rPr>
              <a:t>   outlooks released first</a:t>
            </a:r>
          </a:p>
          <a:p>
            <a:pPr lvl="1">
              <a:lnSpc>
                <a:spcPct val="150000"/>
              </a:lnSpc>
            </a:pPr>
            <a:r>
              <a:rPr lang="en-US" sz="2400" dirty="0">
                <a:solidFill>
                  <a:schemeClr val="bg2">
                    <a:lumMod val="75000"/>
                  </a:schemeClr>
                </a:solidFill>
              </a:rPr>
              <a:t> </a:t>
            </a:r>
            <a:r>
              <a:rPr lang="en-US" sz="2400" dirty="0" smtClean="0">
                <a:solidFill>
                  <a:schemeClr val="bg2">
                    <a:lumMod val="75000"/>
                  </a:schemeClr>
                </a:solidFill>
              </a:rPr>
              <a:t>   business day of month.</a:t>
            </a:r>
          </a:p>
          <a:p>
            <a:pPr lvl="1">
              <a:lnSpc>
                <a:spcPct val="150000"/>
              </a:lnSpc>
            </a:pPr>
            <a:endParaRPr lang="en-US" sz="2400" dirty="0" smtClean="0">
              <a:solidFill>
                <a:schemeClr val="bg2">
                  <a:lumMod val="75000"/>
                </a:schemeClr>
              </a:solidFill>
            </a:endParaRPr>
          </a:p>
        </p:txBody>
      </p:sp>
      <p:pic>
        <p:nvPicPr>
          <p:cNvPr id="3074" name="Picture 2" descr="\\ilmfcop3fp7\users$\edelgado\Desktop\Image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752600"/>
            <a:ext cx="3691954" cy="442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09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52400"/>
            <a:ext cx="7696200" cy="990600"/>
          </a:xfrm>
        </p:spPr>
        <p:txBody>
          <a:bodyPr>
            <a:normAutofit fontScale="90000"/>
          </a:bodyPr>
          <a:lstStyle/>
          <a:p>
            <a:r>
              <a:rPr lang="en-US" b="0" cap="none" dirty="0" smtClean="0">
                <a:solidFill>
                  <a:srgbClr val="FF9900"/>
                </a:solidFill>
                <a:effectLst>
                  <a:outerShdw blurRad="38100" dist="38100" dir="2700000" algn="tl">
                    <a:srgbClr val="000000">
                      <a:alpha val="43137"/>
                    </a:srgbClr>
                  </a:outerShdw>
                </a:effectLst>
                <a:latin typeface="Eras Bold ITC" pitchFamily="34" charset="0"/>
              </a:rPr>
              <a:t>Predictive Services</a:t>
            </a:r>
            <a:r>
              <a:rPr lang="en-US" sz="3600" b="0" cap="none" dirty="0" smtClean="0">
                <a:solidFill>
                  <a:srgbClr val="FF9900"/>
                </a:solidFill>
                <a:effectLst>
                  <a:outerShdw blurRad="38100" dist="38100" dir="2700000" algn="tl">
                    <a:srgbClr val="000000">
                      <a:alpha val="43137"/>
                    </a:srgbClr>
                  </a:outerShdw>
                </a:effectLst>
                <a:latin typeface="Eras Bold ITC" pitchFamily="34" charset="0"/>
              </a:rPr>
              <a:t> </a:t>
            </a:r>
            <a:br>
              <a:rPr lang="en-US" sz="3600" b="0" cap="none" dirty="0" smtClean="0">
                <a:solidFill>
                  <a:srgbClr val="FF9900"/>
                </a:solidFill>
                <a:effectLst>
                  <a:outerShdw blurRad="38100" dist="38100" dir="2700000" algn="tl">
                    <a:srgbClr val="000000">
                      <a:alpha val="43137"/>
                    </a:srgbClr>
                  </a:outerShdw>
                </a:effectLst>
                <a:latin typeface="Eras Bold ITC" pitchFamily="34" charset="0"/>
              </a:rPr>
            </a:br>
            <a:r>
              <a:rPr lang="en-US" sz="3100" b="0" cap="none" dirty="0" smtClean="0">
                <a:solidFill>
                  <a:srgbClr val="FF9900"/>
                </a:solidFill>
                <a:effectLst>
                  <a:outerShdw blurRad="38100" dist="38100" dir="2700000" algn="tl">
                    <a:srgbClr val="000000">
                      <a:alpha val="43137"/>
                    </a:srgbClr>
                  </a:outerShdw>
                </a:effectLst>
                <a:latin typeface="Eras Bold ITC" pitchFamily="34" charset="0"/>
              </a:rPr>
              <a:t>How these can help you…</a:t>
            </a:r>
            <a:endParaRPr lang="en-US" sz="3100" b="0" cap="none" dirty="0">
              <a:solidFill>
                <a:srgbClr val="FF9900"/>
              </a:solidFill>
              <a:effectLst>
                <a:outerShdw blurRad="38100" dist="38100" dir="2700000" algn="tl">
                  <a:srgbClr val="000000">
                    <a:alpha val="43137"/>
                  </a:srgbClr>
                </a:outerShdw>
              </a:effectLst>
              <a:latin typeface="Eras Bold ITC" pitchFamily="34" charset="0"/>
            </a:endParaRPr>
          </a:p>
        </p:txBody>
      </p:sp>
      <p:sp>
        <p:nvSpPr>
          <p:cNvPr id="4" name="Text Placeholder 3"/>
          <p:cNvSpPr>
            <a:spLocks noGrp="1"/>
          </p:cNvSpPr>
          <p:nvPr>
            <p:ph type="body" sz="quarter" idx="10"/>
          </p:nvPr>
        </p:nvSpPr>
        <p:spPr>
          <a:xfrm>
            <a:off x="838200" y="1828800"/>
            <a:ext cx="7772400" cy="4648200"/>
          </a:xfrm>
        </p:spPr>
        <p:txBody>
          <a:bodyPr/>
          <a:lstStyle/>
          <a:p>
            <a:pPr marL="285750" indent="-285750">
              <a:lnSpc>
                <a:spcPct val="150000"/>
              </a:lnSpc>
              <a:buFont typeface="Arial" pitchFamily="34" charset="0"/>
              <a:buChar char="•"/>
            </a:pPr>
            <a:r>
              <a:rPr lang="en-US" sz="2400" dirty="0" smtClean="0">
                <a:solidFill>
                  <a:schemeClr val="bg2">
                    <a:lumMod val="75000"/>
                  </a:schemeClr>
                </a:solidFill>
              </a:rPr>
              <a:t>Briefing/talking points.</a:t>
            </a:r>
          </a:p>
          <a:p>
            <a:pPr marL="742950" lvl="1" indent="-285750">
              <a:lnSpc>
                <a:spcPct val="150000"/>
              </a:lnSpc>
              <a:buFont typeface="Arial" pitchFamily="34" charset="0"/>
              <a:buChar char="•"/>
            </a:pPr>
            <a:r>
              <a:rPr lang="en-US" sz="2400" dirty="0" smtClean="0">
                <a:solidFill>
                  <a:schemeClr val="bg2">
                    <a:lumMod val="75000"/>
                  </a:schemeClr>
                </a:solidFill>
              </a:rPr>
              <a:t>Executive summary for monthly.</a:t>
            </a:r>
          </a:p>
          <a:p>
            <a:pPr marL="285750" indent="-285750">
              <a:lnSpc>
                <a:spcPct val="150000"/>
              </a:lnSpc>
              <a:buFont typeface="Arial" pitchFamily="34" charset="0"/>
              <a:buChar char="•"/>
            </a:pPr>
            <a:r>
              <a:rPr lang="en-US" sz="2400" dirty="0" smtClean="0">
                <a:solidFill>
                  <a:schemeClr val="bg2">
                    <a:lumMod val="75000"/>
                  </a:schemeClr>
                </a:solidFill>
              </a:rPr>
              <a:t>Local and regional emphasis.</a:t>
            </a:r>
          </a:p>
          <a:p>
            <a:pPr marL="285750" indent="-285750">
              <a:lnSpc>
                <a:spcPct val="150000"/>
              </a:lnSpc>
              <a:buFont typeface="Arial" pitchFamily="34" charset="0"/>
              <a:buChar char="•"/>
            </a:pPr>
            <a:r>
              <a:rPr lang="en-US" sz="2400" dirty="0" smtClean="0">
                <a:solidFill>
                  <a:schemeClr val="bg2">
                    <a:lumMod val="75000"/>
                  </a:schemeClr>
                </a:solidFill>
              </a:rPr>
              <a:t>Consistent message throughout fire organization.</a:t>
            </a:r>
          </a:p>
          <a:p>
            <a:pPr marL="285750" indent="-285750">
              <a:lnSpc>
                <a:spcPct val="150000"/>
              </a:lnSpc>
              <a:buFont typeface="Arial" pitchFamily="34" charset="0"/>
              <a:buChar char="•"/>
            </a:pPr>
            <a:r>
              <a:rPr lang="en-US" sz="2400" dirty="0" smtClean="0">
                <a:solidFill>
                  <a:schemeClr val="bg2">
                    <a:lumMod val="75000"/>
                  </a:schemeClr>
                </a:solidFill>
              </a:rPr>
              <a:t>Routinely updated.</a:t>
            </a:r>
          </a:p>
          <a:p>
            <a:pPr>
              <a:lnSpc>
                <a:spcPct val="150000"/>
              </a:lnSpc>
            </a:pPr>
            <a:endParaRPr lang="en-US" sz="2400" dirty="0" smtClean="0">
              <a:solidFill>
                <a:schemeClr val="bg2">
                  <a:lumMod val="75000"/>
                </a:schemeClr>
              </a:solidFill>
            </a:endParaRPr>
          </a:p>
          <a:p>
            <a:pPr lvl="1">
              <a:lnSpc>
                <a:spcPct val="150000"/>
              </a:lnSpc>
            </a:pPr>
            <a:endParaRPr lang="en-US" sz="2400" dirty="0" smtClean="0">
              <a:solidFill>
                <a:schemeClr val="bg2">
                  <a:lumMod val="75000"/>
                </a:schemeClr>
              </a:solidFill>
            </a:endParaRPr>
          </a:p>
        </p:txBody>
      </p:sp>
    </p:spTree>
    <p:extLst>
      <p:ext uri="{BB962C8B-B14F-4D97-AF65-F5344CB8AC3E}">
        <p14:creationId xmlns:p14="http://schemas.microsoft.com/office/powerpoint/2010/main" val="1874029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304800" y="609600"/>
            <a:ext cx="4047461" cy="1143000"/>
          </a:xfrm>
        </p:spPr>
        <p:txBody>
          <a:bodyPr>
            <a:noAutofit/>
          </a:bodyPr>
          <a:lstStyle/>
          <a:p>
            <a:r>
              <a:rPr lang="en-US" sz="4000" dirty="0" smtClean="0">
                <a:solidFill>
                  <a:srgbClr val="FF9900"/>
                </a:solidFill>
                <a:effectLst>
                  <a:outerShdw blurRad="38100" dist="38100" dir="2700000" algn="tl">
                    <a:srgbClr val="000000">
                      <a:alpha val="43137"/>
                    </a:srgbClr>
                  </a:outerShdw>
                </a:effectLst>
                <a:latin typeface="Eras Bold ITC" pitchFamily="34" charset="0"/>
              </a:rPr>
              <a:t>GoToWebinar Control Panel - AUDIO</a:t>
            </a:r>
          </a:p>
        </p:txBody>
      </p:sp>
      <p:pic>
        <p:nvPicPr>
          <p:cNvPr id="8" name="Picture 7" descr="question-window.jpg"/>
          <p:cNvPicPr>
            <a:picLocks noChangeAspect="1"/>
          </p:cNvPicPr>
          <p:nvPr/>
        </p:nvPicPr>
        <p:blipFill>
          <a:blip r:embed="rId4" cstate="email"/>
          <a:stretch>
            <a:fillRect/>
          </a:stretch>
        </p:blipFill>
        <p:spPr>
          <a:xfrm>
            <a:off x="4572000" y="609600"/>
            <a:ext cx="4267200" cy="572666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52400"/>
            <a:ext cx="7696200" cy="990600"/>
          </a:xfrm>
        </p:spPr>
        <p:txBody>
          <a:bodyPr>
            <a:normAutofit fontScale="90000"/>
          </a:bodyPr>
          <a:lstStyle/>
          <a:p>
            <a:r>
              <a:rPr lang="en-US" b="0" cap="none" dirty="0" smtClean="0">
                <a:solidFill>
                  <a:srgbClr val="FF9900"/>
                </a:solidFill>
                <a:effectLst>
                  <a:outerShdw blurRad="38100" dist="38100" dir="2700000" algn="tl">
                    <a:srgbClr val="000000">
                      <a:alpha val="43137"/>
                    </a:srgbClr>
                  </a:outerShdw>
                </a:effectLst>
                <a:latin typeface="Eras Bold ITC" pitchFamily="34" charset="0"/>
              </a:rPr>
              <a:t>Predictive Services</a:t>
            </a:r>
            <a:r>
              <a:rPr lang="en-US" sz="3600" b="0" cap="none" dirty="0" smtClean="0">
                <a:solidFill>
                  <a:srgbClr val="FF9900"/>
                </a:solidFill>
                <a:effectLst>
                  <a:outerShdw blurRad="38100" dist="38100" dir="2700000" algn="tl">
                    <a:srgbClr val="000000">
                      <a:alpha val="43137"/>
                    </a:srgbClr>
                  </a:outerShdw>
                </a:effectLst>
                <a:latin typeface="Eras Bold ITC" pitchFamily="34" charset="0"/>
              </a:rPr>
              <a:t> </a:t>
            </a:r>
            <a:br>
              <a:rPr lang="en-US" sz="3600" b="0" cap="none" dirty="0" smtClean="0">
                <a:solidFill>
                  <a:srgbClr val="FF9900"/>
                </a:solidFill>
                <a:effectLst>
                  <a:outerShdw blurRad="38100" dist="38100" dir="2700000" algn="tl">
                    <a:srgbClr val="000000">
                      <a:alpha val="43137"/>
                    </a:srgbClr>
                  </a:outerShdw>
                </a:effectLst>
                <a:latin typeface="Eras Bold ITC" pitchFamily="34" charset="0"/>
              </a:rPr>
            </a:br>
            <a:r>
              <a:rPr lang="en-US" sz="3100" b="0" cap="none" dirty="0" smtClean="0">
                <a:solidFill>
                  <a:srgbClr val="FF9900"/>
                </a:solidFill>
                <a:effectLst>
                  <a:outerShdw blurRad="38100" dist="38100" dir="2700000" algn="tl">
                    <a:srgbClr val="000000">
                      <a:alpha val="43137"/>
                    </a:srgbClr>
                  </a:outerShdw>
                </a:effectLst>
                <a:latin typeface="Eras Bold ITC" pitchFamily="34" charset="0"/>
              </a:rPr>
              <a:t>Where you can find…</a:t>
            </a:r>
            <a:endParaRPr lang="en-US" sz="3100" b="0" cap="none" dirty="0">
              <a:solidFill>
                <a:srgbClr val="FF9900"/>
              </a:solidFill>
              <a:effectLst>
                <a:outerShdw blurRad="38100" dist="38100" dir="2700000" algn="tl">
                  <a:srgbClr val="000000">
                    <a:alpha val="43137"/>
                  </a:srgbClr>
                </a:outerShdw>
              </a:effectLst>
              <a:latin typeface="Eras Bold ITC" pitchFamily="34" charset="0"/>
            </a:endParaRPr>
          </a:p>
        </p:txBody>
      </p:sp>
      <p:sp>
        <p:nvSpPr>
          <p:cNvPr id="4" name="Text Placeholder 3"/>
          <p:cNvSpPr>
            <a:spLocks noGrp="1"/>
          </p:cNvSpPr>
          <p:nvPr>
            <p:ph type="body" sz="quarter" idx="10"/>
          </p:nvPr>
        </p:nvSpPr>
        <p:spPr>
          <a:xfrm>
            <a:off x="533400" y="1371600"/>
            <a:ext cx="8001000" cy="4648200"/>
          </a:xfrm>
        </p:spPr>
        <p:txBody>
          <a:bodyPr/>
          <a:lstStyle/>
          <a:p>
            <a:pPr>
              <a:lnSpc>
                <a:spcPct val="150000"/>
              </a:lnSpc>
            </a:pPr>
            <a:r>
              <a:rPr lang="en-US" sz="2400" dirty="0">
                <a:solidFill>
                  <a:schemeClr val="bg2">
                    <a:lumMod val="75000"/>
                  </a:schemeClr>
                </a:solidFill>
              </a:rPr>
              <a:t>http</a:t>
            </a:r>
            <a:r>
              <a:rPr lang="en-US" sz="2400" dirty="0" smtClean="0">
                <a:solidFill>
                  <a:schemeClr val="bg2">
                    <a:lumMod val="75000"/>
                  </a:schemeClr>
                </a:solidFill>
              </a:rPr>
              <a:t>://www.nifc.gov/nicc/</a:t>
            </a:r>
          </a:p>
          <a:p>
            <a:pPr lvl="1">
              <a:lnSpc>
                <a:spcPct val="150000"/>
              </a:lnSpc>
            </a:pPr>
            <a:endParaRPr lang="en-US" sz="2400" dirty="0" smtClean="0">
              <a:solidFill>
                <a:schemeClr val="bg2">
                  <a:lumMod val="75000"/>
                </a:schemeClr>
              </a:solidFill>
            </a:endParaRPr>
          </a:p>
        </p:txBody>
      </p:sp>
      <p:pic>
        <p:nvPicPr>
          <p:cNvPr id="4098" name="Picture 2" descr="\\ilmfcop3fp7\users$\edelgado\Desktop\Image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33327" y="1981200"/>
            <a:ext cx="6781800" cy="469502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351052" y="5164048"/>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2662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52400"/>
            <a:ext cx="7696200" cy="990600"/>
          </a:xfrm>
        </p:spPr>
        <p:txBody>
          <a:bodyPr>
            <a:normAutofit fontScale="90000"/>
          </a:bodyPr>
          <a:lstStyle/>
          <a:p>
            <a:r>
              <a:rPr lang="en-US" b="0" cap="none" dirty="0" smtClean="0">
                <a:solidFill>
                  <a:srgbClr val="FF9900"/>
                </a:solidFill>
                <a:effectLst>
                  <a:outerShdw blurRad="38100" dist="38100" dir="2700000" algn="tl">
                    <a:srgbClr val="000000">
                      <a:alpha val="43137"/>
                    </a:srgbClr>
                  </a:outerShdw>
                </a:effectLst>
                <a:latin typeface="Eras Bold ITC" pitchFamily="34" charset="0"/>
              </a:rPr>
              <a:t>Predictive Services</a:t>
            </a:r>
            <a:r>
              <a:rPr lang="en-US" sz="3600" b="0" cap="none" dirty="0" smtClean="0">
                <a:solidFill>
                  <a:srgbClr val="FF9900"/>
                </a:solidFill>
                <a:effectLst>
                  <a:outerShdw blurRad="38100" dist="38100" dir="2700000" algn="tl">
                    <a:srgbClr val="000000">
                      <a:alpha val="43137"/>
                    </a:srgbClr>
                  </a:outerShdw>
                </a:effectLst>
                <a:latin typeface="Eras Bold ITC" pitchFamily="34" charset="0"/>
              </a:rPr>
              <a:t> </a:t>
            </a:r>
            <a:br>
              <a:rPr lang="en-US" sz="3600" b="0" cap="none" dirty="0" smtClean="0">
                <a:solidFill>
                  <a:srgbClr val="FF9900"/>
                </a:solidFill>
                <a:effectLst>
                  <a:outerShdw blurRad="38100" dist="38100" dir="2700000" algn="tl">
                    <a:srgbClr val="000000">
                      <a:alpha val="43137"/>
                    </a:srgbClr>
                  </a:outerShdw>
                </a:effectLst>
                <a:latin typeface="Eras Bold ITC" pitchFamily="34" charset="0"/>
              </a:rPr>
            </a:br>
            <a:r>
              <a:rPr lang="en-US" sz="3100" b="0" cap="none" dirty="0" smtClean="0">
                <a:solidFill>
                  <a:srgbClr val="FF9900"/>
                </a:solidFill>
                <a:effectLst>
                  <a:outerShdw blurRad="38100" dist="38100" dir="2700000" algn="tl">
                    <a:srgbClr val="000000">
                      <a:alpha val="43137"/>
                    </a:srgbClr>
                  </a:outerShdw>
                </a:effectLst>
                <a:latin typeface="Eras Bold ITC" pitchFamily="34" charset="0"/>
              </a:rPr>
              <a:t>To contact…</a:t>
            </a:r>
            <a:endParaRPr lang="en-US" sz="3100" b="0" cap="none" dirty="0">
              <a:solidFill>
                <a:srgbClr val="FF9900"/>
              </a:solidFill>
              <a:effectLst>
                <a:outerShdw blurRad="38100" dist="38100" dir="2700000" algn="tl">
                  <a:srgbClr val="000000">
                    <a:alpha val="43137"/>
                  </a:srgbClr>
                </a:outerShdw>
              </a:effectLst>
              <a:latin typeface="Eras Bold ITC" pitchFamily="34" charset="0"/>
            </a:endParaRPr>
          </a:p>
        </p:txBody>
      </p:sp>
      <p:sp>
        <p:nvSpPr>
          <p:cNvPr id="4" name="Text Placeholder 3"/>
          <p:cNvSpPr>
            <a:spLocks noGrp="1"/>
          </p:cNvSpPr>
          <p:nvPr>
            <p:ph type="body" sz="quarter" idx="10"/>
          </p:nvPr>
        </p:nvSpPr>
        <p:spPr>
          <a:xfrm>
            <a:off x="533400" y="2362200"/>
            <a:ext cx="8001000" cy="3657600"/>
          </a:xfrm>
        </p:spPr>
        <p:txBody>
          <a:bodyPr/>
          <a:lstStyle/>
          <a:p>
            <a:pPr lvl="1" algn="ctr">
              <a:lnSpc>
                <a:spcPct val="150000"/>
              </a:lnSpc>
            </a:pPr>
            <a:r>
              <a:rPr lang="en-US" sz="2400" dirty="0" smtClean="0">
                <a:solidFill>
                  <a:schemeClr val="bg2">
                    <a:lumMod val="75000"/>
                  </a:schemeClr>
                </a:solidFill>
              </a:rPr>
              <a:t>To contact national or regional Predictive Services units:</a:t>
            </a:r>
          </a:p>
          <a:p>
            <a:pPr lvl="1" algn="ctr">
              <a:lnSpc>
                <a:spcPct val="150000"/>
              </a:lnSpc>
            </a:pPr>
            <a:endParaRPr lang="en-US" sz="2400" dirty="0">
              <a:solidFill>
                <a:schemeClr val="bg2">
                  <a:lumMod val="75000"/>
                </a:schemeClr>
              </a:solidFill>
            </a:endParaRPr>
          </a:p>
          <a:p>
            <a:pPr lvl="1" algn="ctr">
              <a:lnSpc>
                <a:spcPct val="150000"/>
              </a:lnSpc>
            </a:pPr>
            <a:r>
              <a:rPr lang="en-US" sz="3600" b="1" dirty="0" smtClean="0">
                <a:solidFill>
                  <a:srgbClr val="FF9900"/>
                </a:solidFill>
              </a:rPr>
              <a:t>NIFC Fire Information Hotline</a:t>
            </a:r>
          </a:p>
          <a:p>
            <a:pPr lvl="1" algn="ctr">
              <a:lnSpc>
                <a:spcPct val="150000"/>
              </a:lnSpc>
            </a:pPr>
            <a:r>
              <a:rPr lang="en-US" sz="3600" b="1" dirty="0" smtClean="0">
                <a:solidFill>
                  <a:srgbClr val="FF9900"/>
                </a:solidFill>
              </a:rPr>
              <a:t>208-387-5050</a:t>
            </a:r>
          </a:p>
        </p:txBody>
      </p:sp>
    </p:spTree>
    <p:extLst>
      <p:ext uri="{BB962C8B-B14F-4D97-AF65-F5344CB8AC3E}">
        <p14:creationId xmlns:p14="http://schemas.microsoft.com/office/powerpoint/2010/main" val="4276025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Kris Eriksen</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700087" y="2262981"/>
            <a:ext cx="3552825" cy="3200400"/>
          </a:xfrm>
          <a:prstGeom prst="rect">
            <a:avLst/>
          </a:prstGeom>
          <a:ln>
            <a:noFill/>
          </a:ln>
          <a:effectLst>
            <a:softEdge rad="112500"/>
          </a:effectLst>
        </p:spPr>
      </p:pic>
      <p:sp>
        <p:nvSpPr>
          <p:cNvPr id="4" name="Content Placeholder 3"/>
          <p:cNvSpPr>
            <a:spLocks noGrp="1"/>
          </p:cNvSpPr>
          <p:nvPr>
            <p:ph sz="half" idx="2"/>
          </p:nvPr>
        </p:nvSpPr>
        <p:spPr>
          <a:xfrm>
            <a:off x="4648200" y="2362200"/>
            <a:ext cx="4038600" cy="3763963"/>
          </a:xfrm>
        </p:spPr>
        <p:txBody>
          <a:bodyPr>
            <a:normAutofit/>
          </a:bodyPr>
          <a:lstStyle/>
          <a:p>
            <a:r>
              <a:rPr lang="en-US" sz="2000" dirty="0" smtClean="0"/>
              <a:t>National Incident Management Organization Portland Team</a:t>
            </a:r>
          </a:p>
          <a:p>
            <a:r>
              <a:rPr lang="en-US" sz="2000" dirty="0" smtClean="0"/>
              <a:t>Public Information Officer</a:t>
            </a:r>
            <a:endParaRPr lang="en-US" sz="2000" dirty="0"/>
          </a:p>
        </p:txBody>
      </p:sp>
    </p:spTree>
    <p:extLst>
      <p:ext uri="{BB962C8B-B14F-4D97-AF65-F5344CB8AC3E}">
        <p14:creationId xmlns:p14="http://schemas.microsoft.com/office/powerpoint/2010/main" val="1087591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7321" y="3685032"/>
            <a:ext cx="8309113" cy="914400"/>
          </a:xfrm>
        </p:spPr>
        <p:txBody>
          <a:bodyPr>
            <a:noAutofit/>
          </a:bodyPr>
          <a:lstStyle/>
          <a:p>
            <a:pPr algn="ctr"/>
            <a:endParaRPr lang="en-US" sz="2400" b="1" dirty="0" smtClean="0">
              <a:solidFill>
                <a:srgbClr val="0066FF"/>
              </a:solidFill>
              <a:effectLst>
                <a:outerShdw blurRad="50800" dist="38100" dir="2700000" algn="tl" rotWithShape="0">
                  <a:prstClr val="black">
                    <a:alpha val="40000"/>
                  </a:prstClr>
                </a:outerShdw>
              </a:effectLst>
            </a:endParaRPr>
          </a:p>
          <a:p>
            <a:pPr algn="ctr"/>
            <a:r>
              <a:rPr lang="en-US" sz="3200" b="1" dirty="0" smtClean="0">
                <a:solidFill>
                  <a:srgbClr val="0066FF"/>
                </a:solidFill>
                <a:effectLst>
                  <a:outerShdw blurRad="50800" dist="38100" dir="2700000" algn="tl" rotWithShape="0">
                    <a:prstClr val="black">
                      <a:alpha val="40000"/>
                    </a:prstClr>
                  </a:outerShdw>
                </a:effectLst>
              </a:rPr>
              <a:t>Virtual Operations Support Team</a:t>
            </a:r>
          </a:p>
          <a:p>
            <a:pPr algn="ctr"/>
            <a:endParaRPr lang="en-US" sz="2400" b="1" dirty="0">
              <a:solidFill>
                <a:srgbClr val="0066FF"/>
              </a:solidFill>
              <a:effectLst>
                <a:outerShdw blurRad="50800" dist="38100" dir="2700000" algn="tl" rotWithShape="0">
                  <a:prstClr val="black">
                    <a:alpha val="40000"/>
                  </a:prstClr>
                </a:outerShdw>
              </a:effectLst>
            </a:endParaRPr>
          </a:p>
        </p:txBody>
      </p:sp>
      <p:sp>
        <p:nvSpPr>
          <p:cNvPr id="5" name="Rectangle 4"/>
          <p:cNvSpPr/>
          <p:nvPr/>
        </p:nvSpPr>
        <p:spPr>
          <a:xfrm>
            <a:off x="3335241" y="1375086"/>
            <a:ext cx="4104138" cy="1569660"/>
          </a:xfrm>
          <a:prstGeom prst="rect">
            <a:avLst/>
          </a:prstGeom>
          <a:noFill/>
        </p:spPr>
        <p:txBody>
          <a:bodyPr wrap="square" lIns="91440" tIns="45720" rIns="91440" bIns="45720">
            <a:spAutoFit/>
          </a:bodyPr>
          <a:lstStyle/>
          <a:p>
            <a:pPr algn="ctr" defTabSz="457200"/>
            <a:r>
              <a:rPr lang="en-US" sz="9600" b="1" dirty="0" smtClean="0">
                <a:ln w="12700">
                  <a:solidFill>
                    <a:srgbClr val="323232">
                      <a:satMod val="155000"/>
                    </a:srgbClr>
                  </a:solidFill>
                  <a:prstDash val="solid"/>
                </a:ln>
                <a:solidFill>
                  <a:srgbClr val="3366FF"/>
                </a:solidFill>
                <a:effectLst>
                  <a:outerShdw blurRad="50800" dist="38100" dir="18900000" algn="bl" rotWithShape="0">
                    <a:prstClr val="black">
                      <a:alpha val="40000"/>
                    </a:prstClr>
                  </a:outerShdw>
                </a:effectLst>
              </a:rPr>
              <a:t>OST</a:t>
            </a:r>
            <a:endParaRPr lang="en-US" sz="9600" b="1" dirty="0">
              <a:ln w="12700">
                <a:solidFill>
                  <a:srgbClr val="323232">
                    <a:satMod val="155000"/>
                  </a:srgbClr>
                </a:solidFill>
                <a:prstDash val="solid"/>
              </a:ln>
              <a:solidFill>
                <a:srgbClr val="3366FF"/>
              </a:solidFill>
              <a:effectLst>
                <a:outerShdw blurRad="50800" dist="38100" dir="18900000" algn="bl" rotWithShape="0">
                  <a:prstClr val="black">
                    <a:alpha val="40000"/>
                  </a:prstClr>
                </a:outerShdw>
              </a:effectLst>
            </a:endParaRPr>
          </a:p>
        </p:txBody>
      </p:sp>
      <p:pic>
        <p:nvPicPr>
          <p:cNvPr id="6" name="Picture 5"/>
          <p:cNvPicPr>
            <a:picLocks noChangeAspect="1"/>
          </p:cNvPicPr>
          <p:nvPr/>
        </p:nvPicPr>
        <p:blipFill>
          <a:blip r:embed="rId3"/>
          <a:stretch>
            <a:fillRect/>
          </a:stretch>
        </p:blipFill>
        <p:spPr>
          <a:xfrm>
            <a:off x="1727200" y="771905"/>
            <a:ext cx="2946400" cy="2565400"/>
          </a:xfrm>
          <a:prstGeom prst="rect">
            <a:avLst/>
          </a:prstGeom>
        </p:spPr>
      </p:pic>
    </p:spTree>
    <p:extLst>
      <p:ext uri="{BB962C8B-B14F-4D97-AF65-F5344CB8AC3E}">
        <p14:creationId xmlns:p14="http://schemas.microsoft.com/office/powerpoint/2010/main" val="50875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5194850" y="371064"/>
            <a:ext cx="3637721" cy="3034747"/>
          </a:xfrm>
          <a:prstGeom prst="rect">
            <a:avLst/>
          </a:prstGeom>
          <a:effectLst>
            <a:softEdge rad="317500"/>
          </a:effectLst>
        </p:spPr>
      </p:pic>
      <p:sp>
        <p:nvSpPr>
          <p:cNvPr id="2" name="Title 1"/>
          <p:cNvSpPr>
            <a:spLocks noGrp="1"/>
          </p:cNvSpPr>
          <p:nvPr>
            <p:ph type="title"/>
          </p:nvPr>
        </p:nvSpPr>
        <p:spPr/>
        <p:txBody>
          <a:bodyPr>
            <a:normAutofit/>
          </a:bodyPr>
          <a:lstStyle/>
          <a:p>
            <a:r>
              <a:rPr lang="en-NZ" dirty="0" smtClean="0">
                <a:latin typeface="Calibri" pitchFamily="34" charset="0"/>
                <a:cs typeface="Calibri" pitchFamily="34" charset="0"/>
              </a:rPr>
              <a:t>SMEM Landscape</a:t>
            </a:r>
            <a:br>
              <a:rPr lang="en-NZ" dirty="0" smtClean="0">
                <a:latin typeface="Calibri" pitchFamily="34" charset="0"/>
                <a:cs typeface="Calibri" pitchFamily="34" charset="0"/>
              </a:rPr>
            </a:br>
            <a:r>
              <a:rPr lang="en-NZ" sz="2200" dirty="0" smtClean="0">
                <a:latin typeface="Calibri" pitchFamily="34" charset="0"/>
                <a:cs typeface="Calibri" pitchFamily="34" charset="0"/>
              </a:rPr>
              <a:t>Social Media in emergencies</a:t>
            </a:r>
            <a:endParaRPr lang="en-NZ" sz="2200" dirty="0">
              <a:latin typeface="Calibri" pitchFamily="34" charset="0"/>
              <a:cs typeface="Calibri" pitchFamily="34" charset="0"/>
            </a:endParaRPr>
          </a:p>
        </p:txBody>
      </p:sp>
      <p:sp>
        <p:nvSpPr>
          <p:cNvPr id="3" name="Content Placeholder 2"/>
          <p:cNvSpPr>
            <a:spLocks noGrp="1"/>
          </p:cNvSpPr>
          <p:nvPr>
            <p:ph idx="1"/>
          </p:nvPr>
        </p:nvSpPr>
        <p:spPr>
          <a:xfrm>
            <a:off x="145773" y="1476670"/>
            <a:ext cx="8686797" cy="4779462"/>
          </a:xfrm>
        </p:spPr>
        <p:txBody>
          <a:bodyPr>
            <a:noAutofit/>
          </a:bodyPr>
          <a:lstStyle/>
          <a:p>
            <a:pPr>
              <a:buFont typeface="Arial" pitchFamily="34" charset="0"/>
              <a:buChar char="•"/>
            </a:pPr>
            <a:r>
              <a:rPr lang="en-NZ" sz="2000" dirty="0">
                <a:latin typeface="Calibri" pitchFamily="34" charset="0"/>
                <a:cs typeface="Calibri" pitchFamily="34" charset="0"/>
              </a:rPr>
              <a:t>IMT’s and other emergency managers have </a:t>
            </a:r>
            <a:r>
              <a:rPr lang="en-NZ" sz="2000" dirty="0" smtClean="0">
                <a:latin typeface="Calibri" pitchFamily="34" charset="0"/>
                <a:cs typeface="Calibri" pitchFamily="34" charset="0"/>
              </a:rPr>
              <a:t/>
            </a:r>
            <a:br>
              <a:rPr lang="en-NZ" sz="2000" dirty="0" smtClean="0">
                <a:latin typeface="Calibri" pitchFamily="34" charset="0"/>
                <a:cs typeface="Calibri" pitchFamily="34" charset="0"/>
              </a:rPr>
            </a:br>
            <a:r>
              <a:rPr lang="en-NZ" sz="2000" dirty="0" smtClean="0">
                <a:latin typeface="Calibri" pitchFamily="34" charset="0"/>
                <a:cs typeface="Calibri" pitchFamily="34" charset="0"/>
              </a:rPr>
              <a:t>started </a:t>
            </a:r>
            <a:r>
              <a:rPr lang="en-NZ" sz="2000" dirty="0">
                <a:latin typeface="Calibri" pitchFamily="34" charset="0"/>
                <a:cs typeface="Calibri" pitchFamily="34" charset="0"/>
              </a:rPr>
              <a:t>to realize the critical role social media </a:t>
            </a:r>
            <a:r>
              <a:rPr lang="en-NZ" sz="2000" dirty="0" smtClean="0">
                <a:latin typeface="Calibri" pitchFamily="34" charset="0"/>
                <a:cs typeface="Calibri" pitchFamily="34" charset="0"/>
              </a:rPr>
              <a:t/>
            </a:r>
            <a:br>
              <a:rPr lang="en-NZ" sz="2000" dirty="0" smtClean="0">
                <a:latin typeface="Calibri" pitchFamily="34" charset="0"/>
                <a:cs typeface="Calibri" pitchFamily="34" charset="0"/>
              </a:rPr>
            </a:br>
            <a:r>
              <a:rPr lang="en-NZ" sz="2000" dirty="0" smtClean="0">
                <a:latin typeface="Calibri" pitchFamily="34" charset="0"/>
                <a:cs typeface="Calibri" pitchFamily="34" charset="0"/>
              </a:rPr>
              <a:t>can </a:t>
            </a:r>
            <a:r>
              <a:rPr lang="en-NZ" sz="2000" dirty="0">
                <a:latin typeface="Calibri" pitchFamily="34" charset="0"/>
                <a:cs typeface="Calibri" pitchFamily="34" charset="0"/>
              </a:rPr>
              <a:t>play in communicating with their </a:t>
            </a:r>
            <a:r>
              <a:rPr lang="en-NZ" sz="2000" dirty="0" smtClean="0">
                <a:latin typeface="Calibri" pitchFamily="34" charset="0"/>
                <a:cs typeface="Calibri" pitchFamily="34" charset="0"/>
              </a:rPr>
              <a:t/>
            </a:r>
            <a:br>
              <a:rPr lang="en-NZ" sz="2000" dirty="0" smtClean="0">
                <a:latin typeface="Calibri" pitchFamily="34" charset="0"/>
                <a:cs typeface="Calibri" pitchFamily="34" charset="0"/>
              </a:rPr>
            </a:br>
            <a:r>
              <a:rPr lang="en-NZ" sz="2000" dirty="0" smtClean="0">
                <a:latin typeface="Calibri" pitchFamily="34" charset="0"/>
                <a:cs typeface="Calibri" pitchFamily="34" charset="0"/>
              </a:rPr>
              <a:t>community </a:t>
            </a:r>
            <a:r>
              <a:rPr lang="en-NZ" sz="2000" dirty="0">
                <a:latin typeface="Calibri" pitchFamily="34" charset="0"/>
                <a:cs typeface="Calibri" pitchFamily="34" charset="0"/>
              </a:rPr>
              <a:t>and the rest of the world in an </a:t>
            </a:r>
            <a:r>
              <a:rPr lang="en-NZ" sz="2000" dirty="0" smtClean="0">
                <a:latin typeface="Calibri" pitchFamily="34" charset="0"/>
                <a:cs typeface="Calibri" pitchFamily="34" charset="0"/>
              </a:rPr>
              <a:t/>
            </a:r>
            <a:br>
              <a:rPr lang="en-NZ" sz="2000" dirty="0" smtClean="0">
                <a:latin typeface="Calibri" pitchFamily="34" charset="0"/>
                <a:cs typeface="Calibri" pitchFamily="34" charset="0"/>
              </a:rPr>
            </a:br>
            <a:r>
              <a:rPr lang="en-NZ" sz="2000" dirty="0" smtClean="0">
                <a:latin typeface="Calibri" pitchFamily="34" charset="0"/>
                <a:cs typeface="Calibri" pitchFamily="34" charset="0"/>
              </a:rPr>
              <a:t>emergency </a:t>
            </a:r>
            <a:r>
              <a:rPr lang="en-NZ" sz="2000" dirty="0">
                <a:latin typeface="Calibri" pitchFamily="34" charset="0"/>
                <a:cs typeface="Calibri" pitchFamily="34" charset="0"/>
              </a:rPr>
              <a:t>or disaster.</a:t>
            </a:r>
          </a:p>
          <a:p>
            <a:pPr>
              <a:buFont typeface="Arial" pitchFamily="34" charset="0"/>
              <a:buChar char="•"/>
            </a:pPr>
            <a:r>
              <a:rPr lang="en-NZ" sz="2000" dirty="0" smtClean="0">
                <a:latin typeface="Calibri" pitchFamily="34" charset="0"/>
                <a:cs typeface="Calibri" pitchFamily="34" charset="0"/>
              </a:rPr>
              <a:t>Communities </a:t>
            </a:r>
            <a:r>
              <a:rPr lang="en-NZ" sz="2000" dirty="0">
                <a:latin typeface="Calibri" pitchFamily="34" charset="0"/>
                <a:cs typeface="Calibri" pitchFamily="34" charset="0"/>
              </a:rPr>
              <a:t>have higher expectations around official emergency information being available and provided in a timely manner. </a:t>
            </a:r>
          </a:p>
          <a:p>
            <a:pPr>
              <a:buFont typeface="Arial" pitchFamily="34" charset="0"/>
              <a:buChar char="•"/>
            </a:pPr>
            <a:r>
              <a:rPr lang="en-NZ" sz="2000" dirty="0" smtClean="0">
                <a:latin typeface="Calibri" pitchFamily="34" charset="0"/>
                <a:cs typeface="Calibri" pitchFamily="34" charset="0"/>
              </a:rPr>
              <a:t>The </a:t>
            </a:r>
            <a:r>
              <a:rPr lang="en-NZ" sz="2000" dirty="0">
                <a:latin typeface="Calibri" pitchFamily="34" charset="0"/>
                <a:cs typeface="Calibri" pitchFamily="34" charset="0"/>
              </a:rPr>
              <a:t>public expects official use of social media streams, and they expect emergency managers to monitor and respond to requests for information over these streams as well.</a:t>
            </a:r>
          </a:p>
          <a:p>
            <a:pPr>
              <a:buFont typeface="Arial" pitchFamily="34" charset="0"/>
              <a:buChar char="•"/>
            </a:pPr>
            <a:r>
              <a:rPr lang="en-NZ" sz="2000" spc="-20" dirty="0" smtClean="0">
                <a:latin typeface="Calibri" pitchFamily="34" charset="0"/>
                <a:cs typeface="Calibri" pitchFamily="34" charset="0"/>
              </a:rPr>
              <a:t>However</a:t>
            </a:r>
            <a:r>
              <a:rPr lang="en-NZ" sz="2000" spc="-20" dirty="0">
                <a:latin typeface="Calibri" pitchFamily="34" charset="0"/>
                <a:cs typeface="Calibri" pitchFamily="34" charset="0"/>
              </a:rPr>
              <a:t>, few emergency management  organizations including IMT’s are equipped to do this kind of social media monitoring and communication at scale.</a:t>
            </a:r>
          </a:p>
        </p:txBody>
      </p:sp>
    </p:spTree>
    <p:extLst>
      <p:ext uri="{BB962C8B-B14F-4D97-AF65-F5344CB8AC3E}">
        <p14:creationId xmlns:p14="http://schemas.microsoft.com/office/powerpoint/2010/main" val="4242098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12065"/>
            <a:ext cx="8183880" cy="1051560"/>
          </a:xfrm>
        </p:spPr>
        <p:txBody>
          <a:bodyPr/>
          <a:lstStyle/>
          <a:p>
            <a:r>
              <a:rPr lang="en-US" dirty="0" smtClean="0">
                <a:solidFill>
                  <a:schemeClr val="accent1"/>
                </a:solidFill>
                <a:latin typeface="Calibri" pitchFamily="34" charset="0"/>
                <a:cs typeface="Calibri" pitchFamily="34" charset="0"/>
              </a:rPr>
              <a:t>What </a:t>
            </a:r>
            <a:r>
              <a:rPr lang="en-US" dirty="0">
                <a:solidFill>
                  <a:schemeClr val="accent1"/>
                </a:solidFill>
                <a:latin typeface="Calibri" pitchFamily="34" charset="0"/>
                <a:cs typeface="Calibri" pitchFamily="34" charset="0"/>
              </a:rPr>
              <a:t>i</a:t>
            </a:r>
            <a:r>
              <a:rPr lang="en-US" dirty="0" smtClean="0">
                <a:solidFill>
                  <a:schemeClr val="accent1"/>
                </a:solidFill>
                <a:latin typeface="Calibri" pitchFamily="34" charset="0"/>
                <a:cs typeface="Calibri" pitchFamily="34" charset="0"/>
              </a:rPr>
              <a:t>s a VOST?</a:t>
            </a:r>
            <a:endParaRPr lang="en-US" dirty="0">
              <a:solidFill>
                <a:schemeClr val="accent1"/>
              </a:solidFill>
              <a:latin typeface="Calibri" pitchFamily="34" charset="0"/>
              <a:cs typeface="Calibri" pitchFamily="34" charset="0"/>
            </a:endParaRPr>
          </a:p>
        </p:txBody>
      </p:sp>
      <p:sp>
        <p:nvSpPr>
          <p:cNvPr id="3" name="Content Placeholder 2"/>
          <p:cNvSpPr>
            <a:spLocks noGrp="1"/>
          </p:cNvSpPr>
          <p:nvPr>
            <p:ph idx="4294967295"/>
          </p:nvPr>
        </p:nvSpPr>
        <p:spPr>
          <a:xfrm>
            <a:off x="556491" y="1205606"/>
            <a:ext cx="8107449" cy="2444750"/>
          </a:xfrm>
        </p:spPr>
        <p:txBody>
          <a:bodyPr>
            <a:noAutofit/>
          </a:bodyPr>
          <a:lstStyle/>
          <a:p>
            <a:pPr lvl="0"/>
            <a:r>
              <a:rPr lang="en-US" sz="2400" dirty="0"/>
              <a:t>Trusted agents, with significant and proven social media skills, that are organized and under the direction of incident personnel. </a:t>
            </a:r>
          </a:p>
          <a:p>
            <a:pPr lvl="0"/>
            <a:r>
              <a:rPr lang="en-US" sz="2400" dirty="0"/>
              <a:t>VOST can help expand an IMT’s ability to engage with the public during emergencies, and as part of the recovery phase.</a:t>
            </a:r>
          </a:p>
          <a:p>
            <a:pPr marL="0" indent="0" algn="ctr">
              <a:buNone/>
            </a:pPr>
            <a:endParaRPr lang="en-US" sz="24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5886" y="3590334"/>
            <a:ext cx="2126711" cy="311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809276" y="3639020"/>
            <a:ext cx="447685" cy="44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8337847" y="4311007"/>
            <a:ext cx="448605" cy="44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41935" y="5136734"/>
            <a:ext cx="448605" cy="44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8113544" y="4912431"/>
            <a:ext cx="448605" cy="44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360671" y="5782675"/>
            <a:ext cx="448605" cy="44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744725" y="6063879"/>
            <a:ext cx="448605" cy="44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57199" y="3909776"/>
            <a:ext cx="2093254" cy="2491024"/>
            <a:chOff x="1732787" y="3580056"/>
            <a:chExt cx="1330859" cy="1755289"/>
          </a:xfrm>
        </p:grpSpPr>
        <p:sp>
          <p:nvSpPr>
            <p:cNvPr id="9" name="Rectangle 8"/>
            <p:cNvSpPr/>
            <p:nvPr/>
          </p:nvSpPr>
          <p:spPr>
            <a:xfrm>
              <a:off x="1822141" y="3580056"/>
              <a:ext cx="1176950" cy="1755289"/>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isometricLeftDown"/>
                <a:lightRig rig="threePt" dir="t"/>
              </a:scene3d>
            </a:bodyPr>
            <a:lstStyle/>
            <a:p>
              <a:pPr algn="ctr" defTabSz="457200"/>
              <a:endParaRPr lang="en-NZ" dirty="0">
                <a:solidFill>
                  <a:prstClr val="black"/>
                </a:solidFill>
              </a:endParaRPr>
            </a:p>
          </p:txBody>
        </p:sp>
        <p:sp>
          <p:nvSpPr>
            <p:cNvPr id="5" name="TextBox 4"/>
            <p:cNvSpPr txBox="1"/>
            <p:nvPr/>
          </p:nvSpPr>
          <p:spPr>
            <a:xfrm>
              <a:off x="1732787" y="4262198"/>
              <a:ext cx="1330859" cy="824119"/>
            </a:xfrm>
            <a:prstGeom prst="rect">
              <a:avLst/>
            </a:prstGeom>
            <a:noFill/>
            <a:scene3d>
              <a:camera prst="obliqueTopRight"/>
              <a:lightRig rig="threePt" dir="t"/>
            </a:scene3d>
          </p:spPr>
          <p:txBody>
            <a:bodyPr wrap="square" rtlCol="0">
              <a:spAutoFit/>
            </a:bodyPr>
            <a:lstStyle/>
            <a:p>
              <a:pPr algn="ctr" defTabSz="457200"/>
              <a:r>
                <a:rPr lang="en-NZ" sz="1400" dirty="0" smtClean="0">
                  <a:solidFill>
                    <a:prstClr val="black"/>
                  </a:solidFill>
                  <a:latin typeface="Calibri" pitchFamily="34" charset="0"/>
                  <a:cs typeface="Calibri" pitchFamily="34" charset="0"/>
                </a:rPr>
                <a:t>Emergency </a:t>
              </a:r>
            </a:p>
            <a:p>
              <a:pPr algn="ctr" defTabSz="457200"/>
              <a:r>
                <a:rPr lang="en-NZ" sz="1400" dirty="0" smtClean="0">
                  <a:solidFill>
                    <a:prstClr val="black"/>
                  </a:solidFill>
                  <a:latin typeface="Calibri" pitchFamily="34" charset="0"/>
                  <a:cs typeface="Calibri" pitchFamily="34" charset="0"/>
                </a:rPr>
                <a:t>Management </a:t>
              </a:r>
            </a:p>
            <a:p>
              <a:pPr algn="ctr" defTabSz="457200"/>
              <a:r>
                <a:rPr lang="en-NZ" sz="1400" dirty="0" smtClean="0">
                  <a:solidFill>
                    <a:prstClr val="black"/>
                  </a:solidFill>
                  <a:latin typeface="Calibri" pitchFamily="34" charset="0"/>
                  <a:cs typeface="Calibri" pitchFamily="34" charset="0"/>
                </a:rPr>
                <a:t>Agency</a:t>
              </a:r>
            </a:p>
            <a:p>
              <a:pPr algn="ctr" defTabSz="457200"/>
              <a:r>
                <a:rPr lang="en-NZ" sz="1400" dirty="0" smtClean="0">
                  <a:solidFill>
                    <a:prstClr val="black"/>
                  </a:solidFill>
                  <a:latin typeface="Calibri" pitchFamily="34" charset="0"/>
                  <a:cs typeface="Calibri" pitchFamily="34" charset="0"/>
                </a:rPr>
                <a:t>or</a:t>
              </a:r>
            </a:p>
            <a:p>
              <a:pPr algn="ctr" defTabSz="457200"/>
              <a:r>
                <a:rPr lang="en-NZ" sz="1400" dirty="0" smtClean="0">
                  <a:solidFill>
                    <a:prstClr val="black"/>
                  </a:solidFill>
                  <a:latin typeface="Calibri" pitchFamily="34" charset="0"/>
                  <a:cs typeface="Calibri" pitchFamily="34" charset="0"/>
                </a:rPr>
                <a:t>IMT </a:t>
              </a:r>
              <a:endParaRPr lang="en-NZ" sz="1400" dirty="0">
                <a:solidFill>
                  <a:prstClr val="black"/>
                </a:solidFill>
                <a:latin typeface="Calibri" pitchFamily="34" charset="0"/>
                <a:cs typeface="Calibri" pitchFamily="34" charset="0"/>
              </a:endParaRPr>
            </a:p>
          </p:txBody>
        </p:sp>
      </p:grpSp>
      <p:sp>
        <p:nvSpPr>
          <p:cNvPr id="11" name="TextBox 10"/>
          <p:cNvSpPr txBox="1"/>
          <p:nvPr/>
        </p:nvSpPr>
        <p:spPr>
          <a:xfrm>
            <a:off x="2550453" y="4563647"/>
            <a:ext cx="573747" cy="830997"/>
          </a:xfrm>
          <a:prstGeom prst="rect">
            <a:avLst/>
          </a:prstGeom>
          <a:noFill/>
          <a:scene3d>
            <a:camera prst="perspectiveHeroicExtremeLeftFacing"/>
            <a:lightRig rig="threePt" dir="t"/>
          </a:scene3d>
        </p:spPr>
        <p:txBody>
          <a:bodyPr wrap="square" rtlCol="0">
            <a:spAutoFit/>
          </a:bodyPr>
          <a:lstStyle/>
          <a:p>
            <a:pPr defTabSz="457200"/>
            <a:r>
              <a:rPr lang="en-NZ" sz="4800" dirty="0" smtClean="0">
                <a:solidFill>
                  <a:srgbClr val="F07F09"/>
                </a:solidFill>
              </a:rPr>
              <a:t>+</a:t>
            </a:r>
            <a:endParaRPr lang="en-NZ" sz="4800" dirty="0">
              <a:solidFill>
                <a:srgbClr val="F07F09"/>
              </a:solidFill>
            </a:endParaRPr>
          </a:p>
        </p:txBody>
      </p:sp>
      <p:sp>
        <p:nvSpPr>
          <p:cNvPr id="23" name="TextBox 22"/>
          <p:cNvSpPr txBox="1"/>
          <p:nvPr/>
        </p:nvSpPr>
        <p:spPr>
          <a:xfrm>
            <a:off x="5234194" y="4535309"/>
            <a:ext cx="722387" cy="830997"/>
          </a:xfrm>
          <a:prstGeom prst="rect">
            <a:avLst/>
          </a:prstGeom>
          <a:noFill/>
          <a:scene3d>
            <a:camera prst="perspectiveHeroicExtremeLeftFacing"/>
            <a:lightRig rig="threePt" dir="t"/>
          </a:scene3d>
        </p:spPr>
        <p:txBody>
          <a:bodyPr wrap="square" rtlCol="0">
            <a:spAutoFit/>
          </a:bodyPr>
          <a:lstStyle/>
          <a:p>
            <a:pPr defTabSz="457200"/>
            <a:r>
              <a:rPr lang="en-NZ" sz="4800" dirty="0">
                <a:solidFill>
                  <a:srgbClr val="F07F09"/>
                </a:solidFill>
              </a:rPr>
              <a:t>=</a:t>
            </a:r>
          </a:p>
        </p:txBody>
      </p:sp>
      <p:sp>
        <p:nvSpPr>
          <p:cNvPr id="12" name="TextBox 11"/>
          <p:cNvSpPr txBox="1"/>
          <p:nvPr/>
        </p:nvSpPr>
        <p:spPr>
          <a:xfrm>
            <a:off x="5956581" y="4410774"/>
            <a:ext cx="1738610" cy="1015663"/>
          </a:xfrm>
          <a:prstGeom prst="rect">
            <a:avLst/>
          </a:prstGeom>
          <a:noFill/>
        </p:spPr>
        <p:txBody>
          <a:bodyPr wrap="square" rtlCol="0">
            <a:spAutoFit/>
          </a:bodyPr>
          <a:lstStyle/>
          <a:p>
            <a:pPr algn="ctr" defTabSz="457200"/>
            <a:r>
              <a:rPr lang="en-NZ" sz="2000" dirty="0" smtClean="0">
                <a:solidFill>
                  <a:srgbClr val="F07F09"/>
                </a:solidFill>
              </a:rPr>
              <a:t>Engaged Community</a:t>
            </a:r>
          </a:p>
          <a:p>
            <a:pPr algn="ctr" defTabSz="457200"/>
            <a:r>
              <a:rPr lang="en-NZ" sz="2000" dirty="0" smtClean="0">
                <a:solidFill>
                  <a:srgbClr val="F07F09"/>
                </a:solidFill>
              </a:rPr>
              <a:t>Resources</a:t>
            </a:r>
            <a:endParaRPr lang="en-NZ" sz="2000" dirty="0">
              <a:solidFill>
                <a:srgbClr val="F07F09"/>
              </a:solidFill>
            </a:endParaRPr>
          </a:p>
        </p:txBody>
      </p:sp>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24200" y="3744148"/>
            <a:ext cx="2221971" cy="280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23232" y="4285612"/>
            <a:ext cx="1486568" cy="499394"/>
          </a:xfrm>
          <a:prstGeom prst="rect">
            <a:avLst/>
          </a:prstGeom>
        </p:spPr>
      </p:pic>
    </p:spTree>
    <p:extLst>
      <p:ext uri="{BB962C8B-B14F-4D97-AF65-F5344CB8AC3E}">
        <p14:creationId xmlns:p14="http://schemas.microsoft.com/office/powerpoint/2010/main" val="2230088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03613"/>
            <a:ext cx="7497749" cy="1051560"/>
          </a:xfrm>
        </p:spPr>
        <p:txBody>
          <a:bodyPr>
            <a:normAutofit fontScale="90000"/>
          </a:bodyPr>
          <a:lstStyle/>
          <a:p>
            <a:r>
              <a:rPr lang="en-US" dirty="0" smtClean="0"/>
              <a:t>Using additional trained resources is NOT a new idea!</a:t>
            </a:r>
            <a:endParaRPr lang="en-US" dirty="0"/>
          </a:p>
        </p:txBody>
      </p:sp>
      <p:pic>
        <p:nvPicPr>
          <p:cNvPr id="3" name="Picture 2" descr="Volunteers 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5182" y="1465339"/>
            <a:ext cx="2586261" cy="1900747"/>
          </a:xfrm>
          <a:prstGeom prst="rect">
            <a:avLst/>
          </a:prstGeom>
        </p:spPr>
      </p:pic>
      <p:pic>
        <p:nvPicPr>
          <p:cNvPr id="4" name="Picture 3" descr="Ham Radio Ic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6655" y="2278724"/>
            <a:ext cx="2286000" cy="1841500"/>
          </a:xfrm>
          <a:prstGeom prst="rect">
            <a:avLst/>
          </a:prstGeom>
        </p:spPr>
      </p:pic>
      <p:pic>
        <p:nvPicPr>
          <p:cNvPr id="5" name="Picture 4" descr="Red Cros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20964" y="2894013"/>
            <a:ext cx="2679700" cy="889000"/>
          </a:xfrm>
          <a:prstGeom prst="rect">
            <a:avLst/>
          </a:prstGeom>
        </p:spPr>
      </p:pic>
      <p:sp>
        <p:nvSpPr>
          <p:cNvPr id="8" name="TextBox 7"/>
          <p:cNvSpPr txBox="1"/>
          <p:nvPr/>
        </p:nvSpPr>
        <p:spPr>
          <a:xfrm>
            <a:off x="594377" y="4330481"/>
            <a:ext cx="3511742" cy="1477328"/>
          </a:xfrm>
          <a:prstGeom prst="rect">
            <a:avLst/>
          </a:prstGeom>
          <a:noFill/>
        </p:spPr>
        <p:txBody>
          <a:bodyPr wrap="square" rtlCol="0">
            <a:spAutoFit/>
          </a:bodyPr>
          <a:lstStyle/>
          <a:p>
            <a:r>
              <a:rPr lang="en-US" dirty="0">
                <a:solidFill>
                  <a:schemeClr val="accent4">
                    <a:lumMod val="40000"/>
                    <a:lumOff val="60000"/>
                  </a:schemeClr>
                </a:solidFill>
              </a:rPr>
              <a:t>Amateur Radio volunteers continue to support communication for the emergency operations center (EOC) in the US.</a:t>
            </a:r>
          </a:p>
        </p:txBody>
      </p:sp>
      <p:sp>
        <p:nvSpPr>
          <p:cNvPr id="9" name="TextBox 8"/>
          <p:cNvSpPr txBox="1"/>
          <p:nvPr/>
        </p:nvSpPr>
        <p:spPr>
          <a:xfrm>
            <a:off x="5907017" y="3829103"/>
            <a:ext cx="2971245" cy="2031325"/>
          </a:xfrm>
          <a:prstGeom prst="rect">
            <a:avLst/>
          </a:prstGeom>
          <a:noFill/>
        </p:spPr>
        <p:txBody>
          <a:bodyPr wrap="square" rtlCol="0">
            <a:spAutoFit/>
          </a:bodyPr>
          <a:lstStyle/>
          <a:p>
            <a:r>
              <a:rPr lang="en-US" dirty="0">
                <a:solidFill>
                  <a:schemeClr val="accent4">
                    <a:lumMod val="40000"/>
                    <a:lumOff val="60000"/>
                  </a:schemeClr>
                </a:solidFill>
              </a:rPr>
              <a:t>In conjunction with the Digital Operations Center, the Red Cross also announced the creation of a Digital Volunteer Program. </a:t>
            </a:r>
          </a:p>
          <a:p>
            <a:pPr defTabSz="457200"/>
            <a:endParaRPr lang="en-US" dirty="0">
              <a:solidFill>
                <a:schemeClr val="accent4">
                  <a:lumMod val="40000"/>
                  <a:lumOff val="60000"/>
                </a:schemeClr>
              </a:solidFill>
            </a:endParaRPr>
          </a:p>
        </p:txBody>
      </p:sp>
    </p:spTree>
    <p:extLst>
      <p:ext uri="{BB962C8B-B14F-4D97-AF65-F5344CB8AC3E}">
        <p14:creationId xmlns:p14="http://schemas.microsoft.com/office/powerpoint/2010/main" val="1678868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1118" y="2156101"/>
            <a:ext cx="1684922" cy="168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5504952" y="2388733"/>
            <a:ext cx="1685530" cy="1219046"/>
          </a:xfrm>
          <a:prstGeom prst="rect">
            <a:avLst/>
          </a:prstGeom>
          <a:solidFill>
            <a:schemeClr val="bg1">
              <a:alpha val="55000"/>
            </a:schemeClr>
          </a:solidFill>
          <a:ln>
            <a:noFill/>
          </a:ln>
          <a:effectLst/>
        </p:spPr>
      </p:pic>
      <p:pic>
        <p:nvPicPr>
          <p:cNvPr id="2067" name="Picture 206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22259" y="1996181"/>
            <a:ext cx="1701266" cy="1701266"/>
          </a:xfrm>
          <a:prstGeom prst="rect">
            <a:avLst/>
          </a:prstGeom>
          <a:scene3d>
            <a:camera prst="perspectiveHeroicExtremeLeftFacing"/>
            <a:lightRig rig="threePt" dir="t"/>
          </a:scene3d>
        </p:spPr>
      </p:pic>
      <p:sp>
        <p:nvSpPr>
          <p:cNvPr id="2" name="Title 1"/>
          <p:cNvSpPr>
            <a:spLocks noGrp="1"/>
          </p:cNvSpPr>
          <p:nvPr>
            <p:ph type="title"/>
          </p:nvPr>
        </p:nvSpPr>
        <p:spPr>
          <a:xfrm>
            <a:off x="501862" y="0"/>
            <a:ext cx="8183880" cy="1051560"/>
          </a:xfrm>
        </p:spPr>
        <p:txBody>
          <a:bodyPr>
            <a:normAutofit/>
          </a:bodyPr>
          <a:lstStyle/>
          <a:p>
            <a:r>
              <a:rPr lang="en-NZ" dirty="0" smtClean="0">
                <a:latin typeface="Calibri" pitchFamily="34" charset="0"/>
                <a:cs typeface="Calibri" pitchFamily="34" charset="0"/>
              </a:rPr>
              <a:t>How can a VOST assist your IMT?</a:t>
            </a:r>
            <a:endParaRPr lang="en-NZ" dirty="0">
              <a:latin typeface="Calibri" pitchFamily="34" charset="0"/>
              <a:cs typeface="Calibri" pitchFamily="34" charset="0"/>
            </a:endParaRPr>
          </a:p>
        </p:txBody>
      </p:sp>
      <p:grpSp>
        <p:nvGrpSpPr>
          <p:cNvPr id="13" name="Group 12"/>
          <p:cNvGrpSpPr/>
          <p:nvPr/>
        </p:nvGrpSpPr>
        <p:grpSpPr>
          <a:xfrm>
            <a:off x="1231991" y="1595354"/>
            <a:ext cx="1622944" cy="2233163"/>
            <a:chOff x="1079758" y="2630424"/>
            <a:chExt cx="1253905" cy="1755289"/>
          </a:xfrm>
        </p:grpSpPr>
        <p:sp>
          <p:nvSpPr>
            <p:cNvPr id="37" name="Rectangle 36"/>
            <p:cNvSpPr/>
            <p:nvPr/>
          </p:nvSpPr>
          <p:spPr>
            <a:xfrm>
              <a:off x="1156712" y="2630424"/>
              <a:ext cx="1176950" cy="1755289"/>
            </a:xfrm>
            <a:prstGeom prst="rect">
              <a:avLst/>
            </a:prstGeom>
            <a:solidFill>
              <a:schemeClr val="bg1">
                <a:lumMod val="85000"/>
              </a:schemeClr>
            </a:solidFill>
            <a:scene3d>
              <a:camera prst="perspectiveHeroicExtremeLeftFacing"/>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defTabSz="457200"/>
              <a:endParaRPr lang="en-NZ" dirty="0">
                <a:solidFill>
                  <a:prstClr val="black"/>
                </a:solidFill>
              </a:endParaRPr>
            </a:p>
          </p:txBody>
        </p:sp>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2498" y="2768488"/>
              <a:ext cx="605377" cy="605377"/>
            </a:xfrm>
            <a:prstGeom prst="rect">
              <a:avLst/>
            </a:prstGeom>
          </p:spPr>
        </p:pic>
        <p:sp>
          <p:nvSpPr>
            <p:cNvPr id="39" name="TextBox 38"/>
            <p:cNvSpPr txBox="1"/>
            <p:nvPr/>
          </p:nvSpPr>
          <p:spPr>
            <a:xfrm>
              <a:off x="1079758" y="3459959"/>
              <a:ext cx="1253905" cy="725747"/>
            </a:xfrm>
            <a:prstGeom prst="rect">
              <a:avLst/>
            </a:prstGeom>
            <a:noFill/>
            <a:scene3d>
              <a:camera prst="perspectiveHeroicExtremeLeftFacing"/>
              <a:lightRig rig="threePt" dir="t"/>
            </a:scene3d>
          </p:spPr>
          <p:txBody>
            <a:bodyPr wrap="square" rtlCol="0">
              <a:spAutoFit/>
            </a:bodyPr>
            <a:lstStyle/>
            <a:p>
              <a:pPr algn="ctr" defTabSz="457200"/>
              <a:r>
                <a:rPr lang="en-NZ" dirty="0" smtClean="0">
                  <a:solidFill>
                    <a:prstClr val="black"/>
                  </a:solidFill>
                  <a:latin typeface="Calibri" pitchFamily="34" charset="0"/>
                  <a:cs typeface="Calibri" pitchFamily="34" charset="0"/>
                </a:rPr>
                <a:t>Lead PIO or assigned web person</a:t>
              </a:r>
              <a:endParaRPr lang="en-NZ" dirty="0">
                <a:solidFill>
                  <a:prstClr val="black"/>
                </a:solidFill>
                <a:latin typeface="Calibri" pitchFamily="34" charset="0"/>
                <a:cs typeface="Calibri" pitchFamily="34" charset="0"/>
              </a:endParaRPr>
            </a:p>
          </p:txBody>
        </p:sp>
      </p:grpSp>
      <p:sp>
        <p:nvSpPr>
          <p:cNvPr id="15" name="TextBox 14"/>
          <p:cNvSpPr txBox="1"/>
          <p:nvPr/>
        </p:nvSpPr>
        <p:spPr>
          <a:xfrm>
            <a:off x="821477" y="4407312"/>
            <a:ext cx="4066916" cy="1569660"/>
          </a:xfrm>
          <a:prstGeom prst="rect">
            <a:avLst/>
          </a:prstGeom>
          <a:noFill/>
        </p:spPr>
        <p:txBody>
          <a:bodyPr wrap="square" rtlCol="0">
            <a:spAutoFit/>
          </a:bodyPr>
          <a:lstStyle/>
          <a:p>
            <a:r>
              <a:rPr lang="en-NZ" sz="2400" b="1" dirty="0" smtClean="0">
                <a:solidFill>
                  <a:srgbClr val="4E8542">
                    <a:lumMod val="40000"/>
                    <a:lumOff val="60000"/>
                  </a:srgbClr>
                </a:solidFill>
                <a:latin typeface="Calibri"/>
              </a:rPr>
              <a:t>Tasked</a:t>
            </a:r>
          </a:p>
          <a:p>
            <a:pPr marL="171450" indent="-171450">
              <a:buFont typeface="Arial" pitchFamily="34" charset="0"/>
              <a:buChar char="•"/>
            </a:pPr>
            <a:r>
              <a:rPr lang="en-NZ" sz="2400" dirty="0" smtClean="0">
                <a:solidFill>
                  <a:srgbClr val="4E8542">
                    <a:lumMod val="40000"/>
                    <a:lumOff val="60000"/>
                  </a:srgbClr>
                </a:solidFill>
                <a:latin typeface="Calibri"/>
              </a:rPr>
              <a:t>Information finding</a:t>
            </a:r>
          </a:p>
          <a:p>
            <a:pPr marL="171450" indent="-171450">
              <a:buFont typeface="Arial" pitchFamily="34" charset="0"/>
              <a:buChar char="•"/>
            </a:pPr>
            <a:r>
              <a:rPr lang="en-NZ" sz="2400" dirty="0" smtClean="0">
                <a:solidFill>
                  <a:srgbClr val="4E8542">
                    <a:lumMod val="40000"/>
                    <a:lumOff val="60000"/>
                  </a:srgbClr>
                </a:solidFill>
                <a:latin typeface="Calibri"/>
              </a:rPr>
              <a:t>Spot Trends </a:t>
            </a:r>
          </a:p>
          <a:p>
            <a:pPr marL="171450" indent="-171450">
              <a:buFont typeface="Arial" pitchFamily="34" charset="0"/>
              <a:buChar char="•"/>
            </a:pPr>
            <a:r>
              <a:rPr lang="en-NZ" sz="2400" dirty="0" smtClean="0">
                <a:solidFill>
                  <a:srgbClr val="4E8542">
                    <a:lumMod val="40000"/>
                    <a:lumOff val="60000"/>
                  </a:srgbClr>
                </a:solidFill>
                <a:latin typeface="Calibri"/>
              </a:rPr>
              <a:t>Information dissemination</a:t>
            </a:r>
          </a:p>
        </p:txBody>
      </p:sp>
      <p:sp>
        <p:nvSpPr>
          <p:cNvPr id="29" name="Rectangle 28"/>
          <p:cNvSpPr/>
          <p:nvPr/>
        </p:nvSpPr>
        <p:spPr>
          <a:xfrm>
            <a:off x="562915" y="1210332"/>
            <a:ext cx="609600" cy="3172009"/>
          </a:xfrm>
          <a:prstGeom prst="rect">
            <a:avLst/>
          </a:prstGeom>
          <a:solidFill>
            <a:schemeClr val="bg1">
              <a:lumMod val="65000"/>
            </a:schemeClr>
          </a:solidFill>
          <a:ln>
            <a:solidFill>
              <a:schemeClr val="tx1">
                <a:lumMod val="50000"/>
                <a:lumOff val="50000"/>
              </a:schemeClr>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r>
              <a:rPr lang="en-NZ" dirty="0" smtClean="0">
                <a:solidFill>
                  <a:prstClr val="white"/>
                </a:solidFill>
              </a:rPr>
              <a:t>Your Incident Management Team</a:t>
            </a:r>
            <a:endParaRPr lang="en-NZ" dirty="0">
              <a:solidFill>
                <a:prstClr val="white"/>
              </a:solidFill>
            </a:endParaRPr>
          </a:p>
        </p:txBody>
      </p:sp>
      <p:sp>
        <p:nvSpPr>
          <p:cNvPr id="3" name="Right Arrow 2"/>
          <p:cNvSpPr/>
          <p:nvPr/>
        </p:nvSpPr>
        <p:spPr>
          <a:xfrm>
            <a:off x="2771169" y="1996181"/>
            <a:ext cx="1343140" cy="804531"/>
          </a:xfrm>
          <a:prstGeom prst="rightArrow">
            <a:avLst/>
          </a:prstGeom>
          <a:noFill/>
          <a:ln>
            <a:solidFill>
              <a:schemeClr val="bg1">
                <a:lumMod val="50000"/>
              </a:schemeClr>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NZ" sz="1200" dirty="0" smtClean="0">
                <a:solidFill>
                  <a:srgbClr val="323232">
                    <a:lumMod val="10000"/>
                    <a:lumOff val="90000"/>
                  </a:srgbClr>
                </a:solidFill>
              </a:rPr>
              <a:t>Questions/</a:t>
            </a:r>
          </a:p>
          <a:p>
            <a:pPr algn="ctr" defTabSz="457200"/>
            <a:r>
              <a:rPr lang="en-NZ" sz="1200" dirty="0" smtClean="0">
                <a:solidFill>
                  <a:srgbClr val="323232">
                    <a:lumMod val="10000"/>
                    <a:lumOff val="90000"/>
                  </a:srgbClr>
                </a:solidFill>
              </a:rPr>
              <a:t>Tasks</a:t>
            </a:r>
            <a:endParaRPr lang="en-NZ" sz="1200" dirty="0">
              <a:solidFill>
                <a:srgbClr val="323232">
                  <a:lumMod val="10000"/>
                  <a:lumOff val="90000"/>
                </a:srgbClr>
              </a:solidFill>
            </a:endParaRPr>
          </a:p>
        </p:txBody>
      </p:sp>
      <p:sp>
        <p:nvSpPr>
          <p:cNvPr id="42" name="TextBox 41"/>
          <p:cNvSpPr txBox="1"/>
          <p:nvPr/>
        </p:nvSpPr>
        <p:spPr>
          <a:xfrm>
            <a:off x="4201826" y="2224747"/>
            <a:ext cx="1178557" cy="1077218"/>
          </a:xfrm>
          <a:prstGeom prst="rect">
            <a:avLst/>
          </a:prstGeom>
          <a:noFill/>
          <a:scene3d>
            <a:camera prst="perspectiveHeroicExtremeLeftFacing"/>
            <a:lightRig rig="threePt" dir="t"/>
          </a:scene3d>
        </p:spPr>
        <p:txBody>
          <a:bodyPr wrap="square" rtlCol="0">
            <a:spAutoFit/>
          </a:bodyPr>
          <a:lstStyle/>
          <a:p>
            <a:pPr algn="ctr" defTabSz="457200"/>
            <a:r>
              <a:rPr lang="en-NZ" sz="2800" dirty="0" smtClean="0">
                <a:solidFill>
                  <a:prstClr val="black"/>
                </a:solidFill>
              </a:rPr>
              <a:t>VOST </a:t>
            </a:r>
            <a:r>
              <a:rPr lang="en-NZ" dirty="0" smtClean="0">
                <a:solidFill>
                  <a:prstClr val="black"/>
                </a:solidFill>
              </a:rPr>
              <a:t>Trusted Agents</a:t>
            </a:r>
            <a:endParaRPr lang="en-NZ" dirty="0">
              <a:solidFill>
                <a:prstClr val="black"/>
              </a:solidFill>
            </a:endParaRPr>
          </a:p>
        </p:txBody>
      </p:sp>
      <p:sp>
        <p:nvSpPr>
          <p:cNvPr id="6" name="TextBox 5"/>
          <p:cNvSpPr txBox="1"/>
          <p:nvPr/>
        </p:nvSpPr>
        <p:spPr>
          <a:xfrm>
            <a:off x="3999001" y="1042852"/>
            <a:ext cx="1924417" cy="923330"/>
          </a:xfrm>
          <a:prstGeom prst="rect">
            <a:avLst/>
          </a:prstGeom>
          <a:noFill/>
        </p:spPr>
        <p:txBody>
          <a:bodyPr wrap="square" rtlCol="0">
            <a:spAutoFit/>
          </a:bodyPr>
          <a:lstStyle/>
          <a:p>
            <a:pPr marL="285750" indent="-285750" defTabSz="457200">
              <a:buFont typeface="Arial" pitchFamily="34" charset="0"/>
              <a:buChar char="•"/>
            </a:pPr>
            <a:r>
              <a:rPr lang="en-NZ" dirty="0" smtClean="0">
                <a:solidFill>
                  <a:srgbClr val="C19859">
                    <a:lumMod val="60000"/>
                    <a:lumOff val="40000"/>
                  </a:srgbClr>
                </a:solidFill>
              </a:rPr>
              <a:t>Listen</a:t>
            </a:r>
          </a:p>
          <a:p>
            <a:pPr marL="285750" indent="-285750" defTabSz="457200">
              <a:buFont typeface="Arial" pitchFamily="34" charset="0"/>
              <a:buChar char="•"/>
            </a:pPr>
            <a:r>
              <a:rPr lang="en-NZ" dirty="0" smtClean="0">
                <a:solidFill>
                  <a:srgbClr val="C19859">
                    <a:lumMod val="60000"/>
                    <a:lumOff val="40000"/>
                  </a:srgbClr>
                </a:solidFill>
              </a:rPr>
              <a:t>Filter</a:t>
            </a:r>
          </a:p>
          <a:p>
            <a:pPr marL="285750" indent="-285750" defTabSz="457200">
              <a:buFont typeface="Arial" pitchFamily="34" charset="0"/>
              <a:buChar char="•"/>
            </a:pPr>
            <a:r>
              <a:rPr lang="en-NZ" dirty="0" smtClean="0">
                <a:solidFill>
                  <a:srgbClr val="C19859">
                    <a:lumMod val="60000"/>
                    <a:lumOff val="40000"/>
                  </a:srgbClr>
                </a:solidFill>
              </a:rPr>
              <a:t>Aggregate</a:t>
            </a:r>
            <a:endParaRPr lang="en-NZ" dirty="0">
              <a:solidFill>
                <a:srgbClr val="C19859">
                  <a:lumMod val="60000"/>
                  <a:lumOff val="40000"/>
                </a:srgbClr>
              </a:solidFill>
            </a:endParaRPr>
          </a:p>
        </p:txBody>
      </p:sp>
      <p:sp>
        <p:nvSpPr>
          <p:cNvPr id="35" name="Right Arrow 34"/>
          <p:cNvSpPr/>
          <p:nvPr/>
        </p:nvSpPr>
        <p:spPr>
          <a:xfrm flipH="1">
            <a:off x="2771169" y="2704574"/>
            <a:ext cx="1343140" cy="804531"/>
          </a:xfrm>
          <a:prstGeom prst="rightArrow">
            <a:avLst/>
          </a:prstGeom>
          <a:no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NZ" sz="1200" dirty="0" smtClean="0">
                <a:solidFill>
                  <a:srgbClr val="C19859">
                    <a:lumMod val="60000"/>
                    <a:lumOff val="40000"/>
                  </a:srgbClr>
                </a:solidFill>
              </a:rPr>
              <a:t>Answers/</a:t>
            </a:r>
          </a:p>
          <a:p>
            <a:pPr algn="ctr" defTabSz="457200"/>
            <a:r>
              <a:rPr lang="en-NZ" sz="1200" dirty="0" smtClean="0">
                <a:solidFill>
                  <a:srgbClr val="C19859">
                    <a:lumMod val="60000"/>
                    <a:lumOff val="40000"/>
                  </a:srgbClr>
                </a:solidFill>
              </a:rPr>
              <a:t>Response</a:t>
            </a:r>
            <a:endParaRPr lang="en-NZ" sz="1200" dirty="0">
              <a:solidFill>
                <a:srgbClr val="C19859">
                  <a:lumMod val="60000"/>
                  <a:lumOff val="40000"/>
                </a:srgbClr>
              </a:solidFill>
            </a:endParaRPr>
          </a:p>
        </p:txBody>
      </p:sp>
      <p:sp>
        <p:nvSpPr>
          <p:cNvPr id="17" name="TextBox 16"/>
          <p:cNvSpPr txBox="1"/>
          <p:nvPr/>
        </p:nvSpPr>
        <p:spPr>
          <a:xfrm>
            <a:off x="4888392" y="4407311"/>
            <a:ext cx="3797350" cy="1569660"/>
          </a:xfrm>
          <a:prstGeom prst="rect">
            <a:avLst/>
          </a:prstGeom>
          <a:noFill/>
        </p:spPr>
        <p:txBody>
          <a:bodyPr wrap="square" rtlCol="0">
            <a:spAutoFit/>
          </a:bodyPr>
          <a:lstStyle/>
          <a:p>
            <a:r>
              <a:rPr lang="en-NZ" sz="2400" b="1" dirty="0" smtClean="0">
                <a:solidFill>
                  <a:srgbClr val="4E8542">
                    <a:lumMod val="40000"/>
                    <a:lumOff val="60000"/>
                  </a:srgbClr>
                </a:solidFill>
                <a:latin typeface="Calibri"/>
              </a:rPr>
              <a:t>Autonomous</a:t>
            </a:r>
          </a:p>
          <a:p>
            <a:pPr marL="171450" indent="-171450">
              <a:buFont typeface="Arial" pitchFamily="34" charset="0"/>
              <a:buChar char="•"/>
            </a:pPr>
            <a:r>
              <a:rPr lang="en-NZ" sz="2400" dirty="0" smtClean="0">
                <a:solidFill>
                  <a:srgbClr val="4E8542">
                    <a:lumMod val="40000"/>
                    <a:lumOff val="60000"/>
                  </a:srgbClr>
                </a:solidFill>
                <a:latin typeface="Calibri"/>
              </a:rPr>
              <a:t>Monitoring public voice</a:t>
            </a:r>
          </a:p>
          <a:p>
            <a:pPr marL="171450" indent="-171450">
              <a:buFont typeface="Arial" pitchFamily="34" charset="0"/>
              <a:buChar char="•"/>
            </a:pPr>
            <a:r>
              <a:rPr lang="en-NZ" sz="2400" dirty="0" smtClean="0">
                <a:solidFill>
                  <a:srgbClr val="4E8542">
                    <a:lumMod val="40000"/>
                    <a:lumOff val="60000"/>
                  </a:srgbClr>
                </a:solidFill>
                <a:latin typeface="Calibri"/>
              </a:rPr>
              <a:t>Amplifying official message</a:t>
            </a:r>
          </a:p>
          <a:p>
            <a:pPr marL="171450" indent="-171450">
              <a:buFont typeface="Arial" pitchFamily="34" charset="0"/>
              <a:buChar char="•"/>
            </a:pPr>
            <a:r>
              <a:rPr lang="en-NZ" sz="2400" dirty="0" smtClean="0">
                <a:solidFill>
                  <a:srgbClr val="4E8542">
                    <a:lumMod val="40000"/>
                    <a:lumOff val="60000"/>
                  </a:srgbClr>
                </a:solidFill>
                <a:latin typeface="Calibri"/>
              </a:rPr>
              <a:t>Gathering</a:t>
            </a:r>
            <a:endParaRPr lang="en-NZ" sz="2400" dirty="0">
              <a:solidFill>
                <a:srgbClr val="4E8542">
                  <a:lumMod val="40000"/>
                  <a:lumOff val="60000"/>
                </a:srgbClr>
              </a:solidFill>
              <a:latin typeface="Calibri"/>
            </a:endParaRPr>
          </a:p>
        </p:txBody>
      </p:sp>
    </p:spTree>
    <p:extLst>
      <p:ext uri="{BB962C8B-B14F-4D97-AF65-F5344CB8AC3E}">
        <p14:creationId xmlns:p14="http://schemas.microsoft.com/office/powerpoint/2010/main" val="11655142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rved Down Arrow 10"/>
          <p:cNvSpPr/>
          <p:nvPr/>
        </p:nvSpPr>
        <p:spPr>
          <a:xfrm flipH="1">
            <a:off x="815008" y="596003"/>
            <a:ext cx="7513983" cy="14613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black"/>
              </a:solidFill>
            </a:endParaRPr>
          </a:p>
        </p:txBody>
      </p:sp>
      <p:sp>
        <p:nvSpPr>
          <p:cNvPr id="2" name="Title 1"/>
          <p:cNvSpPr>
            <a:spLocks noGrp="1"/>
          </p:cNvSpPr>
          <p:nvPr>
            <p:ph type="title"/>
          </p:nvPr>
        </p:nvSpPr>
        <p:spPr>
          <a:xfrm>
            <a:off x="2676940" y="403613"/>
            <a:ext cx="5987000" cy="1051560"/>
          </a:xfrm>
        </p:spPr>
        <p:txBody>
          <a:bodyPr/>
          <a:lstStyle/>
          <a:p>
            <a:r>
              <a:rPr lang="en-US" dirty="0" smtClean="0"/>
              <a:t>How it works</a:t>
            </a: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dirty="0">
              <a:solidFill>
                <a:prstClr val="black"/>
              </a:solidFill>
            </a:endParaRPr>
          </a:p>
        </p:txBody>
      </p:sp>
      <p:graphicFrame>
        <p:nvGraphicFramePr>
          <p:cNvPr id="4" name="Diagram 3"/>
          <p:cNvGraphicFramePr/>
          <p:nvPr>
            <p:extLst>
              <p:ext uri="{D42A27DB-BD31-4B8C-83A1-F6EECF244321}">
                <p14:modId xmlns:p14="http://schemas.microsoft.com/office/powerpoint/2010/main" val="1630870269"/>
              </p:ext>
            </p:extLst>
          </p:nvPr>
        </p:nvGraphicFramePr>
        <p:xfrm>
          <a:off x="528637" y="1219200"/>
          <a:ext cx="8086725" cy="479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702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685" y="378739"/>
            <a:ext cx="3964058" cy="2960809"/>
          </a:xfrm>
          <a:prstGeom prst="rect">
            <a:avLst/>
          </a:prstGeom>
          <a:ln>
            <a:noFill/>
          </a:ln>
          <a:effectLst>
            <a:softEdge rad="112500"/>
          </a:effectLst>
        </p:spPr>
      </p:pic>
      <p:sp>
        <p:nvSpPr>
          <p:cNvPr id="4" name="TextBox 3"/>
          <p:cNvSpPr txBox="1"/>
          <p:nvPr/>
        </p:nvSpPr>
        <p:spPr>
          <a:xfrm>
            <a:off x="478701" y="3750365"/>
            <a:ext cx="8433383" cy="2585323"/>
          </a:xfrm>
          <a:prstGeom prst="rect">
            <a:avLst/>
          </a:prstGeom>
          <a:noFill/>
        </p:spPr>
        <p:txBody>
          <a:bodyPr wrap="square" rtlCol="0">
            <a:spAutoFit/>
          </a:bodyPr>
          <a:lstStyle/>
          <a:p>
            <a:pPr defTabSz="457200"/>
            <a:r>
              <a:rPr lang="en-US" dirty="0" smtClean="0">
                <a:solidFill>
                  <a:srgbClr val="4E8542">
                    <a:lumMod val="20000"/>
                    <a:lumOff val="80000"/>
                  </a:srgbClr>
                </a:solidFill>
              </a:rPr>
              <a:t>Organized group of </a:t>
            </a:r>
          </a:p>
          <a:p>
            <a:pPr defTabSz="457200"/>
            <a:r>
              <a:rPr lang="en-US" dirty="0" smtClean="0">
                <a:solidFill>
                  <a:srgbClr val="4E8542">
                    <a:lumMod val="20000"/>
                    <a:lumOff val="80000"/>
                  </a:srgbClr>
                </a:solidFill>
              </a:rPr>
              <a:t>Volunteers who: </a:t>
            </a:r>
          </a:p>
          <a:p>
            <a:pPr marL="285750" indent="-285750" defTabSz="457200">
              <a:buFont typeface="Arial" pitchFamily="34" charset="0"/>
              <a:buChar char="•"/>
            </a:pPr>
            <a:r>
              <a:rPr lang="en-US" dirty="0">
                <a:solidFill>
                  <a:srgbClr val="4E8542">
                    <a:lumMod val="20000"/>
                    <a:lumOff val="80000"/>
                  </a:srgbClr>
                </a:solidFill>
              </a:rPr>
              <a:t>S</a:t>
            </a:r>
            <a:r>
              <a:rPr lang="en-US" dirty="0" smtClean="0">
                <a:solidFill>
                  <a:srgbClr val="4E8542">
                    <a:lumMod val="20000"/>
                    <a:lumOff val="80000"/>
                  </a:srgbClr>
                </a:solidFill>
              </a:rPr>
              <a:t>et up </a:t>
            </a:r>
          </a:p>
          <a:p>
            <a:pPr marL="285750" indent="-285750" defTabSz="457200">
              <a:buFont typeface="Arial" pitchFamily="34" charset="0"/>
              <a:buChar char="•"/>
            </a:pPr>
            <a:r>
              <a:rPr lang="en-US" dirty="0" smtClean="0">
                <a:solidFill>
                  <a:srgbClr val="4E8542">
                    <a:lumMod val="20000"/>
                    <a:lumOff val="80000"/>
                  </a:srgbClr>
                </a:solidFill>
              </a:rPr>
              <a:t>Posted</a:t>
            </a:r>
          </a:p>
          <a:p>
            <a:pPr marL="285750" indent="-285750" defTabSz="457200">
              <a:buFont typeface="Arial" pitchFamily="34" charset="0"/>
              <a:buChar char="•"/>
            </a:pPr>
            <a:r>
              <a:rPr lang="en-US" dirty="0" smtClean="0">
                <a:solidFill>
                  <a:srgbClr val="4E8542">
                    <a:lumMod val="20000"/>
                    <a:lumOff val="80000"/>
                  </a:srgbClr>
                </a:solidFill>
              </a:rPr>
              <a:t>Updated</a:t>
            </a:r>
          </a:p>
          <a:p>
            <a:pPr marL="285750" indent="-285750" defTabSz="457200">
              <a:buFont typeface="Arial" pitchFamily="34" charset="0"/>
              <a:buChar char="•"/>
            </a:pPr>
            <a:r>
              <a:rPr lang="en-US" dirty="0" smtClean="0">
                <a:solidFill>
                  <a:srgbClr val="4E8542">
                    <a:lumMod val="20000"/>
                    <a:lumOff val="80000"/>
                  </a:srgbClr>
                </a:solidFill>
              </a:rPr>
              <a:t>Monitored</a:t>
            </a:r>
          </a:p>
          <a:p>
            <a:pPr marL="285750" indent="-285750" defTabSz="457200">
              <a:buFont typeface="Arial" pitchFamily="34" charset="0"/>
              <a:buChar char="•"/>
            </a:pPr>
            <a:r>
              <a:rPr lang="en-US" dirty="0" smtClean="0">
                <a:solidFill>
                  <a:srgbClr val="4E8542">
                    <a:lumMod val="20000"/>
                    <a:lumOff val="80000"/>
                  </a:srgbClr>
                </a:solidFill>
              </a:rPr>
              <a:t>Documented</a:t>
            </a:r>
          </a:p>
          <a:p>
            <a:pPr defTabSz="457200"/>
            <a:endParaRPr lang="en-US" dirty="0">
              <a:solidFill>
                <a:srgbClr val="4E8542">
                  <a:lumMod val="20000"/>
                  <a:lumOff val="80000"/>
                </a:srgbClr>
              </a:solidFill>
            </a:endParaRPr>
          </a:p>
          <a:p>
            <a:pPr defTabSz="457200"/>
            <a:r>
              <a:rPr lang="en-US" dirty="0" smtClean="0">
                <a:solidFill>
                  <a:srgbClr val="4E8542">
                    <a:lumMod val="20000"/>
                    <a:lumOff val="80000"/>
                  </a:srgbClr>
                </a:solidFill>
              </a:rPr>
              <a:t>Tools used: Blog, </a:t>
            </a:r>
            <a:r>
              <a:rPr lang="en-US" dirty="0">
                <a:solidFill>
                  <a:srgbClr val="4E8542">
                    <a:lumMod val="20000"/>
                    <a:lumOff val="80000"/>
                  </a:srgbClr>
                </a:solidFill>
              </a:rPr>
              <a:t>F</a:t>
            </a:r>
            <a:r>
              <a:rPr lang="en-US" dirty="0" smtClean="0">
                <a:solidFill>
                  <a:srgbClr val="4E8542">
                    <a:lumMod val="20000"/>
                    <a:lumOff val="80000"/>
                  </a:srgbClr>
                </a:solidFill>
              </a:rPr>
              <a:t>acebook, Twitter, Flicker</a:t>
            </a: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26296" y="2060713"/>
            <a:ext cx="5214729" cy="364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17474" y="274638"/>
            <a:ext cx="4469325" cy="1143000"/>
          </a:xfrm>
        </p:spPr>
        <p:txBody>
          <a:bodyPr>
            <a:normAutofit fontScale="90000"/>
          </a:bodyPr>
          <a:lstStyle/>
          <a:p>
            <a:pPr algn="r"/>
            <a:r>
              <a:rPr lang="en-US" dirty="0" smtClean="0"/>
              <a:t>Shadow </a:t>
            </a:r>
            <a:r>
              <a:rPr lang="en-US" dirty="0"/>
              <a:t>L</a:t>
            </a:r>
            <a:r>
              <a:rPr lang="en-US" dirty="0" smtClean="0"/>
              <a:t>ake Fire</a:t>
            </a:r>
            <a:endParaRPr lang="en-US" dirty="0"/>
          </a:p>
        </p:txBody>
      </p:sp>
    </p:spTree>
    <p:extLst>
      <p:ext uri="{BB962C8B-B14F-4D97-AF65-F5344CB8AC3E}">
        <p14:creationId xmlns:p14="http://schemas.microsoft.com/office/powerpoint/2010/main" val="2384986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Smith</a:t>
            </a:r>
            <a:endParaRPr lang="en-US" dirty="0"/>
          </a:p>
        </p:txBody>
      </p:sp>
      <p:sp>
        <p:nvSpPr>
          <p:cNvPr id="3" name="Content Placeholder 2"/>
          <p:cNvSpPr>
            <a:spLocks noGrp="1"/>
          </p:cNvSpPr>
          <p:nvPr>
            <p:ph sz="half" idx="1"/>
          </p:nvPr>
        </p:nvSpPr>
        <p:spPr>
          <a:xfrm>
            <a:off x="5334000" y="2133600"/>
            <a:ext cx="3505200" cy="4221163"/>
          </a:xfrm>
        </p:spPr>
        <p:txBody>
          <a:bodyPr/>
          <a:lstStyle/>
          <a:p>
            <a:pPr marL="0" indent="0" algn="ctr">
              <a:buNone/>
            </a:pPr>
            <a:r>
              <a:rPr lang="en-US" dirty="0"/>
              <a:t>NWCG Vice Chair; </a:t>
            </a:r>
            <a:endParaRPr lang="en-US" dirty="0" smtClean="0"/>
          </a:p>
          <a:p>
            <a:pPr marL="0" indent="0" algn="ctr">
              <a:buNone/>
            </a:pPr>
            <a:r>
              <a:rPr lang="en-US" dirty="0" smtClean="0"/>
              <a:t>Fire </a:t>
            </a:r>
            <a:r>
              <a:rPr lang="en-US" dirty="0"/>
              <a:t>Director, </a:t>
            </a:r>
            <a:endParaRPr lang="en-US" dirty="0" smtClean="0"/>
          </a:p>
          <a:p>
            <a:pPr marL="0" indent="0" algn="ctr">
              <a:buNone/>
            </a:pPr>
            <a:r>
              <a:rPr lang="en-US" dirty="0" smtClean="0"/>
              <a:t>National </a:t>
            </a:r>
            <a:r>
              <a:rPr lang="en-US" dirty="0"/>
              <a:t>Association of State Foresters</a:t>
            </a:r>
          </a:p>
        </p:txBody>
      </p:sp>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33400" y="1600200"/>
            <a:ext cx="4572000" cy="5007733"/>
          </a:xfrm>
          <a:prstGeom prst="rect">
            <a:avLst/>
          </a:prstGeom>
          <a:ln>
            <a:noFill/>
          </a:ln>
          <a:effectLst>
            <a:softEdge rad="112500"/>
          </a:effectLst>
        </p:spPr>
      </p:pic>
    </p:spTree>
    <p:extLst>
      <p:ext uri="{BB962C8B-B14F-4D97-AF65-F5344CB8AC3E}">
        <p14:creationId xmlns:p14="http://schemas.microsoft.com/office/powerpoint/2010/main" val="728125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latin typeface="Calibri" pitchFamily="34" charset="0"/>
                <a:cs typeface="Calibri" pitchFamily="34" charset="0"/>
              </a:rPr>
              <a:t>VOST Cycle</a:t>
            </a:r>
            <a:endParaRPr lang="en-NZ" dirty="0">
              <a:latin typeface="Calibri" pitchFamily="34" charset="0"/>
              <a:cs typeface="Calibri" pitchFamily="34" charset="0"/>
            </a:endParaRPr>
          </a:p>
        </p:txBody>
      </p:sp>
      <p:graphicFrame>
        <p:nvGraphicFramePr>
          <p:cNvPr id="3" name="Diagram 2"/>
          <p:cNvGraphicFramePr/>
          <p:nvPr>
            <p:extLst>
              <p:ext uri="{D42A27DB-BD31-4B8C-83A1-F6EECF244321}">
                <p14:modId xmlns:p14="http://schemas.microsoft.com/office/powerpoint/2010/main" val="3178108956"/>
              </p:ext>
            </p:extLst>
          </p:nvPr>
        </p:nvGraphicFramePr>
        <p:xfrm>
          <a:off x="808087" y="550864"/>
          <a:ext cx="8097373" cy="581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6489700"/>
            <a:ext cx="3157513" cy="307777"/>
          </a:xfrm>
          <a:prstGeom prst="rect">
            <a:avLst/>
          </a:prstGeom>
          <a:noFill/>
        </p:spPr>
        <p:txBody>
          <a:bodyPr wrap="square" rtlCol="0">
            <a:spAutoFit/>
          </a:bodyPr>
          <a:lstStyle/>
          <a:p>
            <a:pPr defTabSz="457200"/>
            <a:r>
              <a:rPr lang="en-US" sz="1400" i="1" dirty="0" smtClean="0">
                <a:solidFill>
                  <a:prstClr val="black"/>
                </a:solidFill>
              </a:rPr>
              <a:t>Inspired by think disaster </a:t>
            </a:r>
            <a:endParaRPr lang="en-US" sz="1400" i="1" dirty="0">
              <a:solidFill>
                <a:prstClr val="black"/>
              </a:solidFill>
            </a:endParaRPr>
          </a:p>
        </p:txBody>
      </p:sp>
    </p:spTree>
    <p:extLst>
      <p:ext uri="{BB962C8B-B14F-4D97-AF65-F5344CB8AC3E}">
        <p14:creationId xmlns:p14="http://schemas.microsoft.com/office/powerpoint/2010/main" val="30860500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0"/>
            <a:ext cx="8183880" cy="1051560"/>
          </a:xfrm>
        </p:spPr>
        <p:txBody>
          <a:bodyPr/>
          <a:lstStyle/>
          <a:p>
            <a:r>
              <a:rPr lang="en-US" dirty="0" smtClean="0"/>
              <a:t>Things to keep in mind</a:t>
            </a:r>
            <a:endParaRPr lang="en-US" dirty="0"/>
          </a:p>
        </p:txBody>
      </p:sp>
      <p:sp>
        <p:nvSpPr>
          <p:cNvPr id="3" name="TextBox 2"/>
          <p:cNvSpPr txBox="1"/>
          <p:nvPr/>
        </p:nvSpPr>
        <p:spPr>
          <a:xfrm>
            <a:off x="689112" y="1218855"/>
            <a:ext cx="8123584" cy="3785652"/>
          </a:xfrm>
          <a:prstGeom prst="rect">
            <a:avLst/>
          </a:prstGeom>
          <a:noFill/>
        </p:spPr>
        <p:txBody>
          <a:bodyPr wrap="square" rtlCol="0">
            <a:spAutoFit/>
          </a:bodyPr>
          <a:lstStyle/>
          <a:p>
            <a:pPr marL="285750" indent="-285750">
              <a:buFont typeface="Arial" pitchFamily="34" charset="0"/>
              <a:buChar char="•"/>
            </a:pPr>
            <a:r>
              <a:rPr lang="en-US" sz="2400" dirty="0">
                <a:solidFill>
                  <a:schemeClr val="accent4">
                    <a:lumMod val="40000"/>
                    <a:lumOff val="60000"/>
                  </a:schemeClr>
                </a:solidFill>
              </a:rPr>
              <a:t>A VOST should be organized pre-season to build relationships, determine structure and tools, and agree to protocols.</a:t>
            </a:r>
          </a:p>
          <a:p>
            <a:pPr marL="285750" indent="-285750">
              <a:buFont typeface="Arial" pitchFamily="34" charset="0"/>
              <a:buChar char="•"/>
            </a:pPr>
            <a:endParaRPr lang="en-US" sz="2400" dirty="0" smtClean="0">
              <a:solidFill>
                <a:schemeClr val="accent4">
                  <a:lumMod val="40000"/>
                  <a:lumOff val="60000"/>
                </a:schemeClr>
              </a:solidFill>
            </a:endParaRPr>
          </a:p>
          <a:p>
            <a:pPr marL="285750" indent="-285750">
              <a:buFont typeface="Arial" pitchFamily="34" charset="0"/>
              <a:buChar char="•"/>
            </a:pPr>
            <a:r>
              <a:rPr lang="en-US" sz="2400" dirty="0" smtClean="0">
                <a:solidFill>
                  <a:schemeClr val="accent4">
                    <a:lumMod val="40000"/>
                    <a:lumOff val="60000"/>
                  </a:schemeClr>
                </a:solidFill>
              </a:rPr>
              <a:t>No</a:t>
            </a:r>
            <a:r>
              <a:rPr lang="en-US" sz="2400" dirty="0">
                <a:solidFill>
                  <a:schemeClr val="accent4">
                    <a:lumMod val="40000"/>
                    <a:lumOff val="60000"/>
                  </a:schemeClr>
                </a:solidFill>
              </a:rPr>
              <a:t>, there is no guarantee everyone will stay inside the protocols. Same as in your PIO shop.</a:t>
            </a:r>
          </a:p>
          <a:p>
            <a:pPr marL="285750" indent="-285750">
              <a:buFont typeface="Arial" pitchFamily="34" charset="0"/>
              <a:buChar char="•"/>
            </a:pPr>
            <a:endParaRPr lang="en-US" sz="2400" dirty="0" smtClean="0">
              <a:solidFill>
                <a:schemeClr val="accent4">
                  <a:lumMod val="40000"/>
                  <a:lumOff val="60000"/>
                </a:schemeClr>
              </a:solidFill>
            </a:endParaRPr>
          </a:p>
          <a:p>
            <a:pPr marL="285750" indent="-285750">
              <a:buFont typeface="Arial" pitchFamily="34" charset="0"/>
              <a:buChar char="•"/>
            </a:pPr>
            <a:r>
              <a:rPr lang="en-US" sz="2400" dirty="0" smtClean="0">
                <a:solidFill>
                  <a:schemeClr val="accent4">
                    <a:lumMod val="40000"/>
                    <a:lumOff val="60000"/>
                  </a:schemeClr>
                </a:solidFill>
              </a:rPr>
              <a:t>If </a:t>
            </a:r>
            <a:r>
              <a:rPr lang="en-US" sz="2400" dirty="0">
                <a:solidFill>
                  <a:schemeClr val="accent4">
                    <a:lumMod val="40000"/>
                    <a:lumOff val="60000"/>
                  </a:schemeClr>
                </a:solidFill>
              </a:rPr>
              <a:t>you are the lead and you are Forest Service, you might have your VOST team fill out Volunteer Agreements, just to be safe.</a:t>
            </a:r>
          </a:p>
        </p:txBody>
      </p:sp>
    </p:spTree>
    <p:extLst>
      <p:ext uri="{BB962C8B-B14F-4D97-AF65-F5344CB8AC3E}">
        <p14:creationId xmlns:p14="http://schemas.microsoft.com/office/powerpoint/2010/main" val="1322997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0"/>
            <a:ext cx="8183880" cy="1051560"/>
          </a:xfrm>
        </p:spPr>
        <p:txBody>
          <a:bodyPr/>
          <a:lstStyle/>
          <a:p>
            <a:r>
              <a:rPr lang="en-US" dirty="0" smtClean="0"/>
              <a:t>Things to keep in mind</a:t>
            </a:r>
            <a:endParaRPr lang="en-US" dirty="0"/>
          </a:p>
        </p:txBody>
      </p:sp>
      <p:sp>
        <p:nvSpPr>
          <p:cNvPr id="3" name="TextBox 2"/>
          <p:cNvSpPr txBox="1"/>
          <p:nvPr/>
        </p:nvSpPr>
        <p:spPr>
          <a:xfrm>
            <a:off x="689112" y="1218855"/>
            <a:ext cx="7845288" cy="3046988"/>
          </a:xfrm>
          <a:prstGeom prst="rect">
            <a:avLst/>
          </a:prstGeom>
          <a:noFill/>
        </p:spPr>
        <p:txBody>
          <a:bodyPr wrap="square" rtlCol="0">
            <a:spAutoFit/>
          </a:bodyPr>
          <a:lstStyle/>
          <a:p>
            <a:pPr marL="285750" indent="-285750">
              <a:buFont typeface="Arial" pitchFamily="34" charset="0"/>
              <a:buChar char="•"/>
            </a:pPr>
            <a:r>
              <a:rPr lang="en-US" sz="2400" dirty="0">
                <a:solidFill>
                  <a:schemeClr val="accent4">
                    <a:lumMod val="40000"/>
                    <a:lumOff val="60000"/>
                  </a:schemeClr>
                </a:solidFill>
              </a:rPr>
              <a:t>The Eriksen VOST, this year has added Pinterest and crowdsourcing as tools we will be trying, along with Facebook, Twitter, Flickr and a Wordpress blog.</a:t>
            </a:r>
          </a:p>
          <a:p>
            <a:pPr marL="285750" indent="-285750">
              <a:buFont typeface="Arial" pitchFamily="34" charset="0"/>
              <a:buChar char="•"/>
            </a:pPr>
            <a:endParaRPr lang="en-US" sz="2400" dirty="0" smtClean="0">
              <a:solidFill>
                <a:schemeClr val="accent4">
                  <a:lumMod val="40000"/>
                  <a:lumOff val="60000"/>
                </a:schemeClr>
              </a:solidFill>
            </a:endParaRPr>
          </a:p>
          <a:p>
            <a:pPr marL="285750" indent="-285750">
              <a:buFont typeface="Arial" pitchFamily="34" charset="0"/>
              <a:buChar char="•"/>
            </a:pPr>
            <a:r>
              <a:rPr lang="en-US" sz="2400" dirty="0">
                <a:solidFill>
                  <a:schemeClr val="accent4">
                    <a:lumMod val="40000"/>
                    <a:lumOff val="60000"/>
                  </a:schemeClr>
                </a:solidFill>
              </a:rPr>
              <a:t>Details about the Shadow Lake VOST are available on the PIO BB at www.nifc.gov, under Background Material, under Social Media.</a:t>
            </a:r>
          </a:p>
        </p:txBody>
      </p:sp>
    </p:spTree>
    <p:extLst>
      <p:ext uri="{BB962C8B-B14F-4D97-AF65-F5344CB8AC3E}">
        <p14:creationId xmlns:p14="http://schemas.microsoft.com/office/powerpoint/2010/main" val="4243540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0686"/>
            <a:ext cx="8183880" cy="1051560"/>
          </a:xfrm>
        </p:spPr>
        <p:txBody>
          <a:bodyPr/>
          <a:lstStyle/>
          <a:p>
            <a:r>
              <a:rPr lang="en-US" dirty="0" smtClean="0"/>
              <a:t>Things to keep in mind</a:t>
            </a:r>
            <a:endParaRPr lang="en-US" dirty="0"/>
          </a:p>
        </p:txBody>
      </p:sp>
      <p:sp>
        <p:nvSpPr>
          <p:cNvPr id="4" name="TextBox 3"/>
          <p:cNvSpPr txBox="1"/>
          <p:nvPr/>
        </p:nvSpPr>
        <p:spPr>
          <a:xfrm>
            <a:off x="1219199" y="1307188"/>
            <a:ext cx="6798366" cy="2031325"/>
          </a:xfrm>
          <a:prstGeom prst="rect">
            <a:avLst/>
          </a:prstGeom>
          <a:noFill/>
        </p:spPr>
        <p:txBody>
          <a:bodyPr wrap="square" rtlCol="0">
            <a:spAutoFit/>
          </a:bodyPr>
          <a:lstStyle/>
          <a:p>
            <a:r>
              <a:rPr lang="en-US" sz="2400" dirty="0">
                <a:solidFill>
                  <a:schemeClr val="accent4">
                    <a:lumMod val="40000"/>
                    <a:lumOff val="60000"/>
                  </a:schemeClr>
                </a:solidFill>
              </a:rPr>
              <a:t>If you are interested in having a VOST to assist your team this summer, we can help you build one. Contact Kris Eriksen </a:t>
            </a:r>
            <a:r>
              <a:rPr lang="en-US" sz="2400" dirty="0" smtClean="0">
                <a:solidFill>
                  <a:schemeClr val="accent4">
                    <a:lumMod val="40000"/>
                    <a:lumOff val="60000"/>
                  </a:schemeClr>
                </a:solidFill>
              </a:rPr>
              <a:t>at:</a:t>
            </a:r>
            <a:endParaRPr lang="en-US" sz="2400" dirty="0">
              <a:solidFill>
                <a:schemeClr val="accent4">
                  <a:lumMod val="40000"/>
                  <a:lumOff val="60000"/>
                </a:schemeClr>
              </a:solidFill>
            </a:endParaRPr>
          </a:p>
          <a:p>
            <a:pPr defTabSz="457200"/>
            <a:endParaRPr lang="en-US" dirty="0" smtClean="0">
              <a:solidFill>
                <a:schemeClr val="accent4">
                  <a:lumMod val="40000"/>
                  <a:lumOff val="60000"/>
                </a:schemeClr>
              </a:solidFill>
            </a:endParaRPr>
          </a:p>
          <a:p>
            <a:pPr defTabSz="457200"/>
            <a:endParaRPr lang="en-US" dirty="0">
              <a:solidFill>
                <a:schemeClr val="accent4">
                  <a:lumMod val="40000"/>
                  <a:lumOff val="60000"/>
                </a:schemeClr>
              </a:solidFill>
            </a:endParaRPr>
          </a:p>
          <a:p>
            <a:pPr defTabSz="457200"/>
            <a:endParaRPr lang="en-US" dirty="0" smtClean="0">
              <a:solidFill>
                <a:schemeClr val="accent4">
                  <a:lumMod val="40000"/>
                  <a:lumOff val="60000"/>
                </a:schemeClr>
              </a:solidFill>
            </a:endParaRPr>
          </a:p>
        </p:txBody>
      </p:sp>
      <p:sp>
        <p:nvSpPr>
          <p:cNvPr id="5" name="Rectangle 4"/>
          <p:cNvSpPr/>
          <p:nvPr/>
        </p:nvSpPr>
        <p:spPr>
          <a:xfrm>
            <a:off x="2494659" y="2780722"/>
            <a:ext cx="4247445" cy="1569660"/>
          </a:xfrm>
          <a:prstGeom prst="rect">
            <a:avLst/>
          </a:prstGeom>
        </p:spPr>
        <p:txBody>
          <a:bodyPr wrap="none">
            <a:spAutoFit/>
          </a:bodyPr>
          <a:lstStyle/>
          <a:p>
            <a:pPr algn="ctr" defTabSz="457200"/>
            <a:r>
              <a:rPr lang="en-US" sz="3200" dirty="0">
                <a:solidFill>
                  <a:srgbClr val="C19859">
                    <a:lumMod val="40000"/>
                    <a:lumOff val="60000"/>
                  </a:srgbClr>
                </a:solidFill>
              </a:rPr>
              <a:t>keriksen@fs.fed.us </a:t>
            </a:r>
            <a:endParaRPr lang="en-US" sz="3200" dirty="0" smtClean="0">
              <a:solidFill>
                <a:srgbClr val="C19859">
                  <a:lumMod val="40000"/>
                  <a:lumOff val="60000"/>
                </a:srgbClr>
              </a:solidFill>
            </a:endParaRPr>
          </a:p>
          <a:p>
            <a:pPr algn="ctr" defTabSz="457200"/>
            <a:endParaRPr lang="en-US" sz="3200" dirty="0">
              <a:solidFill>
                <a:srgbClr val="C19859">
                  <a:lumMod val="40000"/>
                  <a:lumOff val="60000"/>
                </a:srgbClr>
              </a:solidFill>
            </a:endParaRPr>
          </a:p>
          <a:p>
            <a:pPr algn="ctr" defTabSz="457200"/>
            <a:r>
              <a:rPr lang="en-US" sz="3200" dirty="0" smtClean="0">
                <a:solidFill>
                  <a:srgbClr val="C19859">
                    <a:lumMod val="40000"/>
                    <a:lumOff val="60000"/>
                  </a:srgbClr>
                </a:solidFill>
              </a:rPr>
              <a:t>208-869-7685</a:t>
            </a:r>
            <a:endParaRPr lang="en-US" sz="3200" dirty="0">
              <a:solidFill>
                <a:srgbClr val="C19859">
                  <a:lumMod val="40000"/>
                  <a:lumOff val="60000"/>
                </a:srgbClr>
              </a:solidFill>
            </a:endParaRPr>
          </a:p>
        </p:txBody>
      </p:sp>
      <p:pic>
        <p:nvPicPr>
          <p:cNvPr id="6" name="Content Placeholder 8" descr="People SOCM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113316" y="4704090"/>
            <a:ext cx="3010132" cy="1655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683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Randy Eardley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105400" y="2286000"/>
            <a:ext cx="3810000" cy="3810000"/>
          </a:xfrm>
          <a:prstGeom prst="rect">
            <a:avLst/>
          </a:prstGeom>
          <a:ln>
            <a:noFill/>
          </a:ln>
          <a:effectLst>
            <a:softEdge rad="112500"/>
          </a:effectLst>
        </p:spPr>
      </p:pic>
      <p:sp>
        <p:nvSpPr>
          <p:cNvPr id="7" name="Rectangle 6"/>
          <p:cNvSpPr/>
          <p:nvPr/>
        </p:nvSpPr>
        <p:spPr>
          <a:xfrm>
            <a:off x="457200" y="2590800"/>
            <a:ext cx="5029200" cy="1815882"/>
          </a:xfrm>
          <a:prstGeom prst="rect">
            <a:avLst/>
          </a:prstGeom>
        </p:spPr>
        <p:txBody>
          <a:bodyPr wrap="square">
            <a:spAutoFit/>
          </a:bodyPr>
          <a:lstStyle/>
          <a:p>
            <a:r>
              <a:rPr lang="en-US" sz="2800" dirty="0">
                <a:solidFill>
                  <a:schemeClr val="bg2">
                    <a:lumMod val="75000"/>
                  </a:schemeClr>
                </a:solidFill>
              </a:rPr>
              <a:t>Randy Eardley</a:t>
            </a:r>
          </a:p>
          <a:p>
            <a:r>
              <a:rPr lang="en-US" sz="2800" dirty="0" smtClean="0">
                <a:solidFill>
                  <a:schemeClr val="bg2">
                    <a:lumMod val="75000"/>
                  </a:schemeClr>
                </a:solidFill>
              </a:rPr>
              <a:t>Deputy Chief</a:t>
            </a:r>
            <a:r>
              <a:rPr lang="en-US" sz="2800" dirty="0">
                <a:solidFill>
                  <a:schemeClr val="bg2">
                    <a:lumMod val="75000"/>
                  </a:schemeClr>
                </a:solidFill>
              </a:rPr>
              <a:t>, External Affairs</a:t>
            </a:r>
          </a:p>
          <a:p>
            <a:r>
              <a:rPr lang="en-US" sz="2800" dirty="0">
                <a:solidFill>
                  <a:schemeClr val="bg2">
                    <a:lumMod val="75000"/>
                  </a:schemeClr>
                </a:solidFill>
              </a:rPr>
              <a:t>Bureau of Land Management, </a:t>
            </a:r>
          </a:p>
          <a:p>
            <a:r>
              <a:rPr lang="en-US" sz="2800" dirty="0">
                <a:solidFill>
                  <a:schemeClr val="bg2">
                    <a:lumMod val="75000"/>
                  </a:schemeClr>
                </a:solidFill>
              </a:rPr>
              <a:t>NIFC</a:t>
            </a:r>
          </a:p>
        </p:txBody>
      </p:sp>
    </p:spTree>
    <p:extLst>
      <p:ext uri="{BB962C8B-B14F-4D97-AF65-F5344CB8AC3E}">
        <p14:creationId xmlns:p14="http://schemas.microsoft.com/office/powerpoint/2010/main" val="1488631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1"/>
            <a:ext cx="7772400" cy="1066800"/>
          </a:xfrm>
        </p:spPr>
        <p:txBody>
          <a:bodyPr/>
          <a:lstStyle/>
          <a:p>
            <a:pPr algn="l"/>
            <a:r>
              <a:rPr lang="en-US" dirty="0" smtClean="0">
                <a:solidFill>
                  <a:srgbClr val="FF9900"/>
                </a:solidFill>
                <a:effectLst>
                  <a:outerShdw blurRad="38100" dist="38100" dir="2700000" algn="tl">
                    <a:srgbClr val="000000">
                      <a:alpha val="43137"/>
                    </a:srgbClr>
                  </a:outerShdw>
                </a:effectLst>
                <a:latin typeface="Eras Demi ITC" pitchFamily="34" charset="0"/>
              </a:rPr>
              <a:t>Quick Hitters</a:t>
            </a:r>
            <a:endParaRPr lang="en-US" dirty="0">
              <a:solidFill>
                <a:srgbClr val="FF9900"/>
              </a:solidFill>
              <a:effectLst>
                <a:outerShdw blurRad="38100" dist="38100" dir="2700000" algn="tl">
                  <a:srgbClr val="000000">
                    <a:alpha val="43137"/>
                  </a:srgbClr>
                </a:outerShdw>
              </a:effectLst>
              <a:latin typeface="Eras Demi ITC" pitchFamily="34" charset="0"/>
            </a:endParaRPr>
          </a:p>
        </p:txBody>
      </p:sp>
      <p:sp>
        <p:nvSpPr>
          <p:cNvPr id="3" name="Subtitle 2"/>
          <p:cNvSpPr>
            <a:spLocks noGrp="1"/>
          </p:cNvSpPr>
          <p:nvPr>
            <p:ph type="subTitle" idx="1"/>
          </p:nvPr>
        </p:nvSpPr>
        <p:spPr>
          <a:xfrm>
            <a:off x="1371600" y="2438400"/>
            <a:ext cx="6400800" cy="3200400"/>
          </a:xfrm>
        </p:spPr>
        <p:txBody>
          <a:bodyPr>
            <a:normAutofit/>
          </a:bodyPr>
          <a:lstStyle/>
          <a:p>
            <a:r>
              <a:rPr lang="en-US" sz="4000" i="1" dirty="0" smtClean="0">
                <a:solidFill>
                  <a:srgbClr val="FFC000"/>
                </a:solidFill>
              </a:rPr>
              <a:t>Miscellaneous PIO Issues </a:t>
            </a:r>
            <a:br>
              <a:rPr lang="en-US" sz="4000" i="1" dirty="0" smtClean="0">
                <a:solidFill>
                  <a:srgbClr val="FFC000"/>
                </a:solidFill>
              </a:rPr>
            </a:br>
            <a:r>
              <a:rPr lang="en-US" sz="4000" i="1" dirty="0" smtClean="0">
                <a:solidFill>
                  <a:srgbClr val="FFC000"/>
                </a:solidFill>
              </a:rPr>
              <a:t>and Information</a:t>
            </a:r>
            <a:endParaRPr lang="en-US" sz="4000" i="1" dirty="0">
              <a:solidFill>
                <a:srgbClr val="FFC000"/>
              </a:solidFill>
            </a:endParaRPr>
          </a:p>
        </p:txBody>
      </p:sp>
    </p:spTree>
    <p:extLst>
      <p:ext uri="{BB962C8B-B14F-4D97-AF65-F5344CB8AC3E}">
        <p14:creationId xmlns:p14="http://schemas.microsoft.com/office/powerpoint/2010/main" val="26895211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Form 209</a:t>
            </a:r>
            <a:endParaRPr lang="en-US" dirty="0"/>
          </a:p>
        </p:txBody>
      </p:sp>
      <p:sp>
        <p:nvSpPr>
          <p:cNvPr id="3" name="Content Placeholder 2"/>
          <p:cNvSpPr>
            <a:spLocks noGrp="1"/>
          </p:cNvSpPr>
          <p:nvPr>
            <p:ph idx="1"/>
          </p:nvPr>
        </p:nvSpPr>
        <p:spPr>
          <a:xfrm>
            <a:off x="457200" y="1524000"/>
            <a:ext cx="5791200" cy="4343400"/>
          </a:xfrm>
        </p:spPr>
        <p:txBody>
          <a:bodyPr>
            <a:normAutofit lnSpcReduction="10000"/>
          </a:bodyPr>
          <a:lstStyle/>
          <a:p>
            <a:pPr>
              <a:spcBef>
                <a:spcPts val="0"/>
              </a:spcBef>
              <a:spcAft>
                <a:spcPts val="3600"/>
              </a:spcAft>
            </a:pPr>
            <a:r>
              <a:rPr lang="en-US" sz="2800" dirty="0" smtClean="0"/>
              <a:t>ICS Form 209 is changing to the NIMS Form 209.</a:t>
            </a:r>
          </a:p>
          <a:p>
            <a:pPr>
              <a:spcBef>
                <a:spcPts val="0"/>
              </a:spcBef>
              <a:spcAft>
                <a:spcPts val="3600"/>
              </a:spcAft>
            </a:pPr>
            <a:r>
              <a:rPr lang="en-US" sz="2800" dirty="0" smtClean="0"/>
              <a:t>Existing 209 outdated, doesn’t comply with NIMS standards, and doesn’t meet IT security needs.</a:t>
            </a:r>
          </a:p>
          <a:p>
            <a:pPr>
              <a:spcBef>
                <a:spcPts val="0"/>
              </a:spcBef>
              <a:spcAft>
                <a:spcPts val="3600"/>
              </a:spcAft>
            </a:pPr>
            <a:r>
              <a:rPr lang="en-US" sz="2800" dirty="0" smtClean="0"/>
              <a:t>Existing 209 does not facilitate info sharing and coordination between agencies and responders.</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0800" y="1752600"/>
            <a:ext cx="2151888" cy="3236045"/>
          </a:xfrm>
          <a:prstGeom prst="rect">
            <a:avLst/>
          </a:prstGeom>
        </p:spPr>
      </p:pic>
    </p:spTree>
    <p:extLst>
      <p:ext uri="{BB962C8B-B14F-4D97-AF65-F5344CB8AC3E}">
        <p14:creationId xmlns:p14="http://schemas.microsoft.com/office/powerpoint/2010/main" val="9220732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209</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a:spcBef>
                <a:spcPts val="3000"/>
              </a:spcBef>
            </a:pPr>
            <a:r>
              <a:rPr lang="en-US" sz="2800" dirty="0" smtClean="0"/>
              <a:t>Slightly larger and more comprehensive</a:t>
            </a:r>
          </a:p>
          <a:p>
            <a:pPr>
              <a:spcBef>
                <a:spcPts val="3000"/>
              </a:spcBef>
            </a:pPr>
            <a:r>
              <a:rPr lang="en-US" sz="2800" dirty="0" smtClean="0"/>
              <a:t>Will report all-hazard incident status information</a:t>
            </a:r>
          </a:p>
          <a:p>
            <a:pPr>
              <a:spcBef>
                <a:spcPts val="3000"/>
              </a:spcBef>
            </a:pPr>
            <a:r>
              <a:rPr lang="en-US" sz="2800" dirty="0" smtClean="0"/>
              <a:t>Will provide more info on incident threats to public</a:t>
            </a:r>
          </a:p>
          <a:p>
            <a:pPr>
              <a:spcBef>
                <a:spcPts val="3000"/>
              </a:spcBef>
            </a:pPr>
            <a:r>
              <a:rPr lang="en-US" sz="2800" dirty="0" smtClean="0"/>
              <a:t>Will allow more depth in reporting of resources assigned</a:t>
            </a:r>
          </a:p>
          <a:p>
            <a:endParaRPr lang="en-US" sz="2800" dirty="0"/>
          </a:p>
        </p:txBody>
      </p:sp>
    </p:spTree>
    <p:extLst>
      <p:ext uri="{BB962C8B-B14F-4D97-AF65-F5344CB8AC3E}">
        <p14:creationId xmlns:p14="http://schemas.microsoft.com/office/powerpoint/2010/main" val="40270006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800" b="1" dirty="0" smtClean="0"/>
              <a:t>Changes to 209</a:t>
            </a:r>
            <a:endParaRPr lang="en-US" sz="4800" b="1" dirty="0"/>
          </a:p>
        </p:txBody>
      </p:sp>
      <p:sp>
        <p:nvSpPr>
          <p:cNvPr id="3" name="Content Placeholder 2"/>
          <p:cNvSpPr>
            <a:spLocks noGrp="1"/>
          </p:cNvSpPr>
          <p:nvPr>
            <p:ph idx="1"/>
          </p:nvPr>
        </p:nvSpPr>
        <p:spPr>
          <a:ln>
            <a:noFill/>
          </a:ln>
        </p:spPr>
        <p:txBody>
          <a:bodyPr>
            <a:normAutofit fontScale="92500" lnSpcReduction="10000"/>
          </a:bodyPr>
          <a:lstStyle/>
          <a:p>
            <a:pPr marL="0" indent="0">
              <a:buNone/>
            </a:pPr>
            <a:r>
              <a:rPr lang="en-US" sz="3600" dirty="0" smtClean="0">
                <a:ln w="18415" cmpd="sng">
                  <a:noFill/>
                  <a:prstDash val="solid"/>
                </a:ln>
                <a:effectLst>
                  <a:outerShdw blurRad="63500" dir="3600000" algn="tl" rotWithShape="0">
                    <a:srgbClr val="000000">
                      <a:alpha val="70000"/>
                    </a:srgbClr>
                  </a:outerShdw>
                </a:effectLst>
              </a:rPr>
              <a:t>Key Points</a:t>
            </a:r>
          </a:p>
          <a:p>
            <a:pPr>
              <a:spcBef>
                <a:spcPts val="3000"/>
              </a:spcBef>
            </a:pPr>
            <a:r>
              <a:rPr lang="en-US" sz="4000" dirty="0" smtClean="0">
                <a:ln w="18415" cmpd="sng">
                  <a:noFill/>
                  <a:prstDash val="solid"/>
                </a:ln>
                <a:solidFill>
                  <a:schemeClr val="bg2">
                    <a:lumMod val="75000"/>
                  </a:schemeClr>
                </a:solidFill>
                <a:effectLst>
                  <a:outerShdw blurRad="63500" dir="3600000" algn="tl" rotWithShape="0">
                    <a:srgbClr val="000000">
                      <a:alpha val="70000"/>
                    </a:srgbClr>
                  </a:outerShdw>
                </a:effectLst>
              </a:rPr>
              <a:t>209 is going to look different</a:t>
            </a:r>
          </a:p>
          <a:p>
            <a:pPr>
              <a:spcBef>
                <a:spcPts val="3000"/>
              </a:spcBef>
            </a:pPr>
            <a:r>
              <a:rPr lang="en-US" sz="4000" dirty="0" smtClean="0">
                <a:ln w="18415" cmpd="sng">
                  <a:noFill/>
                  <a:prstDash val="solid"/>
                </a:ln>
                <a:solidFill>
                  <a:schemeClr val="bg2">
                    <a:lumMod val="75000"/>
                  </a:schemeClr>
                </a:solidFill>
                <a:effectLst>
                  <a:outerShdw blurRad="63500" dir="3600000" algn="tl" rotWithShape="0">
                    <a:srgbClr val="000000">
                      <a:alpha val="70000"/>
                    </a:srgbClr>
                  </a:outerShdw>
                </a:effectLst>
              </a:rPr>
              <a:t>209 going to contain more information, especially in regard to non-fire incidents</a:t>
            </a:r>
          </a:p>
          <a:p>
            <a:pPr>
              <a:spcBef>
                <a:spcPts val="3000"/>
              </a:spcBef>
            </a:pPr>
            <a:r>
              <a:rPr lang="en-US" sz="4000" dirty="0" smtClean="0">
                <a:ln w="18415" cmpd="sng">
                  <a:noFill/>
                  <a:prstDash val="solid"/>
                </a:ln>
                <a:solidFill>
                  <a:schemeClr val="bg2">
                    <a:lumMod val="75000"/>
                  </a:schemeClr>
                </a:solidFill>
                <a:effectLst>
                  <a:outerShdw blurRad="63500" dir="3600000" algn="tl" rotWithShape="0">
                    <a:srgbClr val="000000">
                      <a:alpha val="70000"/>
                    </a:srgbClr>
                  </a:outerShdw>
                </a:effectLst>
              </a:rPr>
              <a:t>209 will still remain the source of official information about an incident</a:t>
            </a:r>
            <a:endParaRPr lang="en-US" sz="4000" dirty="0">
              <a:ln w="18415" cmpd="sng">
                <a:noFill/>
                <a:prstDash val="solid"/>
              </a:ln>
              <a:solidFill>
                <a:schemeClr val="bg2">
                  <a:lumMod val="75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780057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Incident Management Situation Report</a:t>
            </a:r>
            <a:endParaRPr lang="en-US" sz="3600" dirty="0"/>
          </a:p>
        </p:txBody>
      </p:sp>
      <p:sp>
        <p:nvSpPr>
          <p:cNvPr id="3" name="Content Placeholder 2"/>
          <p:cNvSpPr>
            <a:spLocks noGrp="1"/>
          </p:cNvSpPr>
          <p:nvPr>
            <p:ph idx="1"/>
          </p:nvPr>
        </p:nvSpPr>
        <p:spPr/>
        <p:txBody>
          <a:bodyPr>
            <a:normAutofit lnSpcReduction="10000"/>
          </a:bodyPr>
          <a:lstStyle/>
          <a:p>
            <a:pPr>
              <a:spcBef>
                <a:spcPts val="3000"/>
              </a:spcBef>
            </a:pPr>
            <a:r>
              <a:rPr lang="en-US" sz="2800" dirty="0" smtClean="0"/>
              <a:t>The IMSR, or familiarly, the “Sit Report” is being improved.</a:t>
            </a:r>
          </a:p>
          <a:p>
            <a:pPr>
              <a:spcBef>
                <a:spcPts val="3000"/>
              </a:spcBef>
            </a:pPr>
            <a:r>
              <a:rPr lang="en-US" sz="2800" dirty="0" smtClean="0"/>
              <a:t>Confusion in understanding true scope of large fire activity in the “multiple objectives” era.</a:t>
            </a:r>
          </a:p>
          <a:p>
            <a:pPr>
              <a:spcBef>
                <a:spcPts val="3000"/>
              </a:spcBef>
            </a:pPr>
            <a:r>
              <a:rPr lang="en-US" sz="2800" dirty="0" smtClean="0"/>
              <a:t>Metrics like “% contained” are meaningless when a team is not trying to contain a fire.</a:t>
            </a:r>
          </a:p>
          <a:p>
            <a:pPr>
              <a:spcBef>
                <a:spcPts val="3000"/>
              </a:spcBef>
            </a:pPr>
            <a:r>
              <a:rPr lang="en-US" sz="2800" dirty="0" smtClean="0"/>
              <a:t>For past few years, </a:t>
            </a:r>
            <a:r>
              <a:rPr lang="en-US" sz="2800" i="1" dirty="0" smtClean="0"/>
              <a:t>number</a:t>
            </a:r>
            <a:r>
              <a:rPr lang="en-US" sz="2800" dirty="0" smtClean="0"/>
              <a:t> of large fires managed for multiple objectives was the only info on IMSR.</a:t>
            </a:r>
            <a:endParaRPr lang="en-US" sz="2800" dirty="0"/>
          </a:p>
        </p:txBody>
      </p:sp>
    </p:spTree>
    <p:extLst>
      <p:ext uri="{BB962C8B-B14F-4D97-AF65-F5344CB8AC3E}">
        <p14:creationId xmlns:p14="http://schemas.microsoft.com/office/powerpoint/2010/main" val="843744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NWCG Executive Board</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00" y="1569720"/>
            <a:ext cx="8519160" cy="5288279"/>
          </a:xfrm>
          <a:prstGeom prst="rect">
            <a:avLst/>
          </a:prstGeom>
          <a:ln>
            <a:noFill/>
          </a:ln>
          <a:effectLst>
            <a:softEdge rad="112500"/>
          </a:effectLst>
        </p:spPr>
      </p:pic>
      <p:sp>
        <p:nvSpPr>
          <p:cNvPr id="6" name="Rectangle 5"/>
          <p:cNvSpPr/>
          <p:nvPr/>
        </p:nvSpPr>
        <p:spPr>
          <a:xfrm>
            <a:off x="1082868" y="5943600"/>
            <a:ext cx="7115423" cy="646331"/>
          </a:xfrm>
          <a:prstGeom prst="rect">
            <a:avLst/>
          </a:prstGeom>
        </p:spPr>
        <p:txBody>
          <a:bodyPr wrap="square">
            <a:spAutoFit/>
          </a:bodyPr>
          <a:lstStyle/>
          <a:p>
            <a:r>
              <a:rPr lang="en-US" dirty="0" smtClean="0">
                <a:solidFill>
                  <a:schemeClr val="accent6">
                    <a:lumMod val="40000"/>
                    <a:lumOff val="60000"/>
                  </a:schemeClr>
                </a:solidFill>
              </a:rPr>
              <a:t>Left to Right: John Segar, Lyle Carlile, John Gould, Dan Smith, Bill Kaage, Jim Erickson, </a:t>
            </a:r>
            <a:r>
              <a:rPr lang="en-US" dirty="0">
                <a:solidFill>
                  <a:schemeClr val="accent6">
                    <a:lumMod val="40000"/>
                    <a:lumOff val="60000"/>
                  </a:schemeClr>
                </a:solidFill>
              </a:rPr>
              <a:t>K</a:t>
            </a:r>
            <a:r>
              <a:rPr lang="en-US" dirty="0" smtClean="0">
                <a:solidFill>
                  <a:schemeClr val="accent6">
                    <a:lumMod val="40000"/>
                    <a:lumOff val="60000"/>
                  </a:schemeClr>
                </a:solidFill>
              </a:rPr>
              <a:t>aryn Wood, Bonnie Bradshaw, Aitor Bidaburu</a:t>
            </a:r>
          </a:p>
        </p:txBody>
      </p:sp>
    </p:spTree>
    <p:extLst>
      <p:ext uri="{BB962C8B-B14F-4D97-AF65-F5344CB8AC3E}">
        <p14:creationId xmlns:p14="http://schemas.microsoft.com/office/powerpoint/2010/main" val="37846584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IMSR</a:t>
            </a:r>
            <a:endParaRPr lang="en-US" dirty="0"/>
          </a:p>
        </p:txBody>
      </p:sp>
      <p:sp>
        <p:nvSpPr>
          <p:cNvPr id="3" name="Content Placeholder 2"/>
          <p:cNvSpPr>
            <a:spLocks noGrp="1"/>
          </p:cNvSpPr>
          <p:nvPr>
            <p:ph idx="1"/>
          </p:nvPr>
        </p:nvSpPr>
        <p:spPr>
          <a:xfrm>
            <a:off x="457200" y="1600200"/>
            <a:ext cx="8229600" cy="4317334"/>
          </a:xfrm>
        </p:spPr>
        <p:txBody>
          <a:bodyPr>
            <a:noAutofit/>
          </a:bodyPr>
          <a:lstStyle/>
          <a:p>
            <a:pPr>
              <a:spcBef>
                <a:spcPts val="3000"/>
              </a:spcBef>
            </a:pPr>
            <a:r>
              <a:rPr lang="en-US" sz="2800" dirty="0" smtClean="0"/>
              <a:t>New table this year – “Other Fires”</a:t>
            </a:r>
          </a:p>
          <a:p>
            <a:pPr>
              <a:spcBef>
                <a:spcPts val="3000"/>
              </a:spcBef>
            </a:pPr>
            <a:r>
              <a:rPr lang="en-US" sz="2800" dirty="0" smtClean="0"/>
              <a:t>Summarize info about large fires managed for multiple objectives.</a:t>
            </a:r>
          </a:p>
          <a:p>
            <a:pPr>
              <a:spcBef>
                <a:spcPts val="3000"/>
              </a:spcBef>
            </a:pPr>
            <a:r>
              <a:rPr lang="en-US" sz="2800" dirty="0" smtClean="0"/>
              <a:t>Aggregated by geographic area, not individual fire.</a:t>
            </a:r>
          </a:p>
          <a:p>
            <a:pPr>
              <a:spcBef>
                <a:spcPts val="3000"/>
              </a:spcBef>
            </a:pPr>
            <a:r>
              <a:rPr lang="en-US" sz="2800" dirty="0" smtClean="0"/>
              <a:t>Acres burned, crews/engines/helicopters, total personnel assigned.</a:t>
            </a:r>
          </a:p>
          <a:p>
            <a:pPr>
              <a:spcBef>
                <a:spcPts val="3000"/>
              </a:spcBef>
            </a:pPr>
            <a:r>
              <a:rPr lang="en-US" sz="2800" dirty="0" smtClean="0"/>
              <a:t>Other Fires table is updated every Friday in IMSR.</a:t>
            </a:r>
            <a:endParaRPr lang="en-US" sz="2800" dirty="0"/>
          </a:p>
        </p:txBody>
      </p:sp>
    </p:spTree>
    <p:extLst>
      <p:ext uri="{BB962C8B-B14F-4D97-AF65-F5344CB8AC3E}">
        <p14:creationId xmlns:p14="http://schemas.microsoft.com/office/powerpoint/2010/main" val="39103984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13" y="256309"/>
            <a:ext cx="5715000" cy="884238"/>
          </a:xfrm>
        </p:spPr>
        <p:txBody>
          <a:bodyPr/>
          <a:lstStyle/>
          <a:p>
            <a:r>
              <a:rPr lang="en-US" dirty="0" smtClean="0"/>
              <a:t>Changes to IMSR</a:t>
            </a:r>
            <a:endParaRPr lang="en-US" dirty="0"/>
          </a:p>
        </p:txBody>
      </p:sp>
      <p:sp>
        <p:nvSpPr>
          <p:cNvPr id="3" name="Content Placeholder 2"/>
          <p:cNvSpPr>
            <a:spLocks noGrp="1"/>
          </p:cNvSpPr>
          <p:nvPr>
            <p:ph idx="1"/>
          </p:nvPr>
        </p:nvSpPr>
        <p:spPr>
          <a:xfrm>
            <a:off x="304800" y="1545207"/>
            <a:ext cx="8458200" cy="5029200"/>
          </a:xfrm>
        </p:spPr>
        <p:txBody>
          <a:bodyPr>
            <a:normAutofit/>
          </a:bodyPr>
          <a:lstStyle/>
          <a:p>
            <a:pPr>
              <a:spcBef>
                <a:spcPts val="3000"/>
              </a:spcBef>
            </a:pPr>
            <a:r>
              <a:rPr lang="en-US" sz="2800" b="1" dirty="0" smtClean="0">
                <a:effectLst>
                  <a:outerShdw blurRad="50800" dist="38100" dir="5400000" algn="t" rotWithShape="0">
                    <a:prstClr val="black">
                      <a:alpha val="40000"/>
                    </a:prstClr>
                  </a:outerShdw>
                </a:effectLst>
              </a:rPr>
              <a:t>Launch date depends on changes to 209, but should start seeing changes in IMSR in May.</a:t>
            </a:r>
          </a:p>
          <a:p>
            <a:pPr>
              <a:spcBef>
                <a:spcPts val="3000"/>
              </a:spcBef>
            </a:pPr>
            <a:r>
              <a:rPr lang="en-US" sz="2800" b="1" dirty="0" smtClean="0">
                <a:effectLst>
                  <a:outerShdw blurRad="50800" dist="38100" dir="5400000" algn="t" rotWithShape="0">
                    <a:prstClr val="black">
                      <a:alpha val="40000"/>
                    </a:prstClr>
                  </a:outerShdw>
                </a:effectLst>
              </a:rPr>
              <a:t>Key Points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410560">
            <a:off x="4808362" y="2822587"/>
            <a:ext cx="4066162" cy="2931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304800" y="3450127"/>
            <a:ext cx="4419600" cy="34078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000"/>
              </a:spcBef>
            </a:pPr>
            <a:r>
              <a:rPr lang="en-US" sz="2200" b="1" dirty="0" smtClean="0">
                <a:solidFill>
                  <a:schemeClr val="accent3">
                    <a:lumMod val="60000"/>
                    <a:lumOff val="40000"/>
                  </a:schemeClr>
                </a:solidFill>
                <a:effectLst>
                  <a:outerShdw blurRad="50800" dist="38100" dir="5400000" algn="t" rotWithShape="0">
                    <a:prstClr val="black">
                      <a:alpha val="40000"/>
                    </a:prstClr>
                  </a:outerShdw>
                </a:effectLst>
              </a:rPr>
              <a:t>Accurate info about large fires managed for multiple objectives has been lacking due to reporting system.</a:t>
            </a:r>
          </a:p>
          <a:p>
            <a:pPr lvl="1">
              <a:spcBef>
                <a:spcPts val="3000"/>
              </a:spcBef>
            </a:pPr>
            <a:r>
              <a:rPr lang="en-US" sz="2200" b="1" dirty="0" smtClean="0">
                <a:solidFill>
                  <a:schemeClr val="accent3">
                    <a:lumMod val="60000"/>
                    <a:lumOff val="40000"/>
                  </a:schemeClr>
                </a:solidFill>
                <a:effectLst>
                  <a:outerShdw blurRad="50800" dist="38100" dir="5400000" algn="t" rotWithShape="0">
                    <a:prstClr val="black">
                      <a:alpha val="40000"/>
                    </a:prstClr>
                  </a:outerShdw>
                </a:effectLst>
              </a:rPr>
              <a:t>New data table will help alleviate that and allow users to better grasp national picture of large fires.</a:t>
            </a:r>
            <a:endParaRPr lang="en-US" sz="2200" b="1" dirty="0">
              <a:solidFill>
                <a:schemeClr val="accent3">
                  <a:lumMod val="60000"/>
                  <a:lumOff val="40000"/>
                </a:schemeClr>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564752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20762"/>
          </a:xfrm>
        </p:spPr>
        <p:txBody>
          <a:bodyPr/>
          <a:lstStyle/>
          <a:p>
            <a:r>
              <a:rPr lang="en-US" dirty="0" smtClean="0"/>
              <a:t>Election Year</a:t>
            </a:r>
            <a:endParaRPr lang="en-US" dirty="0"/>
          </a:p>
        </p:txBody>
      </p:sp>
      <p:sp>
        <p:nvSpPr>
          <p:cNvPr id="3" name="Content Placeholder 2"/>
          <p:cNvSpPr>
            <a:spLocks noGrp="1"/>
          </p:cNvSpPr>
          <p:nvPr>
            <p:ph idx="1"/>
          </p:nvPr>
        </p:nvSpPr>
        <p:spPr>
          <a:xfrm>
            <a:off x="533400" y="1752601"/>
            <a:ext cx="8229600" cy="4810656"/>
          </a:xfrm>
        </p:spPr>
        <p:txBody>
          <a:bodyPr>
            <a:normAutofit/>
          </a:bodyPr>
          <a:lstStyle/>
          <a:p>
            <a:pPr>
              <a:spcBef>
                <a:spcPts val="3000"/>
              </a:spcBef>
            </a:pPr>
            <a:r>
              <a:rPr lang="en-US" sz="2800" dirty="0" smtClean="0"/>
              <a:t>Large fires may attract more attention in 2012</a:t>
            </a:r>
          </a:p>
          <a:p>
            <a:pPr>
              <a:spcBef>
                <a:spcPts val="3000"/>
              </a:spcBef>
            </a:pPr>
            <a:r>
              <a:rPr lang="en-US" sz="2800" dirty="0"/>
              <a:t>Discuss treatment of VIP visitors with host agency during in-briefing</a:t>
            </a:r>
            <a:r>
              <a:rPr lang="en-US" sz="2800" dirty="0" smtClean="0"/>
              <a:t>.</a:t>
            </a:r>
          </a:p>
          <a:p>
            <a:pPr>
              <a:spcBef>
                <a:spcPts val="3000"/>
              </a:spcBef>
            </a:pPr>
            <a:r>
              <a:rPr lang="en-US" sz="2800" dirty="0" smtClean="0"/>
              <a:t>Be willing to equally inform candidates and incumbents about wildland fire.</a:t>
            </a:r>
            <a:endParaRPr lang="en-US" sz="2800" dirty="0"/>
          </a:p>
        </p:txBody>
      </p:sp>
    </p:spTree>
    <p:extLst>
      <p:ext uri="{BB962C8B-B14F-4D97-AF65-F5344CB8AC3E}">
        <p14:creationId xmlns:p14="http://schemas.microsoft.com/office/powerpoint/2010/main" val="30771637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144000" cy="609600"/>
          </a:xfrm>
        </p:spPr>
        <p:txBody>
          <a:bodyPr>
            <a:noAutofit/>
          </a:bodyPr>
          <a:lstStyle/>
          <a:p>
            <a:pPr>
              <a:defRPr/>
            </a:pPr>
            <a:r>
              <a:rPr lang="en-US" b="1" dirty="0" smtClean="0"/>
              <a:t>PIO Qualifications</a:t>
            </a:r>
            <a:endParaRPr lang="en-US" sz="7200" b="1" dirty="0"/>
          </a:p>
        </p:txBody>
      </p:sp>
      <p:sp>
        <p:nvSpPr>
          <p:cNvPr id="7" name="TextBox 6"/>
          <p:cNvSpPr txBox="1"/>
          <p:nvPr/>
        </p:nvSpPr>
        <p:spPr>
          <a:xfrm>
            <a:off x="457200" y="1447800"/>
            <a:ext cx="8400056" cy="4832092"/>
          </a:xfrm>
          <a:prstGeom prst="rect">
            <a:avLst/>
          </a:prstGeom>
          <a:noFill/>
        </p:spPr>
        <p:txBody>
          <a:bodyPr wrap="none" rtlCol="0">
            <a:spAutoFit/>
          </a:bodyPr>
          <a:lstStyle/>
          <a:p>
            <a:pPr marL="236538" lvl="1" indent="-236538">
              <a:buFont typeface="Arial" pitchFamily="34" charset="0"/>
              <a:buChar char="•"/>
            </a:pPr>
            <a:r>
              <a:rPr lang="en-US" sz="2800" dirty="0" smtClean="0">
                <a:solidFill>
                  <a:schemeClr val="bg2">
                    <a:lumMod val="75000"/>
                  </a:schemeClr>
                </a:solidFill>
              </a:rPr>
              <a:t>Several NIMS “I” and “IS” courses now required for</a:t>
            </a:r>
          </a:p>
          <a:p>
            <a:pPr>
              <a:tabLst>
                <a:tab pos="236538" algn="l"/>
              </a:tabLst>
            </a:pPr>
            <a:r>
              <a:rPr lang="en-US" sz="2800" dirty="0">
                <a:solidFill>
                  <a:schemeClr val="bg2">
                    <a:lumMod val="75000"/>
                  </a:schemeClr>
                </a:solidFill>
              </a:rPr>
              <a:t>	</a:t>
            </a:r>
            <a:r>
              <a:rPr lang="en-US" sz="2800" dirty="0" smtClean="0">
                <a:solidFill>
                  <a:schemeClr val="bg2">
                    <a:lumMod val="75000"/>
                  </a:schemeClr>
                </a:solidFill>
              </a:rPr>
              <a:t>PIO qualifications at all levels</a:t>
            </a:r>
          </a:p>
          <a:p>
            <a:pPr marL="457200" indent="-457200">
              <a:buFont typeface="Arial" pitchFamily="34" charset="0"/>
              <a:buChar char="•"/>
            </a:pPr>
            <a:endParaRPr lang="en-US" sz="2800" dirty="0">
              <a:solidFill>
                <a:schemeClr val="bg2">
                  <a:lumMod val="75000"/>
                </a:schemeClr>
              </a:solidFill>
            </a:endParaRPr>
          </a:p>
          <a:p>
            <a:pPr marL="236538" indent="-236538">
              <a:buFont typeface="Arial" pitchFamily="34" charset="0"/>
              <a:buChar char="•"/>
            </a:pPr>
            <a:r>
              <a:rPr lang="en-US" sz="2800" dirty="0" smtClean="0">
                <a:solidFill>
                  <a:schemeClr val="bg2">
                    <a:lumMod val="75000"/>
                  </a:schemeClr>
                </a:solidFill>
              </a:rPr>
              <a:t>Depending on your agency, some course are required</a:t>
            </a:r>
          </a:p>
          <a:p>
            <a:pPr marL="236538" indent="-236538"/>
            <a:r>
              <a:rPr lang="en-US" sz="2800" dirty="0" smtClean="0">
                <a:solidFill>
                  <a:schemeClr val="bg2">
                    <a:lumMod val="75000"/>
                  </a:schemeClr>
                </a:solidFill>
              </a:rPr>
              <a:t>	now and some by October this year. </a:t>
            </a:r>
          </a:p>
          <a:p>
            <a:pPr marL="236538" indent="-236538">
              <a:buFont typeface="Arial" pitchFamily="34" charset="0"/>
              <a:buChar char="•"/>
            </a:pPr>
            <a:endParaRPr lang="en-US" sz="2800" dirty="0">
              <a:solidFill>
                <a:schemeClr val="bg2">
                  <a:lumMod val="75000"/>
                </a:schemeClr>
              </a:solidFill>
            </a:endParaRPr>
          </a:p>
          <a:p>
            <a:pPr marL="236538" indent="-236538">
              <a:buFont typeface="Arial" pitchFamily="34" charset="0"/>
              <a:buChar char="•"/>
            </a:pPr>
            <a:r>
              <a:rPr lang="en-US" sz="2800" dirty="0" smtClean="0">
                <a:solidFill>
                  <a:schemeClr val="bg2">
                    <a:lumMod val="75000"/>
                  </a:schemeClr>
                </a:solidFill>
              </a:rPr>
              <a:t>Those already qualified do not need to go back and </a:t>
            </a:r>
          </a:p>
          <a:p>
            <a:pPr marL="236538" indent="-236538"/>
            <a:r>
              <a:rPr lang="en-US" sz="2800" dirty="0" smtClean="0">
                <a:solidFill>
                  <a:schemeClr val="bg2">
                    <a:lumMod val="75000"/>
                  </a:schemeClr>
                </a:solidFill>
              </a:rPr>
              <a:t>	take courses; only to advance</a:t>
            </a:r>
          </a:p>
          <a:p>
            <a:pPr marL="236538" indent="-236538">
              <a:buFont typeface="Arial" pitchFamily="34" charset="0"/>
              <a:buChar char="•"/>
            </a:pPr>
            <a:endParaRPr lang="en-US" sz="2800" dirty="0">
              <a:solidFill>
                <a:schemeClr val="bg2">
                  <a:lumMod val="75000"/>
                </a:schemeClr>
              </a:solidFill>
            </a:endParaRPr>
          </a:p>
          <a:p>
            <a:pPr marL="236538" indent="-236538">
              <a:buFont typeface="Arial" pitchFamily="34" charset="0"/>
              <a:buChar char="•"/>
            </a:pPr>
            <a:r>
              <a:rPr lang="en-US" sz="2800" dirty="0" smtClean="0">
                <a:solidFill>
                  <a:schemeClr val="bg2">
                    <a:lumMod val="75000"/>
                  </a:schemeClr>
                </a:solidFill>
              </a:rPr>
              <a:t>Need to stay on top of this; check with unit training </a:t>
            </a:r>
          </a:p>
          <a:p>
            <a:pPr marL="236538" indent="-236538"/>
            <a:r>
              <a:rPr lang="en-US" sz="2800" dirty="0" smtClean="0">
                <a:solidFill>
                  <a:schemeClr val="bg2">
                    <a:lumMod val="75000"/>
                  </a:schemeClr>
                </a:solidFill>
              </a:rPr>
              <a:t>	Officer or IQCS lead.  </a:t>
            </a:r>
            <a:endParaRPr lang="en-US" sz="2800" dirty="0">
              <a:solidFill>
                <a:schemeClr val="bg2">
                  <a:lumMod val="75000"/>
                </a:schemeClr>
              </a:solidFill>
            </a:endParaRPr>
          </a:p>
        </p:txBody>
      </p:sp>
    </p:spTree>
    <p:extLst>
      <p:ext uri="{BB962C8B-B14F-4D97-AF65-F5344CB8AC3E}">
        <p14:creationId xmlns:p14="http://schemas.microsoft.com/office/powerpoint/2010/main" val="9324269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07" y="302581"/>
            <a:ext cx="7162800" cy="838200"/>
          </a:xfrm>
        </p:spPr>
        <p:txBody>
          <a:bodyPr/>
          <a:lstStyle/>
          <a:p>
            <a:r>
              <a:rPr lang="en-US" dirty="0" smtClean="0"/>
              <a:t>Plain Language</a:t>
            </a:r>
            <a:endParaRPr lang="en-US" dirty="0"/>
          </a:p>
        </p:txBody>
      </p:sp>
      <p:sp>
        <p:nvSpPr>
          <p:cNvPr id="5" name="Content Placeholder 4"/>
          <p:cNvSpPr>
            <a:spLocks noGrp="1"/>
          </p:cNvSpPr>
          <p:nvPr>
            <p:ph idx="1"/>
          </p:nvPr>
        </p:nvSpPr>
        <p:spPr>
          <a:xfrm>
            <a:off x="304800" y="1722437"/>
            <a:ext cx="8229600" cy="4525963"/>
          </a:xfrm>
        </p:spPr>
        <p:txBody>
          <a:bodyPr>
            <a:normAutofit/>
          </a:bodyPr>
          <a:lstStyle/>
          <a:p>
            <a:pPr>
              <a:spcBef>
                <a:spcPts val="2400"/>
              </a:spcBef>
            </a:pPr>
            <a:r>
              <a:rPr lang="en-US" sz="2800" dirty="0" smtClean="0"/>
              <a:t>A lot of external audiences don’t understand jargon.</a:t>
            </a:r>
          </a:p>
          <a:p>
            <a:pPr>
              <a:spcBef>
                <a:spcPts val="2400"/>
              </a:spcBef>
            </a:pPr>
            <a:r>
              <a:rPr lang="en-US" sz="2800" dirty="0" smtClean="0"/>
              <a:t>Speak and write </a:t>
            </a:r>
            <a:r>
              <a:rPr lang="en-US" sz="2800" u="sng" dirty="0" smtClean="0"/>
              <a:t>clearly</a:t>
            </a:r>
            <a:r>
              <a:rPr lang="en-US" sz="2800" dirty="0" smtClean="0"/>
              <a:t>.</a:t>
            </a:r>
          </a:p>
          <a:p>
            <a:pPr>
              <a:lnSpc>
                <a:spcPct val="120000"/>
              </a:lnSpc>
              <a:spcBef>
                <a:spcPts val="2400"/>
              </a:spcBef>
            </a:pPr>
            <a:r>
              <a:rPr lang="en-US" sz="2800" dirty="0" smtClean="0"/>
              <a:t>Help IC and staff </a:t>
            </a:r>
            <a:r>
              <a:rPr lang="en-US" sz="2800" dirty="0"/>
              <a:t/>
            </a:r>
            <a:br>
              <a:rPr lang="en-US" sz="2800" dirty="0"/>
            </a:br>
            <a:r>
              <a:rPr lang="en-US" sz="2800" dirty="0" smtClean="0"/>
              <a:t>members do the same.</a:t>
            </a:r>
          </a:p>
          <a:p>
            <a:pPr>
              <a:lnSpc>
                <a:spcPct val="120000"/>
              </a:lnSpc>
              <a:spcBef>
                <a:spcPts val="2400"/>
              </a:spcBef>
            </a:pPr>
            <a:r>
              <a:rPr lang="en-US" sz="2800" dirty="0" smtClean="0"/>
              <a:t>www.plainlanguage.gov </a:t>
            </a:r>
            <a:br>
              <a:rPr lang="en-US" sz="2800" dirty="0" smtClean="0"/>
            </a:br>
            <a:r>
              <a:rPr lang="en-US" sz="2800" dirty="0" smtClean="0"/>
              <a:t>has a lot of resources.</a:t>
            </a:r>
            <a:endParaRPr lang="en-US" sz="2800"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2832442"/>
            <a:ext cx="4396902" cy="379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9496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PIO Bulletin Board</a:t>
            </a:r>
            <a:endParaRPr lang="en-US" dirty="0"/>
          </a:p>
        </p:txBody>
      </p:sp>
      <p:sp>
        <p:nvSpPr>
          <p:cNvPr id="3" name="Content Placeholder 2"/>
          <p:cNvSpPr>
            <a:spLocks noGrp="1"/>
          </p:cNvSpPr>
          <p:nvPr>
            <p:ph idx="1"/>
          </p:nvPr>
        </p:nvSpPr>
        <p:spPr/>
        <p:txBody>
          <a:bodyPr>
            <a:normAutofit/>
          </a:bodyPr>
          <a:lstStyle/>
          <a:p>
            <a:r>
              <a:rPr lang="en-US" sz="2800" dirty="0"/>
              <a:t>http://www.nifc.gov/PIO_bb/pio_main.html</a:t>
            </a:r>
          </a:p>
          <a:p>
            <a:r>
              <a:rPr lang="en-US" sz="2400" dirty="0" smtClean="0"/>
              <a:t>Lots of info there especially for you.</a:t>
            </a:r>
          </a:p>
          <a:p>
            <a:pPr lvl="1"/>
            <a:r>
              <a:rPr lang="en-US" sz="2400" dirty="0" smtClean="0">
                <a:solidFill>
                  <a:schemeClr val="bg2">
                    <a:lumMod val="75000"/>
                  </a:schemeClr>
                </a:solidFill>
              </a:rPr>
              <a:t>Statistics</a:t>
            </a:r>
          </a:p>
          <a:p>
            <a:pPr lvl="1"/>
            <a:r>
              <a:rPr lang="en-US" sz="2400" dirty="0" smtClean="0">
                <a:solidFill>
                  <a:schemeClr val="bg2">
                    <a:lumMod val="75000"/>
                  </a:schemeClr>
                </a:solidFill>
              </a:rPr>
              <a:t>Job aids</a:t>
            </a:r>
          </a:p>
          <a:p>
            <a:pPr lvl="1"/>
            <a:r>
              <a:rPr lang="en-US" sz="2400" dirty="0" smtClean="0">
                <a:solidFill>
                  <a:schemeClr val="bg2">
                    <a:lumMod val="75000"/>
                  </a:schemeClr>
                </a:solidFill>
              </a:rPr>
              <a:t>Briefing materials</a:t>
            </a:r>
          </a:p>
          <a:p>
            <a:pPr lvl="1"/>
            <a:r>
              <a:rPr lang="en-US" sz="2400" dirty="0" smtClean="0">
                <a:solidFill>
                  <a:schemeClr val="bg2">
                    <a:lumMod val="75000"/>
                  </a:schemeClr>
                </a:solidFill>
              </a:rPr>
              <a:t>Tool kits</a:t>
            </a:r>
          </a:p>
          <a:p>
            <a:pPr marL="344488" lvl="1" indent="-344488">
              <a:buFont typeface="Arial" pitchFamily="34" charset="0"/>
              <a:buChar char="•"/>
            </a:pPr>
            <a:r>
              <a:rPr lang="en-US" sz="2400" dirty="0" smtClean="0">
                <a:solidFill>
                  <a:schemeClr val="bg2">
                    <a:lumMod val="75000"/>
                  </a:schemeClr>
                </a:solidFill>
              </a:rPr>
              <a:t>Well worth spending ten minutes exploring the site.</a:t>
            </a:r>
          </a:p>
          <a:p>
            <a:pPr marL="344488" lvl="1" indent="-344488">
              <a:buFont typeface="Arial" pitchFamily="34" charset="0"/>
              <a:buChar char="•"/>
            </a:pPr>
            <a:r>
              <a:rPr lang="en-US" sz="2400" dirty="0" smtClean="0">
                <a:solidFill>
                  <a:schemeClr val="bg2">
                    <a:lumMod val="75000"/>
                  </a:schemeClr>
                </a:solidFill>
              </a:rPr>
              <a:t>Let your agency contact know if there are things you’d like to see on the PIO Bulletin Board!</a:t>
            </a:r>
            <a:endParaRPr lang="en-US" sz="2400" dirty="0">
              <a:solidFill>
                <a:schemeClr val="bg2">
                  <a:lumMod val="75000"/>
                </a:schemeClr>
              </a:solidFill>
            </a:endParaRPr>
          </a:p>
        </p:txBody>
      </p:sp>
    </p:spTree>
    <p:extLst>
      <p:ext uri="{BB962C8B-B14F-4D97-AF65-F5344CB8AC3E}">
        <p14:creationId xmlns:p14="http://schemas.microsoft.com/office/powerpoint/2010/main" val="14514484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304800" y="747000"/>
            <a:ext cx="8229600" cy="853200"/>
          </a:xfrm>
        </p:spPr>
        <p:txBody>
          <a:bodyPr>
            <a:noAutofit/>
          </a:bodyPr>
          <a:lstStyle/>
          <a:p>
            <a:r>
              <a:rPr lang="en-US" dirty="0" smtClean="0"/>
              <a:t>GoToWebinar </a:t>
            </a:r>
            <a:br>
              <a:rPr lang="en-US" dirty="0" smtClean="0"/>
            </a:br>
            <a:r>
              <a:rPr lang="en-US" dirty="0" smtClean="0"/>
              <a:t>Control Panel  </a:t>
            </a:r>
            <a:br>
              <a:rPr lang="en-US" dirty="0" smtClean="0"/>
            </a:br>
            <a:r>
              <a:rPr lang="en-US" dirty="0" smtClean="0"/>
              <a:t>QUESTIONS</a:t>
            </a:r>
          </a:p>
        </p:txBody>
      </p:sp>
      <p:sp>
        <p:nvSpPr>
          <p:cNvPr id="26" name="TextBox 25"/>
          <p:cNvSpPr txBox="1"/>
          <p:nvPr/>
        </p:nvSpPr>
        <p:spPr>
          <a:xfrm>
            <a:off x="228600" y="2286000"/>
            <a:ext cx="4343400" cy="4093428"/>
          </a:xfrm>
          <a:prstGeom prst="rect">
            <a:avLst/>
          </a:prstGeom>
          <a:noFill/>
        </p:spPr>
        <p:txBody>
          <a:bodyPr wrap="square">
            <a:spAutoFit/>
          </a:bodyPr>
          <a:lstStyle/>
          <a:p>
            <a:pPr marL="342900" indent="-342900" fontAlgn="auto">
              <a:spcBef>
                <a:spcPts val="0"/>
              </a:spcBef>
              <a:spcAft>
                <a:spcPts val="0"/>
              </a:spcAft>
              <a:defRPr/>
            </a:pPr>
            <a:endParaRPr lang="en-US" sz="2000" b="1" dirty="0" smtClean="0">
              <a:solidFill>
                <a:schemeClr val="bg2">
                  <a:lumMod val="75000"/>
                </a:schemeClr>
              </a:solidFill>
              <a:latin typeface="+mn-lt"/>
            </a:endParaRPr>
          </a:p>
          <a:p>
            <a:pPr marL="342900" indent="-342900" fontAlgn="auto">
              <a:spcBef>
                <a:spcPts val="0"/>
              </a:spcBef>
              <a:spcAft>
                <a:spcPts val="0"/>
              </a:spcAft>
              <a:buFont typeface="Arial" pitchFamily="34" charset="0"/>
              <a:buChar char="•"/>
              <a:defRPr/>
            </a:pPr>
            <a:r>
              <a:rPr lang="en-US" sz="2000" b="1" dirty="0" smtClean="0">
                <a:solidFill>
                  <a:schemeClr val="bg2">
                    <a:lumMod val="75000"/>
                  </a:schemeClr>
                </a:solidFill>
                <a:latin typeface="+mn-lt"/>
              </a:rPr>
              <a:t> </a:t>
            </a:r>
            <a:r>
              <a:rPr lang="en-US" sz="2000" b="1" dirty="0" smtClean="0">
                <a:solidFill>
                  <a:schemeClr val="bg2">
                    <a:lumMod val="75000"/>
                  </a:schemeClr>
                </a:solidFill>
              </a:rPr>
              <a:t>If you have already queued up a question, great</a:t>
            </a:r>
            <a:r>
              <a:rPr lang="en-US" sz="2000" dirty="0" smtClean="0">
                <a:solidFill>
                  <a:schemeClr val="bg2">
                    <a:lumMod val="75000"/>
                  </a:schemeClr>
                </a:solidFill>
              </a:rPr>
              <a:t>! </a:t>
            </a:r>
          </a:p>
          <a:p>
            <a:pPr marL="342900" indent="-342900" fontAlgn="auto">
              <a:spcBef>
                <a:spcPts val="0"/>
              </a:spcBef>
              <a:spcAft>
                <a:spcPts val="0"/>
              </a:spcAft>
              <a:defRPr/>
            </a:pPr>
            <a:endParaRPr lang="en-US" sz="2000" dirty="0" smtClean="0">
              <a:solidFill>
                <a:schemeClr val="bg2">
                  <a:lumMod val="75000"/>
                </a:schemeClr>
              </a:solidFill>
            </a:endParaRPr>
          </a:p>
          <a:p>
            <a:pPr marL="342900" indent="-342900" fontAlgn="auto">
              <a:spcBef>
                <a:spcPts val="0"/>
              </a:spcBef>
              <a:spcAft>
                <a:spcPts val="0"/>
              </a:spcAft>
              <a:buFont typeface="Arial" pitchFamily="34" charset="0"/>
              <a:buChar char="•"/>
              <a:defRPr/>
            </a:pPr>
            <a:r>
              <a:rPr lang="en-US" sz="2000" b="1" dirty="0" smtClean="0">
                <a:solidFill>
                  <a:schemeClr val="bg2">
                    <a:lumMod val="75000"/>
                  </a:schemeClr>
                </a:solidFill>
              </a:rPr>
              <a:t>Or you can type in your question now. </a:t>
            </a:r>
          </a:p>
          <a:p>
            <a:pPr marL="342900" indent="-342900" fontAlgn="auto">
              <a:spcBef>
                <a:spcPts val="0"/>
              </a:spcBef>
              <a:spcAft>
                <a:spcPts val="0"/>
              </a:spcAft>
              <a:defRPr/>
            </a:pPr>
            <a:endParaRPr lang="en-US" sz="2000" b="1" dirty="0" smtClean="0">
              <a:solidFill>
                <a:schemeClr val="bg2">
                  <a:lumMod val="75000"/>
                </a:schemeClr>
              </a:solidFill>
            </a:endParaRPr>
          </a:p>
          <a:p>
            <a:pPr marL="342900" indent="-342900" fontAlgn="auto">
              <a:spcBef>
                <a:spcPts val="0"/>
              </a:spcBef>
              <a:spcAft>
                <a:spcPts val="0"/>
              </a:spcAft>
              <a:buFont typeface="Arial" pitchFamily="34" charset="0"/>
              <a:buChar char="•"/>
              <a:defRPr/>
            </a:pPr>
            <a:r>
              <a:rPr lang="en-US" sz="2000" b="1" dirty="0" smtClean="0">
                <a:solidFill>
                  <a:schemeClr val="bg2">
                    <a:lumMod val="75000"/>
                  </a:schemeClr>
                </a:solidFill>
              </a:rPr>
              <a:t> Please let us know what organization / agency you are with and if you would like a specific presenter to answer your question.</a:t>
            </a:r>
            <a:endParaRPr lang="en-US" sz="2000" b="1" dirty="0" smtClean="0">
              <a:solidFill>
                <a:schemeClr val="bg2">
                  <a:lumMod val="75000"/>
                </a:schemeClr>
              </a:solidFill>
              <a:latin typeface="+mn-lt"/>
            </a:endParaRPr>
          </a:p>
          <a:p>
            <a:pPr marL="457200" fontAlgn="auto">
              <a:spcBef>
                <a:spcPts val="0"/>
              </a:spcBef>
              <a:spcAft>
                <a:spcPts val="0"/>
              </a:spcAft>
              <a:defRPr/>
            </a:pPr>
            <a:endParaRPr lang="en-US" sz="2000" b="1" dirty="0">
              <a:solidFill>
                <a:schemeClr val="bg2">
                  <a:lumMod val="75000"/>
                </a:schemeClr>
              </a:solidFill>
              <a:latin typeface="+mn-lt"/>
            </a:endParaRPr>
          </a:p>
          <a:p>
            <a:pPr marL="457200" indent="-457200" fontAlgn="auto">
              <a:spcBef>
                <a:spcPts val="0"/>
              </a:spcBef>
              <a:spcAft>
                <a:spcPts val="0"/>
              </a:spcAft>
              <a:defRPr/>
            </a:pPr>
            <a:endParaRPr lang="en-US" sz="2000" b="1" dirty="0">
              <a:solidFill>
                <a:schemeClr val="bg2">
                  <a:lumMod val="75000"/>
                </a:schemeClr>
              </a:solidFill>
              <a:latin typeface="+mn-lt"/>
            </a:endParaRPr>
          </a:p>
        </p:txBody>
      </p:sp>
      <p:cxnSp>
        <p:nvCxnSpPr>
          <p:cNvPr id="8" name="Straight Arrow Connector 7"/>
          <p:cNvCxnSpPr/>
          <p:nvPr/>
        </p:nvCxnSpPr>
        <p:spPr>
          <a:xfrm flipV="1">
            <a:off x="2667000" y="1676400"/>
            <a:ext cx="1905000" cy="1143000"/>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56300" y="1143000"/>
            <a:ext cx="4335300" cy="538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6" name="Rectangle 5"/>
          <p:cNvSpPr/>
          <p:nvPr/>
        </p:nvSpPr>
        <p:spPr>
          <a:xfrm>
            <a:off x="609600" y="1828800"/>
            <a:ext cx="8067145" cy="4154984"/>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Thank you!</a:t>
            </a:r>
          </a:p>
          <a:p>
            <a:pPr algn="ctr"/>
            <a:endPar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Visit us at: </a:t>
            </a:r>
          </a:p>
          <a:p>
            <a:pPr algn="ctr"/>
            <a:endPar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www.nifc.gov/PIO_bb.html</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01" y="304800"/>
            <a:ext cx="8229600" cy="853200"/>
          </a:xfrm>
        </p:spPr>
        <p:txBody>
          <a:bodyPr>
            <a:normAutofit/>
          </a:bodyPr>
          <a:lstStyle/>
          <a:p>
            <a:r>
              <a:rPr lang="en-US" dirty="0" smtClean="0"/>
              <a:t>Jennifer Jones</a:t>
            </a:r>
            <a:endParaRPr lang="en-US" sz="2000" dirty="0"/>
          </a:p>
        </p:txBody>
      </p:sp>
      <p:sp>
        <p:nvSpPr>
          <p:cNvPr id="5" name="Rectangle 4"/>
          <p:cNvSpPr/>
          <p:nvPr/>
        </p:nvSpPr>
        <p:spPr>
          <a:xfrm>
            <a:off x="4495800" y="3145763"/>
            <a:ext cx="4572000" cy="1754326"/>
          </a:xfrm>
          <a:prstGeom prst="rect">
            <a:avLst/>
          </a:prstGeom>
        </p:spPr>
        <p:txBody>
          <a:bodyPr>
            <a:spAutoFit/>
          </a:bodyPr>
          <a:lstStyle/>
          <a:p>
            <a:pPr algn="ctr"/>
            <a:r>
              <a:rPr lang="en-US" b="1" dirty="0">
                <a:solidFill>
                  <a:schemeClr val="accent3">
                    <a:lumMod val="60000"/>
                    <a:lumOff val="40000"/>
                  </a:schemeClr>
                </a:solidFill>
              </a:rPr>
              <a:t>Jennifer Jones</a:t>
            </a:r>
            <a:br>
              <a:rPr lang="en-US" b="1" dirty="0">
                <a:solidFill>
                  <a:schemeClr val="accent3">
                    <a:lumMod val="60000"/>
                    <a:lumOff val="40000"/>
                  </a:schemeClr>
                </a:solidFill>
              </a:rPr>
            </a:br>
            <a:r>
              <a:rPr lang="en-US" b="1" dirty="0">
                <a:solidFill>
                  <a:schemeClr val="accent3">
                    <a:lumMod val="60000"/>
                    <a:lumOff val="40000"/>
                  </a:schemeClr>
                </a:solidFill>
              </a:rPr>
              <a:t>Public Affairs Specialist</a:t>
            </a:r>
            <a:br>
              <a:rPr lang="en-US" b="1" dirty="0">
                <a:solidFill>
                  <a:schemeClr val="accent3">
                    <a:lumMod val="60000"/>
                    <a:lumOff val="40000"/>
                  </a:schemeClr>
                </a:solidFill>
              </a:rPr>
            </a:br>
            <a:r>
              <a:rPr lang="en-US" b="1" dirty="0">
                <a:solidFill>
                  <a:schemeClr val="accent3">
                    <a:lumMod val="60000"/>
                    <a:lumOff val="40000"/>
                  </a:schemeClr>
                </a:solidFill>
              </a:rPr>
              <a:t>U.S. Forest Service, Washington Office </a:t>
            </a:r>
            <a:br>
              <a:rPr lang="en-US" b="1" dirty="0">
                <a:solidFill>
                  <a:schemeClr val="accent3">
                    <a:lumMod val="60000"/>
                    <a:lumOff val="40000"/>
                  </a:schemeClr>
                </a:solidFill>
              </a:rPr>
            </a:br>
            <a:r>
              <a:rPr lang="en-US" b="1" dirty="0">
                <a:solidFill>
                  <a:schemeClr val="accent3">
                    <a:lumMod val="60000"/>
                    <a:lumOff val="40000"/>
                  </a:schemeClr>
                </a:solidFill>
              </a:rPr>
              <a:t>Fire and Aviation Management</a:t>
            </a:r>
            <a:br>
              <a:rPr lang="en-US" b="1" dirty="0">
                <a:solidFill>
                  <a:schemeClr val="accent3">
                    <a:lumMod val="60000"/>
                    <a:lumOff val="40000"/>
                  </a:schemeClr>
                </a:solidFill>
              </a:rPr>
            </a:br>
            <a:r>
              <a:rPr lang="en-US" b="1" dirty="0">
                <a:solidFill>
                  <a:schemeClr val="accent3">
                    <a:lumMod val="60000"/>
                    <a:lumOff val="40000"/>
                  </a:schemeClr>
                </a:solidFill>
              </a:rPr>
              <a:t>National Interagency Fire Center</a:t>
            </a:r>
            <a:br>
              <a:rPr lang="en-US" b="1" dirty="0">
                <a:solidFill>
                  <a:schemeClr val="accent3">
                    <a:lumMod val="60000"/>
                    <a:lumOff val="40000"/>
                  </a:schemeClr>
                </a:solidFill>
              </a:rPr>
            </a:br>
            <a:endParaRPr lang="en-US" b="1" dirty="0">
              <a:solidFill>
                <a:schemeClr val="accent3">
                  <a:lumMod val="60000"/>
                  <a:lumOff val="40000"/>
                </a:schemeClr>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 y="1828800"/>
            <a:ext cx="4294107" cy="4388252"/>
          </a:xfrm>
          <a:prstGeom prst="rect">
            <a:avLst/>
          </a:prstGeom>
          <a:ln>
            <a:noFill/>
          </a:ln>
          <a:effectLst>
            <a:softEdge rad="112500"/>
          </a:effectLst>
        </p:spPr>
      </p:pic>
    </p:spTree>
    <p:extLst>
      <p:ext uri="{BB962C8B-B14F-4D97-AF65-F5344CB8AC3E}">
        <p14:creationId xmlns:p14="http://schemas.microsoft.com/office/powerpoint/2010/main" val="4269389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18370"/>
            <a:ext cx="5867400" cy="2015429"/>
          </a:xfrm>
        </p:spPr>
        <p:txBody>
          <a:bodyPr>
            <a:noAutofit/>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sz="3200" dirty="0" smtClean="0"/>
              <a:t>Using Them To Think and Speak Strategically</a:t>
            </a:r>
            <a:r>
              <a:rPr lang="en-US" i="1" dirty="0"/>
              <a:t/>
            </a:r>
            <a:br>
              <a:rPr lang="en-US" i="1"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endParaRPr lang="en-US" sz="2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5154792"/>
            <a:ext cx="1449659" cy="1449659"/>
          </a:xfrm>
          <a:prstGeom prst="rect">
            <a:avLst/>
          </a:prstGeom>
        </p:spPr>
      </p:pic>
      <p:sp>
        <p:nvSpPr>
          <p:cNvPr id="6" name="Title 1"/>
          <p:cNvSpPr txBox="1">
            <a:spLocks/>
          </p:cNvSpPr>
          <p:nvPr/>
        </p:nvSpPr>
        <p:spPr>
          <a:xfrm>
            <a:off x="301100" y="304800"/>
            <a:ext cx="8919099" cy="853200"/>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4400" kern="1200">
                <a:solidFill>
                  <a:srgbClr val="FF9900"/>
                </a:solidFill>
                <a:effectLst>
                  <a:outerShdw blurRad="38100" dist="38100" dir="2700000" algn="tl">
                    <a:srgbClr val="000000">
                      <a:alpha val="43137"/>
                    </a:srgbClr>
                  </a:outerShdw>
                </a:effectLst>
                <a:latin typeface="Eras Demi ITC" pitchFamily="34" charset="0"/>
                <a:ea typeface="+mj-ea"/>
                <a:cs typeface="+mj-cs"/>
              </a:defRPr>
            </a:lvl1pPr>
          </a:lstStyle>
          <a:p>
            <a:r>
              <a:rPr lang="en-US" dirty="0" smtClean="0"/>
              <a:t>National Fire Season Themes for 2012</a:t>
            </a:r>
            <a:endParaRPr lang="en-US" sz="2000" dirty="0"/>
          </a:p>
        </p:txBody>
      </p:sp>
    </p:spTree>
    <p:extLst>
      <p:ext uri="{BB962C8B-B14F-4D97-AF65-F5344CB8AC3E}">
        <p14:creationId xmlns:p14="http://schemas.microsoft.com/office/powerpoint/2010/main" val="119258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latin typeface="Kozuka Gothic Pro B" pitchFamily="34" charset="-128"/>
                <a:ea typeface="Kozuka Gothic Pro B" pitchFamily="34" charset="-128"/>
              </a:rPr>
              <a:t>Available online at</a:t>
            </a:r>
            <a:r>
              <a:rPr lang="en-US" sz="2800" dirty="0" smtClean="0">
                <a:latin typeface="Kozuka Gothic Pro B" pitchFamily="34" charset="-128"/>
                <a:ea typeface="Kozuka Gothic Pro B" pitchFamily="34" charset="-128"/>
              </a:rPr>
              <a:t>:</a:t>
            </a:r>
            <a:r>
              <a:rPr lang="en-US" sz="2800" dirty="0">
                <a:latin typeface="Kozuka Gothic Pro B" pitchFamily="34" charset="-128"/>
                <a:ea typeface="Kozuka Gothic Pro B" pitchFamily="34" charset="-128"/>
              </a:rPr>
              <a:t/>
            </a:r>
            <a:br>
              <a:rPr lang="en-US" sz="2800" dirty="0">
                <a:latin typeface="Kozuka Gothic Pro B" pitchFamily="34" charset="-128"/>
                <a:ea typeface="Kozuka Gothic Pro B" pitchFamily="34" charset="-128"/>
              </a:rPr>
            </a:br>
            <a:r>
              <a:rPr lang="en-US" sz="2800" dirty="0" smtClean="0">
                <a:latin typeface="Kozuka Gothic Pro B" pitchFamily="34" charset="-128"/>
                <a:ea typeface="Kozuka Gothic Pro B" pitchFamily="34" charset="-128"/>
              </a:rPr>
              <a:t>www.nifc.gov/PIO_bb/pio_main.html</a:t>
            </a:r>
            <a:endParaRPr lang="en-US" sz="2800" dirty="0">
              <a:latin typeface="Kozuka Gothic Pro B" pitchFamily="34" charset="-128"/>
              <a:ea typeface="Kozuka Gothic Pro B" pitchFamily="34" charset="-128"/>
            </a:endParaRPr>
          </a:p>
        </p:txBody>
      </p:sp>
      <p:pic>
        <p:nvPicPr>
          <p:cNvPr id="1026" name="Picture 2" descr="C:\Jones 2009\Wallow Fire Photos\Smoke Columns\AZ_11-06-08_058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463" y="3107817"/>
            <a:ext cx="4681728" cy="3511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744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1.xml><?xml version="1.0" encoding="utf-8"?>
<a:theme xmlns:a="http://schemas.openxmlformats.org/drawingml/2006/main" name="9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4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5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6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7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10638</Words>
  <Application>Microsoft Office PowerPoint</Application>
  <PresentationFormat>On-screen Show (4:3)</PresentationFormat>
  <Paragraphs>959</Paragraphs>
  <Slides>67</Slides>
  <Notes>67</Notes>
  <HiddenSlides>0</HiddenSlides>
  <MMClips>0</MMClips>
  <ScaleCrop>false</ScaleCrop>
  <HeadingPairs>
    <vt:vector size="4" baseType="variant">
      <vt:variant>
        <vt:lpstr>Theme</vt:lpstr>
      </vt:variant>
      <vt:variant>
        <vt:i4>11</vt:i4>
      </vt:variant>
      <vt:variant>
        <vt:lpstr>Slide Titles</vt:lpstr>
      </vt:variant>
      <vt:variant>
        <vt:i4>67</vt:i4>
      </vt:variant>
    </vt:vector>
  </HeadingPairs>
  <TitlesOfParts>
    <vt:vector size="78" baseType="lpstr">
      <vt:lpstr>Office Theme</vt:lpstr>
      <vt:lpstr>Aspect</vt:lpstr>
      <vt:lpstr>1_Aspect</vt:lpstr>
      <vt:lpstr>2_Aspect</vt:lpstr>
      <vt:lpstr>3_Aspect</vt:lpstr>
      <vt:lpstr>4_Aspect</vt:lpstr>
      <vt:lpstr>5_Aspect</vt:lpstr>
      <vt:lpstr>6_Aspect</vt:lpstr>
      <vt:lpstr>7_Aspect</vt:lpstr>
      <vt:lpstr>8_Aspect</vt:lpstr>
      <vt:lpstr>9_Aspect</vt:lpstr>
      <vt:lpstr>PowerPoint Presentation</vt:lpstr>
      <vt:lpstr>Roberta D’Amico</vt:lpstr>
      <vt:lpstr>Webinar Topics</vt:lpstr>
      <vt:lpstr>GoToWebinar Control Panel - AUDIO</vt:lpstr>
      <vt:lpstr>Dan Smith</vt:lpstr>
      <vt:lpstr>NWCG Executive Board</vt:lpstr>
      <vt:lpstr>Jennifer Jones</vt:lpstr>
      <vt:lpstr>       Using Them To Think and Speak Strategically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Michelle Fidler</vt:lpstr>
      <vt:lpstr>A SIMPLE Approach to Social Media</vt:lpstr>
      <vt:lpstr>Strategize </vt:lpstr>
      <vt:lpstr>Case Study  The E-Trapline Unit on the 2011 Wallow Fire</vt:lpstr>
      <vt:lpstr>Implement  Social media tactics after host unit and IC have approved their use </vt:lpstr>
      <vt:lpstr>Monitor  Social media to identify rumors, track trends, and document public sentiment</vt:lpstr>
      <vt:lpstr>Plan  Ahead and Be Flexible</vt:lpstr>
      <vt:lpstr>Leverage  Existing Resources</vt:lpstr>
      <vt:lpstr>Case Study  The Deployment of Trusted Digital Volunteers  in the 2011 Shadow Lake Fire</vt:lpstr>
      <vt:lpstr>Evaluate  Site stats from Twitter, Flickr, etc.</vt:lpstr>
      <vt:lpstr>Evaluate  Trends with analytic tools like Socialmention.com</vt:lpstr>
      <vt:lpstr>2011 Fire Season Lessons Learned</vt:lpstr>
      <vt:lpstr> Case Study  2011 Las Conchas Fire Twitter List  </vt:lpstr>
      <vt:lpstr>NEW! Official Fire Information Logo</vt:lpstr>
      <vt:lpstr>Social Media Resources </vt:lpstr>
      <vt:lpstr>Ed Delgado</vt:lpstr>
      <vt:lpstr>Predictive Services  Who and where we are…</vt:lpstr>
      <vt:lpstr>Predictive Services  What we do…</vt:lpstr>
      <vt:lpstr>Predictive Services  What we do…</vt:lpstr>
      <vt:lpstr>Predictive Services  Products…</vt:lpstr>
      <vt:lpstr>Predictive Services  Products…</vt:lpstr>
      <vt:lpstr>Predictive Services  How these can help you…</vt:lpstr>
      <vt:lpstr>Predictive Services  Where you can find…</vt:lpstr>
      <vt:lpstr>Predictive Services  To contact…</vt:lpstr>
      <vt:lpstr>Kris Eriksen</vt:lpstr>
      <vt:lpstr>PowerPoint Presentation</vt:lpstr>
      <vt:lpstr>SMEM Landscape Social Media in emergencies</vt:lpstr>
      <vt:lpstr>What is a VOST?</vt:lpstr>
      <vt:lpstr>Using additional trained resources is NOT a new idea!</vt:lpstr>
      <vt:lpstr>How can a VOST assist your IMT?</vt:lpstr>
      <vt:lpstr>How it works</vt:lpstr>
      <vt:lpstr>Shadow Lake Fire</vt:lpstr>
      <vt:lpstr>VOST Cycle</vt:lpstr>
      <vt:lpstr>Things to keep in mind</vt:lpstr>
      <vt:lpstr>Things to keep in mind</vt:lpstr>
      <vt:lpstr>Things to keep in mind</vt:lpstr>
      <vt:lpstr>Randy Eardley</vt:lpstr>
      <vt:lpstr>Quick Hitters</vt:lpstr>
      <vt:lpstr>ICS Form 209</vt:lpstr>
      <vt:lpstr>Changes to 209</vt:lpstr>
      <vt:lpstr>Changes to 209</vt:lpstr>
      <vt:lpstr>Incident Management Situation Report</vt:lpstr>
      <vt:lpstr>Changes to IMSR</vt:lpstr>
      <vt:lpstr>Changes to IMSR</vt:lpstr>
      <vt:lpstr>Election Year</vt:lpstr>
      <vt:lpstr>PIO Qualifications</vt:lpstr>
      <vt:lpstr>Plain Language</vt:lpstr>
      <vt:lpstr>PIO Bulletin Board</vt:lpstr>
      <vt:lpstr>GoToWebinar  Control Panel   QUESTIONS</vt:lpstr>
      <vt:lpstr>Thank You</vt:lpstr>
    </vt:vector>
  </TitlesOfParts>
  <Company>Bureau of Land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sascherf</dc:creator>
  <cp:lastModifiedBy>sascherf</cp:lastModifiedBy>
  <cp:revision>49</cp:revision>
  <cp:lastPrinted>2012-04-24T15:31:51Z</cp:lastPrinted>
  <dcterms:created xsi:type="dcterms:W3CDTF">2012-03-13T18:10:00Z</dcterms:created>
  <dcterms:modified xsi:type="dcterms:W3CDTF">2012-05-01T19:08:26Z</dcterms:modified>
</cp:coreProperties>
</file>