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1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charts/chart10.xml" ContentType="application/vnd.openxmlformats-officedocument.drawingml.chart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charts/chart11.xml" ContentType="application/vnd.openxmlformats-officedocument.drawingml.chart+xml"/>
  <Override PartName="/ppt/notesSlides/notesSlide19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notesSlides/notesSlide191.xml" ContentType="application/vnd.openxmlformats-officedocument.presentationml.notesSlide+xml"/>
  <Override PartName="/ppt/charts/chart15.xml" ContentType="application/vnd.openxmlformats-officedocument.drawingml.chart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  <p:sldMasterId id="2147484100" r:id="rId2"/>
    <p:sldMasterId id="2147484104" r:id="rId3"/>
    <p:sldMasterId id="2147485538" r:id="rId4"/>
    <p:sldMasterId id="2147485555" r:id="rId5"/>
    <p:sldMasterId id="2147485557" r:id="rId6"/>
    <p:sldMasterId id="2147485559" r:id="rId7"/>
    <p:sldMasterId id="2147485561" r:id="rId8"/>
    <p:sldMasterId id="2147485563" r:id="rId9"/>
    <p:sldMasterId id="2147485565" r:id="rId10"/>
    <p:sldMasterId id="2147485567" r:id="rId11"/>
    <p:sldMasterId id="2147485569" r:id="rId12"/>
    <p:sldMasterId id="2147485573" r:id="rId13"/>
    <p:sldMasterId id="2147485575" r:id="rId14"/>
    <p:sldMasterId id="2147485577" r:id="rId15"/>
    <p:sldMasterId id="2147485579" r:id="rId16"/>
    <p:sldMasterId id="2147485581" r:id="rId17"/>
    <p:sldMasterId id="2147485583" r:id="rId18"/>
    <p:sldMasterId id="2147485585" r:id="rId19"/>
    <p:sldMasterId id="2147485587" r:id="rId20"/>
    <p:sldMasterId id="2147485589" r:id="rId21"/>
    <p:sldMasterId id="2147485591" r:id="rId22"/>
    <p:sldMasterId id="2147485593" r:id="rId23"/>
    <p:sldMasterId id="2147485595" r:id="rId24"/>
    <p:sldMasterId id="2147485597" r:id="rId25"/>
    <p:sldMasterId id="2147485599" r:id="rId26"/>
    <p:sldMasterId id="2147485601" r:id="rId27"/>
    <p:sldMasterId id="2147485609" r:id="rId28"/>
    <p:sldMasterId id="2147485625" r:id="rId29"/>
    <p:sldMasterId id="2147485661" r:id="rId30"/>
    <p:sldMasterId id="2147485709" r:id="rId31"/>
    <p:sldMasterId id="2147485769" r:id="rId32"/>
    <p:sldMasterId id="2147485781" r:id="rId33"/>
  </p:sldMasterIdLst>
  <p:notesMasterIdLst>
    <p:notesMasterId r:id="rId276"/>
  </p:notesMasterIdLst>
  <p:handoutMasterIdLst>
    <p:handoutMasterId r:id="rId277"/>
  </p:handoutMasterIdLst>
  <p:sldIdLst>
    <p:sldId id="628" r:id="rId34"/>
    <p:sldId id="882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70" r:id="rId44"/>
    <p:sldId id="469" r:id="rId45"/>
    <p:sldId id="471" r:id="rId46"/>
    <p:sldId id="472" r:id="rId47"/>
    <p:sldId id="473" r:id="rId48"/>
    <p:sldId id="474" r:id="rId49"/>
    <p:sldId id="475" r:id="rId50"/>
    <p:sldId id="476" r:id="rId51"/>
    <p:sldId id="477" r:id="rId52"/>
    <p:sldId id="478" r:id="rId53"/>
    <p:sldId id="479" r:id="rId54"/>
    <p:sldId id="480" r:id="rId55"/>
    <p:sldId id="481" r:id="rId56"/>
    <p:sldId id="482" r:id="rId57"/>
    <p:sldId id="483" r:id="rId58"/>
    <p:sldId id="484" r:id="rId59"/>
    <p:sldId id="485" r:id="rId60"/>
    <p:sldId id="486" r:id="rId61"/>
    <p:sldId id="487" r:id="rId62"/>
    <p:sldId id="726" r:id="rId63"/>
    <p:sldId id="490" r:id="rId64"/>
    <p:sldId id="491" r:id="rId65"/>
    <p:sldId id="492" r:id="rId66"/>
    <p:sldId id="493" r:id="rId67"/>
    <p:sldId id="494" r:id="rId68"/>
    <p:sldId id="495" r:id="rId69"/>
    <p:sldId id="496" r:id="rId70"/>
    <p:sldId id="497" r:id="rId71"/>
    <p:sldId id="498" r:id="rId72"/>
    <p:sldId id="408" r:id="rId73"/>
    <p:sldId id="409" r:id="rId74"/>
    <p:sldId id="411" r:id="rId75"/>
    <p:sldId id="412" r:id="rId76"/>
    <p:sldId id="414" r:id="rId77"/>
    <p:sldId id="848" r:id="rId78"/>
    <p:sldId id="416" r:id="rId79"/>
    <p:sldId id="417" r:id="rId80"/>
    <p:sldId id="419" r:id="rId81"/>
    <p:sldId id="687" r:id="rId82"/>
    <p:sldId id="688" r:id="rId83"/>
    <p:sldId id="422" r:id="rId84"/>
    <p:sldId id="423" r:id="rId85"/>
    <p:sldId id="424" r:id="rId86"/>
    <p:sldId id="426" r:id="rId87"/>
    <p:sldId id="429" r:id="rId88"/>
    <p:sldId id="689" r:id="rId89"/>
    <p:sldId id="690" r:id="rId90"/>
    <p:sldId id="432" r:id="rId91"/>
    <p:sldId id="433" r:id="rId92"/>
    <p:sldId id="434" r:id="rId93"/>
    <p:sldId id="435" r:id="rId94"/>
    <p:sldId id="437" r:id="rId95"/>
    <p:sldId id="659" r:id="rId96"/>
    <p:sldId id="438" r:id="rId97"/>
    <p:sldId id="657" r:id="rId98"/>
    <p:sldId id="658" r:id="rId99"/>
    <p:sldId id="851" r:id="rId100"/>
    <p:sldId id="439" r:id="rId101"/>
    <p:sldId id="440" r:id="rId102"/>
    <p:sldId id="821" r:id="rId103"/>
    <p:sldId id="822" r:id="rId104"/>
    <p:sldId id="823" r:id="rId105"/>
    <p:sldId id="824" r:id="rId106"/>
    <p:sldId id="825" r:id="rId107"/>
    <p:sldId id="826" r:id="rId108"/>
    <p:sldId id="827" r:id="rId109"/>
    <p:sldId id="828" r:id="rId110"/>
    <p:sldId id="829" r:id="rId111"/>
    <p:sldId id="830" r:id="rId112"/>
    <p:sldId id="831" r:id="rId113"/>
    <p:sldId id="832" r:id="rId114"/>
    <p:sldId id="833" r:id="rId115"/>
    <p:sldId id="834" r:id="rId116"/>
    <p:sldId id="835" r:id="rId117"/>
    <p:sldId id="836" r:id="rId118"/>
    <p:sldId id="837" r:id="rId119"/>
    <p:sldId id="838" r:id="rId120"/>
    <p:sldId id="839" r:id="rId121"/>
    <p:sldId id="840" r:id="rId122"/>
    <p:sldId id="841" r:id="rId123"/>
    <p:sldId id="842" r:id="rId124"/>
    <p:sldId id="843" r:id="rId125"/>
    <p:sldId id="844" r:id="rId126"/>
    <p:sldId id="845" r:id="rId127"/>
    <p:sldId id="846" r:id="rId128"/>
    <p:sldId id="847" r:id="rId129"/>
    <p:sldId id="748" r:id="rId130"/>
    <p:sldId id="589" r:id="rId131"/>
    <p:sldId id="590" r:id="rId132"/>
    <p:sldId id="591" r:id="rId133"/>
    <p:sldId id="592" r:id="rId134"/>
    <p:sldId id="593" r:id="rId135"/>
    <p:sldId id="595" r:id="rId136"/>
    <p:sldId id="596" r:id="rId137"/>
    <p:sldId id="597" r:id="rId138"/>
    <p:sldId id="598" r:id="rId139"/>
    <p:sldId id="599" r:id="rId140"/>
    <p:sldId id="600" r:id="rId141"/>
    <p:sldId id="601" r:id="rId142"/>
    <p:sldId id="602" r:id="rId143"/>
    <p:sldId id="603" r:id="rId144"/>
    <p:sldId id="604" r:id="rId145"/>
    <p:sldId id="605" r:id="rId146"/>
    <p:sldId id="606" r:id="rId147"/>
    <p:sldId id="796" r:id="rId148"/>
    <p:sldId id="797" r:id="rId149"/>
    <p:sldId id="798" r:id="rId150"/>
    <p:sldId id="799" r:id="rId151"/>
    <p:sldId id="800" r:id="rId152"/>
    <p:sldId id="801" r:id="rId153"/>
    <p:sldId id="802" r:id="rId154"/>
    <p:sldId id="803" r:id="rId155"/>
    <p:sldId id="804" r:id="rId156"/>
    <p:sldId id="805" r:id="rId157"/>
    <p:sldId id="806" r:id="rId158"/>
    <p:sldId id="807" r:id="rId159"/>
    <p:sldId id="808" r:id="rId160"/>
    <p:sldId id="809" r:id="rId161"/>
    <p:sldId id="810" r:id="rId162"/>
    <p:sldId id="811" r:id="rId163"/>
    <p:sldId id="812" r:id="rId164"/>
    <p:sldId id="820" r:id="rId165"/>
    <p:sldId id="813" r:id="rId166"/>
    <p:sldId id="814" r:id="rId167"/>
    <p:sldId id="815" r:id="rId168"/>
    <p:sldId id="816" r:id="rId169"/>
    <p:sldId id="817" r:id="rId170"/>
    <p:sldId id="818" r:id="rId171"/>
    <p:sldId id="819" r:id="rId172"/>
    <p:sldId id="576" r:id="rId173"/>
    <p:sldId id="575" r:id="rId174"/>
    <p:sldId id="577" r:id="rId175"/>
    <p:sldId id="578" r:id="rId176"/>
    <p:sldId id="579" r:id="rId177"/>
    <p:sldId id="580" r:id="rId178"/>
    <p:sldId id="581" r:id="rId179"/>
    <p:sldId id="583" r:id="rId180"/>
    <p:sldId id="584" r:id="rId181"/>
    <p:sldId id="585" r:id="rId182"/>
    <p:sldId id="586" r:id="rId183"/>
    <p:sldId id="587" r:id="rId184"/>
    <p:sldId id="588" r:id="rId185"/>
    <p:sldId id="852" r:id="rId186"/>
    <p:sldId id="853" r:id="rId187"/>
    <p:sldId id="854" r:id="rId188"/>
    <p:sldId id="855" r:id="rId189"/>
    <p:sldId id="856" r:id="rId190"/>
    <p:sldId id="857" r:id="rId191"/>
    <p:sldId id="858" r:id="rId192"/>
    <p:sldId id="859" r:id="rId193"/>
    <p:sldId id="860" r:id="rId194"/>
    <p:sldId id="861" r:id="rId195"/>
    <p:sldId id="862" r:id="rId196"/>
    <p:sldId id="863" r:id="rId197"/>
    <p:sldId id="864" r:id="rId198"/>
    <p:sldId id="865" r:id="rId199"/>
    <p:sldId id="866" r:id="rId200"/>
    <p:sldId id="867" r:id="rId201"/>
    <p:sldId id="868" r:id="rId202"/>
    <p:sldId id="869" r:id="rId203"/>
    <p:sldId id="870" r:id="rId204"/>
    <p:sldId id="871" r:id="rId205"/>
    <p:sldId id="872" r:id="rId206"/>
    <p:sldId id="873" r:id="rId207"/>
    <p:sldId id="874" r:id="rId208"/>
    <p:sldId id="875" r:id="rId209"/>
    <p:sldId id="876" r:id="rId210"/>
    <p:sldId id="877" r:id="rId211"/>
    <p:sldId id="878" r:id="rId212"/>
    <p:sldId id="879" r:id="rId213"/>
    <p:sldId id="880" r:id="rId214"/>
    <p:sldId id="881" r:id="rId215"/>
    <p:sldId id="883" r:id="rId216"/>
    <p:sldId id="884" r:id="rId217"/>
    <p:sldId id="885" r:id="rId218"/>
    <p:sldId id="886" r:id="rId219"/>
    <p:sldId id="887" r:id="rId220"/>
    <p:sldId id="888" r:id="rId221"/>
    <p:sldId id="889" r:id="rId222"/>
    <p:sldId id="890" r:id="rId223"/>
    <p:sldId id="891" r:id="rId224"/>
    <p:sldId id="892" r:id="rId225"/>
    <p:sldId id="893" r:id="rId226"/>
    <p:sldId id="894" r:id="rId227"/>
    <p:sldId id="895" r:id="rId228"/>
    <p:sldId id="896" r:id="rId229"/>
    <p:sldId id="897" r:id="rId230"/>
    <p:sldId id="898" r:id="rId231"/>
    <p:sldId id="899" r:id="rId232"/>
    <p:sldId id="727" r:id="rId233"/>
    <p:sldId id="728" r:id="rId234"/>
    <p:sldId id="729" r:id="rId235"/>
    <p:sldId id="730" r:id="rId236"/>
    <p:sldId id="731" r:id="rId237"/>
    <p:sldId id="732" r:id="rId238"/>
    <p:sldId id="733" r:id="rId239"/>
    <p:sldId id="734" r:id="rId240"/>
    <p:sldId id="735" r:id="rId241"/>
    <p:sldId id="736" r:id="rId242"/>
    <p:sldId id="738" r:id="rId243"/>
    <p:sldId id="739" r:id="rId244"/>
    <p:sldId id="740" r:id="rId245"/>
    <p:sldId id="741" r:id="rId246"/>
    <p:sldId id="742" r:id="rId247"/>
    <p:sldId id="743" r:id="rId248"/>
    <p:sldId id="744" r:id="rId249"/>
    <p:sldId id="745" r:id="rId250"/>
    <p:sldId id="746" r:id="rId251"/>
    <p:sldId id="503" r:id="rId252"/>
    <p:sldId id="504" r:id="rId253"/>
    <p:sldId id="505" r:id="rId254"/>
    <p:sldId id="506" r:id="rId255"/>
    <p:sldId id="507" r:id="rId256"/>
    <p:sldId id="508" r:id="rId257"/>
    <p:sldId id="509" r:id="rId258"/>
    <p:sldId id="721" r:id="rId259"/>
    <p:sldId id="722" r:id="rId260"/>
    <p:sldId id="512" r:id="rId261"/>
    <p:sldId id="723" r:id="rId262"/>
    <p:sldId id="724" r:id="rId263"/>
    <p:sldId id="515" r:id="rId264"/>
    <p:sldId id="516" r:id="rId265"/>
    <p:sldId id="517" r:id="rId266"/>
    <p:sldId id="518" r:id="rId267"/>
    <p:sldId id="519" r:id="rId268"/>
    <p:sldId id="520" r:id="rId269"/>
    <p:sldId id="521" r:id="rId270"/>
    <p:sldId id="522" r:id="rId271"/>
    <p:sldId id="725" r:id="rId272"/>
    <p:sldId id="524" r:id="rId273"/>
    <p:sldId id="525" r:id="rId274"/>
    <p:sldId id="526" r:id="rId27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98" autoAdjust="0"/>
    <p:restoredTop sz="73147" autoAdjust="0"/>
  </p:normalViewPr>
  <p:slideViewPr>
    <p:cSldViewPr>
      <p:cViewPr varScale="1">
        <p:scale>
          <a:sx n="98" d="100"/>
          <a:sy n="98" d="100"/>
        </p:scale>
        <p:origin x="-9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78"/>
    </p:cViewPr>
  </p:sorterViewPr>
  <p:notesViewPr>
    <p:cSldViewPr>
      <p:cViewPr varScale="1">
        <p:scale>
          <a:sx n="49" d="100"/>
          <a:sy n="49" d="100"/>
        </p:scale>
        <p:origin x="-1752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8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9.xml"/><Relationship Id="rId63" Type="http://schemas.openxmlformats.org/officeDocument/2006/relationships/slide" Target="slides/slide30.xml"/><Relationship Id="rId84" Type="http://schemas.openxmlformats.org/officeDocument/2006/relationships/slide" Target="slides/slide51.xml"/><Relationship Id="rId138" Type="http://schemas.openxmlformats.org/officeDocument/2006/relationships/slide" Target="slides/slide105.xml"/><Relationship Id="rId159" Type="http://schemas.openxmlformats.org/officeDocument/2006/relationships/slide" Target="slides/slide126.xml"/><Relationship Id="rId170" Type="http://schemas.openxmlformats.org/officeDocument/2006/relationships/slide" Target="slides/slide137.xml"/><Relationship Id="rId191" Type="http://schemas.openxmlformats.org/officeDocument/2006/relationships/slide" Target="slides/slide158.xml"/><Relationship Id="rId205" Type="http://schemas.openxmlformats.org/officeDocument/2006/relationships/slide" Target="slides/slide172.xml"/><Relationship Id="rId226" Type="http://schemas.openxmlformats.org/officeDocument/2006/relationships/slide" Target="slides/slide193.xml"/><Relationship Id="rId247" Type="http://schemas.openxmlformats.org/officeDocument/2006/relationships/slide" Target="slides/slide214.xml"/><Relationship Id="rId107" Type="http://schemas.openxmlformats.org/officeDocument/2006/relationships/slide" Target="slides/slide74.xml"/><Relationship Id="rId268" Type="http://schemas.openxmlformats.org/officeDocument/2006/relationships/slide" Target="slides/slide235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" Target="slides/slide20.xml"/><Relationship Id="rId74" Type="http://schemas.openxmlformats.org/officeDocument/2006/relationships/slide" Target="slides/slide41.xml"/><Relationship Id="rId128" Type="http://schemas.openxmlformats.org/officeDocument/2006/relationships/slide" Target="slides/slide95.xml"/><Relationship Id="rId149" Type="http://schemas.openxmlformats.org/officeDocument/2006/relationships/slide" Target="slides/slide116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62.xml"/><Relationship Id="rId160" Type="http://schemas.openxmlformats.org/officeDocument/2006/relationships/slide" Target="slides/slide127.xml"/><Relationship Id="rId181" Type="http://schemas.openxmlformats.org/officeDocument/2006/relationships/slide" Target="slides/slide148.xml"/><Relationship Id="rId216" Type="http://schemas.openxmlformats.org/officeDocument/2006/relationships/slide" Target="slides/slide183.xml"/><Relationship Id="rId237" Type="http://schemas.openxmlformats.org/officeDocument/2006/relationships/slide" Target="slides/slide204.xml"/><Relationship Id="rId258" Type="http://schemas.openxmlformats.org/officeDocument/2006/relationships/slide" Target="slides/slide225.xml"/><Relationship Id="rId279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43" Type="http://schemas.openxmlformats.org/officeDocument/2006/relationships/slide" Target="slides/slide10.xml"/><Relationship Id="rId64" Type="http://schemas.openxmlformats.org/officeDocument/2006/relationships/slide" Target="slides/slide31.xml"/><Relationship Id="rId118" Type="http://schemas.openxmlformats.org/officeDocument/2006/relationships/slide" Target="slides/slide85.xml"/><Relationship Id="rId139" Type="http://schemas.openxmlformats.org/officeDocument/2006/relationships/slide" Target="slides/slide106.xml"/><Relationship Id="rId85" Type="http://schemas.openxmlformats.org/officeDocument/2006/relationships/slide" Target="slides/slide52.xml"/><Relationship Id="rId150" Type="http://schemas.openxmlformats.org/officeDocument/2006/relationships/slide" Target="slides/slide117.xml"/><Relationship Id="rId171" Type="http://schemas.openxmlformats.org/officeDocument/2006/relationships/slide" Target="slides/slide138.xml"/><Relationship Id="rId192" Type="http://schemas.openxmlformats.org/officeDocument/2006/relationships/slide" Target="slides/slide159.xml"/><Relationship Id="rId206" Type="http://schemas.openxmlformats.org/officeDocument/2006/relationships/slide" Target="slides/slide173.xml"/><Relationship Id="rId227" Type="http://schemas.openxmlformats.org/officeDocument/2006/relationships/slide" Target="slides/slide194.xml"/><Relationship Id="rId248" Type="http://schemas.openxmlformats.org/officeDocument/2006/relationships/slide" Target="slides/slide215.xml"/><Relationship Id="rId269" Type="http://schemas.openxmlformats.org/officeDocument/2006/relationships/slide" Target="slides/slide236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" Target="slides/slide75.xml"/><Relationship Id="rId129" Type="http://schemas.openxmlformats.org/officeDocument/2006/relationships/slide" Target="slides/slide96.xml"/><Relationship Id="rId280" Type="http://schemas.openxmlformats.org/officeDocument/2006/relationships/theme" Target="theme/theme1.xml"/><Relationship Id="rId54" Type="http://schemas.openxmlformats.org/officeDocument/2006/relationships/slide" Target="slides/slide21.xml"/><Relationship Id="rId75" Type="http://schemas.openxmlformats.org/officeDocument/2006/relationships/slide" Target="slides/slide42.xml"/><Relationship Id="rId96" Type="http://schemas.openxmlformats.org/officeDocument/2006/relationships/slide" Target="slides/slide63.xml"/><Relationship Id="rId140" Type="http://schemas.openxmlformats.org/officeDocument/2006/relationships/slide" Target="slides/slide107.xml"/><Relationship Id="rId161" Type="http://schemas.openxmlformats.org/officeDocument/2006/relationships/slide" Target="slides/slide128.xml"/><Relationship Id="rId182" Type="http://schemas.openxmlformats.org/officeDocument/2006/relationships/slide" Target="slides/slide149.xml"/><Relationship Id="rId217" Type="http://schemas.openxmlformats.org/officeDocument/2006/relationships/slide" Target="slides/slide184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05.xml"/><Relationship Id="rId259" Type="http://schemas.openxmlformats.org/officeDocument/2006/relationships/slide" Target="slides/slide226.xml"/><Relationship Id="rId23" Type="http://schemas.openxmlformats.org/officeDocument/2006/relationships/slideMaster" Target="slideMasters/slideMaster23.xml"/><Relationship Id="rId119" Type="http://schemas.openxmlformats.org/officeDocument/2006/relationships/slide" Target="slides/slide86.xml"/><Relationship Id="rId270" Type="http://schemas.openxmlformats.org/officeDocument/2006/relationships/slide" Target="slides/slide237.xml"/><Relationship Id="rId44" Type="http://schemas.openxmlformats.org/officeDocument/2006/relationships/slide" Target="slides/slide11.xml"/><Relationship Id="rId65" Type="http://schemas.openxmlformats.org/officeDocument/2006/relationships/slide" Target="slides/slide32.xml"/><Relationship Id="rId86" Type="http://schemas.openxmlformats.org/officeDocument/2006/relationships/slide" Target="slides/slide53.xml"/><Relationship Id="rId130" Type="http://schemas.openxmlformats.org/officeDocument/2006/relationships/slide" Target="slides/slide97.xml"/><Relationship Id="rId151" Type="http://schemas.openxmlformats.org/officeDocument/2006/relationships/slide" Target="slides/slide118.xml"/><Relationship Id="rId172" Type="http://schemas.openxmlformats.org/officeDocument/2006/relationships/slide" Target="slides/slide139.xml"/><Relationship Id="rId193" Type="http://schemas.openxmlformats.org/officeDocument/2006/relationships/slide" Target="slides/slide160.xml"/><Relationship Id="rId202" Type="http://schemas.openxmlformats.org/officeDocument/2006/relationships/slide" Target="slides/slide169.xml"/><Relationship Id="rId207" Type="http://schemas.openxmlformats.org/officeDocument/2006/relationships/slide" Target="slides/slide174.xml"/><Relationship Id="rId223" Type="http://schemas.openxmlformats.org/officeDocument/2006/relationships/slide" Target="slides/slide190.xml"/><Relationship Id="rId228" Type="http://schemas.openxmlformats.org/officeDocument/2006/relationships/slide" Target="slides/slide195.xml"/><Relationship Id="rId244" Type="http://schemas.openxmlformats.org/officeDocument/2006/relationships/slide" Target="slides/slide211.xml"/><Relationship Id="rId249" Type="http://schemas.openxmlformats.org/officeDocument/2006/relationships/slide" Target="slides/slide216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6.xml"/><Relationship Id="rId109" Type="http://schemas.openxmlformats.org/officeDocument/2006/relationships/slide" Target="slides/slide76.xml"/><Relationship Id="rId260" Type="http://schemas.openxmlformats.org/officeDocument/2006/relationships/slide" Target="slides/slide227.xml"/><Relationship Id="rId265" Type="http://schemas.openxmlformats.org/officeDocument/2006/relationships/slide" Target="slides/slide232.xml"/><Relationship Id="rId281" Type="http://schemas.openxmlformats.org/officeDocument/2006/relationships/tableStyles" Target="tableStyles.xml"/><Relationship Id="rId34" Type="http://schemas.openxmlformats.org/officeDocument/2006/relationships/slide" Target="slides/slide1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6" Type="http://schemas.openxmlformats.org/officeDocument/2006/relationships/slide" Target="slides/slide43.xml"/><Relationship Id="rId97" Type="http://schemas.openxmlformats.org/officeDocument/2006/relationships/slide" Target="slides/slide64.xml"/><Relationship Id="rId104" Type="http://schemas.openxmlformats.org/officeDocument/2006/relationships/slide" Target="slides/slide71.xml"/><Relationship Id="rId120" Type="http://schemas.openxmlformats.org/officeDocument/2006/relationships/slide" Target="slides/slide87.xml"/><Relationship Id="rId125" Type="http://schemas.openxmlformats.org/officeDocument/2006/relationships/slide" Target="slides/slide92.xml"/><Relationship Id="rId141" Type="http://schemas.openxmlformats.org/officeDocument/2006/relationships/slide" Target="slides/slide108.xml"/><Relationship Id="rId146" Type="http://schemas.openxmlformats.org/officeDocument/2006/relationships/slide" Target="slides/slide113.xml"/><Relationship Id="rId167" Type="http://schemas.openxmlformats.org/officeDocument/2006/relationships/slide" Target="slides/slide134.xml"/><Relationship Id="rId188" Type="http://schemas.openxmlformats.org/officeDocument/2006/relationships/slide" Target="slides/slide1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92" Type="http://schemas.openxmlformats.org/officeDocument/2006/relationships/slide" Target="slides/slide59.xml"/><Relationship Id="rId162" Type="http://schemas.openxmlformats.org/officeDocument/2006/relationships/slide" Target="slides/slide129.xml"/><Relationship Id="rId183" Type="http://schemas.openxmlformats.org/officeDocument/2006/relationships/slide" Target="slides/slide150.xml"/><Relationship Id="rId213" Type="http://schemas.openxmlformats.org/officeDocument/2006/relationships/slide" Target="slides/slide180.xml"/><Relationship Id="rId218" Type="http://schemas.openxmlformats.org/officeDocument/2006/relationships/slide" Target="slides/slide185.xml"/><Relationship Id="rId234" Type="http://schemas.openxmlformats.org/officeDocument/2006/relationships/slide" Target="slides/slide201.xml"/><Relationship Id="rId239" Type="http://schemas.openxmlformats.org/officeDocument/2006/relationships/slide" Target="slides/slide20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0" Type="http://schemas.openxmlformats.org/officeDocument/2006/relationships/slide" Target="slides/slide217.xml"/><Relationship Id="rId255" Type="http://schemas.openxmlformats.org/officeDocument/2006/relationships/slide" Target="slides/slide222.xml"/><Relationship Id="rId271" Type="http://schemas.openxmlformats.org/officeDocument/2006/relationships/slide" Target="slides/slide238.xml"/><Relationship Id="rId276" Type="http://schemas.openxmlformats.org/officeDocument/2006/relationships/notesMaster" Target="notesMasters/notesMaster1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66" Type="http://schemas.openxmlformats.org/officeDocument/2006/relationships/slide" Target="slides/slide33.xml"/><Relationship Id="rId87" Type="http://schemas.openxmlformats.org/officeDocument/2006/relationships/slide" Target="slides/slide54.xml"/><Relationship Id="rId110" Type="http://schemas.openxmlformats.org/officeDocument/2006/relationships/slide" Target="slides/slide77.xml"/><Relationship Id="rId115" Type="http://schemas.openxmlformats.org/officeDocument/2006/relationships/slide" Target="slides/slide82.xml"/><Relationship Id="rId131" Type="http://schemas.openxmlformats.org/officeDocument/2006/relationships/slide" Target="slides/slide98.xml"/><Relationship Id="rId136" Type="http://schemas.openxmlformats.org/officeDocument/2006/relationships/slide" Target="slides/slide103.xml"/><Relationship Id="rId157" Type="http://schemas.openxmlformats.org/officeDocument/2006/relationships/slide" Target="slides/slide124.xml"/><Relationship Id="rId178" Type="http://schemas.openxmlformats.org/officeDocument/2006/relationships/slide" Target="slides/slide145.xml"/><Relationship Id="rId61" Type="http://schemas.openxmlformats.org/officeDocument/2006/relationships/slide" Target="slides/slide28.xml"/><Relationship Id="rId82" Type="http://schemas.openxmlformats.org/officeDocument/2006/relationships/slide" Target="slides/slide49.xml"/><Relationship Id="rId152" Type="http://schemas.openxmlformats.org/officeDocument/2006/relationships/slide" Target="slides/slide119.xml"/><Relationship Id="rId173" Type="http://schemas.openxmlformats.org/officeDocument/2006/relationships/slide" Target="slides/slide140.xml"/><Relationship Id="rId194" Type="http://schemas.openxmlformats.org/officeDocument/2006/relationships/slide" Target="slides/slide161.xml"/><Relationship Id="rId199" Type="http://schemas.openxmlformats.org/officeDocument/2006/relationships/slide" Target="slides/slide166.xml"/><Relationship Id="rId203" Type="http://schemas.openxmlformats.org/officeDocument/2006/relationships/slide" Target="slides/slide170.xml"/><Relationship Id="rId208" Type="http://schemas.openxmlformats.org/officeDocument/2006/relationships/slide" Target="slides/slide175.xml"/><Relationship Id="rId229" Type="http://schemas.openxmlformats.org/officeDocument/2006/relationships/slide" Target="slides/slide196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191.xml"/><Relationship Id="rId240" Type="http://schemas.openxmlformats.org/officeDocument/2006/relationships/slide" Target="slides/slide207.xml"/><Relationship Id="rId245" Type="http://schemas.openxmlformats.org/officeDocument/2006/relationships/slide" Target="slides/slide212.xml"/><Relationship Id="rId261" Type="http://schemas.openxmlformats.org/officeDocument/2006/relationships/slide" Target="slides/slide228.xml"/><Relationship Id="rId266" Type="http://schemas.openxmlformats.org/officeDocument/2006/relationships/slide" Target="slides/slide233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56" Type="http://schemas.openxmlformats.org/officeDocument/2006/relationships/slide" Target="slides/slide23.xml"/><Relationship Id="rId77" Type="http://schemas.openxmlformats.org/officeDocument/2006/relationships/slide" Target="slides/slide44.xml"/><Relationship Id="rId100" Type="http://schemas.openxmlformats.org/officeDocument/2006/relationships/slide" Target="slides/slide67.xml"/><Relationship Id="rId105" Type="http://schemas.openxmlformats.org/officeDocument/2006/relationships/slide" Target="slides/slide72.xml"/><Relationship Id="rId126" Type="http://schemas.openxmlformats.org/officeDocument/2006/relationships/slide" Target="slides/slide93.xml"/><Relationship Id="rId147" Type="http://schemas.openxmlformats.org/officeDocument/2006/relationships/slide" Target="slides/slide114.xml"/><Relationship Id="rId168" Type="http://schemas.openxmlformats.org/officeDocument/2006/relationships/slide" Target="slides/slide13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93" Type="http://schemas.openxmlformats.org/officeDocument/2006/relationships/slide" Target="slides/slide60.xml"/><Relationship Id="rId98" Type="http://schemas.openxmlformats.org/officeDocument/2006/relationships/slide" Target="slides/slide65.xml"/><Relationship Id="rId121" Type="http://schemas.openxmlformats.org/officeDocument/2006/relationships/slide" Target="slides/slide88.xml"/><Relationship Id="rId142" Type="http://schemas.openxmlformats.org/officeDocument/2006/relationships/slide" Target="slides/slide109.xml"/><Relationship Id="rId163" Type="http://schemas.openxmlformats.org/officeDocument/2006/relationships/slide" Target="slides/slide130.xml"/><Relationship Id="rId184" Type="http://schemas.openxmlformats.org/officeDocument/2006/relationships/slide" Target="slides/slide151.xml"/><Relationship Id="rId189" Type="http://schemas.openxmlformats.org/officeDocument/2006/relationships/slide" Target="slides/slide156.xml"/><Relationship Id="rId219" Type="http://schemas.openxmlformats.org/officeDocument/2006/relationships/slide" Target="slides/slide186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181.xml"/><Relationship Id="rId230" Type="http://schemas.openxmlformats.org/officeDocument/2006/relationships/slide" Target="slides/slide197.xml"/><Relationship Id="rId235" Type="http://schemas.openxmlformats.org/officeDocument/2006/relationships/slide" Target="slides/slide202.xml"/><Relationship Id="rId251" Type="http://schemas.openxmlformats.org/officeDocument/2006/relationships/slide" Target="slides/slide218.xml"/><Relationship Id="rId256" Type="http://schemas.openxmlformats.org/officeDocument/2006/relationships/slide" Target="slides/slide223.xml"/><Relationship Id="rId277" Type="http://schemas.openxmlformats.org/officeDocument/2006/relationships/handoutMaster" Target="handoutMasters/handoutMaster1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3.xml"/><Relationship Id="rId67" Type="http://schemas.openxmlformats.org/officeDocument/2006/relationships/slide" Target="slides/slide34.xml"/><Relationship Id="rId116" Type="http://schemas.openxmlformats.org/officeDocument/2006/relationships/slide" Target="slides/slide83.xml"/><Relationship Id="rId137" Type="http://schemas.openxmlformats.org/officeDocument/2006/relationships/slide" Target="slides/slide104.xml"/><Relationship Id="rId158" Type="http://schemas.openxmlformats.org/officeDocument/2006/relationships/slide" Target="slides/slide125.xml"/><Relationship Id="rId272" Type="http://schemas.openxmlformats.org/officeDocument/2006/relationships/slide" Target="slides/slide2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62" Type="http://schemas.openxmlformats.org/officeDocument/2006/relationships/slide" Target="slides/slide29.xml"/><Relationship Id="rId83" Type="http://schemas.openxmlformats.org/officeDocument/2006/relationships/slide" Target="slides/slide50.xml"/><Relationship Id="rId88" Type="http://schemas.openxmlformats.org/officeDocument/2006/relationships/slide" Target="slides/slide55.xml"/><Relationship Id="rId111" Type="http://schemas.openxmlformats.org/officeDocument/2006/relationships/slide" Target="slides/slide78.xml"/><Relationship Id="rId132" Type="http://schemas.openxmlformats.org/officeDocument/2006/relationships/slide" Target="slides/slide99.xml"/><Relationship Id="rId153" Type="http://schemas.openxmlformats.org/officeDocument/2006/relationships/slide" Target="slides/slide120.xml"/><Relationship Id="rId174" Type="http://schemas.openxmlformats.org/officeDocument/2006/relationships/slide" Target="slides/slide141.xml"/><Relationship Id="rId179" Type="http://schemas.openxmlformats.org/officeDocument/2006/relationships/slide" Target="slides/slide146.xml"/><Relationship Id="rId195" Type="http://schemas.openxmlformats.org/officeDocument/2006/relationships/slide" Target="slides/slide162.xml"/><Relationship Id="rId209" Type="http://schemas.openxmlformats.org/officeDocument/2006/relationships/slide" Target="slides/slide176.xml"/><Relationship Id="rId190" Type="http://schemas.openxmlformats.org/officeDocument/2006/relationships/slide" Target="slides/slide157.xml"/><Relationship Id="rId204" Type="http://schemas.openxmlformats.org/officeDocument/2006/relationships/slide" Target="slides/slide171.xml"/><Relationship Id="rId220" Type="http://schemas.openxmlformats.org/officeDocument/2006/relationships/slide" Target="slides/slide187.xml"/><Relationship Id="rId225" Type="http://schemas.openxmlformats.org/officeDocument/2006/relationships/slide" Target="slides/slide192.xml"/><Relationship Id="rId241" Type="http://schemas.openxmlformats.org/officeDocument/2006/relationships/slide" Target="slides/slide208.xml"/><Relationship Id="rId246" Type="http://schemas.openxmlformats.org/officeDocument/2006/relationships/slide" Target="slides/slide213.xml"/><Relationship Id="rId267" Type="http://schemas.openxmlformats.org/officeDocument/2006/relationships/slide" Target="slides/slide234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3.xml"/><Relationship Id="rId57" Type="http://schemas.openxmlformats.org/officeDocument/2006/relationships/slide" Target="slides/slide24.xml"/><Relationship Id="rId106" Type="http://schemas.openxmlformats.org/officeDocument/2006/relationships/slide" Target="slides/slide73.xml"/><Relationship Id="rId127" Type="http://schemas.openxmlformats.org/officeDocument/2006/relationships/slide" Target="slides/slide94.xml"/><Relationship Id="rId262" Type="http://schemas.openxmlformats.org/officeDocument/2006/relationships/slide" Target="slides/slide22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19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94" Type="http://schemas.openxmlformats.org/officeDocument/2006/relationships/slide" Target="slides/slide61.xml"/><Relationship Id="rId99" Type="http://schemas.openxmlformats.org/officeDocument/2006/relationships/slide" Target="slides/slide66.xml"/><Relationship Id="rId101" Type="http://schemas.openxmlformats.org/officeDocument/2006/relationships/slide" Target="slides/slide68.xml"/><Relationship Id="rId122" Type="http://schemas.openxmlformats.org/officeDocument/2006/relationships/slide" Target="slides/slide89.xml"/><Relationship Id="rId143" Type="http://schemas.openxmlformats.org/officeDocument/2006/relationships/slide" Target="slides/slide110.xml"/><Relationship Id="rId148" Type="http://schemas.openxmlformats.org/officeDocument/2006/relationships/slide" Target="slides/slide115.xml"/><Relationship Id="rId164" Type="http://schemas.openxmlformats.org/officeDocument/2006/relationships/slide" Target="slides/slide131.xml"/><Relationship Id="rId169" Type="http://schemas.openxmlformats.org/officeDocument/2006/relationships/slide" Target="slides/slide136.xml"/><Relationship Id="rId185" Type="http://schemas.openxmlformats.org/officeDocument/2006/relationships/slide" Target="slides/slide1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47.xml"/><Relationship Id="rId210" Type="http://schemas.openxmlformats.org/officeDocument/2006/relationships/slide" Target="slides/slide177.xml"/><Relationship Id="rId215" Type="http://schemas.openxmlformats.org/officeDocument/2006/relationships/slide" Target="slides/slide182.xml"/><Relationship Id="rId236" Type="http://schemas.openxmlformats.org/officeDocument/2006/relationships/slide" Target="slides/slide203.xml"/><Relationship Id="rId257" Type="http://schemas.openxmlformats.org/officeDocument/2006/relationships/slide" Target="slides/slide224.xml"/><Relationship Id="rId278" Type="http://schemas.openxmlformats.org/officeDocument/2006/relationships/presProps" Target="presProps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198.xml"/><Relationship Id="rId252" Type="http://schemas.openxmlformats.org/officeDocument/2006/relationships/slide" Target="slides/slide219.xml"/><Relationship Id="rId273" Type="http://schemas.openxmlformats.org/officeDocument/2006/relationships/slide" Target="slides/slide240.xml"/><Relationship Id="rId47" Type="http://schemas.openxmlformats.org/officeDocument/2006/relationships/slide" Target="slides/slide14.xml"/><Relationship Id="rId68" Type="http://schemas.openxmlformats.org/officeDocument/2006/relationships/slide" Target="slides/slide35.xml"/><Relationship Id="rId89" Type="http://schemas.openxmlformats.org/officeDocument/2006/relationships/slide" Target="slides/slide56.xml"/><Relationship Id="rId112" Type="http://schemas.openxmlformats.org/officeDocument/2006/relationships/slide" Target="slides/slide79.xml"/><Relationship Id="rId133" Type="http://schemas.openxmlformats.org/officeDocument/2006/relationships/slide" Target="slides/slide100.xml"/><Relationship Id="rId154" Type="http://schemas.openxmlformats.org/officeDocument/2006/relationships/slide" Target="slides/slide121.xml"/><Relationship Id="rId175" Type="http://schemas.openxmlformats.org/officeDocument/2006/relationships/slide" Target="slides/slide142.xml"/><Relationship Id="rId196" Type="http://schemas.openxmlformats.org/officeDocument/2006/relationships/slide" Target="slides/slide163.xml"/><Relationship Id="rId200" Type="http://schemas.openxmlformats.org/officeDocument/2006/relationships/slide" Target="slides/slide167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188.xml"/><Relationship Id="rId242" Type="http://schemas.openxmlformats.org/officeDocument/2006/relationships/slide" Target="slides/slide209.xml"/><Relationship Id="rId263" Type="http://schemas.openxmlformats.org/officeDocument/2006/relationships/slide" Target="slides/slide230.xml"/><Relationship Id="rId37" Type="http://schemas.openxmlformats.org/officeDocument/2006/relationships/slide" Target="slides/slide4.xml"/><Relationship Id="rId58" Type="http://schemas.openxmlformats.org/officeDocument/2006/relationships/slide" Target="slides/slide25.xml"/><Relationship Id="rId79" Type="http://schemas.openxmlformats.org/officeDocument/2006/relationships/slide" Target="slides/slide46.xml"/><Relationship Id="rId102" Type="http://schemas.openxmlformats.org/officeDocument/2006/relationships/slide" Target="slides/slide69.xml"/><Relationship Id="rId123" Type="http://schemas.openxmlformats.org/officeDocument/2006/relationships/slide" Target="slides/slide90.xml"/><Relationship Id="rId144" Type="http://schemas.openxmlformats.org/officeDocument/2006/relationships/slide" Target="slides/slide111.xml"/><Relationship Id="rId90" Type="http://schemas.openxmlformats.org/officeDocument/2006/relationships/slide" Target="slides/slide57.xml"/><Relationship Id="rId165" Type="http://schemas.openxmlformats.org/officeDocument/2006/relationships/slide" Target="slides/slide132.xml"/><Relationship Id="rId186" Type="http://schemas.openxmlformats.org/officeDocument/2006/relationships/slide" Target="slides/slide153.xml"/><Relationship Id="rId211" Type="http://schemas.openxmlformats.org/officeDocument/2006/relationships/slide" Target="slides/slide178.xml"/><Relationship Id="rId232" Type="http://schemas.openxmlformats.org/officeDocument/2006/relationships/slide" Target="slides/slide199.xml"/><Relationship Id="rId253" Type="http://schemas.openxmlformats.org/officeDocument/2006/relationships/slide" Target="slides/slide220.xml"/><Relationship Id="rId274" Type="http://schemas.openxmlformats.org/officeDocument/2006/relationships/slide" Target="slides/slide241.xml"/><Relationship Id="rId27" Type="http://schemas.openxmlformats.org/officeDocument/2006/relationships/slideMaster" Target="slideMasters/slideMaster27.xml"/><Relationship Id="rId48" Type="http://schemas.openxmlformats.org/officeDocument/2006/relationships/slide" Target="slides/slide15.xml"/><Relationship Id="rId69" Type="http://schemas.openxmlformats.org/officeDocument/2006/relationships/slide" Target="slides/slide36.xml"/><Relationship Id="rId113" Type="http://schemas.openxmlformats.org/officeDocument/2006/relationships/slide" Target="slides/slide80.xml"/><Relationship Id="rId134" Type="http://schemas.openxmlformats.org/officeDocument/2006/relationships/slide" Target="slides/slide101.xml"/><Relationship Id="rId80" Type="http://schemas.openxmlformats.org/officeDocument/2006/relationships/slide" Target="slides/slide47.xml"/><Relationship Id="rId155" Type="http://schemas.openxmlformats.org/officeDocument/2006/relationships/slide" Target="slides/slide122.xml"/><Relationship Id="rId176" Type="http://schemas.openxmlformats.org/officeDocument/2006/relationships/slide" Target="slides/slide143.xml"/><Relationship Id="rId197" Type="http://schemas.openxmlformats.org/officeDocument/2006/relationships/slide" Target="slides/slide164.xml"/><Relationship Id="rId201" Type="http://schemas.openxmlformats.org/officeDocument/2006/relationships/slide" Target="slides/slide168.xml"/><Relationship Id="rId222" Type="http://schemas.openxmlformats.org/officeDocument/2006/relationships/slide" Target="slides/slide189.xml"/><Relationship Id="rId243" Type="http://schemas.openxmlformats.org/officeDocument/2006/relationships/slide" Target="slides/slide210.xml"/><Relationship Id="rId264" Type="http://schemas.openxmlformats.org/officeDocument/2006/relationships/slide" Target="slides/slide231.xml"/><Relationship Id="rId17" Type="http://schemas.openxmlformats.org/officeDocument/2006/relationships/slideMaster" Target="slideMasters/slideMaster17.xml"/><Relationship Id="rId38" Type="http://schemas.openxmlformats.org/officeDocument/2006/relationships/slide" Target="slides/slide5.xml"/><Relationship Id="rId59" Type="http://schemas.openxmlformats.org/officeDocument/2006/relationships/slide" Target="slides/slide26.xml"/><Relationship Id="rId103" Type="http://schemas.openxmlformats.org/officeDocument/2006/relationships/slide" Target="slides/slide70.xml"/><Relationship Id="rId124" Type="http://schemas.openxmlformats.org/officeDocument/2006/relationships/slide" Target="slides/slide91.xml"/><Relationship Id="rId70" Type="http://schemas.openxmlformats.org/officeDocument/2006/relationships/slide" Target="slides/slide37.xml"/><Relationship Id="rId91" Type="http://schemas.openxmlformats.org/officeDocument/2006/relationships/slide" Target="slides/slide58.xml"/><Relationship Id="rId145" Type="http://schemas.openxmlformats.org/officeDocument/2006/relationships/slide" Target="slides/slide112.xml"/><Relationship Id="rId166" Type="http://schemas.openxmlformats.org/officeDocument/2006/relationships/slide" Target="slides/slide133.xml"/><Relationship Id="rId187" Type="http://schemas.openxmlformats.org/officeDocument/2006/relationships/slide" Target="slides/slide154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179.xml"/><Relationship Id="rId233" Type="http://schemas.openxmlformats.org/officeDocument/2006/relationships/slide" Target="slides/slide200.xml"/><Relationship Id="rId254" Type="http://schemas.openxmlformats.org/officeDocument/2006/relationships/slide" Target="slides/slide221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6.xml"/><Relationship Id="rId114" Type="http://schemas.openxmlformats.org/officeDocument/2006/relationships/slide" Target="slides/slide81.xml"/><Relationship Id="rId275" Type="http://schemas.openxmlformats.org/officeDocument/2006/relationships/slide" Target="slides/slide242.xml"/><Relationship Id="rId60" Type="http://schemas.openxmlformats.org/officeDocument/2006/relationships/slide" Target="slides/slide27.xml"/><Relationship Id="rId81" Type="http://schemas.openxmlformats.org/officeDocument/2006/relationships/slide" Target="slides/slide48.xml"/><Relationship Id="rId135" Type="http://schemas.openxmlformats.org/officeDocument/2006/relationships/slide" Target="slides/slide102.xml"/><Relationship Id="rId156" Type="http://schemas.openxmlformats.org/officeDocument/2006/relationships/slide" Target="slides/slide123.xml"/><Relationship Id="rId177" Type="http://schemas.openxmlformats.org/officeDocument/2006/relationships/slide" Target="slides/slide144.xml"/><Relationship Id="rId198" Type="http://schemas.openxmlformats.org/officeDocument/2006/relationships/slide" Target="slides/slide1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2oafs-oa03\Home_C\chang300\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2oafs-oa03\Home_C\chang300\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2oafs-oa03\Home_C\chang300\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2oafs-oa03\Home_C\chang300\char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2oafs-oa03\Home_C\chang300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r>
              <a:rPr lang="en-US" baseline="0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Value</a:t>
            </a:r>
          </a:p>
        </c:rich>
      </c:tx>
      <c:layout>
        <c:manualLayout>
          <c:xMode val="edge"/>
          <c:yMode val="edge"/>
          <c:x val="0.54055693931115756"/>
          <c:y val="1.754385964912298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365632867320167"/>
          <c:y val="0.36835336372427352"/>
          <c:w val="0.17382666452407736"/>
          <c:h val="0.35971128608923886"/>
        </c:manualLayout>
      </c:layout>
      <c:overlay val="0"/>
      <c:txPr>
        <a:bodyPr/>
        <a:lstStyle/>
        <a:p>
          <a:pPr>
            <a:defRPr sz="1600"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07820611904444E-2"/>
          <c:y val="6.5770306068916831E-2"/>
          <c:w val="0.8651162790697674"/>
          <c:h val="0.716763005780346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Distribution</c:v>
                </c:pt>
              </c:strCache>
            </c:strRef>
          </c:tx>
          <c:spPr>
            <a:solidFill>
              <a:schemeClr val="accent1"/>
            </a:solidFill>
            <a:ln w="26217">
              <a:noFill/>
            </a:ln>
          </c:spPr>
          <c:explosion val="25"/>
          <c:dPt>
            <c:idx val="0"/>
            <c:bubble3D val="0"/>
            <c:spPr>
              <a:solidFill>
                <a:srgbClr val="FFFF00"/>
              </a:solidFill>
              <a:ln w="26217">
                <a:noFill/>
              </a:ln>
            </c:spPr>
          </c:dPt>
          <c:dPt>
            <c:idx val="1"/>
            <c:bubble3D val="0"/>
            <c:spPr>
              <a:solidFill>
                <a:srgbClr val="3366FF"/>
              </a:solidFill>
              <a:ln w="26217">
                <a:noFill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26217">
                <a:noFill/>
              </a:ln>
            </c:spPr>
          </c:dPt>
          <c:dLbls>
            <c:dLbl>
              <c:idx val="0"/>
              <c:layout>
                <c:manualLayout>
                  <c:x val="6.0826627336004122E-2"/>
                  <c:y val="0.136801541425818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461799380474483"/>
                  <c:y val="-0.264439467281246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4111927890849778E-2"/>
                  <c:y val="7.89980732177271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6217">
                <a:noFill/>
              </a:ln>
            </c:spPr>
            <c:txPr>
              <a:bodyPr/>
              <a:lstStyle/>
              <a:p>
                <a:pPr>
                  <a:defRPr sz="178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Unidentified</c:v>
                </c:pt>
                <c:pt idx="1">
                  <c:v>Identified</c:v>
                </c:pt>
                <c:pt idx="2">
                  <c:v>Other</c:v>
                </c:pt>
              </c:strCache>
            </c:strRef>
          </c:cat>
          <c:val>
            <c:numRef>
              <c:f>Sheet1!$B$2:$D$2</c:f>
              <c:numCache>
                <c:formatCode>#,##0.00</c:formatCode>
                <c:ptCount val="3"/>
                <c:pt idx="0">
                  <c:v>9.0000000000000066E-2</c:v>
                </c:pt>
                <c:pt idx="1">
                  <c:v>0.89000000000000312</c:v>
                </c:pt>
                <c:pt idx="2">
                  <c:v>2.0000000000000052E-2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10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310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3109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6217">
                <a:noFill/>
              </a:ln>
            </c:spPr>
            <c:txPr>
              <a:bodyPr/>
              <a:lstStyle/>
              <a:p>
                <a:pPr>
                  <a:defRPr sz="7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Unidentified</c:v>
                </c:pt>
                <c:pt idx="1">
                  <c:v>Identified</c:v>
                </c:pt>
                <c:pt idx="2">
                  <c:v>Other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10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310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3109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6217">
                <a:noFill/>
              </a:ln>
            </c:spPr>
            <c:txPr>
              <a:bodyPr/>
              <a:lstStyle/>
              <a:p>
                <a:pPr>
                  <a:defRPr sz="7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Unidentified</c:v>
                </c:pt>
                <c:pt idx="1">
                  <c:v>Identified</c:v>
                </c:pt>
                <c:pt idx="2">
                  <c:v>Other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621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3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3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3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2507823026105345"/>
          <c:w val="0.93527461558626124"/>
          <c:h val="0.17436413314032825"/>
        </c:manualLayout>
      </c:layout>
      <c:overlay val="0"/>
      <c:spPr>
        <a:noFill/>
        <a:ln w="26217">
          <a:noFill/>
        </a:ln>
      </c:spPr>
      <c:txPr>
        <a:bodyPr/>
        <a:lstStyle/>
        <a:p>
          <a:pPr>
            <a:defRPr sz="163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42" b="1" i="0" u="none" strike="noStrik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baseline="0" dirty="0" smtClean="0">
                <a:solidFill>
                  <a:schemeClr val="tx1"/>
                </a:solidFill>
              </a:rPr>
              <a:t>2010 </a:t>
            </a:r>
            <a:r>
              <a:rPr lang="en-US" baseline="0" dirty="0">
                <a:solidFill>
                  <a:schemeClr val="tx1"/>
                </a:solidFill>
              </a:rPr>
              <a:t>Export Value and Number of Exporters
by Employee Sizes</a:t>
            </a:r>
          </a:p>
        </c:rich>
      </c:tx>
      <c:layout>
        <c:manualLayout>
          <c:xMode val="edge"/>
          <c:yMode val="edge"/>
          <c:x val="0.16184622955784544"/>
          <c:y val="0"/>
        </c:manualLayout>
      </c:layout>
      <c:overlay val="0"/>
      <c:spPr>
        <a:noFill/>
        <a:ln w="2847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244897959183668"/>
          <c:y val="0.22670025188917156"/>
          <c:w val="0.54421768707482998"/>
          <c:h val="0.74307304785894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Small (0-99)</c:v>
                </c:pt>
              </c:strCache>
            </c:strRef>
          </c:tx>
          <c:spPr>
            <a:solidFill>
              <a:srgbClr val="00CCFF"/>
            </a:solidFill>
            <a:ln w="1423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8.7528512968690561E-2"/>
                  <c:y val="-8.39820854924547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724873334787546E-2"/>
                  <c:y val="-1.0860359073361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8478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1">
                  <c:v>Known Export Value</c:v>
                </c:pt>
                <c:pt idx="3">
                  <c:v>Number of Identified Exporters</c:v>
                </c:pt>
                <c:pt idx="4">
                  <c:v>  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5"/>
                <c:pt idx="1">
                  <c:v>0.23600000000000004</c:v>
                </c:pt>
                <c:pt idx="3">
                  <c:v>0.91700000000000004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Medium (100-499)</c:v>
                </c:pt>
              </c:strCache>
            </c:strRef>
          </c:tx>
          <c:spPr>
            <a:solidFill>
              <a:srgbClr val="FFFF00"/>
            </a:solidFill>
            <a:ln w="1423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8.1685020917156348E-2"/>
                  <c:y val="-1.224410528159754E-2"/>
                </c:manualLayout>
              </c:layout>
              <c:numFmt formatCode="0%" sourceLinked="0"/>
              <c:spPr>
                <a:noFill/>
                <a:ln w="28478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38293196945729E-2"/>
                  <c:y val="1.325982380145246E-2"/>
                </c:manualLayout>
              </c:layout>
              <c:numFmt formatCode="0%" sourceLinked="0"/>
              <c:spPr>
                <a:noFill/>
                <a:ln w="28478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78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1">
                  <c:v>Known Export Value</c:v>
                </c:pt>
                <c:pt idx="3">
                  <c:v>Number of Identified Exporters</c:v>
                </c:pt>
                <c:pt idx="4">
                  <c:v>  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5"/>
                <c:pt idx="1">
                  <c:v>9.2000000000000026E-2</c:v>
                </c:pt>
                <c:pt idx="3">
                  <c:v>5.9000000000000434E-2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Large (500 or More)</c:v>
                </c:pt>
              </c:strCache>
            </c:strRef>
          </c:tx>
          <c:spPr>
            <a:solidFill>
              <a:srgbClr val="FF0000"/>
            </a:solidFill>
            <a:ln w="1423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8.9457586598667746E-2"/>
                  <c:y val="-1.2136455741210302E-2"/>
                </c:manualLayout>
              </c:layout>
              <c:numFmt formatCode="0%" sourceLinked="0"/>
              <c:spPr>
                <a:noFill/>
                <a:ln w="28478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755712268707527E-2"/>
                  <c:y val="-1.6292512427377861E-2"/>
                </c:manualLayout>
              </c:layout>
              <c:numFmt formatCode="0%" sourceLinked="0"/>
              <c:spPr>
                <a:noFill/>
                <a:ln w="28478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78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1">
                  <c:v>Known Export Value</c:v>
                </c:pt>
                <c:pt idx="3">
                  <c:v>Number of Identified Exporters</c:v>
                </c:pt>
                <c:pt idx="4">
                  <c:v>  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5"/>
                <c:pt idx="1">
                  <c:v>0.67200000000001192</c:v>
                </c:pt>
                <c:pt idx="3">
                  <c:v>2.4E-2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8241536"/>
        <c:axId val="418259712"/>
      </c:barChart>
      <c:catAx>
        <c:axId val="41824153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42718">
            <a:solidFill>
              <a:srgbClr val="000000"/>
            </a:solidFill>
            <a:prstDash val="solid"/>
          </a:ln>
        </c:spPr>
        <c:crossAx val="418259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8259712"/>
        <c:scaling>
          <c:orientation val="minMax"/>
        </c:scaling>
        <c:delete val="0"/>
        <c:axPos val="l"/>
        <c:numFmt formatCode="0%" sourceLinked="0"/>
        <c:majorTickMark val="in"/>
        <c:minorTickMark val="none"/>
        <c:tickLblPos val="nextTo"/>
        <c:spPr>
          <a:ln w="142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8241536"/>
        <c:crosses val="autoZero"/>
        <c:crossBetween val="between"/>
        <c:majorUnit val="0.2"/>
      </c:valAx>
      <c:spPr>
        <a:noFill/>
        <a:ln w="2847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6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36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36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871428750832065"/>
          <c:y val="0.68090669090030653"/>
          <c:w val="0.25442176870748834"/>
          <c:h val="0.19899244332494032"/>
        </c:manualLayout>
      </c:layout>
      <c:overlay val="0"/>
      <c:spPr>
        <a:noFill/>
        <a:ln w="28478">
          <a:noFill/>
        </a:ln>
      </c:spPr>
      <c:txPr>
        <a:bodyPr/>
        <a:lstStyle/>
        <a:p>
          <a:pPr>
            <a:defRPr sz="1441" b="1" i="0" u="none" strike="noStrike" baseline="0">
              <a:solidFill>
                <a:srgbClr val="FFFFFF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65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086298707853827"/>
          <c:y val="9.951175180727781E-2"/>
          <c:w val="0.77714653092605845"/>
          <c:h val="0.538740445811565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 of Known Export Value</c:v>
                </c:pt>
              </c:strCache>
            </c:strRef>
          </c:tx>
          <c:spPr>
            <a:solidFill>
              <a:srgbClr val="FF0000"/>
            </a:solidFill>
            <a:ln w="142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7350090854027866E-3"/>
                  <c:y val="4.4655048312866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432768019382434E-3"/>
                  <c:y val="-6.7973913233146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59689865220336E-4"/>
                  <c:y val="-2.539870755893965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87279205016231E-3"/>
                  <c:y val="4.3273972521252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465955592323534E-3"/>
                  <c:y val="2.7640154902571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793243685768521E-2"/>
                  <c:y val="-2.0582292486670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7961336563700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65">
                <a:noFill/>
              </a:ln>
            </c:spPr>
            <c:txPr>
              <a:bodyPr/>
              <a:lstStyle/>
              <a:p>
                <a:pPr>
                  <a:defRPr sz="13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Top 4</c:v>
                </c:pt>
                <c:pt idx="1">
                  <c:v>Top 8</c:v>
                </c:pt>
                <c:pt idx="2">
                  <c:v>Top 20</c:v>
                </c:pt>
                <c:pt idx="3">
                  <c:v>Top 50</c:v>
                </c:pt>
                <c:pt idx="4">
                  <c:v>Top 100</c:v>
                </c:pt>
                <c:pt idx="5">
                  <c:v>Top 250</c:v>
                </c:pt>
                <c:pt idx="6">
                  <c:v>Top 500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0.06</c:v>
                </c:pt>
                <c:pt idx="1">
                  <c:v>9.8000000000000004E-2</c:v>
                </c:pt>
                <c:pt idx="2">
                  <c:v>0.17499999999999999</c:v>
                </c:pt>
                <c:pt idx="3">
                  <c:v>0.28999999999999998</c:v>
                </c:pt>
                <c:pt idx="4">
                  <c:v>0.377</c:v>
                </c:pt>
                <c:pt idx="5">
                  <c:v>0.5</c:v>
                </c:pt>
                <c:pt idx="6">
                  <c:v>0.59599999999999997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0813440"/>
        <c:axId val="420815616"/>
        <c:axId val="0"/>
      </c:bar3DChart>
      <c:catAx>
        <c:axId val="420813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aseline="0" dirty="0" smtClean="0">
                    <a:solidFill>
                      <a:schemeClr val="tx1"/>
                    </a:solidFill>
                  </a:rPr>
                  <a:t>Companies</a:t>
                </a:r>
                <a:endParaRPr lang="en-US" baseline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892336343093984"/>
              <c:y val="0.80895966316090884"/>
            </c:manualLayout>
          </c:layout>
          <c:overlay val="0"/>
          <c:spPr>
            <a:noFill/>
            <a:ln w="28565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5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0815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0815616"/>
        <c:scaling>
          <c:orientation val="minMax"/>
        </c:scaling>
        <c:delete val="0"/>
        <c:axPos val="l"/>
        <c:majorGridlines>
          <c:spPr>
            <a:ln w="3571">
              <a:solidFill>
                <a:schemeClr val="tx1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5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0813440"/>
        <c:crosses val="autoZero"/>
        <c:crossBetween val="between"/>
      </c:valAx>
      <c:spPr>
        <a:noFill/>
        <a:ln w="285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9387303149811"/>
          <c:y val="9.1807490409852768E-2"/>
          <c:w val="0.65889558727035125"/>
          <c:h val="0.81094841510195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Import Value</c:v>
                </c:pt>
              </c:strCache>
            </c:strRef>
          </c:tx>
          <c:spPr>
            <a:ln>
              <a:noFill/>
            </a:ln>
          </c:spPr>
          <c:explosion val="25"/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0.13235666830708667"/>
                  <c:y val="-0.2802349586109428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86.3%</a:t>
                    </a:r>
                    <a:endParaRPr lang="en-US" dirty="0"/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5111958661417325E-2"/>
                  <c:y val="0.114943468604884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10.1%</a:t>
                    </a:r>
                    <a:endParaRPr lang="en-US" dirty="0"/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3.8%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Identified</c:v>
                </c:pt>
                <c:pt idx="1">
                  <c:v>Unidentified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1350406</c:v>
                </c:pt>
                <c:pt idx="1">
                  <c:v>156033</c:v>
                </c:pt>
                <c:pt idx="2">
                  <c:v>53186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7"/>
      </c:pieChart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35183102112589"/>
          <c:y val="4.9198717948720348E-2"/>
          <c:w val="0.59574490688663917"/>
          <c:h val="0.79956188168786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4</c:v>
                </c:pt>
              </c:strCache>
            </c:strRef>
          </c:tx>
          <c:spPr>
            <a:solidFill>
              <a:srgbClr val="33997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Percent of Known Import Value</c:v>
                </c:pt>
                <c:pt idx="1">
                  <c:v>Percent of Known Export Value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7.5999999999999998E-2</c:v>
                </c:pt>
                <c:pt idx="1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 8</c:v>
                </c:pt>
              </c:strCache>
            </c:strRef>
          </c:tx>
          <c:spPr>
            <a:solidFill>
              <a:srgbClr val="32B2B8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Percent of Known Import Value</c:v>
                </c:pt>
                <c:pt idx="1">
                  <c:v>Percent of Known Export Value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0.13200000000000001</c:v>
                </c:pt>
                <c:pt idx="1">
                  <c:v>9.8000000000000004E-2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Top 20</c:v>
                </c:pt>
              </c:strCache>
            </c:strRef>
          </c:tx>
          <c:spPr>
            <a:solidFill>
              <a:srgbClr val="2189C9"/>
            </a:solidFill>
            <a:ln w="3175"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Percent of Known Import Value</c:v>
                </c:pt>
                <c:pt idx="1">
                  <c:v>Percent of Known Export Value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>
                  <c:v>0.247</c:v>
                </c:pt>
                <c:pt idx="1">
                  <c:v>0.17499999999999999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Top 50</c:v>
                </c:pt>
              </c:strCache>
            </c:strRef>
          </c:tx>
          <c:spPr>
            <a:solidFill>
              <a:srgbClr val="532DBD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Percent of Known Import Value</c:v>
                </c:pt>
                <c:pt idx="1">
                  <c:v>Percent of Known Export Value</c:v>
                </c:pt>
              </c:strCache>
            </c:strRef>
          </c:cat>
          <c:val>
            <c:numRef>
              <c:f>Sheet1!$E$2:$E$3</c:f>
              <c:numCache>
                <c:formatCode>0.00%</c:formatCode>
                <c:ptCount val="2"/>
                <c:pt idx="0">
                  <c:v>0.38300000000000001</c:v>
                </c:pt>
                <c:pt idx="1">
                  <c:v>0.28999999999999998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Top 100</c:v>
                </c:pt>
              </c:strCache>
            </c:strRef>
          </c:tx>
          <c:spPr>
            <a:solidFill>
              <a:srgbClr val="A335B5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Percent of Known Import Value</c:v>
                </c:pt>
                <c:pt idx="1">
                  <c:v>Percent of Known Export Value</c:v>
                </c:pt>
              </c:strCache>
            </c:strRef>
          </c:cat>
          <c:val>
            <c:numRef>
              <c:f>Sheet1!$F$2:$F$3</c:f>
              <c:numCache>
                <c:formatCode>0.00%</c:formatCode>
                <c:ptCount val="2"/>
                <c:pt idx="0">
                  <c:v>0.48099999999999998</c:v>
                </c:pt>
                <c:pt idx="1">
                  <c:v>0.377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Top 250</c:v>
                </c:pt>
              </c:strCache>
            </c:strRef>
          </c:tx>
          <c:spPr>
            <a:solidFill>
              <a:srgbClr val="A7434D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Percent of Known Import Value</c:v>
                </c:pt>
                <c:pt idx="1">
                  <c:v>Percent of Known Export Value</c:v>
                </c:pt>
              </c:strCache>
            </c:strRef>
          </c:cat>
          <c:val>
            <c:numRef>
              <c:f>Sheet1!$G$2:$G$3</c:f>
              <c:numCache>
                <c:formatCode>0.00%</c:formatCode>
                <c:ptCount val="2"/>
                <c:pt idx="0">
                  <c:v>0.60299999999999998</c:v>
                </c:pt>
                <c:pt idx="1">
                  <c:v>0.5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Top 500</c:v>
                </c:pt>
              </c:strCache>
            </c:strRef>
          </c:tx>
          <c:spPr>
            <a:solidFill>
              <a:srgbClr val="B0541C"/>
            </a:solidFill>
            <a:ln w="6350">
              <a:solidFill>
                <a:srgbClr val="000000"/>
              </a:solidFill>
              <a:round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Percent of Known Import Value</c:v>
                </c:pt>
                <c:pt idx="1">
                  <c:v>Percent of Known Export Value</c:v>
                </c:pt>
              </c:strCache>
            </c:strRef>
          </c:cat>
          <c:val>
            <c:numRef>
              <c:f>Sheet1!$H$2:$H$3</c:f>
              <c:numCache>
                <c:formatCode>0.00%</c:formatCode>
                <c:ptCount val="2"/>
                <c:pt idx="0">
                  <c:v>0.68200000000000005</c:v>
                </c:pt>
                <c:pt idx="1">
                  <c:v>0.59599999999999997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1"/>
        <c:overlap val="-32"/>
        <c:axId val="421203968"/>
        <c:axId val="421205504"/>
      </c:barChart>
      <c:catAx>
        <c:axId val="421203968"/>
        <c:scaling>
          <c:orientation val="minMax"/>
        </c:scaling>
        <c:delete val="1"/>
        <c:axPos val="b"/>
        <c:majorTickMark val="out"/>
        <c:minorTickMark val="none"/>
        <c:tickLblPos val="none"/>
        <c:crossAx val="421205504"/>
        <c:crosses val="autoZero"/>
        <c:auto val="1"/>
        <c:lblAlgn val="ctr"/>
        <c:lblOffset val="100"/>
        <c:noMultiLvlLbl val="0"/>
      </c:catAx>
      <c:valAx>
        <c:axId val="4212055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21203968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84620459942507265"/>
          <c:y val="0.17726706036745843"/>
          <c:w val="0.12544844394450694"/>
          <c:h val="0.5911698537682790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Companies</c:v>
                </c:pt>
              </c:strCache>
            </c:strRef>
          </c:tx>
          <c:spPr>
            <a:solidFill>
              <a:srgbClr val="2189C9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Canada</c:v>
                </c:pt>
                <c:pt idx="1">
                  <c:v>Mexico</c:v>
                </c:pt>
                <c:pt idx="2">
                  <c:v>China</c:v>
                </c:pt>
                <c:pt idx="3">
                  <c:v>Japan</c:v>
                </c:pt>
                <c:pt idx="4">
                  <c:v>Germany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6439</c:v>
                </c:pt>
                <c:pt idx="1">
                  <c:v>5947</c:v>
                </c:pt>
                <c:pt idx="2">
                  <c:v>10998</c:v>
                </c:pt>
                <c:pt idx="3">
                  <c:v>4942</c:v>
                </c:pt>
                <c:pt idx="4">
                  <c:v>7449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190400"/>
        <c:axId val="4132007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Export Value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9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Canada</c:v>
                </c:pt>
                <c:pt idx="1">
                  <c:v>Mexico</c:v>
                </c:pt>
                <c:pt idx="2">
                  <c:v>China</c:v>
                </c:pt>
                <c:pt idx="3">
                  <c:v>Japan</c:v>
                </c:pt>
                <c:pt idx="4">
                  <c:v>Germany</c:v>
                </c:pt>
              </c:strCache>
            </c:strRef>
          </c:cat>
          <c:val>
            <c:numRef>
              <c:f>Sheet1!$C$2:$C$6</c:f>
              <c:numCache>
                <c:formatCode>"$"#,##0_);\("$"#,##0\)</c:formatCode>
                <c:ptCount val="5"/>
                <c:pt idx="0">
                  <c:v>134</c:v>
                </c:pt>
                <c:pt idx="1">
                  <c:v>116</c:v>
                </c:pt>
                <c:pt idx="2">
                  <c:v>60</c:v>
                </c:pt>
                <c:pt idx="3">
                  <c:v>40</c:v>
                </c:pt>
                <c:pt idx="4">
                  <c:v>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Import Value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9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Canada</c:v>
                </c:pt>
                <c:pt idx="1">
                  <c:v>Mexico</c:v>
                </c:pt>
                <c:pt idx="2">
                  <c:v>China</c:v>
                </c:pt>
                <c:pt idx="3">
                  <c:v>Japan</c:v>
                </c:pt>
                <c:pt idx="4">
                  <c:v>Germany</c:v>
                </c:pt>
              </c:strCache>
            </c:strRef>
          </c:cat>
          <c:val>
            <c:numRef>
              <c:f>Sheet1!$D$2:$D$6</c:f>
              <c:numCache>
                <c:formatCode>"$"#,##0_);\("$"#,##0\)</c:formatCode>
                <c:ptCount val="5"/>
                <c:pt idx="0">
                  <c:v>148</c:v>
                </c:pt>
                <c:pt idx="1">
                  <c:v>199</c:v>
                </c:pt>
                <c:pt idx="2">
                  <c:v>234</c:v>
                </c:pt>
                <c:pt idx="3">
                  <c:v>108</c:v>
                </c:pt>
                <c:pt idx="4">
                  <c:v>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203840"/>
        <c:axId val="413202304"/>
      </c:lineChart>
      <c:catAx>
        <c:axId val="41319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413200768"/>
        <c:crosses val="autoZero"/>
        <c:auto val="1"/>
        <c:lblAlgn val="ctr"/>
        <c:lblOffset val="100"/>
        <c:noMultiLvlLbl val="0"/>
      </c:catAx>
      <c:valAx>
        <c:axId val="4132007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13190400"/>
        <c:crosses val="autoZero"/>
        <c:crossBetween val="between"/>
      </c:valAx>
      <c:valAx>
        <c:axId val="413202304"/>
        <c:scaling>
          <c:orientation val="minMax"/>
        </c:scaling>
        <c:delete val="0"/>
        <c:axPos val="r"/>
        <c:numFmt formatCode="&quot;$&quot;#,##0_);\(&quot;$&quot;#,##0\)" sourceLinked="1"/>
        <c:majorTickMark val="out"/>
        <c:minorTickMark val="none"/>
        <c:tickLblPos val="nextTo"/>
        <c:crossAx val="413203840"/>
        <c:crosses val="max"/>
        <c:crossBetween val="between"/>
      </c:valAx>
      <c:catAx>
        <c:axId val="413203840"/>
        <c:scaling>
          <c:orientation val="minMax"/>
        </c:scaling>
        <c:delete val="1"/>
        <c:axPos val="b"/>
        <c:majorTickMark val="out"/>
        <c:minorTickMark val="none"/>
        <c:tickLblPos val="none"/>
        <c:crossAx val="41320230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Percent of Value</a:t>
            </a:r>
          </a:p>
        </c:rich>
      </c:tx>
      <c:layout>
        <c:manualLayout>
          <c:xMode val="edge"/>
          <c:yMode val="edge"/>
          <c:x val="0.54443744531933513"/>
          <c:y val="0.1018518518518518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/>
                      <a:t>83.1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/>
                      <a:t>12.3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/>
                      <a:t>0.3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/>
                      <a:t>0.4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/>
                      <a:t>3.4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800"/>
                      <a:t>0.5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Sheet1!$A$41:$A$46</c:f>
              <c:strCache>
                <c:ptCount val="6"/>
                <c:pt idx="0">
                  <c:v>ABI</c:v>
                </c:pt>
                <c:pt idx="1">
                  <c:v>E214</c:v>
                </c:pt>
                <c:pt idx="2">
                  <c:v>Paper</c:v>
                </c:pt>
                <c:pt idx="3">
                  <c:v>Canadian</c:v>
                </c:pt>
                <c:pt idx="4">
                  <c:v>ACE</c:v>
                </c:pt>
                <c:pt idx="5">
                  <c:v>Estimates</c:v>
                </c:pt>
              </c:strCache>
            </c:strRef>
          </c:cat>
          <c:val>
            <c:numRef>
              <c:f>Sheet1!$B$41:$B$46</c:f>
              <c:numCache>
                <c:formatCode>#,##0.0</c:formatCode>
                <c:ptCount val="6"/>
                <c:pt idx="0">
                  <c:v>83.1</c:v>
                </c:pt>
                <c:pt idx="1">
                  <c:v>12.31</c:v>
                </c:pt>
                <c:pt idx="2">
                  <c:v>0.3</c:v>
                </c:pt>
                <c:pt idx="3">
                  <c:v>0.4</c:v>
                </c:pt>
                <c:pt idx="4">
                  <c:v>3.4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Records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326334208224046E-2"/>
          <c:y val="0.23860673665791776"/>
          <c:w val="0.66212642169728864"/>
          <c:h val="0.64767096821230674"/>
        </c:manualLayout>
      </c:layout>
      <c:ofPieChart>
        <c:ofPieType val="bar"/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82247900262467588"/>
          <c:y val="0.35841776853365204"/>
          <c:w val="0.17543766404199546"/>
          <c:h val="0.38685930768088173"/>
        </c:manualLayout>
      </c:layout>
      <c:overlay val="0"/>
      <c:txPr>
        <a:bodyPr/>
        <a:lstStyle/>
        <a:p>
          <a:pPr>
            <a:defRPr sz="1600"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Number of Records</a:t>
            </a:r>
          </a:p>
        </c:rich>
      </c:tx>
      <c:layout>
        <c:manualLayout>
          <c:xMode val="edge"/>
          <c:yMode val="edge"/>
          <c:x val="0.36964588801399823"/>
          <c:y val="0.11574074074074074"/>
        </c:manualLayout>
      </c:layout>
      <c:overlay val="0"/>
    </c:title>
    <c:autoTitleDeleted val="0"/>
    <c:plotArea>
      <c:layout/>
      <c:ofPieChart>
        <c:ofPieType val="bar"/>
        <c:varyColors val="1"/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50"/>
        <c:secondPieSize val="75"/>
        <c:serLines/>
      </c:of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Number of Records</a:t>
            </a:r>
          </a:p>
        </c:rich>
      </c:tx>
      <c:layout>
        <c:manualLayout>
          <c:xMode val="edge"/>
          <c:yMode val="edge"/>
          <c:x val="0.45612264376043904"/>
          <c:y val="2.50000000000000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812802325329166"/>
          <c:y val="0.26229372343685464"/>
          <c:w val="0.53294613999696316"/>
          <c:h val="0.65468510598611718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ABI 4,912,750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279265091863518"/>
                  <c:y val="7.4195829687955669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E214 100,245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8770997375328085E-2"/>
                  <c:y val="1.9382473024205308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Canadian 49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8930225014008081E-2"/>
                  <c:y val="-7.3632116740124459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Paper 8,635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252101212067592"/>
                  <c:y val="-4.3130237651111222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ACE 268,607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0405327433244397"/>
                  <c:y val="4.6938976377952756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Estimates 208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Sheet1!$A$25:$A$30</c:f>
              <c:strCache>
                <c:ptCount val="6"/>
                <c:pt idx="0">
                  <c:v>ABI</c:v>
                </c:pt>
                <c:pt idx="1">
                  <c:v>E214</c:v>
                </c:pt>
                <c:pt idx="2">
                  <c:v>Paper</c:v>
                </c:pt>
                <c:pt idx="3">
                  <c:v>Canadian</c:v>
                </c:pt>
                <c:pt idx="4">
                  <c:v>ACE</c:v>
                </c:pt>
                <c:pt idx="5">
                  <c:v>Estimates</c:v>
                </c:pt>
              </c:strCache>
            </c:strRef>
          </c:cat>
          <c:val>
            <c:numRef>
              <c:f>Sheet1!$B$25:$B$30</c:f>
              <c:numCache>
                <c:formatCode>#,##0</c:formatCode>
                <c:ptCount val="6"/>
                <c:pt idx="0">
                  <c:v>4912750</c:v>
                </c:pt>
                <c:pt idx="1">
                  <c:v>100245</c:v>
                </c:pt>
                <c:pt idx="2">
                  <c:v>8635</c:v>
                </c:pt>
                <c:pt idx="3">
                  <c:v>49</c:v>
                </c:pt>
                <c:pt idx="4">
                  <c:v>268607</c:v>
                </c:pt>
                <c:pt idx="5">
                  <c:v>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 dirty="0" smtClean="0"/>
              <a:t>Percent </a:t>
            </a:r>
            <a:r>
              <a:rPr lang="en-US" sz="2000" baseline="0" dirty="0"/>
              <a:t>of Value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346905863571199"/>
          <c:y val="0.38100668098306117"/>
          <c:w val="0.15500013529236781"/>
          <c:h val="0.34700190885230281"/>
        </c:manualLayout>
      </c:layout>
      <c:overlay val="0"/>
      <c:txPr>
        <a:bodyPr/>
        <a:lstStyle/>
        <a:p>
          <a:pPr>
            <a:defRPr sz="1600"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Percent of Value</a:t>
            </a:r>
          </a:p>
        </c:rich>
      </c:tx>
      <c:layout>
        <c:manualLayout>
          <c:xMode val="edge"/>
          <c:yMode val="edge"/>
          <c:x val="0.42149822586207897"/>
          <c:y val="1.251330070227705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057247966954951"/>
          <c:y val="0.19519968787685324"/>
          <c:w val="0.40825502344993764"/>
          <c:h val="0.67306909271476201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/>
                      <a:t>80.1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5187226596675418E-2"/>
                  <c:y val="0.10444371536891221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18.0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/>
                      <a:t>1.9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[Book2]Sheet1!$A$1:$A$3</c:f>
              <c:strCache>
                <c:ptCount val="3"/>
                <c:pt idx="0">
                  <c:v>AES</c:v>
                </c:pt>
                <c:pt idx="1">
                  <c:v>Canada</c:v>
                </c:pt>
                <c:pt idx="2">
                  <c:v>Estimates</c:v>
                </c:pt>
              </c:strCache>
            </c:strRef>
          </c:cat>
          <c:val>
            <c:numRef>
              <c:f>[Book2]Sheet1!$B$1:$B$3</c:f>
              <c:numCache>
                <c:formatCode>General</c:formatCode>
                <c:ptCount val="3"/>
                <c:pt idx="0">
                  <c:v>80.099999999999994</c:v>
                </c:pt>
                <c:pt idx="1">
                  <c:v>18</c:v>
                </c:pt>
                <c:pt idx="2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 dirty="0" smtClean="0"/>
              <a:t>Number </a:t>
            </a:r>
            <a:r>
              <a:rPr lang="en-US" sz="2000" baseline="0" dirty="0"/>
              <a:t>of </a:t>
            </a:r>
            <a:r>
              <a:rPr lang="en-US" sz="2000" baseline="0" dirty="0" smtClean="0"/>
              <a:t>Records</a:t>
            </a:r>
            <a:endParaRPr lang="en-US" sz="2000" baseline="0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1029717118693456"/>
          <c:y val="0.30885624873813849"/>
          <c:w val="0.17859171770195392"/>
          <c:h val="0.32772032101756687"/>
        </c:manualLayout>
      </c:layout>
      <c:overlay val="0"/>
      <c:txPr>
        <a:bodyPr/>
        <a:lstStyle/>
        <a:p>
          <a:pPr>
            <a:defRPr sz="1600"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Number of Records</a:t>
            </a:r>
          </a:p>
        </c:rich>
      </c:tx>
      <c:layout>
        <c:manualLayout>
          <c:xMode val="edge"/>
          <c:yMode val="edge"/>
          <c:x val="0.3363125546806649"/>
          <c:y val="4.166666666666666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/>
                      <a:t>2,232,252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/>
                      <a:t>1,034,787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/>
                      <a:t>222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Sheet2!$B$32:$B$34</c:f>
              <c:strCache>
                <c:ptCount val="3"/>
                <c:pt idx="0">
                  <c:v>AES</c:v>
                </c:pt>
                <c:pt idx="1">
                  <c:v>Canada</c:v>
                </c:pt>
                <c:pt idx="2">
                  <c:v>Estimates</c:v>
                </c:pt>
              </c:strCache>
            </c:strRef>
          </c:cat>
          <c:val>
            <c:numRef>
              <c:f>Sheet2!$C$32:$C$34</c:f>
              <c:numCache>
                <c:formatCode>General</c:formatCode>
                <c:ptCount val="3"/>
                <c:pt idx="0">
                  <c:v>2232252</c:v>
                </c:pt>
                <c:pt idx="1">
                  <c:v>1034787</c:v>
                </c:pt>
                <c:pt idx="2">
                  <c:v>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0.02857</cdr:x>
      <cdr:y>0.69231</cdr:y>
    </cdr:from>
    <cdr:to>
      <cdr:x>0.34286</cdr:x>
      <cdr:y>0.75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2743200"/>
          <a:ext cx="2514634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% of Known Value</a:t>
          </a:r>
        </a:p>
      </cdr:txBody>
    </cdr:sp>
  </cdr:relSizeAnchor>
  <cdr:relSizeAnchor xmlns:cdr="http://schemas.openxmlformats.org/drawingml/2006/chartDrawing">
    <cdr:from>
      <cdr:x>0.29524</cdr:x>
      <cdr:y>0.86538</cdr:y>
    </cdr:from>
    <cdr:to>
      <cdr:x>0.40952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2200" y="342900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0.31429</cdr:x>
      <cdr:y>0.85714</cdr:y>
    </cdr:from>
    <cdr:to>
      <cdr:x>0.44762</cdr:x>
      <cdr:y>0.97253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14600" y="3657600"/>
          <a:ext cx="1066800" cy="492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Importers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0.61905</cdr:x>
      <cdr:y>0.85714</cdr:y>
    </cdr:from>
    <cdr:to>
      <cdr:x>0.75238</cdr:x>
      <cdr:y>0.97253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953000" y="3657600"/>
          <a:ext cx="1066800" cy="492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dirty="0" smtClean="0"/>
            <a:t>Exporters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0E2A4-9EFD-4D09-BF01-E99F4C63300D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7E846-0ADD-4A2D-B500-7630AA09A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5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9C8F1D-E8E2-47D9-82BC-D448D6D1168B}" type="datetimeFigureOut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CA5EEF-F157-4AF0-8ED5-E2501ACF3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265BB9-6C68-419B-A478-371C4813197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B0BEE0-1D74-45C9-A851-AB7785D1832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F171D3A7-447E-4977-992C-D648555A5BDE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3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1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ABD9965D-12D8-4BCF-AE09-171039506611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3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2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b="1" dirty="0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5AAF8DDD-B400-427A-8164-54766BC9C158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3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3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75E8FBA7-2281-476D-AD3B-742E3FA1B44C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3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4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b="1" dirty="0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AF77A084-1CF2-4987-B934-BE5C605DB195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3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5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990" y="3327506"/>
            <a:ext cx="7867509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E549CB84-34D7-4C5B-A3D1-7D110EFD85E8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3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6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991" y="3327506"/>
            <a:ext cx="776852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b="1" dirty="0" smtClean="0">
              <a:solidFill>
                <a:srgbClr val="FA061D"/>
              </a:solidFill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9A847254-54F3-4319-8E5B-277360FDBA90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3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b="1" dirty="0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3C100AA5-C9B7-46A0-9828-76293E85C3F2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3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8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6735" y="3271520"/>
            <a:ext cx="6817360" cy="315589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200" dirty="0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2772C932-7977-4A0E-AA87-03637030E82B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3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326" indent="-231326" eaLnBrk="1" hangingPunct="1">
              <a:spcBef>
                <a:spcPct val="0"/>
              </a:spcBef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11BC36DC-87E2-43B2-808D-F135FCC290A3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4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0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73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4BDD82-6BCC-4DDF-A21C-D75CB25258C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7AA094FC-2A4D-4E05-93EA-E5579C7975DC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4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1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307235D4-8CD8-479C-8654-79B1EE088D30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1AD85545-1B98-4339-9003-64CC80E055E9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423E8B7E-E069-44B5-AE76-4532BDDC044B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85CACE91-D5D0-46CF-B353-6257EBA49DA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BFD91D3C-2E15-4286-9CEE-6DCA95E2D1E7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7314B2DB-5149-49F0-A1C1-1F7BC59B6CA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BA52F56D-2058-4AAB-A745-F13CC05D5BC0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C2AC8471-9348-497F-9356-B43296A6D98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684629D7-D1EE-4ED8-B422-7CBED58B2CD9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6890E2-7BBC-4474-9A23-522237B3E50F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421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3A60CED1-AF06-45EC-BCD6-101F07E32532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DA90921C-2E55-4E70-8C77-418B94484A09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36DD004F-8811-4935-B746-8A066BE1635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71963CE6-20DA-4F1F-BC58-76DF96835260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130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16D6A5EA-770D-4381-B929-DEFBEE7F421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9A4E6A7D-9817-4B48-9488-964D85777916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265F4C2C-0629-40BD-B07E-822BF8A7F616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1pPr>
            <a:lvl2pPr marL="716069" indent="-275412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2pPr>
            <a:lvl3pPr marL="1101645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3pPr>
            <a:lvl4pPr marL="154230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4pPr>
            <a:lvl5pPr marL="1982962" indent="-220329" defTabSz="931808" eaLnBrk="0" hangingPunct="0">
              <a:defRPr sz="4300">
                <a:solidFill>
                  <a:schemeClr val="tx2"/>
                </a:solidFill>
                <a:latin typeface="Arial" charset="0"/>
              </a:defRPr>
            </a:lvl5pPr>
            <a:lvl6pPr marL="2423619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6pPr>
            <a:lvl7pPr marL="2864277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7pPr>
            <a:lvl8pPr marL="3304934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8pPr>
            <a:lvl9pPr marL="3745593" indent="-220329" defTabSz="931808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A6600CF9-22AF-4258-AD29-9C7989772C09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EB0E9B-31ED-43B4-A5EA-8881E20905E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C6449D-1400-4222-85E1-86C95A9FA93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425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4260" name="Rectangle 2051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C964AA-FE2B-441F-BDF6-0E0BCAC3460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52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523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2EC1B-9639-4185-B95A-7D4FDEBFC5A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5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04A3A-C92D-45E7-B131-BD8CD1DE0E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3BFB1-A855-4C46-A8C7-EC261D1C8AC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7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420C8-DA54-4A24-A0D7-F55D6FDE360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B348C1-5CA1-45C9-B111-F5F7D184F0F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9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26E3E-BABF-450A-8060-6BE422E3BCB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1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590EB-2AC7-4622-A991-E511FB7E2A6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2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21F70-3352-4E84-B3CC-C182EFB302E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3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F4924-B1D1-4554-BAD9-C90B5540C2A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4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B1D71-5F88-48C7-80F4-825537C7F5E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5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41B5DF-BA46-4173-A257-BAEEA4ADC4F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62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626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D39C86-B162-4026-A463-9E5410A2E6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6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AE6E40-046E-4F7B-B16E-472A299F481E}" type="slidenum">
              <a:rPr lang="en-US" sz="1200" smtClean="0"/>
              <a:pPr eaLnBrk="1" hangingPunct="1"/>
              <a:t>153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BF2F8D-56BA-4F08-A26B-1775022364D4}" type="slidenum">
              <a:rPr lang="en-US" sz="1200" smtClean="0"/>
              <a:pPr eaLnBrk="1" hangingPunct="1"/>
              <a:t>154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sz="1400" dirty="0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8A01AE-AA76-4779-889B-3064E6262DB1}" type="slidenum">
              <a:rPr lang="en-US" sz="1200" smtClean="0"/>
              <a:pPr eaLnBrk="1" hangingPunct="1"/>
              <a:t>155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89A857-8BC9-4406-A12F-9EF661E7DD45}" type="slidenum">
              <a:rPr lang="en-US" sz="1200" smtClean="0"/>
              <a:pPr eaLnBrk="1" hangingPunct="1"/>
              <a:t>156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Tx/>
              <a:buNone/>
            </a:pPr>
            <a:endParaRPr lang="en-US" sz="1400" dirty="0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2BAB35-0D44-437E-ADB6-5B15D4733483}" type="slidenum">
              <a:rPr lang="en-US" sz="1200" smtClean="0"/>
              <a:pPr eaLnBrk="1" hangingPunct="1"/>
              <a:t>157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2F95B-3293-41D0-88F9-FE2FE05E70C8}" type="slidenum">
              <a:rPr lang="en-US" sz="1200" smtClean="0"/>
              <a:pPr eaLnBrk="1" hangingPunct="1"/>
              <a:t>158</a:t>
            </a:fld>
            <a:endParaRPr 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D7223-993A-424F-8CFF-A94D6A157EFA}" type="slidenum">
              <a:rPr lang="en-US" sz="1200" smtClean="0"/>
              <a:pPr eaLnBrk="1" hangingPunct="1"/>
              <a:t>159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A69041-88C8-432B-AAD4-CE71AF59E53A}" type="slidenum">
              <a:rPr lang="en-US" sz="1200" smtClean="0"/>
              <a:pPr eaLnBrk="1" hangingPunct="1"/>
              <a:t>160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sz="1400" dirty="0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84039-8F09-43D9-86B7-FEA72130F6DF}" type="slidenum">
              <a:rPr lang="en-US" sz="1200" smtClean="0"/>
              <a:pPr eaLnBrk="1" hangingPunct="1"/>
              <a:t>161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941B1F-B352-4A38-A42D-937FF6636FBB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72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28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8EB19F-BB0D-45C2-AFE0-7C403768E656}" type="slidenum">
              <a:rPr lang="en-US" sz="1200" smtClean="0"/>
              <a:pPr eaLnBrk="1" hangingPunct="1"/>
              <a:t>162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000" dirty="0" smtClean="0"/>
          </a:p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7C821F-A286-42DC-9F9D-2FD58D31FB38}" type="slidenum">
              <a:rPr lang="en-US" sz="1200" smtClean="0"/>
              <a:pPr eaLnBrk="1" hangingPunct="1"/>
              <a:t>163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00CE4E-811E-40DF-AE7C-78A226F0195E}" type="slidenum">
              <a:rPr lang="en-US" sz="1200" smtClean="0"/>
              <a:pPr eaLnBrk="1" hangingPunct="1"/>
              <a:t>164</a:t>
            </a:fld>
            <a:endParaRPr lang="en-US" sz="1200" smtClean="0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2696D2-40A6-4B10-85B7-26A5D5949B63}" type="slidenum">
              <a:rPr lang="en-US" sz="1200" smtClean="0"/>
              <a:pPr eaLnBrk="1" hangingPunct="1"/>
              <a:t>165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E37491-56C7-48A0-A161-62149718D2C6}" type="slidenum">
              <a:rPr lang="en-US" sz="1200" smtClean="0"/>
              <a:pPr eaLnBrk="1" hangingPunct="1"/>
              <a:t>166</a:t>
            </a:fld>
            <a:endParaRPr 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 smtClean="0"/>
              <a:t>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A93E17-B12F-4D59-AE33-9FA023D0CC7C}" type="slidenum">
              <a:rPr lang="en-US" sz="1200" smtClean="0"/>
              <a:pPr eaLnBrk="1" hangingPunct="1"/>
              <a:t>167</a:t>
            </a:fld>
            <a:endParaRPr lang="en-US" sz="1200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6ABB63-CAD6-47AD-B305-73BB7FC149A7}" type="slidenum">
              <a:rPr lang="en-US" sz="1200" smtClean="0"/>
              <a:pPr eaLnBrk="1" hangingPunct="1"/>
              <a:t>168</a:t>
            </a:fld>
            <a:endParaRPr 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5130BF-9138-40FB-B1E2-E6B9F82385FF}" type="slidenum">
              <a:rPr lang="en-US" sz="1200" smtClean="0"/>
              <a:pPr eaLnBrk="1" hangingPunct="1"/>
              <a:t>169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504FF5-0E2F-4459-9559-4F40B19EC3BA}" type="slidenum">
              <a:rPr lang="en-US" sz="1200" smtClean="0"/>
              <a:pPr eaLnBrk="1" hangingPunct="1"/>
              <a:t>170</a:t>
            </a:fld>
            <a:endParaRPr lang="en-US" sz="1200" smtClean="0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67A42B-2698-4D45-B47B-440DAE873372}" type="slidenum">
              <a:rPr lang="en-US" sz="1200" smtClean="0"/>
              <a:pPr eaLnBrk="1" hangingPunct="1"/>
              <a:t>171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BAD1EE-8275-475C-8B50-FFB0AB77E8A9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83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830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04DAC8-2815-41D2-8745-6B25D3E244FB}" type="slidenum">
              <a:rPr lang="en-US" sz="1200" smtClean="0"/>
              <a:pPr eaLnBrk="1" hangingPunct="1"/>
              <a:t>172</a:t>
            </a:fld>
            <a:endParaRPr lang="en-US" sz="1200" smtClean="0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2C710D-CF04-425B-A377-5C75985D3AF7}" type="slidenum">
              <a:rPr lang="en-US" sz="1200" smtClean="0"/>
              <a:pPr eaLnBrk="1" hangingPunct="1"/>
              <a:t>173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20BA1D-2202-42F9-AF0A-480A6415C7C5}" type="slidenum">
              <a:rPr lang="en-US" sz="1200" smtClean="0"/>
              <a:pPr eaLnBrk="1" hangingPunct="1"/>
              <a:t>174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4FA0E-3D1D-417A-9767-C19E3882BF8B}" type="slidenum">
              <a:rPr lang="en-US" smtClean="0"/>
              <a:pPr>
                <a:defRPr/>
              </a:pPr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8873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D03E38-58AD-4FB4-B10B-F865E06ECEB0}" type="slidenum">
              <a:rPr lang="en-US" sz="1200" smtClean="0"/>
              <a:pPr eaLnBrk="1" hangingPunct="1"/>
              <a:t>176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6168AE-D94A-4558-9008-9AFB23BC71B1}" type="slidenum">
              <a:rPr lang="en-US" sz="1200" smtClean="0"/>
              <a:pPr eaLnBrk="1" hangingPunct="1"/>
              <a:t>177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>
              <a:buFontTx/>
              <a:buChar char="•"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 </a:t>
            </a: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27CD26-C411-4E58-9726-90253DCD1D6B}" type="slidenum">
              <a:rPr lang="en-US" sz="1200" smtClean="0"/>
              <a:pPr eaLnBrk="1" hangingPunct="1"/>
              <a:t>178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C8F099-AAE1-4C8F-ABAA-3A3F4DBA66B4}" type="slidenum">
              <a:rPr lang="en-US" sz="1200" smtClean="0"/>
              <a:pPr eaLnBrk="1" hangingPunct="1"/>
              <a:t>179</a:t>
            </a:fld>
            <a:endParaRPr lang="en-US" sz="1200" smtClean="0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24CE3B-FEB9-462B-94C5-8F311651DF7C}" type="slidenum">
              <a:rPr lang="en-US" sz="1200" smtClean="0"/>
              <a:pPr eaLnBrk="1" hangingPunct="1"/>
              <a:t>180</a:t>
            </a:fld>
            <a:endParaRPr 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183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77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58C33A-D21E-4279-91F4-7DC2748FCAA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93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933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184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2672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185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32730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186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92377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188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9750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189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223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190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49214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191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49214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192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4921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193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0455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194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65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EE26A-BA0D-4530-BEE6-6FF823A44D9B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195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0425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198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0425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A51F-1AD1-4339-856D-888ED827F7C7}" type="slidenum">
              <a:rPr lang="en-US" smtClean="0">
                <a:solidFill>
                  <a:prstClr val="black"/>
                </a:solidFill>
              </a:rPr>
              <a:pPr/>
              <a:t>199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20425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9AEEB-4B38-41D6-B094-AB5AF28B35DE}" type="slidenum">
              <a:rPr lang="en-US" smtClean="0"/>
              <a:pPr/>
              <a:t>200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1813"/>
            <a:ext cx="3487738" cy="26162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520" y="3329224"/>
            <a:ext cx="6817360" cy="315444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Welcome back from lunch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Characteristics</a:t>
            </a:r>
          </a:p>
          <a:p>
            <a:pPr eaLnBrk="1" hangingPunct="1"/>
            <a:r>
              <a:rPr lang="en-US" dirty="0" smtClean="0"/>
              <a:t>  - Types of companies</a:t>
            </a:r>
          </a:p>
          <a:p>
            <a:pPr eaLnBrk="1" hangingPunct="1"/>
            <a:r>
              <a:rPr lang="en-US" dirty="0" smtClean="0"/>
              <a:t>  - # of employees</a:t>
            </a:r>
          </a:p>
          <a:p>
            <a:pPr eaLnBrk="1" hangingPunct="1"/>
            <a:r>
              <a:rPr lang="en-US" dirty="0" smtClean="0"/>
              <a:t>  - Known Export Value</a:t>
            </a: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7804E-F8B2-4D13-A3B6-B82F6D7FCF2E}" type="slidenum">
              <a:rPr lang="en-US" smtClean="0"/>
              <a:pPr/>
              <a:t>201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1813"/>
            <a:ext cx="3487738" cy="26162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520" y="3329224"/>
            <a:ext cx="6817360" cy="315444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Reports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	1996 - 2008</a:t>
            </a: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55FBF-BA91-4160-9CC9-727D58731529}" type="slidenum">
              <a:rPr lang="en-US" smtClean="0"/>
              <a:pPr/>
              <a:t>202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1813"/>
            <a:ext cx="3487738" cy="26162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520" y="3329224"/>
            <a:ext cx="6817360" cy="315444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C707C-F954-4486-9926-FF77FB670E87}" type="slidenum">
              <a:rPr lang="en-US" smtClean="0"/>
              <a:pPr/>
              <a:t>203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1813"/>
            <a:ext cx="3487738" cy="26162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520" y="3329224"/>
            <a:ext cx="6817360" cy="315444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Tak</a:t>
            </a: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B937F-AA27-4520-98AB-1458758AEF05}" type="slidenum">
              <a:rPr lang="en-US" smtClean="0"/>
              <a:pPr/>
              <a:t>205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factors lead to not being able to match companies?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Factors that lead increased match rate:  less(soon to be none) paper SEDs, matching process becoming more efficient, etc</a:t>
            </a: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367C1-745E-4770-B0C0-9AF517417FB8}" type="slidenum">
              <a:rPr lang="en-US" smtClean="0"/>
              <a:pPr>
                <a:defRPr/>
              </a:pPr>
              <a:t>206</a:t>
            </a:fld>
            <a:endParaRPr lang="en-US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04594-C919-4512-97B1-A9998A496E71}" type="slidenum">
              <a:rPr lang="en-US" smtClean="0"/>
              <a:pPr/>
              <a:t>208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F38F7-378C-4777-B6CC-149BBF589B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8B63C-CFE7-483B-8117-83D482EF6ED8}" type="slidenum">
              <a:rPr lang="en-US" smtClean="0"/>
              <a:pPr/>
              <a:t>209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A5EEF-F157-4AF0-8ED5-E2501ACF3F12}" type="slidenum">
              <a:rPr lang="en-US" smtClean="0"/>
              <a:pPr>
                <a:defRPr/>
              </a:pPr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57893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ABE69-B212-4921-A134-D4251B5CF829}" type="slidenum">
              <a:rPr lang="en-US" smtClean="0"/>
              <a:pPr/>
              <a:t>216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FFC8A-AC72-42EA-8271-BC77E48BBE71}" type="slidenum">
              <a:rPr lang="en-US" smtClean="0"/>
              <a:pPr/>
              <a:t>217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3D8E1-FEB2-48FC-A23C-28B96742F6DB}" type="slidenum">
              <a:rPr lang="en-US" smtClean="0"/>
              <a:pPr/>
              <a:t>218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164B0-E8CF-4879-95DE-6DB922A777BA}" type="slidenum">
              <a:rPr lang="en-US" smtClean="0">
                <a:solidFill>
                  <a:srgbClr val="000000"/>
                </a:solidFill>
              </a:rPr>
              <a:pPr/>
              <a:t>219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265BB9-6C68-419B-A478-371C4813197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038EF2-5C2A-4328-A1A1-B6CD3B60B46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C0CE5B-8F84-4CFC-8288-4C2DEB99EDA7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159E9B-CC47-4558-B794-E4913C5995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B1A479-22C3-4AA7-910C-D2AEF3AF43D7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08F68C-AFA5-4E84-8E13-B66E94E50E8B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A12E4-7C69-4427-9FAF-CD75B9A83580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B86BD-188C-4E10-B5C9-1A4C870CE38A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99BD12-DED2-45CB-9740-C7C0DB78731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82D94-F952-43B6-AA49-949F75145EF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346C43-BEF8-42F0-8221-ECD9B4555AF7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FC2E09-FDAB-447F-8435-CEEBA92911B8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A2282B-B8B4-48B1-8056-823DC623F35A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46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469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6944EA-7507-478C-A787-AF70C4B1B85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63F7EF-558F-495C-B101-2A565A6D0FF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E57287-6815-4B37-A3F0-AB55A62835AA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D6963B-6C15-4CFA-95CC-CB618B1D9DA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87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878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5AFE20-3467-4D16-A37E-7F6B8EE5DED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A5ADD-D6E8-49B8-B880-A85EFD027D1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6F677-F42F-4248-8CDF-A9541610341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63D0A2-4214-4D4F-A7F7-3D6E0884880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54AAD-394E-4596-A7C1-13659449EC1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D5FBD5-D7EF-49F2-B0D7-220BFCE6351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602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B3A1AC-94A7-423E-AECE-AF6403FC7A5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46400" y="517525"/>
            <a:ext cx="3506788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8F239-8EEF-45A1-94BC-7E8E9CE6143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25B5CB-A5E2-4900-A34F-576F13C5EEC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7819C-91AD-4AA5-9C6A-05C3C29DFB1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6CB673-D1D0-47B2-9A11-821F3B8EEF5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0F089-0A17-46BD-BD13-45B90742F8F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6B805-8EC0-41B8-8864-86AE4A82EA3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7188" y="527050"/>
            <a:ext cx="3503612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5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8724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6B805-8EC0-41B8-8864-86AE4A82EA3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7188" y="527050"/>
            <a:ext cx="3503612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5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8724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6FAB0A-9F1B-4643-A518-398CC5232F3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8F7ED-EF05-46B7-813E-9A1F170C372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B5A7D1-8A6C-453D-A6E4-D3264F4D458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4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4730B-F529-4995-B3EA-1AB9769064B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A1661-EE31-4979-81E9-19AF27DA04A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7188" y="527050"/>
            <a:ext cx="3503612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1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8724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9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BADC5-EBBB-47D6-906E-8692E469B90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7188" y="527050"/>
            <a:ext cx="3503612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4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8724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5E4450-C0A9-4A98-A052-2C15DDA172C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7188" y="527050"/>
            <a:ext cx="3503612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5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8724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5E4450-C0A9-4A98-A052-2C15DDA172C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7188" y="527050"/>
            <a:ext cx="3503612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5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8724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B3F1D-A72A-48F9-A34F-1988E88F98F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BA7268-FAA3-44B4-90A3-F697B16DB73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450EC2-E892-420C-8698-5042B1685B5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4FC8D-4BC8-4327-8909-4F02689D01D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0AF5D-D6D5-4590-9722-EE38F4579EA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72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82D40C-738F-4182-B4BF-10F4ABC2A5DA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08048B-FAB1-4C39-A62B-D7485A58C0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08048B-FAB1-4C39-A62B-D7485A58C0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08048B-FAB1-4C39-A62B-D7485A58C0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08048B-FAB1-4C39-A62B-D7485A58C0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E1DBA5-5F5C-4399-8D69-43B9C03BE73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F8BA0-E032-4A45-B63D-7F0CB28544E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7188" y="527050"/>
            <a:ext cx="3503612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5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8724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6955738D-86DD-4D0D-BEC0-078EB85611A2}" type="slidenum">
              <a:rPr lang="en-US" smtClean="0"/>
              <a:pPr defTabSz="931811"/>
              <a:t>70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9E7C07D8-C630-44AB-9C83-955C81EB7E03}" type="slidenum">
              <a:rPr lang="en-US" smtClean="0"/>
              <a:pPr defTabSz="931811"/>
              <a:t>71</a:t>
            </a:fld>
            <a:endParaRPr lang="en-US" dirty="0" smtClean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7DB9336C-7A21-4E69-B55D-B5D561C668B9}" type="slidenum">
              <a:rPr lang="en-US" smtClean="0"/>
              <a:pPr defTabSz="931811"/>
              <a:t>72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6D4B586A-B51E-4BE6-9D16-688518FB8C13}" type="slidenum">
              <a:rPr lang="en-US" smtClean="0"/>
              <a:pPr defTabSz="931811"/>
              <a:t>73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52B47D-2BEB-4E10-8864-77B2D30EB33A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2E44763F-71D2-4996-ACEB-14939C99DA7B}" type="slidenum">
              <a:rPr lang="en-US" smtClean="0"/>
              <a:pPr defTabSz="931811"/>
              <a:t>74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01" indent="-227001"/>
            <a:endParaRPr lang="en-US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2D80DF61-1B00-4577-87FD-83CEA97AABBB}" type="slidenum">
              <a:rPr lang="en-US" smtClean="0"/>
              <a:pPr defTabSz="931811"/>
              <a:t>75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978D60B1-5A7A-4053-813E-4E4A52615230}" type="slidenum">
              <a:rPr lang="en-US" smtClean="0"/>
              <a:pPr defTabSz="931811"/>
              <a:t>76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D225B44D-3126-4401-B21B-D5EC9EBBFA1A}" type="slidenum">
              <a:rPr lang="en-US" smtClean="0"/>
              <a:pPr defTabSz="931811"/>
              <a:t>77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2FBFC4F4-0EF4-417C-ACF5-22DE525831D3}" type="slidenum">
              <a:rPr lang="en-US" smtClean="0"/>
              <a:pPr defTabSz="931811"/>
              <a:t>78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0" i="1" dirty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D8FBAEFE-2460-42F6-81DB-CDE61120A536}" type="slidenum">
              <a:rPr lang="en-US" smtClean="0"/>
              <a:pPr defTabSz="931811"/>
              <a:t>79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5E7A5A45-4176-4202-A862-71E36F1BEA2A}" type="slidenum">
              <a:rPr lang="en-US" smtClean="0"/>
              <a:pPr defTabSz="931811"/>
              <a:t>80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5887"/>
            <a:endParaRPr lang="en-US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B8419524-2081-4153-BCBC-033CB9B69975}" type="slidenum">
              <a:rPr lang="en-US" smtClean="0"/>
              <a:pPr defTabSz="931811"/>
              <a:t>81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D1BB4704-6FF7-4808-BA9A-86468D7C1A72}" type="slidenum">
              <a:rPr lang="en-US" smtClean="0"/>
              <a:pPr defTabSz="931811"/>
              <a:t>82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/>
              <a:pPr/>
              <a:t>83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73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F6CF2-C907-4812-A9D9-139CB3905E7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52E0077B-DE3F-42C1-BEBF-7E943A5E397E}" type="slidenum">
              <a:rPr lang="en-US" smtClean="0"/>
              <a:pPr defTabSz="931811"/>
              <a:t>84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01" indent="-22700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/>
              <a:pPr/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E81D29FB-45CD-4AE6-8525-604728E569DA}" type="slidenum">
              <a:rPr lang="en-US" smtClean="0"/>
              <a:pPr defTabSz="931811"/>
              <a:t>86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955E1C2B-1E3A-4B96-886D-2AA6EC2B3AC9}" type="slidenum">
              <a:rPr lang="en-US" smtClean="0"/>
              <a:pPr defTabSz="931811"/>
              <a:t>87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7E633B19-3505-4601-806A-54C6DE6D518E}" type="slidenum">
              <a:rPr lang="en-US" smtClean="0"/>
              <a:pPr defTabSz="931811"/>
              <a:t>88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46F8F60C-B98F-4FAA-8AF8-B3E16412EE86}" type="slidenum">
              <a:rPr lang="en-US" smtClean="0"/>
              <a:pPr defTabSz="931811"/>
              <a:t>89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6955738D-86DD-4D0D-BEC0-078EB85611A2}" type="slidenum">
              <a:rPr lang="en-US" smtClean="0"/>
              <a:pPr defTabSz="931811"/>
              <a:t>90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/>
              <a:pPr/>
              <a:t>91</a:t>
            </a:fld>
            <a:endParaRPr lang="en-US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B5DBA570-9169-4798-9E0A-489DA06CF672}" type="slidenum">
              <a:rPr lang="en-US" smtClean="0"/>
              <a:pPr defTabSz="931811"/>
              <a:t>92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D3439DD2-3D67-4A00-BFD2-B5262BE71301}" type="slidenum">
              <a:rPr lang="en-US" smtClean="0"/>
              <a:pPr defTabSz="931811"/>
              <a:t>93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DAB63-6FB1-4DF8-B0F3-EF09549BE34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11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114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0EC07585-53D4-4399-A94E-331DCD15B3A2}" type="slidenum">
              <a:rPr lang="en-US" smtClean="0"/>
              <a:pPr defTabSz="931811"/>
              <a:t>94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6D5D2E89-3267-464A-910F-97FD0F269F06}" type="slidenum">
              <a:rPr lang="en-US" smtClean="0"/>
              <a:pPr defTabSz="931811"/>
              <a:t>95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11"/>
            <a:fld id="{3DFA5273-63DC-437D-9E7E-1E3AA7FFB586}" type="slidenum">
              <a:rPr lang="en-US" smtClean="0"/>
              <a:pPr defTabSz="931811"/>
              <a:t>96</a:t>
            </a:fld>
            <a:endParaRPr 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15366713-D7D5-4C00-B7BB-A01136E28A95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2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9888" y="527050"/>
            <a:ext cx="3506787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3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defTabSz="933392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D721711B-9DFF-4624-9013-0F43B604BEA8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2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4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101E9C19-794C-49F0-80B2-150CFFAAB724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2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5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51415205-88F3-47D7-9356-3A64254303D9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2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6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CFDB1454-4A49-45D0-906F-52D45CCE04F7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2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7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D16E63EF-9D4E-4F65-9F3D-88D2A6EDAC2B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568" fontAlgn="base">
              <a:spcBef>
                <a:spcPct val="0"/>
              </a:spcBef>
              <a:spcAft>
                <a:spcPct val="0"/>
              </a:spcAft>
              <a:defRPr/>
            </a:pPr>
            <a:fld id="{ED401B57-F825-4242-A909-D63970653740}" type="slidenum">
              <a:rPr lang="en-US" smtClean="0">
                <a:solidFill>
                  <a:srgbClr val="000000"/>
                </a:solidFill>
              </a:rPr>
              <a:pPr defTabSz="949568"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3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6713" y="533400"/>
            <a:ext cx="3486150" cy="2614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0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327506"/>
            <a:ext cx="6817360" cy="31546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865F2B-9871-421A-BB86-8146BACFB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309B8-2297-464C-8100-973B6888C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F57C64-BDBC-4A14-A647-4086988EA1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608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A30ED2-268B-4075-829F-A81F8E63F55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53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297D7-3351-4860-8C9B-9BFFF82BE8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809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BA9BC-5BBD-47FD-B0AD-F48C3E5201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783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69225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77000"/>
            <a:ext cx="381000" cy="320675"/>
          </a:xfrm>
        </p:spPr>
        <p:txBody>
          <a:bodyPr/>
          <a:lstStyle>
            <a:lvl1pPr>
              <a:defRPr/>
            </a:lvl1pPr>
          </a:lstStyle>
          <a:p>
            <a:fld id="{8F72C02A-BCBE-4242-B431-88DCEF2C35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0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309B8-2297-464C-8100-973B6888C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309B8-2297-464C-8100-973B6888C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309B8-2297-464C-8100-973B6888C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309B8-2297-464C-8100-973B6888C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7328A-A90E-4EF0-8C95-54C94D624FE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7328A-A90E-4EF0-8C95-54C94D624FE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BCD221-8DD3-40A8-8595-B91DE2F79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46E188-21B8-409F-8C0D-6C3ED8FE2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5E0-083A-4643-9094-C65555EC1F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D5E0-083A-4643-9094-C65555EC1F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4019F5-1913-422B-A0A8-690171AD91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A3E79D-62EA-4649-9A97-8359CF93A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0309B8-2297-464C-8100-973B6888C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A3E79D-62EA-4649-9A97-8359CF93A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3E79D-62EA-4649-9A97-8359CF93A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3E79D-62EA-4649-9A97-8359CF93A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3E79D-62EA-4649-9A97-8359CF93A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3E79D-62EA-4649-9A97-8359CF93A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3E79D-62EA-4649-9A97-8359CF93A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3E79D-62EA-4649-9A97-8359CF93A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3E79D-62EA-4649-9A97-8359CF93A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3E79D-62EA-4649-9A97-8359CF93A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B5B77-4519-43AE-B0BC-D3C0E1CB26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B9F3F4-02E2-4CFA-9778-B64257415D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E75F48-8284-493E-AA04-B8CB2425C5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8D8C47-6EE1-4764-A307-B8B77331D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D8C47-6EE1-4764-A307-B8B77331D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D8C47-6EE1-4764-A307-B8B77331D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D8C47-6EE1-4764-A307-B8B77331D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D8C47-6EE1-4764-A307-B8B77331D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D8C47-6EE1-4764-A307-B8B77331D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D8C47-6EE1-4764-A307-B8B77331D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D8C47-6EE1-4764-A307-B8B77331D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D8C47-6EE1-4764-A307-B8B77331D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0309B8-2297-464C-8100-973B6888C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01E79E-9970-4718-B91F-D52436560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2200E3-B22B-4669-B990-F8210D94C9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75B910-8A01-42FF-A8F8-527454B59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B910-8A01-42FF-A8F8-527454B59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B910-8A01-42FF-A8F8-527454B59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F63FD-7A44-43EC-9CFD-7D0505F11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B910-8A01-42FF-A8F8-527454B59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B910-8A01-42FF-A8F8-527454B59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B910-8A01-42FF-A8F8-527454B59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B910-8A01-42FF-A8F8-527454B59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309B8-2297-464C-8100-973B6888C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B910-8A01-42FF-A8F8-527454B59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FF2C43-E35D-4F64-AED6-38F2C0D8BD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E240E4-CA1E-446E-8534-B89A161C2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AF5758-D17E-4853-AA31-246B0990A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0E26A-A775-4D2E-99F7-ECB40ADB84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F5758-D17E-4853-AA31-246B0990A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680B0-6743-4645-B587-17E369B7B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F5758-D17E-4853-AA31-246B0990A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F5758-D17E-4853-AA31-246B0990A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F5758-D17E-4853-AA31-246B0990A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309B8-2297-464C-8100-973B6888C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F5758-D17E-4853-AA31-246B0990A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F5758-D17E-4853-AA31-246B0990A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D70370-940B-4AC2-B411-B3D120E3B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696689-D307-41D1-B0A2-EA97DE6B2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0BA438-C92F-47E2-B44B-F7EDEB681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BA438-C92F-47E2-B44B-F7EDEB681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BA438-C92F-47E2-B44B-F7EDEB681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BA438-C92F-47E2-B44B-F7EDEB681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BA438-C92F-47E2-B44B-F7EDEB681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BA438-C92F-47E2-B44B-F7EDEB681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309B8-2297-464C-8100-973B6888C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BA438-C92F-47E2-B44B-F7EDEB681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BA438-C92F-47E2-B44B-F7EDEB681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BA438-C92F-47E2-B44B-F7EDEB681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8534400" cy="1470025"/>
          </a:xfrm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71800"/>
            <a:ext cx="7772400" cy="838200"/>
          </a:xfrm>
        </p:spPr>
        <p:txBody>
          <a:bodyPr/>
          <a:lstStyle>
            <a:lvl1pPr marL="0" indent="0" algn="ctr">
              <a:buFont typeface="Trebuchet MS" pitchFamily="34" charset="0"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172245-CFE9-423E-B1AE-7A46F7701E4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6363" y="6492875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1400" b="1" dirty="0">
                <a:solidFill>
                  <a:srgbClr val="00267F"/>
                </a:solidFill>
                <a:latin typeface="Trebuchet MS" pitchFamily="34" charset="0"/>
              </a:rPr>
              <a:t>www.bea.gov</a:t>
            </a:r>
          </a:p>
        </p:txBody>
      </p:sp>
    </p:spTree>
    <p:extLst>
      <p:ext uri="{BB962C8B-B14F-4D97-AF65-F5344CB8AC3E}">
        <p14:creationId xmlns:p14="http://schemas.microsoft.com/office/powerpoint/2010/main" val="6806278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4A58F4-1F0F-4A0F-8C90-2DAF4A8D6C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272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4B9F0C-1E3C-4F08-A1FA-C713F777D3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361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08413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3808412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603BA2-F496-46B4-A28B-A1D2D41005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944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BA3DE1-BF5F-4A02-8A57-5756900A8D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401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54FFD6-8563-4232-945D-3F810F4909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712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E3CC5A-53B8-4B5D-A224-FC5A996046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8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E4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D5345DA-6866-46C6-9859-C22F730BE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1973" name="Picture 13" descr="C:\Documents and Settings\otten001\Desktop\wordCy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26188"/>
            <a:ext cx="3276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810000" y="6402388"/>
            <a:ext cx="5334000" cy="74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5400000">
            <a:off x="5143500" y="3390900"/>
            <a:ext cx="6858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3200">
          <a:solidFill>
            <a:srgbClr val="99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DDE35E8-2EB5-4ADF-A6A5-F22FC170C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4501" name="Picture 13" descr="C:\Documents and Settings\otten001\Desktop\wordCy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26188"/>
            <a:ext cx="3276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810000" y="6402388"/>
            <a:ext cx="5334000" cy="74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5400000">
            <a:off x="5143500" y="3390900"/>
            <a:ext cx="6858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3200">
          <a:solidFill>
            <a:srgbClr val="99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D715235B-5C4A-45A7-8699-204017847F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0" r:id="rId1"/>
    <p:sldLayoutId id="2147485611" r:id="rId2"/>
    <p:sldLayoutId id="2147485612" r:id="rId3"/>
    <p:sldLayoutId id="2147485613" r:id="rId4"/>
    <p:sldLayoutId id="2147485614" r:id="rId5"/>
    <p:sldLayoutId id="2147485615" r:id="rId6"/>
    <p:sldLayoutId id="2147485616" r:id="rId7"/>
    <p:sldLayoutId id="2147485617" r:id="rId8"/>
    <p:sldLayoutId id="2147485618" r:id="rId9"/>
    <p:sldLayoutId id="2147485619" r:id="rId10"/>
    <p:sldLayoutId id="214748562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C0369EEA-C7EA-4CE7-A5EE-5AF5B21B8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PP_Band_blue.jp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417575"/>
            <a:ext cx="9153144" cy="1451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6" r:id="rId1"/>
    <p:sldLayoutId id="2147485627" r:id="rId2"/>
    <p:sldLayoutId id="2147485628" r:id="rId3"/>
    <p:sldLayoutId id="2147485629" r:id="rId4"/>
    <p:sldLayoutId id="2147485630" r:id="rId5"/>
    <p:sldLayoutId id="2147485631" r:id="rId6"/>
    <p:sldLayoutId id="2147485632" r:id="rId7"/>
    <p:sldLayoutId id="2147485633" r:id="rId8"/>
    <p:sldLayoutId id="2147485634" r:id="rId9"/>
    <p:sldLayoutId id="2147485635" r:id="rId10"/>
    <p:sldLayoutId id="21474856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E4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DC4223F-009A-4DF6-8D62-976AD80D0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6549" name="Picture 13" descr="C:\Documents and Settings\otten001\Desktop\wordCy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26188"/>
            <a:ext cx="3276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810000" y="6402388"/>
            <a:ext cx="5334000" cy="746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 rot="5400000">
            <a:off x="5143500" y="3390900"/>
            <a:ext cx="6858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3200">
          <a:solidFill>
            <a:srgbClr val="99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C0369EEA-C7EA-4CE7-A5EE-5AF5B21B8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PP_Band_blue.jp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417575"/>
            <a:ext cx="9153144" cy="1451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C0369EEA-C7EA-4CE7-A5EE-5AF5B21B8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PP_Band_blue.jp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417575"/>
            <a:ext cx="9153144" cy="1451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10" r:id="rId1"/>
    <p:sldLayoutId id="2147485711" r:id="rId2"/>
    <p:sldLayoutId id="2147485712" r:id="rId3"/>
    <p:sldLayoutId id="2147485713" r:id="rId4"/>
    <p:sldLayoutId id="2147485714" r:id="rId5"/>
    <p:sldLayoutId id="2147485715" r:id="rId6"/>
    <p:sldLayoutId id="2147485716" r:id="rId7"/>
    <p:sldLayoutId id="2147485717" r:id="rId8"/>
    <p:sldLayoutId id="2147485718" r:id="rId9"/>
    <p:sldLayoutId id="2147485719" r:id="rId10"/>
    <p:sldLayoutId id="2147485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EA97C055-F05F-4D81-939C-DC5C2067CE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PP_Band_blue.jp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417575"/>
            <a:ext cx="9153144" cy="1451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0" r:id="rId1"/>
    <p:sldLayoutId id="2147485771" r:id="rId2"/>
    <p:sldLayoutId id="2147485772" r:id="rId3"/>
    <p:sldLayoutId id="2147485773" r:id="rId4"/>
    <p:sldLayoutId id="2147485774" r:id="rId5"/>
    <p:sldLayoutId id="2147485775" r:id="rId6"/>
    <p:sldLayoutId id="2147485776" r:id="rId7"/>
    <p:sldLayoutId id="2147485777" r:id="rId8"/>
    <p:sldLayoutId id="2147485778" r:id="rId9"/>
    <p:sldLayoutId id="2147485779" r:id="rId10"/>
    <p:sldLayoutId id="21474857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BAR FINAL wZer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69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381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267F"/>
                </a:solidFill>
                <a:latin typeface="Trebuchet MS" pitchFamily="34" charset="0"/>
              </a:defRPr>
            </a:lvl1pPr>
          </a:lstStyle>
          <a:p>
            <a:fld id="{D5F8D401-5706-4036-A719-5DD4E10CC11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6363" y="6492875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US" sz="1400" b="1" dirty="0">
                <a:solidFill>
                  <a:srgbClr val="00267F"/>
                </a:solidFill>
                <a:latin typeface="Trebuchet MS" pitchFamily="34" charset="0"/>
              </a:rPr>
              <a:t>www.bea.gov</a:t>
            </a:r>
          </a:p>
        </p:txBody>
      </p:sp>
    </p:spTree>
    <p:extLst>
      <p:ext uri="{BB962C8B-B14F-4D97-AF65-F5344CB8AC3E}">
        <p14:creationId xmlns:p14="http://schemas.microsoft.com/office/powerpoint/2010/main" val="391216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2" r:id="rId1"/>
    <p:sldLayoutId id="2147485783" r:id="rId2"/>
    <p:sldLayoutId id="2147485784" r:id="rId3"/>
    <p:sldLayoutId id="2147485785" r:id="rId4"/>
    <p:sldLayoutId id="2147485786" r:id="rId5"/>
    <p:sldLayoutId id="2147485787" r:id="rId6"/>
    <p:sldLayoutId id="2147485788" r:id="rId7"/>
    <p:sldLayoutId id="2147485789" r:id="rId8"/>
    <p:sldLayoutId id="2147485790" r:id="rId9"/>
    <p:sldLayoutId id="2147485791" r:id="rId10"/>
    <p:sldLayoutId id="2147485792" r:id="rId11"/>
    <p:sldLayoutId id="214748579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69200"/>
        </a:buClr>
        <a:buFont typeface="Trebuchet MS" pitchFamily="34" charset="0"/>
        <a:buChar char="▪"/>
        <a:defRPr sz="3200">
          <a:solidFill>
            <a:srgbClr val="00267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69200"/>
        </a:buClr>
        <a:buFont typeface="Wingdings" pitchFamily="2" charset="2"/>
        <a:buChar char="§"/>
        <a:defRPr sz="2800">
          <a:solidFill>
            <a:srgbClr val="00267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69200"/>
        </a:buClr>
        <a:buFont typeface="Wingdings" pitchFamily="2" charset="2"/>
        <a:buChar char="§"/>
        <a:defRPr sz="2400">
          <a:solidFill>
            <a:srgbClr val="00267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69200"/>
        </a:buClr>
        <a:buFont typeface="Wingdings" pitchFamily="2" charset="2"/>
        <a:buChar char="§"/>
        <a:defRPr sz="2000">
          <a:solidFill>
            <a:srgbClr val="00267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69200"/>
        </a:buClr>
        <a:buFont typeface="Wingdings" pitchFamily="2" charset="2"/>
        <a:buChar char="§"/>
        <a:defRPr sz="2000">
          <a:solidFill>
            <a:srgbClr val="0026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69200"/>
        </a:buClr>
        <a:buFont typeface="Wingdings" pitchFamily="2" charset="2"/>
        <a:buChar char="§"/>
        <a:defRPr sz="2000">
          <a:solidFill>
            <a:srgbClr val="00267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69200"/>
        </a:buClr>
        <a:buFont typeface="Wingdings" pitchFamily="2" charset="2"/>
        <a:buChar char="§"/>
        <a:defRPr sz="2000">
          <a:solidFill>
            <a:srgbClr val="00267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69200"/>
        </a:buClr>
        <a:buFont typeface="Wingdings" pitchFamily="2" charset="2"/>
        <a:buChar char="§"/>
        <a:defRPr sz="2000">
          <a:solidFill>
            <a:srgbClr val="00267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69200"/>
        </a:buClr>
        <a:buFont typeface="Wingdings" pitchFamily="2" charset="2"/>
        <a:buChar char="§"/>
        <a:defRPr sz="2000">
          <a:solidFill>
            <a:srgbClr val="00267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D715235B-5C4A-45A7-8699-204017847F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9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  <p:sldLayoutId id="2147485546" r:id="rId8"/>
    <p:sldLayoutId id="2147485547" r:id="rId9"/>
    <p:sldLayoutId id="2147485548" r:id="rId10"/>
    <p:sldLayoutId id="214748554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46543287-9648-4593-A658-01353713B06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PP_Band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914400" y="14478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685800" y="762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50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0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0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5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50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5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50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5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50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50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50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50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0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.c.oberg@census.gov" TargetMode="Externa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8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8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8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8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8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83.xml"/><Relationship Id="rId4" Type="http://schemas.microsoft.com/office/2007/relationships/hdphoto" Target="../media/hdphoto1.wdp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8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8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8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8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83.xml"/><Relationship Id="rId4" Type="http://schemas.openxmlformats.org/officeDocument/2006/relationships/hyperlink" Target="mailto:William.G.Regina@census.gov" TargetMode="Externa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8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8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8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8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8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8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8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8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8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8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8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8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8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8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8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8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8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8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8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8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8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8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8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8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8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9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94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94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04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4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94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94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94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94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94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94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94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4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94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enn.A.Barresse@Census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hyperlink" Target="mailto:Ryan.M.Fescina@census.go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5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5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5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0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5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0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5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5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9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gov/foreign-trade/statistics/state/zip/index.html" TargetMode="External"/><Relationship Id="rId1" Type="http://schemas.openxmlformats.org/officeDocument/2006/relationships/slideLayout" Target="../slideLayouts/slideLayout2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gov/mcd" TargetMode="External"/><Relationship Id="rId1" Type="http://schemas.openxmlformats.org/officeDocument/2006/relationships/slideLayout" Target="../slideLayouts/slideLayout26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census.gov/foreign-trade/www/" TargetMode="External"/><Relationship Id="rId1" Type="http://schemas.openxmlformats.org/officeDocument/2006/relationships/slideLayout" Target="../slideLayouts/slideLayout36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yn.t.Francis@census.gov" TargetMode="External"/><Relationship Id="rId1" Type="http://schemas.openxmlformats.org/officeDocument/2006/relationships/slideLayout" Target="../slideLayouts/slideLayout7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mberleyprocessstatistics.org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2.xml"/><Relationship Id="rId6" Type="http://schemas.openxmlformats.org/officeDocument/2006/relationships/hyperlink" Target="http://www.uskpa.org/" TargetMode="External"/><Relationship Id="rId5" Type="http://schemas.openxmlformats.org/officeDocument/2006/relationships/hyperlink" Target="http://www.kimberleyprocess.com/" TargetMode="External"/><Relationship Id="rId4" Type="http://schemas.openxmlformats.org/officeDocument/2006/relationships/hyperlink" Target="http://www.state.gov/e/eeb/diamonds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Henry.L.Ung@census.gov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S.Jennings@census.gov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0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/>
              <a:t>U.S. Census Bureau</a:t>
            </a:r>
            <a:br>
              <a:rPr lang="en-US" sz="4000" dirty="0" smtClean="0"/>
            </a:br>
            <a:r>
              <a:rPr lang="en-US" sz="4000" dirty="0" smtClean="0"/>
              <a:t>Foreign Trade Division</a:t>
            </a:r>
            <a:br>
              <a:rPr lang="en-US" sz="4000" dirty="0" smtClean="0"/>
            </a:br>
            <a:r>
              <a:rPr lang="en-US" sz="1800" dirty="0" smtClean="0"/>
              <a:t>												</a:t>
            </a:r>
            <a:r>
              <a:rPr lang="en-US" dirty="0" smtClean="0"/>
              <a:t>	</a:t>
            </a:r>
            <a:r>
              <a:rPr lang="en-US" sz="2000" dirty="0" smtClean="0"/>
              <a:t>			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400800" cy="2438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Understanding &amp; Using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Foreign Trade Statistics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June 26, 2012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3E79D-62EA-4649-9A97-8359CF93AC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Changes to the HTSUSA &amp; Schedule B</a:t>
            </a:r>
          </a:p>
        </p:txBody>
      </p:sp>
      <p:sp>
        <p:nvSpPr>
          <p:cNvPr id="491524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6962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FFCC00"/>
              </a:buClr>
              <a:buFont typeface="Monotype Sorts" pitchFamily="2" charset="2"/>
              <a:buNone/>
            </a:pPr>
            <a:r>
              <a:rPr lang="en-US" sz="2800" dirty="0" smtClean="0"/>
              <a:t>Changes</a:t>
            </a:r>
            <a:r>
              <a:rPr lang="en-US" sz="2400" dirty="0" smtClean="0"/>
              <a:t> </a:t>
            </a:r>
            <a:r>
              <a:rPr lang="en-US" sz="2800" dirty="0" smtClean="0"/>
              <a:t>occur three different ways:</a:t>
            </a:r>
          </a:p>
          <a:p>
            <a:pPr eaLnBrk="1" hangingPunct="1">
              <a:spcBef>
                <a:spcPct val="50000"/>
              </a:spcBef>
              <a:buClr>
                <a:srgbClr val="99CCFF"/>
              </a:buClr>
              <a:buFontTx/>
              <a:buChar char="•"/>
            </a:pPr>
            <a:r>
              <a:rPr lang="en-US" sz="2400" dirty="0" smtClean="0"/>
              <a:t>WCO changes affect the HS (4 or 6 digit) level</a:t>
            </a:r>
            <a:r>
              <a:rPr lang="en-US" sz="2000" dirty="0" smtClean="0"/>
              <a:t> </a:t>
            </a:r>
          </a:p>
          <a:p>
            <a:pPr eaLnBrk="1" hangingPunct="1">
              <a:spcBef>
                <a:spcPct val="50000"/>
              </a:spcBef>
              <a:buClr>
                <a:srgbClr val="99CCFF"/>
              </a:buClr>
              <a:buFontTx/>
              <a:buChar char="•"/>
            </a:pPr>
            <a:r>
              <a:rPr lang="en-US" sz="2400" dirty="0" smtClean="0"/>
              <a:t>Legislation – affects the legal (8-digit) level</a:t>
            </a:r>
          </a:p>
          <a:p>
            <a:pPr lvl="1" eaLnBrk="1" hangingPunct="1">
              <a:spcBef>
                <a:spcPct val="50000"/>
              </a:spcBef>
              <a:buClr>
                <a:srgbClr val="99CCFF"/>
              </a:buClr>
              <a:buFontTx/>
              <a:buChar char="•"/>
            </a:pPr>
            <a:r>
              <a:rPr lang="en-US" sz="2000" dirty="0" smtClean="0"/>
              <a:t>Imports only</a:t>
            </a:r>
          </a:p>
          <a:p>
            <a:pPr eaLnBrk="1" hangingPunct="1">
              <a:spcBef>
                <a:spcPct val="50000"/>
              </a:spcBef>
              <a:buClr>
                <a:srgbClr val="99CCFF"/>
              </a:buClr>
              <a:buFont typeface="Arial" pitchFamily="34" charset="0"/>
              <a:buChar char="•"/>
            </a:pPr>
            <a:r>
              <a:rPr lang="en-US" sz="2400" dirty="0" smtClean="0"/>
              <a:t>484(f) committee – affects the statistical (10-digit) level</a:t>
            </a:r>
          </a:p>
          <a:p>
            <a:pPr lvl="1">
              <a:spcBef>
                <a:spcPct val="50000"/>
              </a:spcBef>
              <a:buClr>
                <a:srgbClr val="99CCFF"/>
              </a:buClr>
              <a:buFont typeface="Arial" pitchFamily="34" charset="0"/>
              <a:buChar char="•"/>
            </a:pPr>
            <a:r>
              <a:rPr lang="en-US" sz="2000" dirty="0" smtClean="0"/>
              <a:t>USITC, Commerce, Customs and Border Protection (CBP)		</a:t>
            </a:r>
          </a:p>
          <a:p>
            <a:pPr eaLnBrk="1" hangingPunct="1">
              <a:spcBef>
                <a:spcPct val="50000"/>
              </a:spcBef>
              <a:buClr>
                <a:srgbClr val="99CCFF"/>
              </a:buClr>
              <a:buFont typeface="Monotype Sorts" pitchFamily="2" charset="2"/>
              <a:buNone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4915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4511B-AE27-427D-97B0-2413CDF137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How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Does It Work?</a:t>
            </a:r>
          </a:p>
        </p:txBody>
      </p:sp>
      <p:sp>
        <p:nvSpPr>
          <p:cNvPr id="58573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924800" cy="4343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U.S. Exports to Canada = </a:t>
            </a:r>
          </a:p>
          <a:p>
            <a:pPr algn="ctr" eaLnBrk="1" hangingPunct="1">
              <a:buFontTx/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Canadian Imports from the U.S.</a:t>
            </a:r>
          </a:p>
          <a:p>
            <a:pPr algn="ctr" eaLnBrk="1" hangingPunct="1">
              <a:buFontTx/>
              <a:buNone/>
            </a:pP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</a:p>
          <a:p>
            <a:pPr algn="ctr" eaLnBrk="1" hangingPunct="1">
              <a:buFontTx/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Canadian Exports to the U.S. =</a:t>
            </a:r>
          </a:p>
          <a:p>
            <a:pPr algn="ctr" eaLnBrk="1" hangingPunct="1">
              <a:buFontTx/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U.S. Imports from Canada</a:t>
            </a:r>
          </a:p>
          <a:p>
            <a:pPr algn="ctr" eaLnBrk="1" hangingPunct="1">
              <a:buFontTx/>
              <a:buNone/>
            </a:pPr>
            <a:endParaRPr lang="en-US" sz="3000" dirty="0" smtClean="0">
              <a:solidFill>
                <a:srgbClr val="CC0099"/>
              </a:solidFill>
            </a:endParaRPr>
          </a:p>
        </p:txBody>
      </p:sp>
      <p:sp>
        <p:nvSpPr>
          <p:cNvPr id="5857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AC9DE-3045-49C2-88B7-CF0AD23C2E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0010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Why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Was It Created?</a:t>
            </a:r>
          </a:p>
        </p:txBody>
      </p:sp>
      <p:sp>
        <p:nvSpPr>
          <p:cNvPr id="58675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696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Rise in Export </a:t>
            </a:r>
            <a:r>
              <a:rPr lang="en-US" sz="3000" i="1" u="sng" dirty="0" smtClean="0">
                <a:solidFill>
                  <a:schemeClr val="tx2">
                    <a:lumMod val="50000"/>
                  </a:schemeClr>
                </a:solidFill>
              </a:rPr>
              <a:t>under coverage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Benefits: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Decrease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i="1" u="sng" dirty="0" smtClean="0">
                <a:solidFill>
                  <a:schemeClr val="tx2">
                    <a:lumMod val="50000"/>
                  </a:schemeClr>
                </a:solidFill>
              </a:rPr>
              <a:t>operating costs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to process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 Export Declarations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0" dirty="0" smtClean="0">
              <a:solidFill>
                <a:schemeClr val="tx2">
                  <a:lumMod val="60000"/>
                  <a:lumOff val="4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Eliminate </a:t>
            </a:r>
            <a:r>
              <a:rPr lang="en-US" sz="3000" i="1" u="sng" dirty="0" smtClean="0">
                <a:solidFill>
                  <a:schemeClr val="tx2">
                    <a:lumMod val="50000"/>
                  </a:schemeClr>
                </a:solidFill>
              </a:rPr>
              <a:t>reporting burden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of Exporters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0" dirty="0" smtClean="0">
              <a:solidFill>
                <a:schemeClr val="tx2">
                  <a:lumMod val="60000"/>
                  <a:lumOff val="4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i="1" u="sng" dirty="0" smtClean="0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3000" i="1" u="sng" dirty="0" smtClean="0">
                <a:solidFill>
                  <a:schemeClr val="tx2">
                    <a:lumMod val="50000"/>
                  </a:schemeClr>
                </a:solidFill>
              </a:rPr>
              <a:t>ocation</a:t>
            </a:r>
            <a:r>
              <a:rPr lang="en-US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n-US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i="1" u="sng" dirty="0" smtClean="0">
                <a:solidFill>
                  <a:schemeClr val="tx2">
                    <a:lumMod val="50000"/>
                  </a:schemeClr>
                </a:solidFill>
              </a:rPr>
              <a:t>language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of both countries</a:t>
            </a:r>
          </a:p>
        </p:txBody>
      </p:sp>
      <p:sp>
        <p:nvSpPr>
          <p:cNvPr id="5867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3252B-E0D6-4131-81EE-155B429B65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US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96200" cy="1828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U.S. and Canada Major Trading Partners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7779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648200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  <a:buSzPct val="90000"/>
              <a:buFontTx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• Approx.14-15% of Total Imports Value from Canada </a:t>
            </a:r>
          </a:p>
          <a:p>
            <a:pPr>
              <a:buClr>
                <a:schemeClr val="tx1"/>
              </a:buClr>
              <a:buSzPct val="90000"/>
              <a:buFontTx/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  <a:buSzPct val="90000"/>
              <a:buFontTx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• Approx.19-20% of Total Exports Value to Canada</a:t>
            </a:r>
          </a:p>
          <a:p>
            <a:pPr>
              <a:buClr>
                <a:schemeClr val="tx1"/>
              </a:buClr>
              <a:buSzPct val="90000"/>
              <a:buFontTx/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  <a:buSzPct val="90000"/>
              <a:buFontTx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• Approx. 61-62%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of Total Imports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Value from U.S.</a:t>
            </a:r>
          </a:p>
          <a:p>
            <a:pPr>
              <a:buClr>
                <a:schemeClr val="tx1"/>
              </a:buClr>
              <a:buSzPct val="90000"/>
              <a:buFontTx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  <a:buSzPct val="90000"/>
              <a:buFontTx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Approx.71-72%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of Total Exports Value to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U.S.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  <a:buSzPct val="90000"/>
              <a:buFontTx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Clr>
                <a:schemeClr val="tx1"/>
              </a:buClr>
              <a:buSzPct val="9000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>
              <a:buClr>
                <a:schemeClr val="tx1"/>
              </a:buClr>
              <a:buSzPct val="90000"/>
              <a:buFontTx/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  <a:buSzPct val="90000"/>
              <a:buFontTx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5877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AFF87-B50F-4570-A37E-6689600B80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001000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What Are Some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Differences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in the Data Exchange?</a:t>
            </a:r>
          </a:p>
        </p:txBody>
      </p:sp>
      <p:sp>
        <p:nvSpPr>
          <p:cNvPr id="589828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05000"/>
            <a:ext cx="6781800" cy="3200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• 	HS Recodes</a:t>
            </a:r>
            <a:endParaRPr lang="en-US" sz="3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</a:rPr>
              <a:t>Vendor vs. Exporter</a:t>
            </a:r>
          </a:p>
          <a:p>
            <a:pPr eaLnBrk="1" hangingPunct="1">
              <a:buFontTx/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898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1A958-61BF-4114-9387-722A60B360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086600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How Do We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Receive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Canadian Import Data?</a:t>
            </a:r>
          </a:p>
        </p:txBody>
      </p:sp>
      <p:sp>
        <p:nvSpPr>
          <p:cNvPr id="590851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2362200"/>
            <a:ext cx="7162800" cy="27432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• STC Transmits files twice per month</a:t>
            </a:r>
          </a:p>
          <a:p>
            <a:pPr eaLnBrk="1" hangingPunct="1">
              <a:buClr>
                <a:schemeClr val="accent2"/>
              </a:buClr>
              <a:buFontTx/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Adjustments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are required</a:t>
            </a:r>
          </a:p>
        </p:txBody>
      </p:sp>
      <p:sp>
        <p:nvSpPr>
          <p:cNvPr id="5908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BE41A5-1071-4F4D-8298-A525665706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US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51738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What Kind of Adjustments?</a:t>
            </a:r>
          </a:p>
        </p:txBody>
      </p:sp>
      <p:sp>
        <p:nvSpPr>
          <p:cNvPr id="59187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162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Freight Charges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Currency Conversion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Exports of Foreign Goods to Canada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Exports of U.S. Goods to Canada from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Third Party Countries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Revisions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600" dirty="0" smtClean="0"/>
          </a:p>
        </p:txBody>
      </p:sp>
      <p:sp>
        <p:nvSpPr>
          <p:cNvPr id="5918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1EB60-0032-4C28-9E6A-89CE420D2E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en-US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408863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Freight Charges</a:t>
            </a:r>
          </a:p>
        </p:txBody>
      </p:sp>
      <p:sp>
        <p:nvSpPr>
          <p:cNvPr id="59290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620000" cy="3657600"/>
          </a:xfrm>
        </p:spPr>
        <p:txBody>
          <a:bodyPr lIns="92075" tIns="46038" rIns="92075" bIns="46038"/>
          <a:lstStyle/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</a:rPr>
              <a:t>Included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U.S. Exports</a:t>
            </a:r>
          </a:p>
          <a:p>
            <a:pPr eaLnBrk="1" hangingPunct="1">
              <a:buClr>
                <a:schemeClr val="accent2"/>
              </a:buClr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i="1" u="sng" dirty="0" smtClean="0">
                <a:solidFill>
                  <a:schemeClr val="tx2">
                    <a:lumMod val="50000"/>
                  </a:schemeClr>
                </a:solidFill>
              </a:rPr>
              <a:t>Excluded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Canadian Imports</a:t>
            </a:r>
          </a:p>
          <a:p>
            <a:pPr eaLnBrk="1" hangingPunct="1">
              <a:buClr>
                <a:schemeClr val="accent2"/>
              </a:buClr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Added to compensate for difference in valuation</a:t>
            </a:r>
          </a:p>
        </p:txBody>
      </p:sp>
      <p:sp>
        <p:nvSpPr>
          <p:cNvPr id="5928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8398F-5DE2-4A83-A4A6-5BE5FC76B9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en-US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Rectangle 3"/>
          <p:cNvSpPr>
            <a:spLocks noGrp="1" noChangeArrowheads="1"/>
          </p:cNvSpPr>
          <p:nvPr>
            <p:ph type="title"/>
          </p:nvPr>
        </p:nvSpPr>
        <p:spPr>
          <a:xfrm>
            <a:off x="820738" y="381000"/>
            <a:ext cx="6905625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Currency Conversion</a:t>
            </a:r>
          </a:p>
        </p:txBody>
      </p:sp>
      <p:sp>
        <p:nvSpPr>
          <p:cNvPr id="593923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696200" cy="4495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5000"/>
              </a:lnSpc>
              <a:buClr>
                <a:schemeClr val="accent2"/>
              </a:buClr>
              <a:buSzPct val="110000"/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U.S. Federal Reserve’s </a:t>
            </a: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SzPct val="110000"/>
              <a:buFontTx/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  monthly exchange rate</a:t>
            </a: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SzPct val="110000"/>
              <a:buFontTx/>
              <a:buNone/>
            </a:pPr>
            <a:endParaRPr lang="en-US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SzPct val="110000"/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STC converts to U.S. dollars/Foreign Trade</a:t>
            </a: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SzPct val="110000"/>
              <a:buFontTx/>
              <a:buNone/>
            </a:pPr>
            <a:r>
              <a:rPr lang="en-US" sz="30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smtClean="0">
                <a:solidFill>
                  <a:schemeClr val="accent1">
                    <a:lumMod val="50000"/>
                  </a:schemeClr>
                </a:solidFill>
              </a:rPr>
              <a:t> Division (FTD)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converts to Canadian dollars 	</a:t>
            </a: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SzPct val="110000"/>
              <a:buFontTx/>
              <a:buNone/>
            </a:pPr>
            <a:endParaRPr lang="en-US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SzPct val="110000"/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Files are transmitted</a:t>
            </a: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SzPct val="110000"/>
            </a:pPr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5939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54215-AC2B-4C71-998F-706C38C1F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en-US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543800" cy="1143000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Exports of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Foreign Goods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to Canada</a:t>
            </a:r>
          </a:p>
        </p:txBody>
      </p:sp>
      <p:sp>
        <p:nvSpPr>
          <p:cNvPr id="59494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620000" cy="3352800"/>
          </a:xfrm>
        </p:spPr>
        <p:txBody>
          <a:bodyPr lIns="92075" tIns="46038" rIns="92075" bIns="46038">
            <a:normAutofit fontScale="70000" lnSpcReduction="20000"/>
          </a:bodyPr>
          <a:lstStyle/>
          <a:p>
            <a:pPr eaLnBrk="1" hangingPunct="1">
              <a:lnSpc>
                <a:spcPct val="125000"/>
              </a:lnSpc>
              <a:buClr>
                <a:schemeClr val="accent2"/>
              </a:buClr>
              <a:buFontTx/>
              <a:buNone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• Transmitted from STC</a:t>
            </a: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FontTx/>
              <a:buNone/>
            </a:pP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         ….Purchase Italian Shoes     Sell Shoes to   					   Canadian  Store</a:t>
            </a: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FontTx/>
              <a:buNone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3100" u="sng" dirty="0" smtClean="0">
                <a:solidFill>
                  <a:schemeClr val="accent1">
                    <a:lumMod val="50000"/>
                  </a:schemeClr>
                </a:solidFill>
              </a:rPr>
              <a:t>U.S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: Foreign Export to Canada</a:t>
            </a: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FontTx/>
              <a:buNone/>
            </a:pP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3100" u="sng" dirty="0" smtClean="0">
                <a:solidFill>
                  <a:schemeClr val="accent1">
                    <a:lumMod val="50000"/>
                  </a:schemeClr>
                </a:solidFill>
              </a:rPr>
              <a:t>Canada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: Import from Italy</a:t>
            </a: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FontTx/>
              <a:buNone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•  FTD 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</a:rPr>
              <a:t>includes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these goods </a:t>
            </a:r>
          </a:p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	in U.S. export statistics to Canada</a:t>
            </a: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949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D8026-686B-4E13-95B9-4A92AC1741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US" smtClean="0"/>
          </a:p>
        </p:txBody>
      </p:sp>
      <p:sp>
        <p:nvSpPr>
          <p:cNvPr id="2" name="Right Arrow 1"/>
          <p:cNvSpPr/>
          <p:nvPr/>
        </p:nvSpPr>
        <p:spPr>
          <a:xfrm>
            <a:off x="4723150" y="2590641"/>
            <a:ext cx="228600" cy="1214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Exports of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U.S. Goods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to Canada from Third Party Countries</a:t>
            </a:r>
          </a:p>
        </p:txBody>
      </p:sp>
      <p:sp>
        <p:nvSpPr>
          <p:cNvPr id="5959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086600" cy="35814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• Transmitted from STC</a:t>
            </a:r>
          </a:p>
          <a:p>
            <a:pPr>
              <a:lnSpc>
                <a:spcPct val="125000"/>
              </a:lnSpc>
              <a:buClr>
                <a:schemeClr val="accent2"/>
              </a:buClr>
              <a:buNone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          ….Sell American Clothes to Spain     Sell          			    Clothes to Canadian 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Store</a:t>
            </a:r>
          </a:p>
          <a:p>
            <a:pPr>
              <a:lnSpc>
                <a:spcPct val="125000"/>
              </a:lnSpc>
              <a:buClr>
                <a:schemeClr val="accent2"/>
              </a:buClr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4000" u="sng" dirty="0">
                <a:solidFill>
                  <a:schemeClr val="accent1">
                    <a:lumMod val="50000"/>
                  </a:schemeClr>
                </a:solidFill>
              </a:rPr>
              <a:t>U.S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Domestic Export to Spain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5000"/>
              </a:lnSpc>
              <a:buClr>
                <a:schemeClr val="accent2"/>
              </a:buClr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4000" u="sng" dirty="0">
                <a:solidFill>
                  <a:schemeClr val="accent1">
                    <a:lumMod val="50000"/>
                  </a:schemeClr>
                </a:solidFill>
              </a:rPr>
              <a:t>Canada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Import from U.S. (Spain 3</a:t>
            </a:r>
            <a:r>
              <a:rPr lang="en-US" sz="4000" baseline="30000" dirty="0" smtClean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Party)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Clr>
                <a:schemeClr val="accent2"/>
              </a:buClr>
              <a:buFontTx/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Clr>
                <a:schemeClr val="accent2"/>
              </a:buClr>
              <a:buFontTx/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•  FTD </a:t>
            </a:r>
            <a:r>
              <a:rPr lang="en-US" sz="5100" i="1" dirty="0" smtClean="0">
                <a:solidFill>
                  <a:schemeClr val="tx2">
                    <a:lumMod val="50000"/>
                  </a:schemeClr>
                </a:solidFill>
              </a:rPr>
              <a:t>excludes</a:t>
            </a:r>
            <a:r>
              <a:rPr lang="en-US" sz="5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</a:rPr>
              <a:t>these goods from U.S. export statistics to Canada</a:t>
            </a:r>
          </a:p>
        </p:txBody>
      </p:sp>
      <p:sp>
        <p:nvSpPr>
          <p:cNvPr id="5959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F71950-FD2F-4FE3-83CE-FC0193888A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en-US" smtClean="0"/>
          </a:p>
        </p:txBody>
      </p:sp>
      <p:sp>
        <p:nvSpPr>
          <p:cNvPr id="5" name="Right Arrow 4"/>
          <p:cNvSpPr/>
          <p:nvPr/>
        </p:nvSpPr>
        <p:spPr>
          <a:xfrm>
            <a:off x="5715000" y="2362200"/>
            <a:ext cx="228600" cy="1214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Related vs. Non-related</a:t>
            </a:r>
          </a:p>
        </p:txBody>
      </p:sp>
      <p:sp>
        <p:nvSpPr>
          <p:cNvPr id="493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696200" cy="3962400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cover the physical movement of goods, regardless of if item is sold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dirty="0" smtClean="0"/>
              <a:t>When a U.S. manufacturer exports merchandise to their company in France or to a non-related purchaser in Russia, both are counted as trade</a:t>
            </a:r>
          </a:p>
        </p:txBody>
      </p:sp>
      <p:sp>
        <p:nvSpPr>
          <p:cNvPr id="4935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CA591-EC04-40DA-8CFB-A3830CAE6C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81000"/>
            <a:ext cx="6257925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Revisions</a:t>
            </a:r>
          </a:p>
        </p:txBody>
      </p:sp>
      <p:sp>
        <p:nvSpPr>
          <p:cNvPr id="59699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7010400" cy="36576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Tx/>
              <a:buNone/>
            </a:pPr>
            <a:endParaRPr lang="en-US" dirty="0" smtClean="0"/>
          </a:p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• Estimates for Late Arrivals </a:t>
            </a:r>
          </a:p>
          <a:p>
            <a:pPr eaLnBrk="1" hangingPunct="1">
              <a:buClr>
                <a:schemeClr val="accent2"/>
              </a:buClr>
              <a:buFontTx/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• Corrections from STC</a:t>
            </a:r>
          </a:p>
          <a:p>
            <a:pPr eaLnBrk="1" hangingPunct="1">
              <a:buClr>
                <a:schemeClr val="accent2"/>
              </a:buClr>
              <a:buFontTx/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Clr>
                <a:schemeClr val="accent2"/>
              </a:buClr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• Corrections Made by FTD</a:t>
            </a:r>
          </a:p>
          <a:p>
            <a:pPr eaLnBrk="1" hangingPunct="1">
              <a:buClr>
                <a:schemeClr val="accent2"/>
              </a:buClr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969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BA6A1-F20B-4A6E-B57D-3FF428AFC4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en-US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408863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Estimates for Late Arrivals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620000" cy="32004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Tx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STC sends with second transmittal</a:t>
            </a:r>
            <a:endParaRPr lang="en-US" sz="34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accent2"/>
              </a:buClr>
              <a:defRPr/>
            </a:pPr>
            <a:endParaRPr lang="en-US" sz="34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accent2"/>
              </a:buClr>
              <a:buFontTx/>
              <a:buNone/>
              <a:defRPr/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• Estimates replaced with actual values the following month in the </a:t>
            </a:r>
          </a:p>
          <a:p>
            <a:pPr eaLnBrk="1" hangingPunct="1">
              <a:buClr>
                <a:schemeClr val="accent2"/>
              </a:buClr>
              <a:buFontTx/>
              <a:buNone/>
              <a:defRPr/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    FT-900 press release only</a:t>
            </a:r>
          </a:p>
        </p:txBody>
      </p:sp>
      <p:sp>
        <p:nvSpPr>
          <p:cNvPr id="5980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27CB0F-AF13-4C5E-8A81-A723D27652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en-US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3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304800"/>
            <a:ext cx="6329362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Corrections from STC</a:t>
            </a:r>
          </a:p>
        </p:txBody>
      </p:sp>
      <p:sp>
        <p:nvSpPr>
          <p:cNvPr id="59904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69342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STC sends with second transmittal</a:t>
            </a:r>
          </a:p>
          <a:p>
            <a:pPr eaLnBrk="1" hangingPunct="1">
              <a:buFontTx/>
              <a:buNone/>
            </a:pPr>
            <a:endParaRPr lang="en-US" sz="3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 Corrections to data sent in </a:t>
            </a:r>
            <a:r>
              <a:rPr lang="en-US" sz="3400" i="1" dirty="0" smtClean="0">
                <a:solidFill>
                  <a:schemeClr val="accent1">
                    <a:lumMod val="50000"/>
                  </a:schemeClr>
                </a:solidFill>
              </a:rPr>
              <a:t>first</a:t>
            </a: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 transmittal</a:t>
            </a:r>
          </a:p>
          <a:p>
            <a:pPr eaLnBrk="1" hangingPunct="1">
              <a:buFontTx/>
              <a:buNone/>
            </a:pPr>
            <a:endParaRPr lang="en-US" sz="3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•	Prior Month Corrections</a:t>
            </a:r>
          </a:p>
          <a:p>
            <a:pPr eaLnBrk="1" hangingPunct="1">
              <a:buFontTx/>
              <a:buNone/>
            </a:pPr>
            <a:endParaRPr lang="en-US" sz="34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US" sz="3400" dirty="0" smtClean="0">
              <a:solidFill>
                <a:schemeClr val="tx1"/>
              </a:solidFill>
            </a:endParaRPr>
          </a:p>
        </p:txBody>
      </p:sp>
      <p:sp>
        <p:nvSpPr>
          <p:cNvPr id="5990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CBC20-49BA-4927-8416-1411869464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US" smtClean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7" name="Rectangle 2"/>
          <p:cNvSpPr>
            <a:spLocks noGrp="1" noChangeArrowheads="1"/>
          </p:cNvSpPr>
          <p:nvPr>
            <p:ph type="title"/>
          </p:nvPr>
        </p:nvSpPr>
        <p:spPr>
          <a:xfrm>
            <a:off x="820738" y="381000"/>
            <a:ext cx="6905625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Corrections Made By Census</a:t>
            </a:r>
          </a:p>
        </p:txBody>
      </p:sp>
      <p:sp>
        <p:nvSpPr>
          <p:cNvPr id="6000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8486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Commodity analysts verify corrections with their STC counterparts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• Corrections made prior to publication, when possible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sp>
        <p:nvSpPr>
          <p:cNvPr id="6000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4B822-CD12-4683-A406-625FD0996F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113</a:t>
            </a:fld>
            <a:endParaRPr lang="en-US" smtClean="0"/>
          </a:p>
        </p:txBody>
      </p:sp>
      <p:sp>
        <p:nvSpPr>
          <p:cNvPr id="600069" name="Rectangle 4"/>
          <p:cNvSpPr>
            <a:spLocks noChangeArrowheads="1"/>
          </p:cNvSpPr>
          <p:nvPr/>
        </p:nvSpPr>
        <p:spPr bwMode="auto">
          <a:xfrm>
            <a:off x="533400" y="2057400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FF"/>
              </a:buClr>
            </a:pPr>
            <a:endParaRPr lang="en-US" sz="3000" b="1">
              <a:solidFill>
                <a:srgbClr val="FFFFFF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480300" cy="9144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???  Questions   ???</a:t>
            </a:r>
          </a:p>
        </p:txBody>
      </p:sp>
      <p:sp>
        <p:nvSpPr>
          <p:cNvPr id="6010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FFFF66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Ebon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é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Norman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Ebone.D.Norman@census.gov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	</a:t>
            </a:r>
          </a:p>
        </p:txBody>
      </p:sp>
      <p:sp>
        <p:nvSpPr>
          <p:cNvPr id="6010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620D2-5ED0-414C-BA3D-BE31CBA8A0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US" dirty="0" smtClean="0"/>
          </a:p>
        </p:txBody>
      </p:sp>
      <p:pic>
        <p:nvPicPr>
          <p:cNvPr id="6010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696200" cy="1752600"/>
          </a:xfrm>
        </p:spPr>
        <p:txBody>
          <a:bodyPr/>
          <a:lstStyle/>
          <a:p>
            <a:pPr eaLnBrk="1" hangingPunct="1"/>
            <a:r>
              <a:rPr lang="en-US" sz="4400" b="1" dirty="0" smtClean="0"/>
              <a:t>Partner Country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81200"/>
            <a:ext cx="8305800" cy="4114800"/>
          </a:xfrm>
        </p:spPr>
        <p:txBody>
          <a:bodyPr/>
          <a:lstStyle/>
          <a:p>
            <a:pPr eaLnBrk="1" hangingPunct="1"/>
            <a:endParaRPr lang="en-US" sz="3200" b="1" dirty="0" smtClean="0">
              <a:solidFill>
                <a:schemeClr val="tx1"/>
              </a:solidFill>
            </a:endParaRPr>
          </a:p>
          <a:p>
            <a:pPr eaLnBrk="1" hangingPunct="1"/>
            <a:endParaRPr lang="en-US" sz="3200" b="1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Diane Oberg 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June 26, 2012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diane.c.oberg@census.gov</a:t>
            </a:r>
          </a:p>
          <a:p>
            <a:pPr algn="r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00358"/>
      </p:ext>
    </p:extLst>
  </p:cSld>
  <p:clrMapOvr>
    <a:masterClrMapping/>
  </p:clrMapOvr>
  <p:transition spd="med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FE421B19-0AAC-4008-8DAD-3B054E4B603F}" type="slidenum">
              <a:rPr lang="en-US" sz="1400">
                <a:solidFill>
                  <a:schemeClr val="tx1"/>
                </a:solidFill>
              </a:rPr>
              <a:pPr eaLnBrk="1" hangingPunct="1"/>
              <a:t>116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 of Partner Country</a:t>
            </a:r>
          </a:p>
          <a:p>
            <a:pPr eaLnBrk="1" hangingPunct="1"/>
            <a:r>
              <a:rPr lang="en-US" dirty="0" smtClean="0"/>
              <a:t>Special Cases </a:t>
            </a:r>
          </a:p>
          <a:p>
            <a:pPr eaLnBrk="1" hangingPunct="1"/>
            <a:r>
              <a:rPr lang="en-US" dirty="0" smtClean="0"/>
              <a:t>Trade Statistics do NOT Follow the Money</a:t>
            </a:r>
          </a:p>
          <a:p>
            <a:pPr eaLnBrk="1" hangingPunct="1"/>
            <a:r>
              <a:rPr lang="en-US" dirty="0" smtClean="0"/>
              <a:t>Why Bilateral Statistics Differ</a:t>
            </a:r>
          </a:p>
          <a:p>
            <a:pPr eaLnBrk="1" hangingPunct="1"/>
            <a:r>
              <a:rPr lang="en-US" dirty="0" smtClean="0"/>
              <a:t>Partner Country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124046471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09F21165-E818-4284-97EE-BA5324767C82}" type="slidenum">
              <a:rPr lang="en-US" sz="1400">
                <a:solidFill>
                  <a:schemeClr val="tx1"/>
                </a:solidFill>
              </a:rPr>
              <a:pPr eaLnBrk="1" hangingPunct="1"/>
              <a:t>117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Partner Country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rgbClr val="1C5696"/>
              </a:buClr>
              <a:buFont typeface="Arial"/>
              <a:buChar char="•"/>
            </a:pPr>
            <a:r>
              <a:rPr lang="en-US" sz="3200" dirty="0"/>
              <a:t>U.N. Concepts &amp; Definitions</a:t>
            </a:r>
          </a:p>
          <a:p>
            <a:pPr eaLnBrk="1" hangingPunct="1"/>
            <a:r>
              <a:rPr lang="en-US" dirty="0" smtClean="0"/>
              <a:t>Exports – Country of Ultimate Destination as known at time of export</a:t>
            </a:r>
          </a:p>
          <a:p>
            <a:pPr eaLnBrk="1" hangingPunct="1"/>
            <a:r>
              <a:rPr lang="en-US" dirty="0" smtClean="0"/>
              <a:t>Includes:</a:t>
            </a:r>
          </a:p>
          <a:p>
            <a:pPr lvl="1" eaLnBrk="1" hangingPunct="1"/>
            <a:r>
              <a:rPr lang="en-US" dirty="0" smtClean="0"/>
              <a:t>Exports of domestic merchandise</a:t>
            </a:r>
          </a:p>
          <a:p>
            <a:pPr lvl="1" eaLnBrk="1" hangingPunct="1"/>
            <a:r>
              <a:rPr lang="en-US" dirty="0" smtClean="0"/>
              <a:t>Re-exports of foreign merchandise </a:t>
            </a:r>
          </a:p>
          <a:p>
            <a:pPr marL="914400" lvl="2" indent="0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242977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254CC60B-5403-4FA3-AB5B-E8C3847FF070}" type="slidenum">
              <a:rPr lang="en-US" sz="1400">
                <a:solidFill>
                  <a:schemeClr val="tx1"/>
                </a:solidFill>
              </a:rPr>
              <a:pPr eaLnBrk="1" hangingPunct="1"/>
              <a:t>118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Partner Country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Imports – Country of Origin</a:t>
            </a:r>
          </a:p>
          <a:p>
            <a:pPr lvl="1" eaLnBrk="1" hangingPunct="1"/>
            <a:r>
              <a:rPr lang="en-US" dirty="0" smtClean="0"/>
              <a:t>Where grown, mined or manufactured</a:t>
            </a:r>
          </a:p>
          <a:p>
            <a:pPr lvl="1" eaLnBrk="1" hangingPunct="1"/>
            <a:r>
              <a:rPr lang="en-US" dirty="0" smtClean="0"/>
              <a:t>Where last “substantially transformed”</a:t>
            </a:r>
          </a:p>
          <a:p>
            <a:pPr lvl="1"/>
            <a:r>
              <a:rPr lang="en-US" dirty="0"/>
              <a:t>Multi-country production – attributed to single country of origin</a:t>
            </a:r>
          </a:p>
          <a:p>
            <a:r>
              <a:rPr lang="en-US" dirty="0" smtClean="0"/>
              <a:t>Legal Definition – tariffs, quotas, preferences</a:t>
            </a:r>
          </a:p>
          <a:p>
            <a:pPr lvl="2" eaLnBrk="1" hangingPunct="1"/>
            <a:r>
              <a:rPr lang="en-US" dirty="0" smtClean="0"/>
              <a:t>CROSS – Customs Rulings Online Search System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82923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 from Country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Goods produced in and exported from A</a:t>
            </a:r>
          </a:p>
          <a:p>
            <a:pPr lvl="1"/>
            <a:r>
              <a:rPr lang="en-US" dirty="0" smtClean="0"/>
              <a:t>Goods produced in A incorporating foreign components if “substantially transformed” under U.S. Rules</a:t>
            </a:r>
          </a:p>
          <a:p>
            <a:pPr lvl="1"/>
            <a:r>
              <a:rPr lang="en-US" dirty="0" smtClean="0"/>
              <a:t>Goods produced in A by affiliates of U.S. or foreign firms</a:t>
            </a:r>
          </a:p>
          <a:p>
            <a:pPr lvl="1"/>
            <a:r>
              <a:rPr lang="en-US" dirty="0" smtClean="0"/>
              <a:t>Used goods – still classed by country of origin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2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90600"/>
            <a:ext cx="7696200" cy="3962400"/>
          </a:xfrm>
        </p:spPr>
        <p:txBody>
          <a:bodyPr/>
          <a:lstStyle/>
          <a:p>
            <a:pPr algn="ctr" eaLnBrk="1" hangingPunct="1"/>
            <a:endParaRPr lang="en-US" sz="4800" dirty="0" smtClean="0"/>
          </a:p>
          <a:p>
            <a:pPr algn="ctr" eaLnBrk="1" hangingPunct="1"/>
            <a:r>
              <a:rPr lang="en-US" sz="4800" dirty="0" smtClean="0">
                <a:solidFill>
                  <a:schemeClr val="tx1"/>
                </a:solidFill>
              </a:rPr>
              <a:t>Export Specific Information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 from Country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NOT have been exported from A</a:t>
            </a:r>
          </a:p>
          <a:p>
            <a:pPr lvl="1"/>
            <a:r>
              <a:rPr lang="en-US" dirty="0" smtClean="0"/>
              <a:t>A sells to distributor in B, who exports to C</a:t>
            </a:r>
          </a:p>
          <a:p>
            <a:pPr lvl="2"/>
            <a:r>
              <a:rPr lang="en-US" dirty="0" smtClean="0"/>
              <a:t>A: export to B</a:t>
            </a:r>
          </a:p>
          <a:p>
            <a:pPr lvl="2"/>
            <a:r>
              <a:rPr lang="en-US" dirty="0" smtClean="0"/>
              <a:t>B*: import from A; export to C</a:t>
            </a:r>
          </a:p>
          <a:p>
            <a:pPr lvl="2"/>
            <a:r>
              <a:rPr lang="en-US" dirty="0" smtClean="0"/>
              <a:t>C: Import from A</a:t>
            </a:r>
          </a:p>
          <a:p>
            <a:pPr lvl="1"/>
            <a:r>
              <a:rPr lang="en-US" dirty="0" smtClean="0"/>
              <a:t>A exports used U.S.-built aircraft to B</a:t>
            </a:r>
          </a:p>
          <a:p>
            <a:pPr lvl="2"/>
            <a:r>
              <a:rPr lang="en-US" dirty="0" smtClean="0"/>
              <a:t>A: export to B</a:t>
            </a:r>
          </a:p>
          <a:p>
            <a:pPr lvl="2"/>
            <a:r>
              <a:rPr lang="en-US" dirty="0" smtClean="0"/>
              <a:t>B*: import from United States 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*Not substantially transformed in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1771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A1FA92CF-AB31-4019-95EA-8A23611561EF}" type="slidenum">
              <a:rPr lang="en-US" sz="1400">
                <a:solidFill>
                  <a:schemeClr val="tx1"/>
                </a:solidFill>
              </a:rPr>
              <a:pPr eaLnBrk="1" hangingPunct="1"/>
              <a:t>121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Example -Imports from Canada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Need not have been exported from Canada</a:t>
            </a:r>
          </a:p>
          <a:p>
            <a:pPr lvl="1"/>
            <a:r>
              <a:rPr lang="en-US" dirty="0" smtClean="0"/>
              <a:t>Canadian wiring harnesses assembled in Mexico</a:t>
            </a:r>
          </a:p>
          <a:p>
            <a:pPr lvl="1"/>
            <a:r>
              <a:rPr lang="en-US" dirty="0" smtClean="0"/>
              <a:t>Then exported to United States </a:t>
            </a:r>
          </a:p>
          <a:p>
            <a:pPr marL="914400" lvl="2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0815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C5C17722-A8A9-46A3-83B3-30F3D550709D}" type="slidenum">
              <a:rPr lang="en-US" sz="1400">
                <a:solidFill>
                  <a:schemeClr val="tx1"/>
                </a:solidFill>
              </a:rPr>
              <a:pPr eaLnBrk="1" hangingPunct="1"/>
              <a:t>122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388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Trade Statistics Do NOT</a:t>
            </a:r>
            <a:br>
              <a:rPr lang="en-US" dirty="0" smtClean="0"/>
            </a:br>
            <a:r>
              <a:rPr lang="en-US" dirty="0" smtClean="0"/>
              <a:t>Follow the Money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Goods manufactured in A under contract to firm from country B: country of origin = A</a:t>
            </a:r>
          </a:p>
          <a:p>
            <a:pPr eaLnBrk="1" hangingPunct="1"/>
            <a:r>
              <a:rPr lang="en-US" dirty="0" smtClean="0"/>
              <a:t>Firm in B </a:t>
            </a:r>
            <a:r>
              <a:rPr lang="en-US" b="1" dirty="0" smtClean="0"/>
              <a:t>purchases</a:t>
            </a:r>
            <a:r>
              <a:rPr lang="en-US" dirty="0" smtClean="0"/>
              <a:t> U.S. goods &amp; directs shipment to A  </a:t>
            </a:r>
          </a:p>
          <a:p>
            <a:pPr lvl="2"/>
            <a:r>
              <a:rPr lang="en-US" dirty="0" smtClean="0"/>
              <a:t>U.S: Export to A</a:t>
            </a:r>
          </a:p>
          <a:p>
            <a:pPr lvl="2"/>
            <a:r>
              <a:rPr lang="en-US" dirty="0" smtClean="0"/>
              <a:t>A: Import from U.S.</a:t>
            </a:r>
          </a:p>
          <a:p>
            <a:r>
              <a:rPr lang="en-US" dirty="0" smtClean="0"/>
              <a:t>A country may not be involved in another country’s imports from it (e.g. used goods, distribution)</a:t>
            </a:r>
          </a:p>
        </p:txBody>
      </p:sp>
    </p:spTree>
    <p:extLst>
      <p:ext uri="{BB962C8B-B14F-4D97-AF65-F5344CB8AC3E}">
        <p14:creationId xmlns:p14="http://schemas.microsoft.com/office/powerpoint/2010/main" val="43937590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06CAEA0F-A653-4FBB-BC36-B8AFDC69DF57}" type="slidenum">
              <a:rPr lang="en-US" sz="1400">
                <a:solidFill>
                  <a:schemeClr val="tx1"/>
                </a:solidFill>
              </a:rPr>
              <a:pPr eaLnBrk="1" hangingPunct="1"/>
              <a:t>123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Cases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Re-imports – reported under HS 9801 – imports from country of shipment</a:t>
            </a:r>
          </a:p>
          <a:p>
            <a:pPr eaLnBrk="1" hangingPunct="1"/>
            <a:r>
              <a:rPr lang="en-US" dirty="0" smtClean="0"/>
              <a:t>Country of origin undetermined – imports from country of shipment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34264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624207A1-BB4B-412C-A3B5-078A96388ACF}" type="slidenum">
              <a:rPr lang="en-US" sz="1400">
                <a:solidFill>
                  <a:schemeClr val="tx1"/>
                </a:solidFill>
              </a:rPr>
              <a:pPr eaLnBrk="1" hangingPunct="1"/>
              <a:t>124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Transiting Goods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U.N. Guidelines – exclude in-transit goods from statistics</a:t>
            </a:r>
          </a:p>
          <a:p>
            <a:pPr eaLnBrk="1" hangingPunct="1"/>
            <a:r>
              <a:rPr lang="en-US" dirty="0" smtClean="0"/>
              <a:t>Shipper may choose to enter and re-export</a:t>
            </a:r>
          </a:p>
          <a:p>
            <a:pPr lvl="1" eaLnBrk="1" hangingPunct="1"/>
            <a:r>
              <a:rPr lang="en-US" dirty="0" smtClean="0"/>
              <a:t>EX: Goods transiting U.S. between Canada &amp; Mexico </a:t>
            </a:r>
          </a:p>
          <a:p>
            <a:pPr lvl="2" eaLnBrk="1" hangingPunct="1"/>
            <a:r>
              <a:rPr lang="en-US" dirty="0" smtClean="0"/>
              <a:t>Import from Canada</a:t>
            </a:r>
          </a:p>
          <a:p>
            <a:pPr lvl="2" eaLnBrk="1" hangingPunct="1"/>
            <a:r>
              <a:rPr lang="en-US" dirty="0" smtClean="0"/>
              <a:t>Re-export to Mexico</a:t>
            </a:r>
          </a:p>
        </p:txBody>
      </p:sp>
    </p:spTree>
    <p:extLst>
      <p:ext uri="{BB962C8B-B14F-4D97-AF65-F5344CB8AC3E}">
        <p14:creationId xmlns:p14="http://schemas.microsoft.com/office/powerpoint/2010/main" val="193014923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330B1FFF-4736-4FD1-866A-8B5EF5956CAF}" type="slidenum">
              <a:rPr lang="en-US" sz="1400">
                <a:solidFill>
                  <a:schemeClr val="tx1"/>
                </a:solidFill>
              </a:rPr>
              <a:pPr eaLnBrk="1" hangingPunct="1"/>
              <a:t>125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Bilateral Statistics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 rarely match</a:t>
            </a:r>
          </a:p>
          <a:p>
            <a:pPr eaLnBrk="1" hangingPunct="1"/>
            <a:r>
              <a:rPr lang="en-US" smtClean="0"/>
              <a:t> UN Guidelines</a:t>
            </a:r>
          </a:p>
          <a:p>
            <a:pPr lvl="1" eaLnBrk="1" hangingPunct="1"/>
            <a:r>
              <a:rPr lang="en-US" smtClean="0"/>
              <a:t>Country of Origin vs. Country of Destination</a:t>
            </a:r>
          </a:p>
          <a:p>
            <a:pPr lvl="1" eaLnBrk="1" hangingPunct="1"/>
            <a:r>
              <a:rPr lang="en-US" smtClean="0"/>
              <a:t>Valuation </a:t>
            </a:r>
          </a:p>
          <a:p>
            <a:pPr eaLnBrk="1" hangingPunct="1"/>
            <a:r>
              <a:rPr lang="en-US" smtClean="0"/>
              <a:t>Reconciliation Studies – on web site</a:t>
            </a:r>
          </a:p>
          <a:p>
            <a:pPr lvl="2"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293307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80850757-FE34-429D-974E-10C98A9A98E1}" type="slidenum">
              <a:rPr lang="en-US" sz="1400">
                <a:solidFill>
                  <a:schemeClr val="tx1"/>
                </a:solidFill>
              </a:rPr>
              <a:pPr eaLnBrk="1" hangingPunct="1"/>
              <a:t>126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Major Sources of Discrepancy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Indirect trade/Re-imports/Re-exports/Multi-country production  (Imports from A/Follow $)</a:t>
            </a:r>
          </a:p>
          <a:p>
            <a:pPr eaLnBrk="1" hangingPunct="1"/>
            <a:r>
              <a:rPr lang="en-US" dirty="0" smtClean="0"/>
              <a:t>System of Trade</a:t>
            </a:r>
          </a:p>
          <a:p>
            <a:pPr eaLnBrk="1" hangingPunct="1"/>
            <a:r>
              <a:rPr lang="en-US" dirty="0" smtClean="0"/>
              <a:t>Definition of Country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1466465"/>
      </p:ext>
    </p:extLst>
  </p:cSld>
  <p:clrMapOvr>
    <a:masterClrMapping/>
  </p:clrMapOvr>
  <p:transition spd="med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Sources of 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Coverage Differences</a:t>
            </a:r>
          </a:p>
          <a:p>
            <a:r>
              <a:rPr lang="en-US" dirty="0"/>
              <a:t>Valuation </a:t>
            </a:r>
            <a:r>
              <a:rPr lang="en-US" dirty="0" smtClean="0"/>
              <a:t>Differences</a:t>
            </a:r>
          </a:p>
          <a:p>
            <a:r>
              <a:rPr lang="en-US" dirty="0" smtClean="0"/>
              <a:t>Transshipments</a:t>
            </a:r>
          </a:p>
          <a:p>
            <a:r>
              <a:rPr lang="en-US" dirty="0" smtClean="0"/>
              <a:t>Low-value </a:t>
            </a:r>
            <a:r>
              <a:rPr lang="en-US" dirty="0"/>
              <a:t>shipments</a:t>
            </a:r>
          </a:p>
          <a:p>
            <a:r>
              <a:rPr lang="en-US" dirty="0"/>
              <a:t>Chapter 98/99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5394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5CC0B5FE-1F14-4108-B940-377F87C8EBD4}" type="slidenum">
              <a:rPr lang="en-US" sz="1400">
                <a:solidFill>
                  <a:schemeClr val="tx1"/>
                </a:solidFill>
              </a:rPr>
              <a:pPr eaLnBrk="1" hangingPunct="1"/>
              <a:t>128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of Trade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General Trade – as crosses border</a:t>
            </a:r>
          </a:p>
          <a:p>
            <a:pPr eaLnBrk="1" hangingPunct="1"/>
            <a:r>
              <a:rPr lang="en-US" sz="3200" dirty="0" smtClean="0"/>
              <a:t>Special Trade– excludes bonded warehouses and free trade zones</a:t>
            </a:r>
          </a:p>
          <a:p>
            <a:pPr lvl="1"/>
            <a:r>
              <a:rPr lang="en-US" sz="2400" dirty="0" smtClean="0"/>
              <a:t>Petroleum</a:t>
            </a:r>
          </a:p>
          <a:p>
            <a:pPr lvl="1"/>
            <a:r>
              <a:rPr lang="en-US" sz="2400" dirty="0" smtClean="0"/>
              <a:t>Alcohol</a:t>
            </a:r>
          </a:p>
          <a:p>
            <a:pPr lvl="1"/>
            <a:r>
              <a:rPr lang="en-US" sz="2400" dirty="0" smtClean="0"/>
              <a:t>Tobacco  </a:t>
            </a:r>
          </a:p>
          <a:p>
            <a:pPr lvl="1"/>
            <a:r>
              <a:rPr lang="en-US" sz="2400" dirty="0" smtClean="0"/>
              <a:t>Other goods, especially with high taxes/tariffs 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55406"/>
      </p:ext>
    </p:extLst>
  </p:cSld>
  <p:clrMapOvr>
    <a:masterClrMapping/>
  </p:clrMapOvr>
  <p:transition spd="med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D4262FE0-3637-42B0-BC84-4329C13F2219}" type="slidenum">
              <a:rPr lang="en-US" sz="1400">
                <a:solidFill>
                  <a:schemeClr val="tx1"/>
                </a:solidFill>
              </a:rPr>
              <a:pPr eaLnBrk="1" hangingPunct="1"/>
              <a:t>129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Definition of Country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Which territories/possessions are included</a:t>
            </a:r>
          </a:p>
          <a:p>
            <a:pPr lvl="1" eaLnBrk="1" hangingPunct="1"/>
            <a:r>
              <a:rPr lang="en-US" dirty="0" smtClean="0"/>
              <a:t>e.g. Puerto Rico, U.S. Virgin Islands</a:t>
            </a:r>
          </a:p>
          <a:p>
            <a:r>
              <a:rPr lang="en-US" dirty="0"/>
              <a:t>ISO Coding Errors</a:t>
            </a:r>
          </a:p>
          <a:p>
            <a:pPr lvl="1"/>
            <a:r>
              <a:rPr lang="en-US" dirty="0"/>
              <a:t>IR = Iran, IE = Ireland, IQ = Iraq</a:t>
            </a:r>
          </a:p>
          <a:p>
            <a:pPr lvl="1"/>
            <a:r>
              <a:rPr lang="en-US" dirty="0"/>
              <a:t>CH = Switzerland, CN = China</a:t>
            </a:r>
          </a:p>
          <a:p>
            <a:pPr lvl="1" eaLnBrk="1" hangingPunct="1"/>
            <a:endParaRPr lang="en-US" dirty="0" smtClean="0"/>
          </a:p>
          <a:p>
            <a:pPr lvl="2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032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Valuation</a:t>
            </a:r>
          </a:p>
        </p:txBody>
      </p:sp>
      <p:sp>
        <p:nvSpPr>
          <p:cNvPr id="4945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696200" cy="3962400"/>
          </a:xfrm>
        </p:spPr>
        <p:txBody>
          <a:bodyPr/>
          <a:lstStyle/>
          <a:p>
            <a:pPr eaLnBrk="1" hangingPunct="1"/>
            <a:r>
              <a:rPr lang="en-US" dirty="0" smtClean="0"/>
              <a:t>F.A.S. Export Value (free alongside ship)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Value of export at port based on transaction price, including inland freight, insurance  other charges incurred (before loaded)</a:t>
            </a:r>
          </a:p>
          <a:p>
            <a:pPr eaLnBrk="1" hangingPunct="1">
              <a:buFontTx/>
              <a:buChar char="•"/>
            </a:pPr>
            <a:endParaRPr lang="en-US" sz="900" dirty="0" smtClean="0"/>
          </a:p>
          <a:p>
            <a:pPr eaLnBrk="1" hangingPunct="1">
              <a:buFontTx/>
              <a:buChar char="•"/>
            </a:pPr>
            <a:r>
              <a:rPr lang="en-US" sz="2800" dirty="0" smtClean="0"/>
              <a:t>Excludes international freight, cost of loading merchandise and any other charges/costs beyond port of export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945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F2A2A-1DAD-40D6-90FC-AB16D3A4B6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E3AB458C-3647-43AD-8350-D8D40053576A}" type="slidenum">
              <a:rPr lang="en-US" sz="1400">
                <a:solidFill>
                  <a:schemeClr val="tx1"/>
                </a:solidFill>
              </a:rPr>
              <a:pPr eaLnBrk="1" hangingPunct="1"/>
              <a:t>130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Coverage Differences</a:t>
            </a:r>
          </a:p>
        </p:txBody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Differences in commodities/types of transactions included</a:t>
            </a:r>
          </a:p>
          <a:p>
            <a:pPr lvl="1" eaLnBrk="1" hangingPunct="1"/>
            <a:r>
              <a:rPr lang="en-US" dirty="0" smtClean="0"/>
              <a:t>Leases</a:t>
            </a:r>
          </a:p>
          <a:p>
            <a:pPr lvl="1" eaLnBrk="1" hangingPunct="1"/>
            <a:r>
              <a:rPr lang="en-US" dirty="0" smtClean="0"/>
              <a:t>Repairs</a:t>
            </a:r>
          </a:p>
          <a:p>
            <a:pPr lvl="1" eaLnBrk="1" hangingPunct="1"/>
            <a:r>
              <a:rPr lang="en-US" dirty="0" smtClean="0"/>
              <a:t>Confidentiality practices</a:t>
            </a:r>
          </a:p>
          <a:p>
            <a:pPr lvl="1" eaLnBrk="1" hangingPunct="1"/>
            <a:r>
              <a:rPr lang="en-US" dirty="0" smtClean="0"/>
              <a:t>Re-imports </a:t>
            </a:r>
          </a:p>
          <a:p>
            <a:pPr lvl="2" eaLnBrk="1" hangingPunct="1"/>
            <a:r>
              <a:rPr lang="en-US" dirty="0" smtClean="0"/>
              <a:t>U.S. – records by country of shipment</a:t>
            </a:r>
          </a:p>
          <a:p>
            <a:pPr lvl="2" eaLnBrk="1" hangingPunct="1"/>
            <a:r>
              <a:rPr lang="en-US" dirty="0" smtClean="0"/>
              <a:t>Some countries – import from themselves</a:t>
            </a:r>
          </a:p>
          <a:p>
            <a:pPr lvl="1"/>
            <a:r>
              <a:rPr lang="en-US" dirty="0" smtClean="0"/>
              <a:t>Product-specific differences</a:t>
            </a:r>
          </a:p>
        </p:txBody>
      </p:sp>
    </p:spTree>
    <p:extLst>
      <p:ext uri="{BB962C8B-B14F-4D97-AF65-F5344CB8AC3E}">
        <p14:creationId xmlns:p14="http://schemas.microsoft.com/office/powerpoint/2010/main" val="379552157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F820C8D7-8DE9-4165-B292-24B363DC1AE1}" type="slidenum">
              <a:rPr lang="en-US" sz="1400">
                <a:solidFill>
                  <a:schemeClr val="tx1"/>
                </a:solidFill>
              </a:rPr>
              <a:pPr eaLnBrk="1" hangingPunct="1"/>
              <a:t>131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Valuation Differences</a:t>
            </a:r>
          </a:p>
        </p:txBody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Partner country imports are usually c.i.f.</a:t>
            </a:r>
          </a:p>
          <a:p>
            <a:pPr lvl="1" eaLnBrk="1" hangingPunct="1"/>
            <a:r>
              <a:rPr lang="en-US" dirty="0" smtClean="0"/>
              <a:t>U.N. guidelines</a:t>
            </a:r>
          </a:p>
          <a:p>
            <a:pPr lvl="1" eaLnBrk="1" hangingPunct="1"/>
            <a:r>
              <a:rPr lang="en-US" dirty="0" smtClean="0"/>
              <a:t>Will be higher than exports</a:t>
            </a:r>
          </a:p>
          <a:p>
            <a:pPr eaLnBrk="1" hangingPunct="1"/>
            <a:r>
              <a:rPr lang="en-US" dirty="0" smtClean="0"/>
              <a:t>Treatment of assists and other adjustments</a:t>
            </a:r>
          </a:p>
          <a:p>
            <a:pPr eaLnBrk="1" hangingPunct="1"/>
            <a:r>
              <a:rPr lang="en-US" dirty="0" smtClean="0"/>
              <a:t>Third party profit/markup</a:t>
            </a:r>
          </a:p>
        </p:txBody>
      </p:sp>
    </p:spTree>
    <p:extLst>
      <p:ext uri="{BB962C8B-B14F-4D97-AF65-F5344CB8AC3E}">
        <p14:creationId xmlns:p14="http://schemas.microsoft.com/office/powerpoint/2010/main" val="102532507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Transshipments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Goods exported to one country</a:t>
            </a:r>
          </a:p>
          <a:p>
            <a:r>
              <a:rPr lang="en-US" dirty="0" smtClean="0"/>
              <a:t>Redirected without entry into original partner country</a:t>
            </a:r>
          </a:p>
          <a:p>
            <a:pPr lvl="1"/>
            <a:r>
              <a:rPr lang="en-US" dirty="0" smtClean="0"/>
              <a:t>E.g. European petroleum to Canada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75F48-8284-493E-AA04-B8CB2425C503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1056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A8032BD2-45BE-48A8-9BE9-9E6ECBF7A846}" type="slidenum">
              <a:rPr lang="en-US" sz="1400">
                <a:solidFill>
                  <a:schemeClr val="tx1"/>
                </a:solidFill>
              </a:rPr>
              <a:pPr eaLnBrk="1" hangingPunct="1"/>
              <a:t>133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 Value Shipments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countries use low-value threshold</a:t>
            </a:r>
          </a:p>
          <a:p>
            <a:pPr eaLnBrk="1" hangingPunct="1"/>
            <a:r>
              <a:rPr lang="en-US" smtClean="0"/>
              <a:t>Some exclude without estimation</a:t>
            </a:r>
          </a:p>
        </p:txBody>
      </p:sp>
    </p:spTree>
    <p:extLst>
      <p:ext uri="{BB962C8B-B14F-4D97-AF65-F5344CB8AC3E}">
        <p14:creationId xmlns:p14="http://schemas.microsoft.com/office/powerpoint/2010/main" val="71542787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9BFF1BFF-F6BB-4A89-8767-5665B7910A3E}" type="slidenum">
              <a:rPr lang="en-US" sz="1400">
                <a:solidFill>
                  <a:schemeClr val="tx1"/>
                </a:solidFill>
              </a:rPr>
              <a:pPr eaLnBrk="1" hangingPunct="1"/>
              <a:t>134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Chapter 98/99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Nationally Defined – may include:</a:t>
            </a:r>
          </a:p>
          <a:p>
            <a:pPr lvl="1" eaLnBrk="1" hangingPunct="1"/>
            <a:r>
              <a:rPr lang="en-US" dirty="0" smtClean="0"/>
              <a:t>Confidentiality suppressions</a:t>
            </a:r>
          </a:p>
          <a:p>
            <a:pPr lvl="1" eaLnBrk="1" hangingPunct="1"/>
            <a:r>
              <a:rPr lang="en-US" dirty="0" smtClean="0"/>
              <a:t>Re-imports</a:t>
            </a:r>
          </a:p>
          <a:p>
            <a:pPr lvl="1" eaLnBrk="1" hangingPunct="1"/>
            <a:r>
              <a:rPr lang="en-US" dirty="0" smtClean="0"/>
              <a:t>Low value</a:t>
            </a:r>
          </a:p>
          <a:p>
            <a:pPr lvl="1" eaLnBrk="1" hangingPunct="1"/>
            <a:r>
              <a:rPr lang="en-US" dirty="0" smtClean="0"/>
              <a:t>Repairs</a:t>
            </a:r>
          </a:p>
          <a:p>
            <a:pPr lvl="1" eaLnBrk="1" hangingPunct="1"/>
            <a:r>
              <a:rPr lang="en-US" dirty="0" smtClean="0"/>
              <a:t>Values can be significant</a:t>
            </a:r>
          </a:p>
          <a:p>
            <a:pPr lvl="1" eaLnBrk="1" hangingPunct="1"/>
            <a:r>
              <a:rPr lang="en-US" dirty="0" smtClean="0"/>
              <a:t>Partner country values likely in HS 1-97</a:t>
            </a:r>
          </a:p>
        </p:txBody>
      </p:sp>
    </p:spTree>
    <p:extLst>
      <p:ext uri="{BB962C8B-B14F-4D97-AF65-F5344CB8AC3E}">
        <p14:creationId xmlns:p14="http://schemas.microsoft.com/office/powerpoint/2010/main" val="154980797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Data Reconciliations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partner country to investigate discrepancies</a:t>
            </a:r>
          </a:p>
          <a:p>
            <a:r>
              <a:rPr lang="en-US" dirty="0" smtClean="0"/>
              <a:t>Exchange published data </a:t>
            </a:r>
          </a:p>
          <a:p>
            <a:r>
              <a:rPr lang="en-US" dirty="0" smtClean="0"/>
              <a:t>Exchange concepts and definitions</a:t>
            </a:r>
          </a:p>
          <a:p>
            <a:r>
              <a:rPr lang="en-US" dirty="0" smtClean="0"/>
              <a:t>Do NOT change official statistics!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5403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Data Reconciliations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Estimate effect of conceptual differences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Insurance &amp; Freight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Reimports/</a:t>
            </a:r>
            <a:r>
              <a:rPr lang="en-US" dirty="0" err="1" smtClean="0">
                <a:solidFill>
                  <a:prstClr val="black"/>
                </a:solidFill>
              </a:rPr>
              <a:t>Reexports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Imports via 3</a:t>
            </a:r>
            <a:r>
              <a:rPr lang="en-US" baseline="30000" dirty="0">
                <a:solidFill>
                  <a:prstClr val="black"/>
                </a:solidFill>
              </a:rPr>
              <a:t>rd</a:t>
            </a:r>
            <a:r>
              <a:rPr lang="en-US" dirty="0">
                <a:solidFill>
                  <a:prstClr val="black"/>
                </a:solidFill>
              </a:rPr>
              <a:t> countries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Geographical </a:t>
            </a:r>
            <a:r>
              <a:rPr lang="en-US" dirty="0" smtClean="0">
                <a:solidFill>
                  <a:prstClr val="black"/>
                </a:solidFill>
              </a:rPr>
              <a:t>differences (e.g. PR/VI)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Timing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Coverage (e.g. containers)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Repairs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1410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2006 U.S.-China Analysis</a:t>
            </a:r>
            <a:br>
              <a:rPr lang="en-US" dirty="0" smtClean="0"/>
            </a:br>
            <a:r>
              <a:rPr lang="en-US" sz="2800" dirty="0" smtClean="0"/>
              <a:t>In Million U.S. Dollars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855223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586"/>
                <a:gridCol w="44110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U.S.</a:t>
                      </a:r>
                      <a:r>
                        <a:rPr lang="en-US" baseline="0" dirty="0" smtClean="0"/>
                        <a:t> Imports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287,773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Re-exports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+2,971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-648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r>
                        <a:rPr lang="en-US" baseline="0" dirty="0" smtClean="0"/>
                        <a:t> Valuation Differences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-21,035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Indirect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-44,058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+2,701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Unresolved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-24,232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Chinese</a:t>
                      </a:r>
                      <a:r>
                        <a:rPr lang="en-US" baseline="0" dirty="0" smtClean="0"/>
                        <a:t> Exports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203,472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6266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2006 U.S.-China Analysis</a:t>
            </a:r>
            <a:br>
              <a:rPr lang="en-US" dirty="0"/>
            </a:br>
            <a:r>
              <a:rPr lang="en-US" sz="2800" dirty="0"/>
              <a:t>In Million U.S. Dollars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223022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U.S.</a:t>
                      </a:r>
                      <a:r>
                        <a:rPr lang="en-US" baseline="0" dirty="0" smtClean="0"/>
                        <a:t> Exports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55,224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U.S.</a:t>
                      </a:r>
                      <a:r>
                        <a:rPr lang="en-US" baseline="0" dirty="0" smtClean="0"/>
                        <a:t> Re-exports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-3,600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Insurance &amp; Freight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+3,866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Unresolved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+3,968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Chinese Imports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59,209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7282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Contact</a:t>
            </a:r>
            <a:r>
              <a:rPr lang="en-US" sz="6600" dirty="0" smtClean="0"/>
              <a:t> </a:t>
            </a:r>
            <a:r>
              <a:rPr lang="en-US" dirty="0" smtClean="0"/>
              <a:t>Info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85850" lvl="4" indent="1027113" eaLnBrk="1" hangingPunct="1"/>
            <a:endParaRPr lang="en-US" dirty="0" smtClean="0"/>
          </a:p>
          <a:p>
            <a:pPr marL="0" indent="0">
              <a:buNone/>
            </a:pPr>
            <a:r>
              <a:rPr lang="en-US" dirty="0"/>
              <a:t>Diane Oberg 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diane.c.oberg@census.gov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301-763-2223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Special Projects Branch</a:t>
            </a:r>
          </a:p>
          <a:p>
            <a:pPr marL="0" indent="0">
              <a:buNone/>
            </a:pPr>
            <a:r>
              <a:rPr lang="en-US" dirty="0" smtClean="0"/>
              <a:t>301-763- 3251</a:t>
            </a:r>
            <a:endParaRPr lang="en-US" dirty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5EA77EAF-F3F5-4AB6-A402-82E0318D26A1}" type="slidenum">
              <a:rPr lang="en-US" sz="1400">
                <a:solidFill>
                  <a:schemeClr val="tx1"/>
                </a:solidFill>
              </a:rPr>
              <a:pPr eaLnBrk="1" hangingPunct="1"/>
              <a:t>139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746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Leases</a:t>
            </a:r>
          </a:p>
        </p:txBody>
      </p:sp>
      <p:sp>
        <p:nvSpPr>
          <p:cNvPr id="4956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96200" cy="3962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If merchandise exported for &lt;12 months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Non-statistical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dirty="0" smtClean="0"/>
              <a:t>Leases &gt; 12 months are statistical</a:t>
            </a:r>
          </a:p>
          <a:p>
            <a:pPr eaLnBrk="1" hangingPunct="1"/>
            <a:r>
              <a:rPr lang="en-US" dirty="0" smtClean="0"/>
              <a:t>Consignment - Temp. lease with option to buy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Statistical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Examples: artwork or aircraft</a:t>
            </a:r>
          </a:p>
        </p:txBody>
      </p:sp>
      <p:sp>
        <p:nvSpPr>
          <p:cNvPr id="495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41824A-4BD6-4867-806E-3639426A25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DD3B6D-272B-4FBA-B458-84E65825FB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140</a:t>
            </a:fld>
            <a:endParaRPr lang="en-US" smtClean="0"/>
          </a:p>
        </p:txBody>
      </p:sp>
      <p:pic>
        <p:nvPicPr>
          <p:cNvPr id="622595" name="Picture 2051" descr="I:\EDB\Cen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2057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596" name="Text Box 2052"/>
          <p:cNvSpPr txBox="1">
            <a:spLocks noChangeArrowheads="1"/>
          </p:cNvSpPr>
          <p:nvPr/>
        </p:nvSpPr>
        <p:spPr bwMode="auto">
          <a:xfrm>
            <a:off x="5105400" y="4038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2597" name="Text Box 2053"/>
          <p:cNvSpPr txBox="1">
            <a:spLocks noChangeArrowheads="1"/>
          </p:cNvSpPr>
          <p:nvPr/>
        </p:nvSpPr>
        <p:spPr bwMode="auto">
          <a:xfrm>
            <a:off x="5410200" y="2590800"/>
            <a:ext cx="31400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2400" dirty="0">
              <a:solidFill>
                <a:srgbClr val="FFFF99"/>
              </a:solidFill>
              <a:latin typeface="Lucida Sans" pitchFamily="34" charset="0"/>
            </a:endParaRPr>
          </a:p>
          <a:p>
            <a:pPr algn="r"/>
            <a:r>
              <a:rPr lang="en-US" sz="2400" dirty="0">
                <a:solidFill>
                  <a:srgbClr val="0070C0"/>
                </a:solidFill>
                <a:latin typeface="Lucida Sans" pitchFamily="34" charset="0"/>
              </a:rPr>
              <a:t>Bill Regina</a:t>
            </a:r>
          </a:p>
          <a:p>
            <a:pPr algn="r"/>
            <a:r>
              <a:rPr lang="en-US" sz="2400" dirty="0" smtClean="0">
                <a:solidFill>
                  <a:srgbClr val="0070C0"/>
                </a:solidFill>
                <a:latin typeface="Lucida Sans" pitchFamily="34" charset="0"/>
              </a:rPr>
              <a:t>June 26, 2012</a:t>
            </a:r>
            <a:endParaRPr lang="en-US" sz="2400" dirty="0">
              <a:solidFill>
                <a:srgbClr val="0070C0"/>
              </a:solidFill>
              <a:latin typeface="Lucida Sans" pitchFamily="34" charset="0"/>
            </a:endParaRPr>
          </a:p>
          <a:p>
            <a:pPr algn="r"/>
            <a:r>
              <a:rPr lang="en-US" sz="2400" dirty="0">
                <a:solidFill>
                  <a:srgbClr val="0070C0"/>
                </a:solidFill>
                <a:latin typeface="Lucida Sans" pitchFamily="34" charset="0"/>
              </a:rPr>
              <a:t>U.S. Census Bureau</a:t>
            </a:r>
          </a:p>
        </p:txBody>
      </p:sp>
      <p:sp>
        <p:nvSpPr>
          <p:cNvPr id="274438" name="Text Box 2054"/>
          <p:cNvSpPr txBox="1">
            <a:spLocks noChangeArrowheads="1"/>
          </p:cNvSpPr>
          <p:nvPr/>
        </p:nvSpPr>
        <p:spPr bwMode="auto">
          <a:xfrm>
            <a:off x="381000" y="304800"/>
            <a:ext cx="77549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Port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and </a:t>
            </a:r>
          </a:p>
          <a:p>
            <a:pPr algn="ctr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Method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of Transportation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Lucida Sans" pitchFamily="34" charset="0"/>
              </a:rPr>
              <a:t>Objectives</a:t>
            </a:r>
          </a:p>
        </p:txBody>
      </p:sp>
      <p:sp>
        <p:nvSpPr>
          <p:cNvPr id="623620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7724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Lucida Sans" pitchFamily="34" charset="0"/>
              </a:rPr>
              <a:t>Port data definition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Lucida Sans" pitchFamily="34" charset="0"/>
              </a:rPr>
              <a:t> Method of Transportation (MOT) 			types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Lucida Sans" pitchFamily="34" charset="0"/>
              </a:rPr>
              <a:t> Port and MOT edits/relationship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Lucida Sans" pitchFamily="34" charset="0"/>
              </a:rPr>
              <a:t> Data quality and other issues</a:t>
            </a:r>
          </a:p>
        </p:txBody>
      </p:sp>
      <p:sp>
        <p:nvSpPr>
          <p:cNvPr id="623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FF114-A769-4AF6-A61B-84788CA5D9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latin typeface="Lucida Sans" pitchFamily="34" charset="0"/>
              </a:rPr>
              <a:t>What is a Port Code?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24644" name="Rectangle 2051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696200" cy="472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b="1" dirty="0" smtClean="0">
                <a:solidFill>
                  <a:srgbClr val="7030A0"/>
                </a:solidFill>
                <a:latin typeface="Lucida Sans" pitchFamily="34" charset="0"/>
              </a:rPr>
              <a:t>30</a:t>
            </a:r>
            <a:r>
              <a:rPr lang="en-US" sz="4800" b="1" dirty="0" smtClean="0">
                <a:solidFill>
                  <a:srgbClr val="FF3300"/>
                </a:solidFill>
                <a:latin typeface="Lucida Sans" pitchFamily="34" charset="0"/>
              </a:rPr>
              <a:t>22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Lucida Sans" pitchFamily="34" charset="0"/>
              </a:rPr>
              <a:t>“30” = Seattle, WA (general district)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  <a:latin typeface="Lucida Sans" pitchFamily="34" charset="0"/>
              </a:rPr>
              <a:t>“3022” = Spokane, WA (exact port)</a:t>
            </a:r>
          </a:p>
        </p:txBody>
      </p:sp>
      <p:sp>
        <p:nvSpPr>
          <p:cNvPr id="6246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E0E8A-9A6D-4818-8972-72403BD201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Lucida Sans" pitchFamily="34" charset="0"/>
              </a:rPr>
              <a:t>Port Data </a:t>
            </a:r>
            <a:br>
              <a:rPr lang="en-US" dirty="0" smtClean="0">
                <a:latin typeface="Lucida Sans" pitchFamily="34" charset="0"/>
              </a:rPr>
            </a:br>
            <a:r>
              <a:rPr lang="en-US" dirty="0" smtClean="0">
                <a:latin typeface="Lucida Sans" pitchFamily="34" charset="0"/>
              </a:rPr>
              <a:t>Definition</a:t>
            </a:r>
          </a:p>
        </p:txBody>
      </p:sp>
      <p:sp>
        <p:nvSpPr>
          <p:cNvPr id="62566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696200" cy="3962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endParaRPr lang="en-US" dirty="0" smtClean="0">
              <a:latin typeface="Lucida Sans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70C0"/>
                </a:solidFill>
                <a:latin typeface="Lucida Sans" pitchFamily="34" charset="0"/>
              </a:rPr>
              <a:t>Exports</a:t>
            </a:r>
          </a:p>
          <a:p>
            <a:pPr lvl="2"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Lucida Sans" pitchFamily="34" charset="0"/>
              </a:rPr>
              <a:t> Vessel or Air – </a:t>
            </a:r>
          </a:p>
          <a:p>
            <a:pPr lvl="2" eaLnBrk="1" hangingPunct="1">
              <a:lnSpc>
                <a:spcPct val="170000"/>
              </a:lnSpc>
              <a:buFontTx/>
              <a:buNone/>
            </a:pPr>
            <a:r>
              <a:rPr lang="en-US" sz="2000" dirty="0" smtClean="0">
                <a:latin typeface="Lucida Sans" pitchFamily="34" charset="0"/>
              </a:rPr>
              <a:t>The airport or seaport where the goods are loaded</a:t>
            </a:r>
          </a:p>
          <a:p>
            <a:pPr lvl="2" eaLnBrk="1" hangingPunct="1">
              <a:lnSpc>
                <a:spcPct val="170000"/>
              </a:lnSpc>
              <a:buFontTx/>
              <a:buNone/>
            </a:pPr>
            <a:r>
              <a:rPr lang="en-US" sz="2000" dirty="0" smtClean="0">
                <a:latin typeface="Lucida Sans" pitchFamily="34" charset="0"/>
              </a:rPr>
              <a:t>on the exporting carrier that is taking them out of </a:t>
            </a:r>
          </a:p>
          <a:p>
            <a:pPr lvl="2" eaLnBrk="1" hangingPunct="1">
              <a:lnSpc>
                <a:spcPct val="170000"/>
              </a:lnSpc>
              <a:buFontTx/>
              <a:buNone/>
            </a:pPr>
            <a:r>
              <a:rPr lang="en-US" sz="2000" dirty="0" smtClean="0">
                <a:latin typeface="Lucida Sans" pitchFamily="34" charset="0"/>
              </a:rPr>
              <a:t>the United States </a:t>
            </a:r>
          </a:p>
          <a:p>
            <a:pPr lvl="2" eaLnBrk="1" hangingPunct="1">
              <a:lnSpc>
                <a:spcPct val="170000"/>
              </a:lnSpc>
              <a:buFont typeface="Wingdings" pitchFamily="2" charset="2"/>
              <a:buChar char="Ø"/>
            </a:pPr>
            <a:endParaRPr lang="en-US" sz="2000" dirty="0" smtClean="0">
              <a:latin typeface="Lucida Sans" pitchFamily="34" charset="0"/>
            </a:endParaRPr>
          </a:p>
          <a:p>
            <a:pPr lvl="2" eaLnBrk="1" hangingPunct="1">
              <a:lnSpc>
                <a:spcPct val="170000"/>
              </a:lnSpc>
              <a:buFont typeface="Wingdings" pitchFamily="2" charset="2"/>
              <a:buNone/>
            </a:pPr>
            <a:endParaRPr lang="en-US" sz="2000" dirty="0" smtClean="0">
              <a:latin typeface="Lucida Sans" pitchFamily="34" charset="0"/>
            </a:endParaRPr>
          </a:p>
        </p:txBody>
      </p:sp>
      <p:sp>
        <p:nvSpPr>
          <p:cNvPr id="6256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C0FA2-81DF-415F-95B0-CC6B1BDBFE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143</a:t>
            </a:fld>
            <a:endParaRPr lang="en-US" smtClean="0"/>
          </a:p>
        </p:txBody>
      </p:sp>
      <p:pic>
        <p:nvPicPr>
          <p:cNvPr id="625669" name="Picture 4" descr="The image “http://www.clipartreview.com/_gallery/_TN/1982538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90600"/>
            <a:ext cx="2822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Lucida Sans" pitchFamily="34" charset="0"/>
              </a:rPr>
              <a:t>Port Data </a:t>
            </a:r>
            <a:br>
              <a:rPr lang="en-US" dirty="0" smtClean="0">
                <a:latin typeface="Lucida Sans" pitchFamily="34" charset="0"/>
              </a:rPr>
            </a:br>
            <a:r>
              <a:rPr lang="en-US" dirty="0" smtClean="0">
                <a:latin typeface="Lucida Sans" pitchFamily="34" charset="0"/>
              </a:rPr>
              <a:t>Definition, </a:t>
            </a:r>
            <a:br>
              <a:rPr lang="en-US" dirty="0" smtClean="0">
                <a:latin typeface="Lucida Sans" pitchFamily="34" charset="0"/>
              </a:rPr>
            </a:br>
            <a:r>
              <a:rPr lang="en-US" dirty="0" smtClean="0">
                <a:latin typeface="Lucida Sans" pitchFamily="34" charset="0"/>
              </a:rPr>
              <a:t>Continued</a:t>
            </a:r>
          </a:p>
        </p:txBody>
      </p:sp>
      <p:sp>
        <p:nvSpPr>
          <p:cNvPr id="62669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696200" cy="3962400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endParaRPr lang="en-US" dirty="0" smtClean="0">
              <a:latin typeface="Lucida Sans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70C0"/>
                </a:solidFill>
                <a:latin typeface="Lucida Sans" pitchFamily="34" charset="0"/>
              </a:rPr>
              <a:t>Exports</a:t>
            </a:r>
          </a:p>
          <a:p>
            <a:pPr lvl="2"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Lucida Sans" pitchFamily="34" charset="0"/>
              </a:rPr>
              <a:t> Overland (to a border country) –</a:t>
            </a:r>
          </a:p>
          <a:p>
            <a:pPr lvl="2" eaLnBrk="1" hangingPunct="1">
              <a:lnSpc>
                <a:spcPct val="170000"/>
              </a:lnSpc>
              <a:buFontTx/>
              <a:buNone/>
            </a:pPr>
            <a:r>
              <a:rPr lang="en-US" sz="2000" dirty="0" smtClean="0">
                <a:latin typeface="Lucida Sans" pitchFamily="34" charset="0"/>
              </a:rPr>
              <a:t>The port where the export crosses the U.S. border</a:t>
            </a:r>
          </a:p>
          <a:p>
            <a:pPr lvl="2" eaLnBrk="1" hangingPunct="1">
              <a:lnSpc>
                <a:spcPct val="170000"/>
              </a:lnSpc>
              <a:buFontTx/>
              <a:buNone/>
            </a:pPr>
            <a:r>
              <a:rPr lang="en-US" sz="2000" dirty="0" smtClean="0">
                <a:latin typeface="Lucida Sans" pitchFamily="34" charset="0"/>
              </a:rPr>
              <a:t>into a foreign country </a:t>
            </a:r>
          </a:p>
          <a:p>
            <a:pPr lvl="2" eaLnBrk="1" hangingPunct="1">
              <a:lnSpc>
                <a:spcPct val="170000"/>
              </a:lnSpc>
              <a:buFont typeface="Wingdings" pitchFamily="2" charset="2"/>
              <a:buChar char="Ø"/>
            </a:pPr>
            <a:endParaRPr lang="en-US" sz="2000" dirty="0" smtClean="0">
              <a:latin typeface="Lucida Sans" pitchFamily="34" charset="0"/>
            </a:endParaRPr>
          </a:p>
          <a:p>
            <a:pPr lvl="2" eaLnBrk="1" hangingPunct="1">
              <a:lnSpc>
                <a:spcPct val="170000"/>
              </a:lnSpc>
              <a:buFont typeface="Wingdings" pitchFamily="2" charset="2"/>
              <a:buNone/>
            </a:pPr>
            <a:endParaRPr lang="en-US" sz="2000" dirty="0" smtClean="0">
              <a:latin typeface="Lucida Sans" pitchFamily="34" charset="0"/>
            </a:endParaRPr>
          </a:p>
        </p:txBody>
      </p:sp>
      <p:sp>
        <p:nvSpPr>
          <p:cNvPr id="6266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21052-0B6A-420B-817B-F5A3374E15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144</a:t>
            </a:fld>
            <a:endParaRPr lang="en-US" smtClean="0"/>
          </a:p>
        </p:txBody>
      </p:sp>
      <p:pic>
        <p:nvPicPr>
          <p:cNvPr id="626693" name="Picture 4" descr="The image “http://www.clipartreview.com/_gallery/_TN/1982538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85800"/>
            <a:ext cx="2822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Lucida Sans" pitchFamily="34" charset="0"/>
              </a:rPr>
              <a:t>Port Data </a:t>
            </a:r>
            <a:br>
              <a:rPr lang="en-US" dirty="0" smtClean="0">
                <a:latin typeface="Lucida Sans" pitchFamily="34" charset="0"/>
              </a:rPr>
            </a:br>
            <a:r>
              <a:rPr lang="en-US" dirty="0" smtClean="0">
                <a:latin typeface="Lucida Sans" pitchFamily="34" charset="0"/>
              </a:rPr>
              <a:t>Definition,</a:t>
            </a:r>
            <a:br>
              <a:rPr lang="en-US" dirty="0" smtClean="0">
                <a:latin typeface="Lucida Sans" pitchFamily="34" charset="0"/>
              </a:rPr>
            </a:br>
            <a:r>
              <a:rPr lang="en-US" dirty="0" smtClean="0">
                <a:latin typeface="Lucida Sans" pitchFamily="34" charset="0"/>
              </a:rPr>
              <a:t>Continued</a:t>
            </a:r>
          </a:p>
        </p:txBody>
      </p:sp>
      <p:sp>
        <p:nvSpPr>
          <p:cNvPr id="62771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696200" cy="3962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endParaRPr lang="en-US" dirty="0" smtClean="0">
              <a:latin typeface="Lucida Sans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70C0"/>
                </a:solidFill>
                <a:latin typeface="Lucida Sans" pitchFamily="34" charset="0"/>
              </a:rPr>
              <a:t>Exports</a:t>
            </a:r>
          </a:p>
          <a:p>
            <a:pPr lvl="2"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Lucida Sans" pitchFamily="34" charset="0"/>
              </a:rPr>
              <a:t> Overland (through a border country) – </a:t>
            </a:r>
          </a:p>
          <a:p>
            <a:pPr lvl="2" eaLnBrk="1" hangingPunct="1">
              <a:lnSpc>
                <a:spcPct val="170000"/>
              </a:lnSpc>
              <a:buFontTx/>
              <a:buNone/>
            </a:pPr>
            <a:r>
              <a:rPr lang="en-US" sz="2000" dirty="0" smtClean="0">
                <a:latin typeface="Lucida Sans" pitchFamily="34" charset="0"/>
              </a:rPr>
              <a:t>The port where the goods are loaded on the</a:t>
            </a:r>
          </a:p>
          <a:p>
            <a:pPr lvl="2" eaLnBrk="1" hangingPunct="1">
              <a:lnSpc>
                <a:spcPct val="170000"/>
              </a:lnSpc>
              <a:buFontTx/>
              <a:buNone/>
            </a:pPr>
            <a:r>
              <a:rPr lang="en-US" sz="2000" dirty="0" smtClean="0">
                <a:latin typeface="Lucida Sans" pitchFamily="34" charset="0"/>
              </a:rPr>
              <a:t>exporting carrier that is taking them out of the</a:t>
            </a:r>
          </a:p>
          <a:p>
            <a:pPr lvl="2" eaLnBrk="1" hangingPunct="1">
              <a:lnSpc>
                <a:spcPct val="170000"/>
              </a:lnSpc>
              <a:buFontTx/>
              <a:buNone/>
            </a:pPr>
            <a:r>
              <a:rPr lang="en-US" sz="2000" dirty="0" smtClean="0">
                <a:latin typeface="Lucida Sans" pitchFamily="34" charset="0"/>
              </a:rPr>
              <a:t>United States </a:t>
            </a:r>
          </a:p>
          <a:p>
            <a:pPr lvl="2" eaLnBrk="1" hangingPunct="1">
              <a:lnSpc>
                <a:spcPct val="170000"/>
              </a:lnSpc>
              <a:buFont typeface="Wingdings" pitchFamily="2" charset="2"/>
              <a:buChar char="Ø"/>
            </a:pPr>
            <a:endParaRPr lang="en-US" sz="2000" dirty="0" smtClean="0">
              <a:latin typeface="Lucida Sans" pitchFamily="34" charset="0"/>
            </a:endParaRPr>
          </a:p>
          <a:p>
            <a:pPr lvl="2" eaLnBrk="1" hangingPunct="1">
              <a:lnSpc>
                <a:spcPct val="170000"/>
              </a:lnSpc>
              <a:buFont typeface="Wingdings" pitchFamily="2" charset="2"/>
              <a:buChar char="Ø"/>
            </a:pPr>
            <a:endParaRPr lang="en-US" sz="2000" dirty="0" smtClean="0">
              <a:latin typeface="Lucida Sans" pitchFamily="34" charset="0"/>
            </a:endParaRPr>
          </a:p>
          <a:p>
            <a:pPr lvl="2" eaLnBrk="1" hangingPunct="1">
              <a:lnSpc>
                <a:spcPct val="170000"/>
              </a:lnSpc>
              <a:buFont typeface="Wingdings" pitchFamily="2" charset="2"/>
              <a:buNone/>
            </a:pPr>
            <a:endParaRPr lang="en-US" sz="2000" dirty="0" smtClean="0">
              <a:latin typeface="Lucida Sans" pitchFamily="34" charset="0"/>
            </a:endParaRPr>
          </a:p>
        </p:txBody>
      </p:sp>
      <p:sp>
        <p:nvSpPr>
          <p:cNvPr id="6277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E083F-9333-4973-9603-1D47497C70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145</a:t>
            </a:fld>
            <a:endParaRPr lang="en-US" smtClean="0"/>
          </a:p>
        </p:txBody>
      </p:sp>
      <p:pic>
        <p:nvPicPr>
          <p:cNvPr id="627717" name="Picture 4" descr="The image “http://www.clipartreview.com/_gallery/_TN/1982538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85800"/>
            <a:ext cx="2822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Lucida Sans" pitchFamily="34" charset="0"/>
              </a:rPr>
              <a:t>Port Data Definition,</a:t>
            </a:r>
            <a:br>
              <a:rPr lang="en-US" dirty="0" smtClean="0">
                <a:latin typeface="Lucida Sans" pitchFamily="34" charset="0"/>
              </a:rPr>
            </a:br>
            <a:r>
              <a:rPr lang="en-US" dirty="0" smtClean="0">
                <a:latin typeface="Lucida Sans" pitchFamily="34" charset="0"/>
              </a:rPr>
              <a:t>Continued</a:t>
            </a:r>
          </a:p>
        </p:txBody>
      </p:sp>
      <p:sp>
        <p:nvSpPr>
          <p:cNvPr id="62874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7696200" cy="3962400"/>
          </a:xfrm>
        </p:spPr>
        <p:txBody>
          <a:bodyPr>
            <a:normAutofit fontScale="25000" lnSpcReduction="20000"/>
          </a:bodyPr>
          <a:lstStyle/>
          <a:p>
            <a:pPr lvl="1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3200" dirty="0" smtClean="0">
              <a:solidFill>
                <a:srgbClr val="99CCFF"/>
              </a:solidFill>
              <a:latin typeface="Lucida Sans" pitchFamily="34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2800" dirty="0" smtClean="0">
                <a:solidFill>
                  <a:srgbClr val="0070C0"/>
                </a:solidFill>
                <a:latin typeface="Lucida Sans" pitchFamily="34" charset="0"/>
              </a:rPr>
              <a:t>Imports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8000" u="sng" dirty="0" smtClean="0">
                <a:latin typeface="Lucida Sans" pitchFamily="34" charset="0"/>
              </a:rPr>
              <a:t>Port of Entry</a:t>
            </a:r>
            <a:r>
              <a:rPr lang="en-US" sz="8000" dirty="0" smtClean="0">
                <a:latin typeface="Lucida Sans" pitchFamily="34" charset="0"/>
              </a:rPr>
              <a:t> –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sz="8000" dirty="0" smtClean="0">
                <a:latin typeface="Lucida Sans" pitchFamily="34" charset="0"/>
              </a:rPr>
              <a:t>The port where the goods clear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sz="8000" dirty="0" smtClean="0">
                <a:latin typeface="Lucida Sans" pitchFamily="34" charset="0"/>
              </a:rPr>
              <a:t>U.S. Customs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endParaRPr lang="en-US" sz="3600" dirty="0" smtClean="0">
              <a:latin typeface="Lucida Sans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8000" dirty="0" smtClean="0">
                <a:latin typeface="Lucida Sans" pitchFamily="34" charset="0"/>
              </a:rPr>
              <a:t> </a:t>
            </a:r>
            <a:r>
              <a:rPr lang="en-US" sz="8000" u="sng" dirty="0">
                <a:solidFill>
                  <a:prstClr val="black"/>
                </a:solidFill>
                <a:latin typeface="Lucida Sans" pitchFamily="34" charset="0"/>
              </a:rPr>
              <a:t>Port of Unlading</a:t>
            </a:r>
            <a:r>
              <a:rPr lang="en-US" sz="8000" dirty="0">
                <a:solidFill>
                  <a:prstClr val="black"/>
                </a:solidFill>
                <a:latin typeface="Lucida Sans" pitchFamily="34" charset="0"/>
              </a:rPr>
              <a:t> – 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8000" dirty="0">
                <a:solidFill>
                  <a:prstClr val="black"/>
                </a:solidFill>
                <a:latin typeface="Lucida Sans" pitchFamily="34" charset="0"/>
              </a:rPr>
              <a:t>The port where the goods are unloaded from the </a:t>
            </a:r>
            <a:endParaRPr lang="en-US" sz="8000" dirty="0" smtClean="0">
              <a:solidFill>
                <a:prstClr val="black"/>
              </a:solidFill>
              <a:latin typeface="Lucida Sans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8000" dirty="0" smtClean="0">
                <a:solidFill>
                  <a:prstClr val="black"/>
                </a:solidFill>
                <a:latin typeface="Lucida Sans" pitchFamily="34" charset="0"/>
              </a:rPr>
              <a:t>conveying vessel or </a:t>
            </a:r>
            <a:r>
              <a:rPr lang="en-US" sz="8000" dirty="0">
                <a:solidFill>
                  <a:prstClr val="black"/>
                </a:solidFill>
                <a:latin typeface="Lucida Sans" pitchFamily="34" charset="0"/>
              </a:rPr>
              <a:t>aircraft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endParaRPr lang="en-US" dirty="0" smtClean="0">
              <a:latin typeface="Lucida San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6287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D52BBF-CF73-47B0-A58C-C88F1394AB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146</a:t>
            </a:fld>
            <a:endParaRPr lang="en-US" smtClean="0"/>
          </a:p>
        </p:txBody>
      </p:sp>
      <p:pic>
        <p:nvPicPr>
          <p:cNvPr id="628741" name="Picture 7" descr="C:\Documents and Settings\regin001\My Documents\My Pictures\000_15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Lucida Sans" pitchFamily="34" charset="0"/>
              </a:rPr>
              <a:t>Method of Transportation (MOT) types</a:t>
            </a:r>
          </a:p>
        </p:txBody>
      </p:sp>
      <p:sp>
        <p:nvSpPr>
          <p:cNvPr id="630788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7010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Lucida Sans" pitchFamily="34" charset="0"/>
              </a:rPr>
              <a:t>	</a:t>
            </a:r>
            <a:r>
              <a:rPr lang="en-US" sz="2000" dirty="0" smtClean="0">
                <a:latin typeface="Lucida Sans" pitchFamily="34" charset="0"/>
              </a:rPr>
              <a:t>MOT is based on how the merchandise arrives in 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Lucida Sans" pitchFamily="34" charset="0"/>
              </a:rPr>
              <a:t>	</a:t>
            </a:r>
            <a:r>
              <a:rPr lang="en-US" sz="2000" dirty="0" smtClean="0">
                <a:latin typeface="Lucida Sans" pitchFamily="34" charset="0"/>
              </a:rPr>
              <a:t>departs from the United States.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>
              <a:latin typeface="Lucida Sans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Lucida Sans" pitchFamily="34" charset="0"/>
              </a:rPr>
              <a:t> Vessel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Lucida Sans" pitchFamily="34" charset="0"/>
              </a:rPr>
              <a:t> Air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Lucida Sans" pitchFamily="34" charset="0"/>
              </a:rPr>
              <a:t> “Other”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Lucida Sans" pitchFamily="34" charset="0"/>
              </a:rPr>
              <a:t>		- Truck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Lucida Sans" pitchFamily="34" charset="0"/>
              </a:rPr>
              <a:t>		- Rail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Lucida Sans" pitchFamily="34" charset="0"/>
              </a:rPr>
              <a:t>		- Etc. (electricity, mail, pipeline)	 </a:t>
            </a:r>
            <a:r>
              <a:rPr lang="en-US" sz="1800" dirty="0" smtClean="0">
                <a:latin typeface="Lucida Sans" pitchFamily="34" charset="0"/>
              </a:rPr>
              <a:t>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6307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94859B-CC38-4973-AF82-A7620DCA79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Sans" pitchFamily="34" charset="0"/>
              </a:rPr>
              <a:t>Method of Transportation </a:t>
            </a:r>
            <a:br>
              <a:rPr lang="en-US" dirty="0" smtClean="0">
                <a:latin typeface="Lucida Sans" pitchFamily="34" charset="0"/>
              </a:rPr>
            </a:br>
            <a:r>
              <a:rPr lang="en-US" dirty="0" smtClean="0">
                <a:latin typeface="Lucida Sans" pitchFamily="34" charset="0"/>
              </a:rPr>
              <a:t>(MOT) </a:t>
            </a:r>
          </a:p>
        </p:txBody>
      </p:sp>
      <p:sp>
        <p:nvSpPr>
          <p:cNvPr id="63181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819400"/>
            <a:ext cx="7467600" cy="2667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Lucida Sans" pitchFamily="34" charset="0"/>
              </a:rPr>
              <a:t>Method of Transportation (MOT) is identified by the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latin typeface="Lucida Sans" pitchFamily="34" charset="0"/>
              </a:rPr>
              <a:t>    method of conveyance that is used when the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dirty="0">
                <a:latin typeface="Lucida Sans" pitchFamily="34" charset="0"/>
              </a:rPr>
              <a:t> </a:t>
            </a:r>
            <a:r>
              <a:rPr lang="en-US" sz="2000" dirty="0" smtClean="0">
                <a:latin typeface="Lucida Sans" pitchFamily="34" charset="0"/>
              </a:rPr>
              <a:t>   shipment crosses the border and enters the U.S.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Lucida Sans" pitchFamily="34" charset="0"/>
            </a:endParaRPr>
          </a:p>
          <a:p>
            <a:pPr lvl="1" eaLnBrk="1" hangingPunct="1">
              <a:lnSpc>
                <a:spcPct val="15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6318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9F730-3F70-458A-AA0B-6371CA0F42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148</a:t>
            </a:fld>
            <a:endParaRPr lang="en-US" smtClean="0"/>
          </a:p>
        </p:txBody>
      </p:sp>
      <p:pic>
        <p:nvPicPr>
          <p:cNvPr id="631813" name="Picture 4" descr="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0668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696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Lucida Sans" pitchFamily="34" charset="0"/>
              </a:rPr>
              <a:t/>
            </a:r>
            <a:br>
              <a:rPr lang="en-US" dirty="0" smtClean="0">
                <a:latin typeface="Lucida Sans" pitchFamily="34" charset="0"/>
              </a:rPr>
            </a:br>
            <a:r>
              <a:rPr lang="en-US" dirty="0" smtClean="0">
                <a:latin typeface="Lucida Sans" pitchFamily="34" charset="0"/>
              </a:rPr>
              <a:t>Port and Method of Transportation (MOT) edits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7467600" cy="5105400"/>
          </a:xfrm>
        </p:spPr>
        <p:txBody>
          <a:bodyPr>
            <a:normAutofit fontScale="77500" lnSpcReduction="20000"/>
          </a:bodyPr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accent5"/>
              </a:solidFill>
              <a:latin typeface="Lucida Sans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rgbClr val="0070C0"/>
              </a:solidFill>
              <a:latin typeface="Lucida Sans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rgbClr val="0070C0"/>
              </a:solidFill>
              <a:latin typeface="Lucida Sans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4100" dirty="0" smtClean="0">
                <a:solidFill>
                  <a:srgbClr val="0070C0"/>
                </a:solidFill>
                <a:latin typeface="Lucida Sans" pitchFamily="34" charset="0"/>
              </a:rPr>
              <a:t>Are the data acceptable?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4100" dirty="0" smtClean="0">
              <a:solidFill>
                <a:srgbClr val="0070C0"/>
              </a:solidFill>
              <a:latin typeface="Lucida Sans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4100" dirty="0" smtClean="0">
                <a:solidFill>
                  <a:srgbClr val="0070C0"/>
                </a:solidFill>
                <a:latin typeface="Lucida Sans" pitchFamily="34" charset="0"/>
              </a:rPr>
              <a:t>Relationship editing: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rgbClr val="0070C0"/>
              </a:solidFill>
              <a:latin typeface="Lucida Sans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1000" dirty="0" smtClean="0">
              <a:solidFill>
                <a:schemeClr val="accent5"/>
              </a:solidFill>
              <a:latin typeface="Lucida Sans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Lucida Sans" pitchFamily="34" charset="0"/>
              </a:rPr>
              <a:t>MOT vs. port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600" dirty="0" smtClean="0">
              <a:latin typeface="Lucida Sans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Lucida Sans" pitchFamily="34" charset="0"/>
              </a:rPr>
              <a:t>MOT vs. commodity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600" dirty="0" smtClean="0">
              <a:latin typeface="Lucida Sans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Lucida Sans" pitchFamily="34" charset="0"/>
              </a:rPr>
              <a:t>MOT vs. other data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accent5"/>
              </a:solidFill>
              <a:latin typeface="Lucida Sans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accent5"/>
                </a:solidFill>
                <a:latin typeface="Lucida Sans" pitchFamily="34" charset="0"/>
              </a:rPr>
              <a:t>	</a:t>
            </a:r>
          </a:p>
          <a:p>
            <a:pPr marL="971550" lvl="1" indent="-514350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accent5"/>
              </a:solidFill>
              <a:latin typeface="Lucida Sans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3200" dirty="0" smtClean="0">
              <a:solidFill>
                <a:schemeClr val="accent5"/>
              </a:solidFill>
              <a:latin typeface="Lucida Sans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latin typeface="Lucida Sans" pitchFamily="34" charset="0"/>
            </a:endParaRPr>
          </a:p>
          <a:p>
            <a:pPr lvl="1" eaLnBrk="1" hangingPunct="1">
              <a:lnSpc>
                <a:spcPct val="150000"/>
              </a:lnSpc>
              <a:buFontTx/>
              <a:buNone/>
              <a:defRPr/>
            </a:pPr>
            <a:endParaRPr lang="en-US" sz="2000" dirty="0" smtClean="0"/>
          </a:p>
          <a:p>
            <a:pPr lvl="1" eaLnBrk="1" hangingPunct="1">
              <a:lnSpc>
                <a:spcPct val="150000"/>
              </a:lnSpc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6328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2115F9-C6C4-44F6-92F0-C34E40A64A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Repairs – Exports </a:t>
            </a:r>
          </a:p>
        </p:txBody>
      </p:sp>
      <p:sp>
        <p:nvSpPr>
          <p:cNvPr id="49664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7696200" cy="3962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Exporting items for repair 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Report Ch. 1-97 HS number of item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Non-statistical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AES export information code TE (temporary export for repair)</a:t>
            </a:r>
          </a:p>
          <a:p>
            <a:pPr lvl="1" eaLnBrk="1" hangingPunct="1">
              <a:lnSpc>
                <a:spcPct val="90000"/>
              </a:lnSpc>
            </a:pPr>
            <a:endParaRPr 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Exporting items repaired in U.S.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Report HS 9801 and value of repair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Report Ch. 1-97 HS </a:t>
            </a:r>
            <a:r>
              <a:rPr lang="en-US" smtClean="0"/>
              <a:t>number for </a:t>
            </a:r>
            <a:r>
              <a:rPr lang="en-US" dirty="0" smtClean="0"/>
              <a:t>replacements.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Statistical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</p:txBody>
      </p:sp>
      <p:sp>
        <p:nvSpPr>
          <p:cNvPr id="4966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5AF0DA-D8CD-4E8C-B395-FFAF28383D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Lucida Sans" pitchFamily="34" charset="0"/>
              </a:rPr>
              <a:t>Data Quality and Other Issues</a:t>
            </a:r>
            <a:br>
              <a:rPr lang="en-US" dirty="0" smtClean="0">
                <a:latin typeface="Lucida Sans" pitchFamily="34" charset="0"/>
              </a:rPr>
            </a:br>
            <a:endParaRPr lang="en-US" dirty="0" smtClean="0">
              <a:latin typeface="Lucida Sans" pitchFamily="34" charset="0"/>
            </a:endParaRPr>
          </a:p>
        </p:txBody>
      </p:sp>
      <p:sp>
        <p:nvSpPr>
          <p:cNvPr id="63386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76200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Lucida Sans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Lucida Sans" pitchFamily="34" charset="0"/>
              </a:rPr>
              <a:t>Container information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Lucida Sans" pitchFamily="34" charset="0"/>
              </a:rPr>
              <a:t>Reported information: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Lucida Sans" pitchFamily="34" charset="0"/>
              </a:rPr>
              <a:t>		missing, invalid, obsolete, or erroneous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rgbClr val="0070C0"/>
              </a:solidFill>
              <a:latin typeface="Lucida Sans" pitchFamily="34" charset="0"/>
            </a:endParaRP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  <a:latin typeface="Lucida Sans" pitchFamily="34" charset="0"/>
            </a:endParaRPr>
          </a:p>
        </p:txBody>
      </p:sp>
      <p:sp>
        <p:nvSpPr>
          <p:cNvPr id="6338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C937C-10E0-425C-BE13-298FE1B59B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150</a:t>
            </a:fld>
            <a:endParaRPr lang="en-US" smtClean="0"/>
          </a:p>
        </p:txBody>
      </p:sp>
      <p:pic>
        <p:nvPicPr>
          <p:cNvPr id="633861" name="Picture 4" descr="D:\MS Office\Clipart\standard\stddir1\bd0567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14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Lucida Sans" pitchFamily="34" charset="0"/>
              </a:rPr>
              <a:t>Data Quality and Other Issues, Continued</a:t>
            </a:r>
            <a:br>
              <a:rPr lang="en-US" dirty="0" smtClean="0">
                <a:latin typeface="Lucida Sans" pitchFamily="34" charset="0"/>
              </a:rPr>
            </a:br>
            <a:endParaRPr lang="en-US" dirty="0" smtClean="0">
              <a:latin typeface="Lucida Sans" pitchFamily="34" charset="0"/>
            </a:endParaRPr>
          </a:p>
        </p:txBody>
      </p:sp>
      <p:sp>
        <p:nvSpPr>
          <p:cNvPr id="63488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6962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Lucida Sans" pitchFamily="34" charset="0"/>
              </a:rPr>
              <a:t>User-Fee and Courier Ports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Lucida Sans" pitchFamily="34" charset="0"/>
              </a:rPr>
              <a:t>“Special” Districts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Lucida Sans" pitchFamily="34" charset="0"/>
              </a:rPr>
              <a:t>Published Method of Transportation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Lucida Sans" pitchFamily="34" charset="0"/>
              </a:rPr>
              <a:t>		(MOT) totals at Ports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Lucida Sans" pitchFamily="34" charset="0"/>
            </a:endParaRPr>
          </a:p>
        </p:txBody>
      </p:sp>
      <p:sp>
        <p:nvSpPr>
          <p:cNvPr id="6348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80A43-E529-4FAA-81B4-432B58CA80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151</a:t>
            </a:fld>
            <a:endParaRPr lang="en-US" smtClean="0"/>
          </a:p>
        </p:txBody>
      </p:sp>
      <p:pic>
        <p:nvPicPr>
          <p:cNvPr id="634885" name="Picture 4" descr="The image “http://community-2.webtv.net/NashvilleUSA/YOURINTHENAVYNOWAND/clipart/Industrial_Objects/in00171_.gif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09600"/>
            <a:ext cx="21732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Lucida Sans" pitchFamily="34" charset="0"/>
              </a:rPr>
              <a:t>Questions?</a:t>
            </a:r>
          </a:p>
        </p:txBody>
      </p:sp>
      <p:sp>
        <p:nvSpPr>
          <p:cNvPr id="63590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E7394-DBF2-4E01-B478-F4DAABE85A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152</a:t>
            </a:fld>
            <a:endParaRPr lang="en-US" smtClean="0"/>
          </a:p>
        </p:txBody>
      </p:sp>
      <p:pic>
        <p:nvPicPr>
          <p:cNvPr id="635908" name="Picture 3" descr="D:\MS Office\Clipart\smbusbas\pe02745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3124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909" name="Text Box 4"/>
          <p:cNvSpPr txBox="1">
            <a:spLocks noChangeArrowheads="1"/>
          </p:cNvSpPr>
          <p:nvPr/>
        </p:nvSpPr>
        <p:spPr bwMode="auto">
          <a:xfrm>
            <a:off x="1828800" y="3276600"/>
            <a:ext cx="5486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  <a:latin typeface="Lucida Sans" pitchFamily="34" charset="0"/>
              </a:rPr>
              <a:t>Bill Regina</a:t>
            </a:r>
          </a:p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FFFFFF"/>
                </a:solidFill>
                <a:latin typeface="Lucida Sans" pitchFamily="34" charset="0"/>
                <a:hlinkClick r:id="rId4"/>
              </a:rPr>
              <a:t>William.G.Regina@census.gov</a:t>
            </a:r>
            <a:endParaRPr lang="en-US" sz="2800" u="sng" dirty="0">
              <a:solidFill>
                <a:srgbClr val="FFFFFF"/>
              </a:solidFill>
              <a:latin typeface="Lucida Sans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  <a:latin typeface="Lucida Sans" pitchFamily="34" charset="0"/>
              </a:rPr>
              <a:t>(301) 763-7751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FFFFFF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696200" cy="17526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" charset="0"/>
              </a:rPr>
              <a:t>U.S. Census Bureau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r>
              <a:rPr lang="en-US" smtClean="0">
                <a:solidFill>
                  <a:schemeClr val="bg1"/>
                </a:solidFill>
                <a:latin typeface="Arial" charset="0"/>
              </a:rPr>
              <a:t>Foreign Trade Division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81200"/>
            <a:ext cx="83058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40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Quality Issues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600" b="1" dirty="0" smtClean="0">
              <a:solidFill>
                <a:srgbClr val="FFFF99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/>
              <a:t>Chris Grieves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/>
              <a:t>U.S. Census Bureau  </a:t>
            </a:r>
          </a:p>
        </p:txBody>
      </p:sp>
      <p:pic>
        <p:nvPicPr>
          <p:cNvPr id="5124" name="Picture 4" descr="I:\EDB\Cen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13200"/>
            <a:ext cx="19812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046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Topics Covered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US" smtClean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Uses of Foreign Trade Statistics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Quality Issues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Responses to Quality Issues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10644F-DEE0-420F-BD78-E0AA53D92845}" type="slidenum">
              <a:rPr lang="en-US" sz="1200" smtClean="0">
                <a:latin typeface="Arial" charset="0"/>
              </a:rPr>
              <a:pPr eaLnBrk="1" hangingPunct="1"/>
              <a:t>154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8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Uses of Foreign Trade Statistics</a:t>
            </a:r>
          </a:p>
        </p:txBody>
      </p:sp>
      <p:sp>
        <p:nvSpPr>
          <p:cNvPr id="512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7696200" cy="2209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smtClean="0"/>
              <a:t>Accurate trade data are necessary for economic, commercial, and policy purposes.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80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smtClean="0"/>
              <a:t>Used by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smtClean="0"/>
              <a:t>Government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smtClean="0"/>
              <a:t>Non-Government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524218-BE84-4121-A246-D789E4EA1F49}" type="slidenum">
              <a:rPr lang="en-US" sz="1200" smtClean="0">
                <a:latin typeface="Arial" charset="0"/>
              </a:rPr>
              <a:pPr eaLnBrk="1" hangingPunct="1"/>
              <a:t>155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11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Government Uses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7696200" cy="4648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smtClean="0">
                <a:latin typeface="Arial" charset="0"/>
              </a:rPr>
              <a:t>Develop the merchandise trade figures</a:t>
            </a:r>
            <a:r>
              <a:rPr lang="en-US" smtClean="0">
                <a:latin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To appraise and analyze major movements and trends in international trade</a:t>
            </a:r>
          </a:p>
          <a:p>
            <a:pPr lvl="2"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To evaluate and plan various programs</a:t>
            </a:r>
          </a:p>
          <a:p>
            <a:pPr lvl="2"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To measure impact of tariff and trade concessions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sz="160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800" smtClean="0">
                <a:latin typeface="Arial" charset="0"/>
              </a:rPr>
              <a:t>Statistical base to implement and analyze operations under various international agreements</a:t>
            </a:r>
          </a:p>
          <a:p>
            <a:pPr lvl="2"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E.g. NAFTA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EBC8DE-6496-425B-BFA9-27FFA705656E}" type="slidenum">
              <a:rPr lang="en-US" sz="1200" smtClean="0">
                <a:latin typeface="Arial" charset="0"/>
              </a:rPr>
              <a:pPr eaLnBrk="1" hangingPunct="1"/>
              <a:t>156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96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Government Uses 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6962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Meet legal and regulatory requirements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" charset="0"/>
              </a:rPr>
              <a:t>Imports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Correctly assess import duties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Administer embargoes and quotas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Restrict counterfeit items entering the country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Implement control policies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" charset="0"/>
              </a:rPr>
              <a:t>Exports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Arial" charset="0"/>
              </a:rPr>
              <a:t>Effectively administer control and regulatory policies for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national security or foreign policy reasons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implement export quotas or embargo programs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administer short supply programs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151023-B1DA-4850-8D98-4765E0F1ACB7}" type="slidenum">
              <a:rPr lang="en-US" sz="1200" smtClean="0">
                <a:latin typeface="Arial" charset="0"/>
              </a:rPr>
              <a:pPr eaLnBrk="1" hangingPunct="1"/>
              <a:t>157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6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Non-Government Uses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696200" cy="3962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Users in industry, finance, research, and transportation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Appraise the general trade situation and outlook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Perform </a:t>
            </a:r>
            <a:r>
              <a:rPr lang="en-US" dirty="0" smtClean="0">
                <a:latin typeface="Arial" charset="0"/>
              </a:rPr>
              <a:t>market share </a:t>
            </a:r>
            <a:r>
              <a:rPr lang="en-US" dirty="0" smtClean="0">
                <a:latin typeface="Arial" charset="0"/>
              </a:rPr>
              <a:t>and </a:t>
            </a:r>
            <a:r>
              <a:rPr lang="en-US" dirty="0" smtClean="0">
                <a:latin typeface="Arial" charset="0"/>
              </a:rPr>
              <a:t>penetration </a:t>
            </a:r>
            <a:r>
              <a:rPr lang="en-US" dirty="0" smtClean="0">
                <a:latin typeface="Arial" charset="0"/>
              </a:rPr>
              <a:t>studies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Aid in product and market development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Measure the impact of competition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Determine marketing strategies</a:t>
            </a:r>
          </a:p>
          <a:p>
            <a:pPr eaLnBrk="1" hangingPunct="1"/>
            <a:endParaRPr lang="en-US" sz="2400" dirty="0" smtClean="0">
              <a:latin typeface="Arial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C32722-7AC6-428E-AA6E-71D6F8095598}" type="slidenum">
              <a:rPr lang="en-US" sz="1200" smtClean="0">
                <a:latin typeface="Arial" charset="0"/>
              </a:rPr>
              <a:pPr eaLnBrk="1" hangingPunct="1"/>
              <a:t>158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9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Importance of Data Quality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2362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000" smtClean="0">
                <a:latin typeface="Arial" charset="0"/>
              </a:rPr>
              <a:t>Principal economic indicator</a:t>
            </a:r>
          </a:p>
          <a:p>
            <a:pPr eaLnBrk="1" hangingPunct="1">
              <a:buFontTx/>
              <a:buChar char="•"/>
            </a:pPr>
            <a:r>
              <a:rPr lang="en-US" sz="3000" smtClean="0">
                <a:latin typeface="Arial" charset="0"/>
              </a:rPr>
              <a:t>Wide and varied group of users</a:t>
            </a:r>
          </a:p>
          <a:p>
            <a:pPr eaLnBrk="1" hangingPunct="1">
              <a:buFontTx/>
              <a:buChar char="•"/>
            </a:pPr>
            <a:r>
              <a:rPr lang="en-US" sz="3000" smtClean="0">
                <a:latin typeface="Arial" charset="0"/>
              </a:rPr>
              <a:t>To use information wisely and appropriately need to understand limitations.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5F13F3-6AEC-4622-841C-7C44AABD9356}" type="slidenum">
              <a:rPr lang="en-US" sz="1200" smtClean="0">
                <a:latin typeface="Arial" charset="0"/>
              </a:rPr>
              <a:pPr eaLnBrk="1" hangingPunct="1"/>
              <a:t>159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05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"/>
            <a:ext cx="7696200" cy="3962400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endParaRPr lang="en-US" dirty="0" smtClean="0"/>
          </a:p>
          <a:p>
            <a:pPr algn="ctr" eaLnBrk="1" hangingPunct="1"/>
            <a:endParaRPr lang="en-US" sz="3600" dirty="0" smtClean="0">
              <a:solidFill>
                <a:srgbClr val="FFFF99"/>
              </a:solidFill>
            </a:endParaRPr>
          </a:p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Import Specific Information</a:t>
            </a:r>
          </a:p>
          <a:p>
            <a:pPr algn="ctr" eaLnBrk="1" hangingPunct="1"/>
            <a:endParaRPr lang="en-US" sz="3600" dirty="0" smtClean="0">
              <a:solidFill>
                <a:schemeClr val="tx1"/>
              </a:solidFill>
            </a:endParaRPr>
          </a:p>
          <a:p>
            <a:pPr algn="ctr"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Matthew </a:t>
            </a:r>
            <a:r>
              <a:rPr lang="en-US" sz="2800" dirty="0" err="1" smtClean="0">
                <a:solidFill>
                  <a:schemeClr val="tx1"/>
                </a:solidFill>
              </a:rPr>
              <a:t>Frates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Commodity Analysis Branch</a:t>
            </a:r>
          </a:p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Matthew.Frates@census.gov</a:t>
            </a:r>
          </a:p>
          <a:p>
            <a:pPr algn="ctr" eaLnBrk="1" hangingPunct="1"/>
            <a:endParaRPr lang="en-US" sz="3600" dirty="0" smtClean="0">
              <a:solidFill>
                <a:schemeClr val="tx1"/>
              </a:solidFill>
            </a:endParaRPr>
          </a:p>
          <a:p>
            <a:pPr algn="ctr" eaLnBrk="1" hangingPunct="1"/>
            <a:endParaRPr lang="en-US" sz="3600" dirty="0" smtClean="0">
              <a:solidFill>
                <a:srgbClr val="FFFF99"/>
              </a:solidFill>
            </a:endParaRPr>
          </a:p>
          <a:p>
            <a:pPr algn="ctr" eaLnBrk="1" hangingPunct="1"/>
            <a:endParaRPr lang="en-US" sz="3600" dirty="0" smtClean="0">
              <a:solidFill>
                <a:srgbClr val="FFFF99"/>
              </a:solidFill>
            </a:endParaRPr>
          </a:p>
          <a:p>
            <a:pPr algn="ctr" eaLnBrk="1" hangingPunct="1"/>
            <a:endParaRPr lang="en-US" sz="36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Topics Covered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US" smtClean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Foreign Trade Statistics</a:t>
            </a:r>
            <a:endParaRPr lang="en-US" smtClean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Quality Issues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Responses to Quality Issues</a:t>
            </a:r>
            <a:endParaRPr lang="en-US" smtClean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44A008-EACD-443D-8DC2-857E93FEEE11}" type="slidenum">
              <a:rPr lang="en-US" sz="1200" smtClean="0">
                <a:latin typeface="Arial" charset="0"/>
              </a:rPr>
              <a:pPr eaLnBrk="1" hangingPunct="1"/>
              <a:t>160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40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Quality Issues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Reporting Errors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Documentation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Low Value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Carryover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AE65BB-2430-4F1E-B60A-FD5210BE94B4}" type="slidenum">
              <a:rPr lang="en-US" sz="1200" smtClean="0">
                <a:latin typeface="Arial" charset="0"/>
              </a:rPr>
              <a:pPr eaLnBrk="1" hangingPunct="1"/>
              <a:t>161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23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Reporting Errors</a:t>
            </a:r>
          </a:p>
        </p:txBody>
      </p:sp>
      <p:sp>
        <p:nvSpPr>
          <p:cNvPr id="14339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>
                <a:latin typeface="Arial" charset="0"/>
              </a:rPr>
              <a:t>Mistakes or omissions made by importers, exporters, or their agents when reporting import or export shipments</a:t>
            </a:r>
          </a:p>
          <a:p>
            <a:pPr eaLnBrk="1" hangingPunct="1">
              <a:lnSpc>
                <a:spcPct val="90000"/>
              </a:lnSpc>
            </a:pPr>
            <a:endParaRPr lang="en-US" sz="2600" smtClean="0">
              <a:latin typeface="Arial" charset="0"/>
            </a:endParaRPr>
          </a:p>
          <a:p>
            <a:pPr marL="342900" lvl="1" indent="-342900" eaLnBrk="1" hangingPunct="1">
              <a:lnSpc>
                <a:spcPct val="90000"/>
              </a:lnSpc>
              <a:buClr>
                <a:srgbClr val="1C5696"/>
              </a:buClr>
              <a:buFont typeface="Arial" charset="0"/>
              <a:buChar char="•"/>
            </a:pPr>
            <a:r>
              <a:rPr lang="en-US" sz="2600" smtClean="0">
                <a:latin typeface="Arial" charset="0"/>
              </a:rPr>
              <a:t>Import information subject to greater scrutiny so more common with exports and duty free imports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600" smtClean="0">
              <a:latin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6E2D70-B7D3-4739-A05B-11A10ED31BAE}" type="slidenum">
              <a:rPr lang="en-US" sz="1200" smtClean="0">
                <a:latin typeface="Arial" charset="0"/>
              </a:rPr>
              <a:pPr eaLnBrk="1" hangingPunct="1"/>
              <a:t>162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44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Reporting Errors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Arial" charset="0"/>
              </a:rPr>
              <a:t>Common Data Elements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latin typeface="Arial" charset="0"/>
              </a:rPr>
              <a:t>Quantity or shipping weight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latin typeface="Arial" charset="0"/>
              </a:rPr>
              <a:t>State of origin designation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latin typeface="Arial" charset="0"/>
              </a:rPr>
              <a:t>Commodity code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latin typeface="Arial" charset="0"/>
              </a:rPr>
              <a:t>Charges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Arial" charset="0"/>
              </a:rPr>
              <a:t>Census Bureau utilizes edits to detect misreporting and send error messages to the filers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5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1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500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30B2AD-F31D-45DF-A68D-5253D2D212B1}" type="slidenum">
              <a:rPr lang="en-US" sz="1200" smtClean="0">
                <a:latin typeface="Arial" charset="0"/>
              </a:rPr>
              <a:pPr eaLnBrk="1" hangingPunct="1"/>
              <a:t>163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696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Reporting Errors</a:t>
            </a:r>
            <a:endParaRPr lang="en-US" sz="2800" smtClean="0"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7848600" cy="3124200"/>
          </a:xfrm>
        </p:spPr>
        <p:txBody>
          <a:bodyPr/>
          <a:lstStyle/>
          <a:p>
            <a:r>
              <a:rPr lang="en-US" sz="2800" smtClean="0">
                <a:latin typeface="Arial" charset="0"/>
              </a:rPr>
              <a:t>Reasons for Commodity Misclassification </a:t>
            </a:r>
          </a:p>
          <a:p>
            <a:endParaRPr lang="en-US" sz="900" smtClean="0">
              <a:latin typeface="Arial" charset="0"/>
            </a:endParaRPr>
          </a:p>
          <a:p>
            <a:pPr lvl="1"/>
            <a:r>
              <a:rPr lang="en-US" sz="2600" smtClean="0">
                <a:latin typeface="Arial" charset="0"/>
              </a:rPr>
              <a:t>Typos</a:t>
            </a:r>
          </a:p>
          <a:p>
            <a:pPr lvl="1"/>
            <a:r>
              <a:rPr lang="en-US" sz="2600" smtClean="0">
                <a:latin typeface="Arial" charset="0"/>
              </a:rPr>
              <a:t>Duty avoidance</a:t>
            </a:r>
          </a:p>
          <a:p>
            <a:pPr lvl="1"/>
            <a:r>
              <a:rPr lang="en-US" sz="2600" smtClean="0">
                <a:latin typeface="Arial" charset="0"/>
              </a:rPr>
              <a:t>Not understanding the classification system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4A3738-5AE8-4736-BD4E-8A70AF8D8682}" type="slidenum">
              <a:rPr lang="en-US" sz="1200" smtClean="0">
                <a:latin typeface="Arial" charset="0"/>
              </a:rPr>
              <a:pPr eaLnBrk="1" hangingPunct="1"/>
              <a:t>164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31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Reporting Errors</a:t>
            </a:r>
            <a:endParaRPr lang="en-US" sz="2800" smtClean="0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6962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Charges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Invoiced freight, insurance, or other charges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If included in the invoice price must be included in the Customs Value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If an importer does not know the exact value of all charges, must be estimated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The filer must have documentation to exclude an item from Custom Value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Result is actual value may be inaccurate</a:t>
            </a:r>
          </a:p>
          <a:p>
            <a:pPr eaLnBrk="1" hangingPunct="1">
              <a:buFontTx/>
              <a:buChar char="•"/>
            </a:pPr>
            <a:endParaRPr lang="en-US" dirty="0" smtClean="0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DE9A80-C9D4-4928-8F02-65B1A942AA24}" type="slidenum">
              <a:rPr lang="en-US" sz="1200" smtClean="0">
                <a:latin typeface="Arial" charset="0"/>
              </a:rPr>
              <a:pPr eaLnBrk="1" hangingPunct="1"/>
              <a:t>165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1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Quality Issues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Reporting Errors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Documentation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Low Value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Carryover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5517A6-9891-4936-B563-C733F253517C}" type="slidenum">
              <a:rPr lang="en-US" sz="1200" smtClean="0">
                <a:latin typeface="Arial" charset="0"/>
              </a:rPr>
              <a:pPr eaLnBrk="1" hangingPunct="1"/>
              <a:t>166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5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Documentation</a:t>
            </a:r>
          </a:p>
        </p:txBody>
      </p:sp>
      <p:sp>
        <p:nvSpPr>
          <p:cNvPr id="19459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Documentation issues can arise when shipments: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latin typeface="Arial" charset="0"/>
              </a:rPr>
              <a:t>move through an intermediary country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latin typeface="Arial" charset="0"/>
              </a:rPr>
              <a:t>consist of rail cars and/or locomotives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E211F6-85E4-400A-BDA0-A27C4733AE70}" type="slidenum">
              <a:rPr lang="en-US" sz="1200" smtClean="0">
                <a:latin typeface="Arial" charset="0"/>
              </a:rPr>
              <a:pPr eaLnBrk="1" hangingPunct="1"/>
              <a:t>167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05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Documentation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696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Intermediary Country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Canada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Exports to Canada; no EEI required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Exports where Canada is not the ultimate destination country; documentation is required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Transiting Goods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When under bond, excluded from trade statistics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Sometimes entered into the US using import entry summary and an export declaration is filed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FA9F89-9233-4D0A-AD5E-D96A22ACC68C}" type="slidenum">
              <a:rPr lang="en-US" sz="1200" smtClean="0">
                <a:latin typeface="Arial" charset="0"/>
              </a:rPr>
              <a:pPr eaLnBrk="1" hangingPunct="1"/>
              <a:t>168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Documentation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696200" cy="3962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Imports of Rail Cars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By law importers of rail cars and locomotives are not required to report their shipments, when duty free.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cs typeface="Times New Roman" pitchFamily="18" charset="0"/>
              </a:rPr>
              <a:t>Statistics Canada (STC)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cs typeface="Times New Roman" pitchFamily="18" charset="0"/>
              </a:rPr>
              <a:t>established a voluntary survey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cs typeface="Times New Roman" pitchFamily="18" charset="0"/>
              </a:rPr>
              <a:t>included as a revision to Canada’s export trade data since late 2004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1A11AF-457C-4C4C-A348-F0A457D8D19E}" type="slidenum">
              <a:rPr lang="en-US" sz="1200" smtClean="0">
                <a:latin typeface="Arial" charset="0"/>
              </a:rPr>
              <a:pPr eaLnBrk="1" hangingPunct="1"/>
              <a:t>169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44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Topics</a:t>
            </a:r>
          </a:p>
        </p:txBody>
      </p:sp>
      <p:sp>
        <p:nvSpPr>
          <p:cNvPr id="49869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696200" cy="39624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dirty="0" smtClean="0"/>
              <a:t>Valuation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Country Sub Code (CSC)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Special Provisions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Rate Provision Codes (RP)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Repairs</a:t>
            </a:r>
          </a:p>
        </p:txBody>
      </p:sp>
      <p:sp>
        <p:nvSpPr>
          <p:cNvPr id="4986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32F6CD-366D-43F4-9C2F-3D3A0E90D5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Quality Issues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Reporting Errors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Documentation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Low Value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Carryover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A6616B-045D-4577-9179-81574D793C0A}" type="slidenum">
              <a:rPr lang="en-US" sz="1200" smtClean="0">
                <a:latin typeface="Arial" charset="0"/>
              </a:rPr>
              <a:pPr eaLnBrk="1" hangingPunct="1"/>
              <a:t>170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21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696200" cy="10668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charset="0"/>
              </a:rPr>
              <a:t>What do we mean by “Low Value”?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696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Arial" charset="0"/>
              </a:rPr>
              <a:t>To reduce filer burden, value-based exemption levels have been in place for many years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6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Arial" charset="0"/>
              </a:rPr>
              <a:t>Current exemption levels</a:t>
            </a:r>
            <a:endParaRPr lang="en-US" sz="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8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Exports	- $2500 for all goods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Imports	- $2000 for most goods	</a:t>
            </a:r>
          </a:p>
          <a:p>
            <a:pPr lvl="4" eaLnBrk="1" hangingPunct="1">
              <a:lnSpc>
                <a:spcPct val="90000"/>
              </a:lnSpc>
              <a:buFontTx/>
              <a:buChar char="-"/>
            </a:pPr>
            <a:r>
              <a:rPr lang="en-US" smtClean="0">
                <a:latin typeface="Arial" charset="0"/>
              </a:rPr>
              <a:t>$250 for certain quota items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Arial" charset="0"/>
              </a:rPr>
              <a:t>Filers not required to file full detail for data valued below exemption level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600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1CF211-4382-43BC-8F5C-7EBD1D82A26E}" type="slidenum">
              <a:rPr lang="en-US" sz="1200" smtClean="0">
                <a:latin typeface="Arial" charset="0"/>
              </a:rPr>
              <a:pPr eaLnBrk="1" hangingPunct="1"/>
              <a:t>171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34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Quality Issues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Reporting Errors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Documentation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Low Value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Carryover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AAF636-A56F-42E6-9796-16BA0FE95335}" type="slidenum">
              <a:rPr lang="en-US" sz="1200" smtClean="0">
                <a:latin typeface="Arial" charset="0"/>
              </a:rPr>
              <a:pPr eaLnBrk="1" hangingPunct="1"/>
              <a:t>172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81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Carryover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696200" cy="4648200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Arial" charset="0"/>
              </a:rPr>
              <a:t>Trade records received and/or processed too late for inclusion with records in the correct transaction month</a:t>
            </a:r>
          </a:p>
          <a:p>
            <a:pPr lvl="1"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z="3000" smtClean="0">
                <a:latin typeface="Arial" charset="0"/>
              </a:rPr>
              <a:t>Current carryover rate (2011 avg. of total value)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 0.13% exports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 0.63% imports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9ECEE7-0E8E-47D9-A82D-FF8ECD08B57A}" type="slidenum">
              <a:rPr lang="en-US" sz="1200" smtClean="0">
                <a:latin typeface="Arial" charset="0"/>
              </a:rPr>
              <a:pPr eaLnBrk="1" hangingPunct="1"/>
              <a:t>173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8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Topics Covered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US" smtClean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Foreign Trade Statistics</a:t>
            </a:r>
            <a:endParaRPr lang="en-US" smtClean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E4"/>
                </a:solidFill>
                <a:latin typeface="Arial" charset="0"/>
              </a:rPr>
              <a:t>Quality Issues</a:t>
            </a:r>
            <a:endParaRPr lang="en-US" smtClean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Responses to Quality Issues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4AE05A-6CF6-4CE2-81DC-4AF2F606E9D5}" type="slidenum">
              <a:rPr lang="en-US" sz="1200" smtClean="0">
                <a:latin typeface="Arial" charset="0"/>
              </a:rPr>
              <a:pPr eaLnBrk="1" hangingPunct="1"/>
              <a:t>174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4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Revisions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696200" cy="2819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Each month in the FT900, the total import, export, trade balance and “end-use” totals for the prior month are adjusted for carryover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SITC (Standard International Trade Classification) and country detail reports not revised at this time.</a:t>
            </a:r>
          </a:p>
          <a:p>
            <a:pPr marL="1371600" lvl="3" indent="0" eaLnBrk="1" hangingPunct="1">
              <a:buFont typeface="Arial" charset="0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6EB7F9-C3DC-49C3-85F2-E690346F7406}" type="slidenum">
              <a:rPr lang="en-US" sz="1200" smtClean="0">
                <a:latin typeface="Arial" charset="0"/>
              </a:rPr>
              <a:pPr eaLnBrk="1" hangingPunct="1"/>
              <a:t>175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1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Revisions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696200" cy="4419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Every June of the current year, FTD publishes an annual revision of the previous year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Carryover correction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Corrections resulting from data investigations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Customs and Canadian revisions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SITC and country detail reports are revised</a:t>
            </a:r>
          </a:p>
          <a:p>
            <a:pPr lvl="1" eaLnBrk="1" hangingPunct="1">
              <a:buFontTx/>
              <a:buNone/>
            </a:pPr>
            <a:endParaRPr lang="en-US" sz="2000" dirty="0" smtClean="0">
              <a:latin typeface="Arial" charset="0"/>
            </a:endParaRPr>
          </a:p>
          <a:p>
            <a:pPr marL="457200" lvl="1" indent="0" eaLnBrk="1" hangingPunct="1">
              <a:buNone/>
            </a:pP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EBABDC-A4C9-431B-9A76-0A746F0A80D5}" type="slidenum">
              <a:rPr lang="en-US" sz="1200" smtClean="0">
                <a:latin typeface="Arial" charset="0"/>
              </a:rPr>
              <a:pPr eaLnBrk="1" hangingPunct="1"/>
              <a:t>176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9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Low Value Estimation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458200" cy="5486400"/>
          </a:xfrm>
        </p:spPr>
        <p:txBody>
          <a:bodyPr rtlCol="0">
            <a:normAutofit/>
          </a:bodyPr>
          <a:lstStyle/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Starting with January 2010 statistics, we implemented new LV estimation methodologies.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000" dirty="0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000" dirty="0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000" dirty="0" smtClean="0"/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Improvements with new methodology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 smtClean="0"/>
              <a:t>Estimate of courier low-value transactions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100" dirty="0" smtClean="0"/>
              <a:t>Uses current month data to improve timeliness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100" dirty="0" smtClean="0"/>
              <a:t>Effort to summarize eligible import data into detailed commodity statistics (similar to process on exports)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00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477530-B93A-42DC-9605-263313771569}" type="slidenum">
              <a:rPr lang="en-US" sz="1200" smtClean="0">
                <a:latin typeface="Arial" charset="0"/>
              </a:rPr>
              <a:pPr eaLnBrk="1" hangingPunct="1"/>
              <a:t>177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2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Automated Reporting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dirty="0" smtClean="0">
                <a:latin typeface="Arial" charset="0"/>
              </a:rPr>
              <a:t>Effective July 2, 2008 all exports were to be filed through the Automated Export System (AES)</a:t>
            </a:r>
          </a:p>
          <a:p>
            <a:pPr eaLnBrk="1" hangingPunct="1"/>
            <a:endParaRPr lang="en-US" sz="2800" dirty="0" smtClean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800" dirty="0" smtClean="0">
                <a:latin typeface="Arial" charset="0"/>
              </a:rPr>
              <a:t>Imports can be electronically filed through the Automated Broker Interface (ABI) and the Automated Commercial Environment (ACE)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41885A-5732-4D74-9CC1-2636EF5D0075}" type="slidenum">
              <a:rPr lang="en-US" sz="1200" smtClean="0">
                <a:latin typeface="Arial" charset="0"/>
              </a:rPr>
              <a:pPr eaLnBrk="1" hangingPunct="1"/>
              <a:t>178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57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050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Benefits of Automated Reporting</a:t>
            </a:r>
          </a:p>
        </p:txBody>
      </p:sp>
      <p:sp>
        <p:nvSpPr>
          <p:cNvPr id="2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Receive and compile data quickly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Reduce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Exports (as of a 2001 study)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57% of paper SEDs contain errors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10% of AES records contain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Imports (as of a 2001 study)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37% of Customs Entry Forms 7501 contain errors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8% of ABI records contain errors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380C0A-4BAB-41D5-BA46-3C03CF223522}" type="slidenum">
              <a:rPr lang="en-US" sz="1200" smtClean="0">
                <a:latin typeface="Arial" charset="0"/>
              </a:rPr>
              <a:pPr eaLnBrk="1" hangingPunct="1"/>
              <a:t>179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7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Valuation</a:t>
            </a:r>
          </a:p>
        </p:txBody>
      </p:sp>
      <p:sp>
        <p:nvSpPr>
          <p:cNvPr id="49971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696200" cy="3962400"/>
          </a:xfrm>
        </p:spPr>
        <p:txBody>
          <a:bodyPr/>
          <a:lstStyle/>
          <a:p>
            <a:pPr eaLnBrk="1" hangingPunct="1"/>
            <a:r>
              <a:rPr lang="en-US" smtClean="0"/>
              <a:t>Customs Value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Generally, price actually paid excluding:</a:t>
            </a:r>
          </a:p>
          <a:p>
            <a:pPr lvl="2" eaLnBrk="1" hangingPunct="1"/>
            <a:r>
              <a:rPr lang="en-US" smtClean="0"/>
              <a:t>Duties</a:t>
            </a:r>
          </a:p>
          <a:p>
            <a:pPr lvl="2" eaLnBrk="1" hangingPunct="1"/>
            <a:r>
              <a:rPr lang="en-US" smtClean="0"/>
              <a:t>Freight </a:t>
            </a:r>
          </a:p>
          <a:p>
            <a:pPr lvl="2" eaLnBrk="1" hangingPunct="1"/>
            <a:r>
              <a:rPr lang="en-US" smtClean="0"/>
              <a:t>Insurance and other charges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Relationship b/w parties should not influence value</a:t>
            </a:r>
          </a:p>
        </p:txBody>
      </p:sp>
      <p:sp>
        <p:nvSpPr>
          <p:cNvPr id="4997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26DA4-2F84-42A9-A718-18F370CFA7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Benefits of Automated Reporting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pPr lvl="2" eaLnBrk="1" hangingPunct="1"/>
            <a:endParaRPr lang="en-US" dirty="0" smtClean="0">
              <a:latin typeface="Arial" charset="0"/>
            </a:endParaRPr>
          </a:p>
          <a:p>
            <a:pPr lvl="2" eaLnBrk="1" hangingPunct="1"/>
            <a:r>
              <a:rPr lang="en-US" sz="2800" dirty="0" smtClean="0">
                <a:latin typeface="Arial" charset="0"/>
              </a:rPr>
              <a:t>Online, instant validation checks</a:t>
            </a:r>
          </a:p>
          <a:p>
            <a:pPr lvl="2" eaLnBrk="1" hangingPunct="1"/>
            <a:r>
              <a:rPr lang="en-US" sz="2800" dirty="0" smtClean="0">
                <a:latin typeface="Arial" charset="0"/>
              </a:rPr>
              <a:t>Reduction in carryover</a:t>
            </a:r>
          </a:p>
          <a:p>
            <a:pPr lvl="2" eaLnBrk="1" hangingPunct="1"/>
            <a:r>
              <a:rPr lang="en-US" sz="2800" dirty="0" smtClean="0">
                <a:latin typeface="Arial" charset="0"/>
              </a:rPr>
              <a:t>AES Compliance Review Program</a:t>
            </a:r>
          </a:p>
          <a:p>
            <a:pPr lvl="2" eaLnBrk="1" hangingPunct="1"/>
            <a:r>
              <a:rPr lang="en-US" sz="2800" dirty="0" smtClean="0">
                <a:latin typeface="Arial" charset="0"/>
              </a:rPr>
              <a:t>Eliminates Paper Documents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F63F0F-9DA5-4078-8CB1-DED55CCC3999}" type="slidenum">
              <a:rPr lang="en-US" sz="1200" smtClean="0">
                <a:latin typeface="Arial" charset="0"/>
              </a:rPr>
              <a:pPr eaLnBrk="1" hangingPunct="1"/>
              <a:t>180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56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Conclusion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FTD continues to monitor the quality of data during collection, processing, and publication.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We are constantly exploring ways to further improve the quality of international trade data.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4A1F21-1F77-4A42-9AB3-9C2A190C6157}" type="slidenum">
              <a:rPr lang="en-US" sz="1200" smtClean="0">
                <a:latin typeface="Arial" charset="0"/>
              </a:rPr>
              <a:pPr eaLnBrk="1" hangingPunct="1"/>
              <a:t>181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0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Questions 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819400"/>
            <a:ext cx="7696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4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christopher.grieves@census.gov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(301) 763-6610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4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400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7F1B5C-3E06-42F0-B66E-DE745DBDF438}" type="slidenum">
              <a:rPr lang="en-US" sz="1200" smtClean="0">
                <a:latin typeface="Arial" charset="0"/>
              </a:rPr>
              <a:pPr eaLnBrk="1" hangingPunct="1"/>
              <a:t>182</a:t>
            </a:fld>
            <a:endParaRPr lang="en-US" sz="1200" smtClean="0">
              <a:latin typeface="Arial" charset="0"/>
            </a:endParaRPr>
          </a:p>
        </p:txBody>
      </p:sp>
      <p:pic>
        <p:nvPicPr>
          <p:cNvPr id="34821" name="Picture 4" descr="C:\Documents and Settings\downs306\Desktop\question marks small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209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033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06575"/>
            <a:ext cx="8534400" cy="1470025"/>
          </a:xfrm>
        </p:spPr>
        <p:txBody>
          <a:bodyPr/>
          <a:lstStyle/>
          <a:p>
            <a:r>
              <a:rPr lang="en-US" sz="4000" dirty="0"/>
              <a:t>U.S. International Trade in Goods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838200"/>
          </a:xfrm>
        </p:spPr>
        <p:txBody>
          <a:bodyPr/>
          <a:lstStyle/>
          <a:p>
            <a:r>
              <a:rPr lang="en-US" dirty="0"/>
              <a:t>Balance of Payments Basis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onstantia" pitchFamily="18" charset="0"/>
              </a:rPr>
              <a:t>Marc Bouchard</a:t>
            </a:r>
            <a:endParaRPr lang="en-US" sz="2400" b="1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5429250"/>
            <a:ext cx="7696200" cy="138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Constantia" pitchFamily="18" charset="0"/>
              </a:rPr>
              <a:t>U.S. Census Bureau Seminar</a:t>
            </a:r>
            <a:endParaRPr lang="en-US" sz="2000" dirty="0">
              <a:solidFill>
                <a:srgbClr val="FFFFFF"/>
              </a:solidFill>
              <a:latin typeface="Constantia" pitchFamily="18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Constantia" pitchFamily="18" charset="0"/>
              </a:rPr>
              <a:t>“Understanding and Using Foreign Trade Data”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  <a:latin typeface="Constantia" pitchFamily="18" charset="0"/>
              </a:rPr>
              <a:t>Washington D.C.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Constantia" pitchFamily="18" charset="0"/>
              </a:rPr>
              <a:t>June 26, 2012</a:t>
            </a:r>
            <a:endParaRPr lang="en-US" sz="1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Agenda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Definition</a:t>
            </a:r>
          </a:p>
          <a:p>
            <a:endParaRPr lang="en-US" sz="2800" dirty="0" smtClean="0"/>
          </a:p>
          <a:p>
            <a:r>
              <a:rPr lang="en-US" sz="2800" dirty="0" smtClean="0"/>
              <a:t>Dollar impact</a:t>
            </a:r>
          </a:p>
          <a:p>
            <a:endParaRPr lang="en-US" sz="2800" dirty="0" smtClean="0"/>
          </a:p>
          <a:p>
            <a:r>
              <a:rPr lang="en-US" sz="2800" dirty="0" smtClean="0"/>
              <a:t>Adjustments by type</a:t>
            </a:r>
          </a:p>
          <a:p>
            <a:endParaRPr lang="en-US" sz="2800" dirty="0" smtClean="0"/>
          </a:p>
          <a:p>
            <a:r>
              <a:rPr lang="en-US" sz="2800" dirty="0" smtClean="0"/>
              <a:t>Relative dollar magnitudes</a:t>
            </a:r>
          </a:p>
          <a:p>
            <a:endParaRPr lang="en-US" sz="2800" dirty="0" smtClean="0"/>
          </a:p>
          <a:p>
            <a:r>
              <a:rPr lang="en-US" sz="2800" dirty="0" smtClean="0"/>
              <a:t>Future adjustments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58F4-1F0F-4A0F-8C90-2DAF4A8D6C67}" type="slidenum">
              <a:rPr lang="en-US" smtClean="0"/>
              <a:pPr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1560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DCAD-4A78-44DA-BE9D-294E2D25F6EB}" type="slidenum">
              <a:rPr lang="en-US"/>
              <a:pPr/>
              <a:t>185</a:t>
            </a:fld>
            <a:endParaRPr lang="en-US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Goods on a Balance of Payments (BOP) Basis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BOP basis = Census basis + Net BOP a</a:t>
            </a:r>
            <a:r>
              <a:rPr lang="en-US" sz="2800" dirty="0" smtClean="0"/>
              <a:t>djustments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Why BOP adjustments </a:t>
            </a:r>
            <a:r>
              <a:rPr lang="en-US" sz="2800" dirty="0"/>
              <a:t>are </a:t>
            </a:r>
            <a:r>
              <a:rPr lang="en-US" sz="2800" dirty="0" smtClean="0"/>
              <a:t>important: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Convert trade </a:t>
            </a:r>
            <a:r>
              <a:rPr lang="en-US" sz="2400" dirty="0"/>
              <a:t>data to conform to U.S. international </a:t>
            </a:r>
            <a:r>
              <a:rPr lang="en-US" sz="2400" dirty="0" smtClean="0"/>
              <a:t>and </a:t>
            </a:r>
            <a:r>
              <a:rPr lang="en-US" sz="2400" dirty="0"/>
              <a:t>national </a:t>
            </a:r>
            <a:r>
              <a:rPr lang="en-US" sz="2400" dirty="0" smtClean="0"/>
              <a:t>accounts </a:t>
            </a:r>
            <a:r>
              <a:rPr lang="en-US" sz="2400" dirty="0"/>
              <a:t>guidelines (</a:t>
            </a:r>
            <a:r>
              <a:rPr lang="en-US" sz="2400" dirty="0" smtClean="0"/>
              <a:t>BOP and GDP)</a:t>
            </a:r>
          </a:p>
          <a:p>
            <a:pPr lvl="2">
              <a:lnSpc>
                <a:spcPct val="90000"/>
              </a:lnSpc>
            </a:pPr>
            <a:r>
              <a:rPr lang="en-US" sz="2200" i="1" dirty="0" smtClean="0"/>
              <a:t>Balance of Payments and International Investment Position Manual</a:t>
            </a:r>
            <a:r>
              <a:rPr lang="en-US" sz="2200" dirty="0" smtClean="0"/>
              <a:t>,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Edition (BPM6)</a:t>
            </a:r>
          </a:p>
          <a:p>
            <a:pPr lvl="2">
              <a:lnSpc>
                <a:spcPct val="90000"/>
              </a:lnSpc>
            </a:pPr>
            <a:r>
              <a:rPr lang="en-US" sz="2200" i="1" dirty="0" smtClean="0"/>
              <a:t>System of National Accounts </a:t>
            </a:r>
            <a:r>
              <a:rPr lang="en-US" sz="2200" dirty="0" smtClean="0"/>
              <a:t>(2008 SNA)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Supplement </a:t>
            </a:r>
            <a:r>
              <a:rPr lang="en-US" sz="2400" dirty="0"/>
              <a:t>coverage of Census basis </a:t>
            </a:r>
            <a:r>
              <a:rPr lang="en-US" sz="2400" dirty="0" smtClean="0"/>
              <a:t>data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Eliminate </a:t>
            </a:r>
            <a:r>
              <a:rPr lang="en-US" sz="2400" dirty="0"/>
              <a:t>duplication of transactions recorded elsewhere in the international accounts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773631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596F-AB81-4387-AFE7-4116D4037148}" type="slidenum">
              <a:rPr lang="en-US"/>
              <a:pPr/>
              <a:t>186</a:t>
            </a:fld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BOP Adjustments </a:t>
            </a:r>
            <a:r>
              <a:rPr lang="en-US" sz="3000" dirty="0" smtClean="0"/>
              <a:t>to Exports and Imports</a:t>
            </a:r>
            <a:endParaRPr lang="en-US" sz="3000" dirty="0"/>
          </a:p>
        </p:txBody>
      </p:sp>
      <p:graphicFrame>
        <p:nvGraphicFramePr>
          <p:cNvPr id="84224" name="Group 43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56826"/>
              </p:ext>
            </p:extLst>
          </p:nvPr>
        </p:nvGraphicFramePr>
        <p:xfrm>
          <a:off x="685800" y="1066800"/>
          <a:ext cx="7769225" cy="5600825"/>
        </p:xfrm>
        <a:graphic>
          <a:graphicData uri="http://schemas.openxmlformats.org/drawingml/2006/table">
            <a:tbl>
              <a:tblPr/>
              <a:tblGrid>
                <a:gridCol w="431800"/>
                <a:gridCol w="2589213"/>
                <a:gridCol w="792162"/>
                <a:gridCol w="431800"/>
                <a:gridCol w="2536825"/>
                <a:gridCol w="987425"/>
              </a:tblGrid>
              <a:tr h="69071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BOP Adjustments to Exports and Imports, 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(In billions of dollars.  Details may not sum to totals due to rounding.)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7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Exports of goods, Census basis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1,480.4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Imports of goods, Census basis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2,207.8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1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Plus: BOP adjustments, net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17.0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Plus: BOP adjustments, 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28.0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Goods procured in U.S. ports by foreign carriers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18.1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Goods procured in foreign ports by U.S. carriers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14.5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Exports under U.S. military agency sales contracts, net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1.1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Imports by U.S. military agencies, net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4.9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Repair of equipment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-4.2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Repair of equipment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-3.1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Software revaluation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Software revaluation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3.2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Private gift parcel remittances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1.5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Inland freight in Canada and Mexico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6.8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Other adjustments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Other adjustments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-1.7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0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Equals: Exports of goods, BOP basis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1,497.4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Equals: Imports of goods, BOP basis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6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7F"/>
                          </a:solidFill>
                          <a:effectLst/>
                          <a:latin typeface="Constantia" pitchFamily="18" charset="0"/>
                        </a:rPr>
                        <a:t>2,235.8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67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58009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Net BOP Adjustments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58F4-1F0F-4A0F-8C90-2DAF4A8D6C67}" type="slidenum">
              <a:rPr lang="en-US" smtClean="0"/>
              <a:pPr/>
              <a:t>187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20716" cy="480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4711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8486-6A07-45C9-8B31-3482F4BCB6C8}" type="slidenum">
              <a:rPr lang="en-US"/>
              <a:pPr/>
              <a:t>188</a:t>
            </a:fld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000" dirty="0"/>
              <a:t>Goods Procured in </a:t>
            </a:r>
            <a:r>
              <a:rPr lang="en-US" sz="3000" dirty="0" smtClean="0"/>
              <a:t>Ports </a:t>
            </a:r>
            <a:r>
              <a:rPr lang="en-US" sz="3000" dirty="0"/>
              <a:t>(Exports and Imports)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05800" cy="4267200"/>
          </a:xfrm>
        </p:spPr>
        <p:txBody>
          <a:bodyPr/>
          <a:lstStyle/>
          <a:p>
            <a:r>
              <a:rPr lang="en-US" sz="2800" dirty="0" smtClean="0"/>
              <a:t>Additions </a:t>
            </a:r>
            <a:r>
              <a:rPr lang="en-US" sz="2800" dirty="0"/>
              <a:t>of air and ocean carriers’ purchases of goods in foreign </a:t>
            </a:r>
            <a:r>
              <a:rPr lang="en-US" sz="2800" dirty="0" smtClean="0"/>
              <a:t>ports beginning with statistics for 1999</a:t>
            </a:r>
            <a:endParaRPr lang="en-US" sz="2800" dirty="0"/>
          </a:p>
          <a:p>
            <a:pPr>
              <a:buFont typeface="Trebuchet MS" pitchFamily="34" charset="0"/>
              <a:buNone/>
            </a:pPr>
            <a:endParaRPr lang="en-US" sz="2800" dirty="0"/>
          </a:p>
          <a:p>
            <a:r>
              <a:rPr lang="en-US" sz="2800" dirty="0" smtClean="0"/>
              <a:t>Currently limited </a:t>
            </a:r>
            <a:r>
              <a:rPr lang="en-US" sz="2800" dirty="0"/>
              <a:t>to purchases of </a:t>
            </a:r>
            <a:r>
              <a:rPr lang="en-US" sz="2800" dirty="0" smtClean="0"/>
              <a:t>jet </a:t>
            </a:r>
            <a:r>
              <a:rPr lang="en-US" sz="2800" dirty="0"/>
              <a:t>fuel and </a:t>
            </a:r>
            <a:r>
              <a:rPr lang="en-US" sz="2800" dirty="0" smtClean="0"/>
              <a:t>bunker fuel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380154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16535-72C2-45D7-A5E5-6677F50CB9D3}" type="slidenum">
              <a:rPr lang="en-US"/>
              <a:pPr/>
              <a:t>189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Exports Under U.S. Military Agency Sales Contracts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Net value of two separate </a:t>
            </a:r>
            <a:r>
              <a:rPr lang="en-US" sz="2800" dirty="0" smtClean="0"/>
              <a:t>adjustments beginning </a:t>
            </a:r>
            <a:r>
              <a:rPr lang="en-US" sz="2800" dirty="0"/>
              <a:t>with statistics for 1999</a:t>
            </a:r>
            <a:r>
              <a:rPr lang="en-US" sz="2800" dirty="0" smtClean="0"/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Deduction </a:t>
            </a:r>
            <a:r>
              <a:rPr lang="en-US" sz="2400" dirty="0"/>
              <a:t>of goods </a:t>
            </a:r>
            <a:r>
              <a:rPr lang="en-US" sz="2400" dirty="0" smtClean="0"/>
              <a:t>recorded in Census </a:t>
            </a:r>
            <a:r>
              <a:rPr lang="en-US" sz="2400" dirty="0"/>
              <a:t>data as exports under </a:t>
            </a:r>
            <a:r>
              <a:rPr lang="en-US" sz="2400" dirty="0" smtClean="0"/>
              <a:t>U.S</a:t>
            </a:r>
            <a:r>
              <a:rPr lang="en-US" sz="2400" dirty="0"/>
              <a:t>. Foreign Military Sales (FMS) </a:t>
            </a:r>
            <a:r>
              <a:rPr lang="en-US" sz="2400" dirty="0" smtClean="0"/>
              <a:t>program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Addition </a:t>
            </a:r>
            <a:r>
              <a:rPr lang="en-US" sz="2400" dirty="0"/>
              <a:t>of </a:t>
            </a:r>
            <a:r>
              <a:rPr lang="en-US" sz="2400" dirty="0" smtClean="0"/>
              <a:t>primary source data on FMS goods provided </a:t>
            </a:r>
            <a:r>
              <a:rPr lang="en-US" sz="2400" dirty="0"/>
              <a:t>to BEA by </a:t>
            </a:r>
            <a:r>
              <a:rPr lang="en-US" sz="2400" dirty="0" smtClean="0"/>
              <a:t>U.S</a:t>
            </a:r>
            <a:r>
              <a:rPr lang="en-US" sz="2400" dirty="0"/>
              <a:t>. Department of </a:t>
            </a:r>
            <a:r>
              <a:rPr lang="en-US" sz="2400" dirty="0" smtClean="0"/>
              <a:t>Defense</a:t>
            </a:r>
          </a:p>
        </p:txBody>
      </p:sp>
    </p:spTree>
    <p:extLst>
      <p:ext uri="{BB962C8B-B14F-4D97-AF65-F5344CB8AC3E}">
        <p14:creationId xmlns:p14="http://schemas.microsoft.com/office/powerpoint/2010/main" val="375350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Valuation (cont.)</a:t>
            </a:r>
          </a:p>
        </p:txBody>
      </p:sp>
      <p:sp>
        <p:nvSpPr>
          <p:cNvPr id="5007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 (cost, insurance, freight)</a:t>
            </a:r>
          </a:p>
          <a:p>
            <a:pPr eaLnBrk="1" hangingPunct="1"/>
            <a:endParaRPr lang="en-US" sz="1400" smtClean="0"/>
          </a:p>
          <a:p>
            <a:pPr lvl="1" eaLnBrk="1" hangingPunct="1"/>
            <a:endParaRPr lang="en-US" sz="1400" smtClean="0"/>
          </a:p>
          <a:p>
            <a:pPr lvl="1" eaLnBrk="1" hangingPunct="1">
              <a:buFontTx/>
              <a:buChar char="•"/>
            </a:pPr>
            <a:r>
              <a:rPr lang="en-US" smtClean="0"/>
              <a:t>CIF = Customs Value + Import Charges</a:t>
            </a:r>
          </a:p>
          <a:p>
            <a:pPr lvl="1" eaLnBrk="1" hangingPunct="1">
              <a:buFontTx/>
              <a:buChar char="•"/>
            </a:pPr>
            <a:endParaRPr lang="en-US" smtClean="0"/>
          </a:p>
          <a:p>
            <a:pPr lvl="1" eaLnBrk="1" hangingPunct="1">
              <a:buFontTx/>
              <a:buChar char="•"/>
            </a:pPr>
            <a:r>
              <a:rPr lang="en-US" smtClean="0"/>
              <a:t>Excludes U.S. import duties</a:t>
            </a:r>
          </a:p>
        </p:txBody>
      </p:sp>
      <p:sp>
        <p:nvSpPr>
          <p:cNvPr id="5007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C73D3E-10E1-4611-B456-D30069782D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C7BB2-4848-4941-B6F5-F0CCF216B142}" type="slidenum">
              <a:rPr lang="en-US"/>
              <a:pPr/>
              <a:t>190</a:t>
            </a:fld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Imports by U.S. Military Agencies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Net value of two separate </a:t>
            </a:r>
            <a:r>
              <a:rPr lang="en-US" sz="2800" dirty="0" smtClean="0"/>
              <a:t>adjustments </a:t>
            </a:r>
            <a:r>
              <a:rPr lang="en-US" sz="2800" dirty="0"/>
              <a:t>beginning with statistics for 1999</a:t>
            </a:r>
            <a:r>
              <a:rPr lang="en-US" sz="2800" dirty="0" smtClean="0"/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Deduction of goods (petroleum and </a:t>
            </a:r>
            <a:r>
              <a:rPr lang="en-US" sz="2400" dirty="0" smtClean="0"/>
              <a:t>nonpetroleum</a:t>
            </a:r>
            <a:r>
              <a:rPr lang="en-US" sz="2400" dirty="0"/>
              <a:t>) </a:t>
            </a:r>
            <a:r>
              <a:rPr lang="en-US" sz="2400" dirty="0" smtClean="0"/>
              <a:t>recorded </a:t>
            </a:r>
            <a:r>
              <a:rPr lang="en-US" sz="2400" dirty="0"/>
              <a:t>in </a:t>
            </a:r>
            <a:r>
              <a:rPr lang="en-US" sz="2400" dirty="0" smtClean="0"/>
              <a:t>Census </a:t>
            </a:r>
            <a:r>
              <a:rPr lang="en-US" sz="2400" dirty="0"/>
              <a:t>data as imports by U.S. military </a:t>
            </a:r>
            <a:r>
              <a:rPr lang="en-US" sz="2400" dirty="0" smtClean="0"/>
              <a:t>agencies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Addition of petroleum purchases abroad by U.S. military </a:t>
            </a:r>
            <a:r>
              <a:rPr lang="en-US" sz="2400" dirty="0" smtClean="0"/>
              <a:t>agencies provided </a:t>
            </a:r>
            <a:r>
              <a:rPr lang="en-US" sz="2400" dirty="0"/>
              <a:t>to BEA </a:t>
            </a:r>
            <a:r>
              <a:rPr lang="en-US" sz="2400" dirty="0" smtClean="0"/>
              <a:t>by U.S</a:t>
            </a:r>
            <a:r>
              <a:rPr lang="en-US" sz="2400" dirty="0"/>
              <a:t>. Department of </a:t>
            </a:r>
            <a:r>
              <a:rPr lang="en-US" sz="2400" dirty="0" smtClean="0"/>
              <a:t>Defense</a:t>
            </a:r>
            <a:endParaRPr lang="en-US" sz="2400" dirty="0"/>
          </a:p>
          <a:p>
            <a:pPr>
              <a:lnSpc>
                <a:spcPct val="80000"/>
              </a:lnSpc>
              <a:buFont typeface="Trebuchet MS" pitchFamily="34" charset="0"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502640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C7BB2-4848-4941-B6F5-F0CCF216B142}" type="slidenum">
              <a:rPr lang="en-US"/>
              <a:pPr/>
              <a:t>191</a:t>
            </a:fld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Repair of Equipment (Exports and Imports)</a:t>
            </a:r>
            <a:endParaRPr lang="en-US" sz="3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Deduction of equipment repair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Census data include value of repairs (parts and labor) not covered by warranty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Classification of repairs in services, per international guidelines</a:t>
            </a:r>
          </a:p>
        </p:txBody>
      </p:sp>
    </p:spTree>
    <p:extLst>
      <p:ext uri="{BB962C8B-B14F-4D97-AF65-F5344CB8AC3E}">
        <p14:creationId xmlns:p14="http://schemas.microsoft.com/office/powerpoint/2010/main" val="246484721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C7BB2-4848-4941-B6F5-F0CCF216B142}" type="slidenum">
              <a:rPr lang="en-US"/>
              <a:pPr/>
              <a:t>192</a:t>
            </a:fld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Software Revaluation (Exports and Imports)</a:t>
            </a:r>
            <a:endParaRPr lang="en-US" sz="3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Additions to revalue certain software from media value to market value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Export adjustment covers the value of software embedded in smart cards, 2009 forward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Import adjustment covers the value of software embedded in smart cards and other media, such as CDs and multimedia DVDs, 1997 forward</a:t>
            </a:r>
          </a:p>
        </p:txBody>
      </p:sp>
    </p:spTree>
    <p:extLst>
      <p:ext uri="{BB962C8B-B14F-4D97-AF65-F5344CB8AC3E}">
        <p14:creationId xmlns:p14="http://schemas.microsoft.com/office/powerpoint/2010/main" val="375938128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8EB9-4380-4594-BBD5-9D46C2AE2258}" type="slidenum">
              <a:rPr lang="en-US"/>
              <a:pPr/>
              <a:t>193</a:t>
            </a:fld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Private Gift Parcel Remittances </a:t>
            </a:r>
            <a:r>
              <a:rPr lang="en-US" sz="3000" dirty="0"/>
              <a:t>(</a:t>
            </a:r>
            <a:r>
              <a:rPr lang="en-US" sz="3000" dirty="0" smtClean="0"/>
              <a:t>Exports)</a:t>
            </a:r>
            <a:endParaRPr lang="en-US" sz="30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4800600"/>
          </a:xfrm>
        </p:spPr>
        <p:txBody>
          <a:bodyPr/>
          <a:lstStyle/>
          <a:p>
            <a:pPr>
              <a:lnSpc>
                <a:spcPct val="80000"/>
              </a:lnSpc>
              <a:buFont typeface="Trebuchet MS" pitchFamily="34" charset="0"/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Addition of personal parcels shipped abroad via U.S. Postal Service (USPS) because Census data do not cover these items</a:t>
            </a:r>
          </a:p>
          <a:p>
            <a:pPr>
              <a:lnSpc>
                <a:spcPct val="80000"/>
              </a:lnSpc>
              <a:buFont typeface="Trebuchet MS" pitchFamily="34" charset="0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BEA estimates value of parcels shipped abroad based on USPS historical data on the weights of parcels shipped to foreign countries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Offset to this credit entry is a debit entry to personal parcel shipments included in private remittances, as part of unilateral transfers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  <a:buFont typeface="Trebuchet MS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3503916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Inland Freight in Canada &amp; Mexico (Imports)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69225" cy="4800600"/>
          </a:xfrm>
        </p:spPr>
        <p:txBody>
          <a:bodyPr/>
          <a:lstStyle/>
          <a:p>
            <a:r>
              <a:rPr lang="en-US" sz="2800" dirty="0" smtClean="0"/>
              <a:t>Addition of freight charges to transport goods from their point of origin in Canada or Mexico to U.S. customs border</a:t>
            </a:r>
          </a:p>
          <a:p>
            <a:r>
              <a:rPr lang="en-US" sz="2800" dirty="0" smtClean="0"/>
              <a:t>To make valuation for imports from Canada and Mexico consistent with U.S. and international guidelines and with U.S. imports from other countries</a:t>
            </a:r>
          </a:p>
          <a:p>
            <a:r>
              <a:rPr lang="en-US" sz="2800" dirty="0" smtClean="0"/>
              <a:t>Inland freight charges obtained from supplemental information gathered by Census from Canada and Mexico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58F4-1F0F-4A0F-8C90-2DAF4A8D6C67}" type="slidenum">
              <a:rPr lang="en-US" smtClean="0"/>
              <a:pPr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5588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BDBC3-A273-4BA2-8A8E-2A6707D17211}" type="slidenum">
              <a:rPr lang="en-US"/>
              <a:pPr/>
              <a:t>195</a:t>
            </a:fld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Other BOP Adjustments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Additions of electric </a:t>
            </a:r>
            <a:r>
              <a:rPr lang="en-US" sz="2800" dirty="0"/>
              <a:t>energy transmitted </a:t>
            </a:r>
            <a:r>
              <a:rPr lang="en-US" sz="2800" dirty="0" smtClean="0"/>
              <a:t>to and from Mexico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Deductions of motion </a:t>
            </a:r>
            <a:r>
              <a:rPr lang="en-US" sz="2800" dirty="0"/>
              <a:t>picture film </a:t>
            </a:r>
            <a:r>
              <a:rPr lang="en-US" sz="2800" dirty="0" smtClean="0"/>
              <a:t>to </a:t>
            </a:r>
            <a:r>
              <a:rPr lang="en-US" sz="2800" dirty="0"/>
              <a:t>avoid duplication with </a:t>
            </a:r>
            <a:r>
              <a:rPr lang="en-US" sz="2800" dirty="0" smtClean="0"/>
              <a:t>services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Addition </a:t>
            </a:r>
            <a:r>
              <a:rPr lang="en-US" sz="2800" dirty="0"/>
              <a:t>of nonmonetary gold to account for gold </a:t>
            </a:r>
            <a:r>
              <a:rPr lang="en-US" sz="2800" dirty="0" smtClean="0"/>
              <a:t>sold </a:t>
            </a:r>
            <a:r>
              <a:rPr lang="en-US" sz="2800" dirty="0"/>
              <a:t>by foreign official agencies </a:t>
            </a:r>
            <a:r>
              <a:rPr lang="en-US" sz="2800" dirty="0" smtClean="0"/>
              <a:t>to </a:t>
            </a:r>
            <a:r>
              <a:rPr lang="en-US" sz="2800" dirty="0"/>
              <a:t>private purchasers out of stock held at </a:t>
            </a:r>
            <a:r>
              <a:rPr lang="en-US" sz="2800" dirty="0" smtClean="0"/>
              <a:t>Federal </a:t>
            </a:r>
            <a:r>
              <a:rPr lang="en-US" sz="2800" dirty="0"/>
              <a:t>Reserve Bank of New </a:t>
            </a:r>
            <a:r>
              <a:rPr lang="en-US" sz="2800" dirty="0" smtClean="0"/>
              <a:t>York (imports)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Addition of locomotives/railcars </a:t>
            </a:r>
            <a:r>
              <a:rPr lang="en-US" sz="2800" dirty="0"/>
              <a:t>shipped from Canada and </a:t>
            </a:r>
            <a:r>
              <a:rPr lang="en-US" sz="2800" dirty="0" smtClean="0"/>
              <a:t>Mexico (imports)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301049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BOP Adjustments to Exports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58F4-1F0F-4A0F-8C90-2DAF4A8D6C67}" type="slidenum">
              <a:rPr lang="en-US" smtClean="0"/>
              <a:pPr/>
              <a:t>196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20716" cy="480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53316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BOP Adjustments to Imports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58F4-1F0F-4A0F-8C90-2DAF4A8D6C67}" type="slidenum">
              <a:rPr lang="en-US" smtClean="0"/>
              <a:pPr/>
              <a:t>197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20716" cy="480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35920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BDBC3-A273-4BA2-8A8E-2A6707D17211}" type="slidenum">
              <a:rPr lang="en-US"/>
              <a:pPr/>
              <a:t>198</a:t>
            </a:fld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BOP Adjustments under Consideration</a:t>
            </a:r>
            <a:endParaRPr lang="en-US" sz="3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Merchanting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Represents the difference (margin) between the cost of goods bought and resold abroad without entering U.S. customs territory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Adjustment would add the margin to Census-basis goods exports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Currently margin is recorded in services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00384718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BDBC3-A273-4BA2-8A8E-2A6707D17211}" type="slidenum">
              <a:rPr lang="en-US"/>
              <a:pPr/>
              <a:t>199</a:t>
            </a:fld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BOP Adjustments under Consideration</a:t>
            </a:r>
            <a:endParaRPr lang="en-US" sz="3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Goods for processing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Goods sent abroad or brought into the U.S. for further processing </a:t>
            </a:r>
            <a:r>
              <a:rPr lang="en-US" sz="2400" b="1" dirty="0" smtClean="0"/>
              <a:t>without</a:t>
            </a:r>
            <a:r>
              <a:rPr lang="en-US" sz="2400" dirty="0" smtClean="0"/>
              <a:t> change of ownership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Adjustments would deduct from Census-basis goods the value of the goods crossing the border without change of ownership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Fee charged by processor would be added to manufacturing services exports/imports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2389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U.S. Census Bureau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438400"/>
            <a:ext cx="7543800" cy="2743200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r>
              <a:rPr lang="en-US" sz="4200" dirty="0" smtClean="0">
                <a:solidFill>
                  <a:schemeClr val="tx1"/>
                </a:solidFill>
              </a:rPr>
              <a:t>Welcome!</a:t>
            </a:r>
          </a:p>
          <a:p>
            <a:pPr eaLnBrk="1" hangingPunct="1"/>
            <a:endParaRPr lang="en-US" sz="36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200" b="1" dirty="0" smtClean="0">
                <a:solidFill>
                  <a:schemeClr val="tx1"/>
                </a:solidFill>
              </a:rPr>
              <a:t>Ryan </a:t>
            </a:r>
            <a:r>
              <a:rPr lang="en-US" sz="2200" b="1" dirty="0" err="1" smtClean="0">
                <a:solidFill>
                  <a:schemeClr val="tx1"/>
                </a:solidFill>
              </a:rPr>
              <a:t>Fescina</a:t>
            </a:r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</a:rPr>
              <a:t>				Glenn Barresse</a:t>
            </a:r>
            <a:endParaRPr lang="en-US" sz="2200" b="1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200" b="1" dirty="0" smtClean="0">
                <a:solidFill>
                  <a:schemeClr val="tx1"/>
                </a:solidFill>
              </a:rPr>
              <a:t>Chief, Methods Research &amp;		Chief, Special Projects Branch</a:t>
            </a:r>
          </a:p>
          <a:p>
            <a:pPr algn="l" eaLnBrk="1" hangingPunct="1"/>
            <a:r>
              <a:rPr lang="en-US" sz="2200" b="1" dirty="0" smtClean="0">
                <a:solidFill>
                  <a:schemeClr val="tx1"/>
                </a:solidFill>
              </a:rPr>
              <a:t>  Quality Assurance Branch		</a:t>
            </a:r>
            <a:r>
              <a:rPr lang="en-US" sz="2200" b="1" dirty="0" smtClean="0">
                <a:solidFill>
                  <a:schemeClr val="tx1"/>
                </a:solidFill>
                <a:hlinkClick r:id="rId3"/>
              </a:rPr>
              <a:t>Glenn.A.Barresse@Census.gov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200" b="1" dirty="0" smtClean="0">
                <a:solidFill>
                  <a:schemeClr val="tx1"/>
                </a:solidFill>
                <a:hlinkClick r:id="rId4"/>
              </a:rPr>
              <a:t>Ryan.M.Fescina@census.gov</a:t>
            </a:r>
            <a:r>
              <a:rPr lang="en-US" sz="2200" b="1" dirty="0" smtClean="0">
                <a:solidFill>
                  <a:schemeClr val="tx1"/>
                </a:solidFill>
              </a:rPr>
              <a:t>	(301) 763-6993</a:t>
            </a:r>
          </a:p>
          <a:p>
            <a:pPr algn="l" eaLnBrk="1" hangingPunct="1"/>
            <a:r>
              <a:rPr lang="en-US" sz="2200" b="1" dirty="0" smtClean="0">
                <a:solidFill>
                  <a:schemeClr val="tx1"/>
                </a:solidFill>
              </a:rPr>
              <a:t>(301) 763-7039</a:t>
            </a:r>
          </a:p>
        </p:txBody>
      </p:sp>
    </p:spTree>
    <p:extLst>
      <p:ext uri="{BB962C8B-B14F-4D97-AF65-F5344CB8AC3E}">
        <p14:creationId xmlns:p14="http://schemas.microsoft.com/office/powerpoint/2010/main" val="16671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Valuation (cont.)</a:t>
            </a:r>
          </a:p>
        </p:txBody>
      </p:sp>
      <p:sp>
        <p:nvSpPr>
          <p:cNvPr id="5017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Dutiable Value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Customs value of foreign goods subject to duty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Where merchandise is a combination of U.S. and foreign goods, duty is applied only to the foreign value </a:t>
            </a:r>
          </a:p>
        </p:txBody>
      </p:sp>
      <p:sp>
        <p:nvSpPr>
          <p:cNvPr id="5017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AAD1B4-1408-4183-A48E-E09E5CD723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696200" cy="1752600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U.S. Census Bureau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>
                <a:solidFill>
                  <a:schemeClr val="bg1"/>
                </a:solidFill>
              </a:rPr>
              <a:t>Foreign Trade Division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524000"/>
            <a:ext cx="7391400" cy="4800600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ctr" eaLnBrk="1" hangingPunct="1"/>
            <a:endParaRPr lang="en-US" sz="4000" b="1" dirty="0" smtClean="0">
              <a:solidFill>
                <a:srgbClr val="FFFF99"/>
              </a:solidFill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</a:rPr>
              <a:t>A Profile of U.S. Importing and Exporting Companies 2009-2010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</a:p>
          <a:p>
            <a:pPr algn="ctr" eaLnBrk="1" hangingPunct="1"/>
            <a:endParaRPr lang="en-US" sz="2400" dirty="0" smtClean="0"/>
          </a:p>
          <a:p>
            <a:pPr algn="r" eaLnBrk="1" hangingPunct="1"/>
            <a:r>
              <a:rPr lang="en-US" sz="2400" dirty="0" smtClean="0"/>
              <a:t>Ryan Coleman       </a:t>
            </a:r>
          </a:p>
          <a:p>
            <a:pPr algn="r" eaLnBrk="1" hangingPunct="1"/>
            <a:r>
              <a:rPr lang="en-US" sz="2400" dirty="0" smtClean="0"/>
              <a:t>Special Projects Branch</a:t>
            </a:r>
          </a:p>
          <a:p>
            <a:pPr algn="r" eaLnBrk="1" hangingPunct="1"/>
            <a:r>
              <a:rPr lang="en-US" sz="2400" dirty="0" smtClean="0"/>
              <a:t>June 26, 2012</a:t>
            </a:r>
          </a:p>
          <a:p>
            <a:pPr algn="r" eaLnBrk="1" hangingPunct="1"/>
            <a:r>
              <a:rPr lang="en-US" sz="2400" dirty="0" smtClean="0"/>
              <a:t>U.S. Census Bureau</a:t>
            </a:r>
          </a:p>
        </p:txBody>
      </p:sp>
      <p:pic>
        <p:nvPicPr>
          <p:cNvPr id="18436" name="Picture 4" descr="I:\EDB\Cen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14800"/>
            <a:ext cx="1981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8382000" cy="3048000"/>
          </a:xfrm>
        </p:spPr>
        <p:txBody>
          <a:bodyPr>
            <a:normAutofit lnSpcReduction="10000"/>
          </a:bodyPr>
          <a:lstStyle/>
          <a:p>
            <a:pPr marL="450850" indent="0" algn="ctr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sz="3600" b="1" dirty="0" smtClean="0">
                <a:latin typeface="Times New Roman" pitchFamily="18" charset="0"/>
              </a:rPr>
              <a:t>Released April 12, 2012</a:t>
            </a:r>
          </a:p>
          <a:p>
            <a:pPr marL="450850" indent="0" algn="ctr"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sz="3600" b="1" dirty="0" smtClean="0">
              <a:latin typeface="Times New Roman" pitchFamily="18" charset="0"/>
            </a:endParaRPr>
          </a:p>
          <a:p>
            <a:pPr marL="450850" indent="0" algn="ctr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</a:rPr>
              <a:t>Export data available on FTD Website back to 1996</a:t>
            </a:r>
          </a:p>
          <a:p>
            <a:pPr marL="450850" indent="0"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sz="1600" b="1" dirty="0" smtClean="0">
              <a:latin typeface="Times New Roman" pitchFamily="18" charset="0"/>
            </a:endParaRPr>
          </a:p>
          <a:p>
            <a:pPr marL="450850" indent="0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</a:rPr>
              <a:t>http://www.census.gov/foreign-trade/aip/index.html#profile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21424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7080CC-8A15-44AB-A48A-C6B0DD954F9F}" type="slidenum">
              <a:rPr lang="en-US"/>
              <a:pPr>
                <a:defRPr/>
              </a:pPr>
              <a:t>201</a:t>
            </a:fld>
            <a:endParaRPr lang="en-US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533400" y="228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b="1" i="1" u="none" kern="0" dirty="0" smtClean="0">
                <a:solidFill>
                  <a:srgbClr val="0070C0"/>
                </a:solidFill>
              </a:rPr>
              <a:t>Profile of U.S. Importing and Exporting Companies 2009 –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7924800" cy="34485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085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sz="2400" dirty="0" smtClean="0">
                <a:latin typeface="Times New Roman" pitchFamily="18" charset="0"/>
              </a:rPr>
              <a:t>Snapshot of importing and exporting companies within a given data year:</a:t>
            </a:r>
          </a:p>
          <a:p>
            <a:pPr marL="45085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endParaRPr lang="en-US" sz="2000" dirty="0" smtClean="0">
              <a:latin typeface="Times New Roman" pitchFamily="18" charset="0"/>
            </a:endParaRPr>
          </a:p>
          <a:p>
            <a:pPr marL="450850" indent="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200" dirty="0" smtClean="0">
                <a:latin typeface="Times New Roman" pitchFamily="18" charset="0"/>
              </a:rPr>
              <a:t>Who exports, imports or both exports and imports?  </a:t>
            </a:r>
          </a:p>
          <a:p>
            <a:pPr marL="450850" indent="0" eaLnBrk="1" hangingPunct="1">
              <a:lnSpc>
                <a:spcPct val="90000"/>
              </a:lnSpc>
              <a:buClr>
                <a:schemeClr val="tx2"/>
              </a:buClr>
            </a:pPr>
            <a:endParaRPr lang="en-US" sz="2200" dirty="0" smtClean="0">
              <a:latin typeface="Times New Roman" pitchFamily="18" charset="0"/>
            </a:endParaRPr>
          </a:p>
          <a:p>
            <a:pPr marL="450850" indent="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200" dirty="0" smtClean="0">
                <a:latin typeface="Times New Roman" pitchFamily="18" charset="0"/>
              </a:rPr>
              <a:t>What countries do they export to or import from?</a:t>
            </a:r>
          </a:p>
          <a:p>
            <a:pPr marL="450850" indent="0" eaLnBrk="1" hangingPunct="1">
              <a:lnSpc>
                <a:spcPct val="90000"/>
              </a:lnSpc>
              <a:buClr>
                <a:schemeClr val="tx2"/>
              </a:buClr>
            </a:pPr>
            <a:endParaRPr lang="en-US" sz="2200" dirty="0" smtClean="0">
              <a:latin typeface="Times New Roman" pitchFamily="18" charset="0"/>
            </a:endParaRPr>
          </a:p>
          <a:p>
            <a:pPr marL="450850" indent="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200" dirty="0" smtClean="0">
                <a:latin typeface="Times New Roman" pitchFamily="18" charset="0"/>
              </a:rPr>
              <a:t>Where are they importing to or exporting from? </a:t>
            </a:r>
          </a:p>
          <a:p>
            <a:pPr marL="45085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endParaRPr lang="en-US" sz="2000" b="1" dirty="0" smtClean="0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88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73497A-6E27-4785-9A95-7A144D2FCA22}" type="slidenum">
              <a:rPr lang="en-US"/>
              <a:pPr>
                <a:defRPr/>
              </a:pPr>
              <a:t>202</a:t>
            </a:fld>
            <a:endParaRPr lang="en-US" dirty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52400" y="15240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sz="3200" b="1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Profile?</a:t>
            </a:r>
            <a:endParaRPr lang="en-US" sz="3200" b="1" u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533400" y="228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b="1" i="1" u="none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153400" cy="4191000"/>
          </a:xfrm>
        </p:spPr>
        <p:txBody>
          <a:bodyPr/>
          <a:lstStyle/>
          <a:p>
            <a:pPr marL="450850" indent="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 marL="693738" indent="-242888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/>
              <a:t>Partially </a:t>
            </a:r>
            <a:r>
              <a:rPr lang="en-US" sz="2400" i="1" dirty="0" smtClean="0">
                <a:solidFill>
                  <a:srgbClr val="00B050"/>
                </a:solidFill>
              </a:rPr>
              <a:t>$</a:t>
            </a:r>
            <a:r>
              <a:rPr lang="en-US" sz="2400" dirty="0" err="1" smtClean="0"/>
              <a:t>ponsored</a:t>
            </a:r>
            <a:r>
              <a:rPr lang="en-US" sz="2400" dirty="0" smtClean="0"/>
              <a:t> by the International Trade Administration (ITA)</a:t>
            </a:r>
          </a:p>
          <a:p>
            <a:pPr marL="450850" indent="0">
              <a:lnSpc>
                <a:spcPct val="90000"/>
              </a:lnSpc>
              <a:buClr>
                <a:schemeClr val="tx2"/>
              </a:buClr>
            </a:pPr>
            <a:endParaRPr lang="en-US" sz="2400" dirty="0" smtClean="0"/>
          </a:p>
          <a:p>
            <a:pPr marL="450850" indent="0">
              <a:lnSpc>
                <a:spcPct val="90000"/>
              </a:lnSpc>
              <a:buClr>
                <a:schemeClr val="tx2"/>
              </a:buClr>
              <a:buNone/>
            </a:pPr>
            <a:endParaRPr lang="en-US" sz="2400" dirty="0" smtClean="0"/>
          </a:p>
          <a:p>
            <a:pPr marL="693738" indent="-242888"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/>
              <a:t>Produced by linking export and import records to the Census Business Register</a:t>
            </a:r>
          </a:p>
          <a:p>
            <a:pPr marL="450850" indent="0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sz="2800" b="1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2E9D7B-F42A-435C-AE9C-3CE1BDF0D681}" type="slidenum">
              <a:rPr lang="en-US"/>
              <a:pPr>
                <a:defRPr/>
              </a:pPr>
              <a:t>203</a:t>
            </a:fld>
            <a:endParaRPr lang="en-US" dirty="0"/>
          </a:p>
        </p:txBody>
      </p:sp>
      <p:pic>
        <p:nvPicPr>
          <p:cNvPr id="22533" name="Picture 4" descr="C:\Documents and Settings\mchug002\Desktop\ITA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197429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533400" y="228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b="1" i="1" u="none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1143000"/>
          </a:xfrm>
        </p:spPr>
        <p:txBody>
          <a:bodyPr/>
          <a:lstStyle/>
          <a:p>
            <a:pPr lvl="0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848600" cy="3962400"/>
          </a:xfrm>
        </p:spPr>
        <p:txBody>
          <a:bodyPr/>
          <a:lstStyle/>
          <a:p>
            <a:pPr marL="0" indent="0" eaLnBrk="1" hangingPunct="1">
              <a:buClrTx/>
              <a:buFontTx/>
              <a:buNone/>
              <a:defRPr/>
            </a:pPr>
            <a:r>
              <a:rPr lang="en-US" sz="2400" dirty="0" smtClean="0"/>
              <a:t>Export exhibits in the Profile are created using the Exporter Database (EDB):</a:t>
            </a:r>
          </a:p>
          <a:p>
            <a:pPr marL="806450" indent="-349250" eaLnBrk="1" hangingPunct="1">
              <a:buClrTx/>
              <a:buNone/>
              <a:defRPr/>
            </a:pPr>
            <a:endParaRPr lang="en-US" sz="2000" dirty="0" smtClean="0"/>
          </a:p>
          <a:p>
            <a:pPr marL="806450" indent="-349250" eaLnBrk="1" hangingPunct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Export records are linked electronically to the Census Business Register by Employer Identification Number (EIN).</a:t>
            </a:r>
          </a:p>
          <a:p>
            <a:pPr marL="1206500" lvl="1" indent="-349250" eaLnBrk="1" hangingPunct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Clerical matching for Canadian export records</a:t>
            </a:r>
          </a:p>
          <a:p>
            <a:pPr marL="806450" indent="-349250"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806450" indent="-349250">
              <a:buFont typeface="Arial" pitchFamily="34" charset="0"/>
              <a:buChar char="•"/>
              <a:defRPr/>
            </a:pPr>
            <a:r>
              <a:rPr lang="en-US" sz="2200" dirty="0" smtClean="0"/>
              <a:t>From the Business Register we take company NAICS and 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2E9D7B-F42A-435C-AE9C-3CE1BDF0D681}" type="slidenum">
              <a:rPr lang="en-US"/>
              <a:pPr>
                <a:defRPr/>
              </a:pPr>
              <a:t>204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16A48-1BDB-4B70-A266-AD401719A9A4}" type="slidenum">
              <a:rPr lang="en-US">
                <a:solidFill>
                  <a:schemeClr val="tx1"/>
                </a:solidFill>
              </a:rPr>
              <a:pPr>
                <a:defRPr/>
              </a:pPr>
              <a:t>205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692150" y="1452563"/>
            <a:ext cx="7817461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3600" u="none" dirty="0">
                <a:solidFill>
                  <a:schemeClr val="tx1"/>
                </a:solidFill>
                <a:latin typeface="Times New Roman" pitchFamily="18" charset="0"/>
              </a:rPr>
              <a:t>Composition of Total Export Value: </a:t>
            </a:r>
            <a:r>
              <a:rPr lang="en-US" sz="3600" u="none" dirty="0" smtClean="0">
                <a:solidFill>
                  <a:schemeClr val="tx1"/>
                </a:solidFill>
                <a:latin typeface="Times New Roman" pitchFamily="18" charset="0"/>
              </a:rPr>
              <a:t>2010</a:t>
            </a:r>
            <a:endParaRPr lang="en-US" sz="3600" u="none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4191000" y="2351314"/>
            <a:ext cx="3200400" cy="345325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66FF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</a:rPr>
              <a:t>Identified = Matched export records(Known export value)</a:t>
            </a:r>
            <a:endParaRPr lang="en-US" sz="2400" u="none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</a:rPr>
              <a:t>Unidentified = Unmatched export records</a:t>
            </a:r>
            <a:endParaRPr lang="en-US" sz="2400" u="none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</a:rPr>
              <a:t>  Other = Low value est., revisions,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</a:rPr>
              <a:t>Gov’t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</a:rPr>
              <a:t> shipments</a:t>
            </a:r>
          </a:p>
        </p:txBody>
      </p:sp>
      <p:graphicFrame>
        <p:nvGraphicFramePr>
          <p:cNvPr id="7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8119"/>
              </p:ext>
            </p:extLst>
          </p:nvPr>
        </p:nvGraphicFramePr>
        <p:xfrm>
          <a:off x="411162" y="2093913"/>
          <a:ext cx="3779838" cy="457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228600"/>
            <a:ext cx="8229600" cy="7175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42672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ClrTx/>
              <a:buNone/>
            </a:pPr>
            <a:r>
              <a:rPr lang="en-US" sz="2200" dirty="0" smtClean="0">
                <a:cs typeface="Times New Roman" pitchFamily="18" charset="0"/>
              </a:rPr>
              <a:t>The Profile will give data users access to key characteristics of U.S. Companies:</a:t>
            </a:r>
            <a:endParaRPr lang="en-US" sz="2800" i="1" dirty="0" smtClean="0">
              <a:cs typeface="Times New Roman" pitchFamily="18" charset="0"/>
            </a:endParaRPr>
          </a:p>
          <a:p>
            <a:pPr marL="574675" indent="-338138" eaLnBrk="1" hangingPunct="1">
              <a:buClrTx/>
            </a:pPr>
            <a:r>
              <a:rPr lang="en-US" sz="2000" b="1" dirty="0" smtClean="0">
                <a:cs typeface="Times New Roman" pitchFamily="18" charset="0"/>
              </a:rPr>
              <a:t>Company type </a:t>
            </a:r>
            <a:r>
              <a:rPr lang="en-US" sz="2000" dirty="0" smtClean="0">
                <a:cs typeface="Times New Roman" pitchFamily="18" charset="0"/>
              </a:rPr>
              <a:t>– North American Industry Classification System (NAICS) based</a:t>
            </a:r>
          </a:p>
          <a:p>
            <a:pPr marL="1206500" lvl="1" indent="-349250" eaLnBrk="1" hangingPunct="1">
              <a:buClrTx/>
            </a:pPr>
            <a:r>
              <a:rPr lang="en-US" sz="2000" dirty="0" smtClean="0">
                <a:cs typeface="Times New Roman" pitchFamily="18" charset="0"/>
              </a:rPr>
              <a:t>Manufacturers</a:t>
            </a:r>
          </a:p>
          <a:p>
            <a:pPr marL="1206500" lvl="1" indent="-349250" eaLnBrk="1" hangingPunct="1">
              <a:buClrTx/>
            </a:pPr>
            <a:r>
              <a:rPr lang="en-US" sz="2000" dirty="0" smtClean="0">
                <a:cs typeface="Times New Roman" pitchFamily="18" charset="0"/>
              </a:rPr>
              <a:t>Wholesalers</a:t>
            </a:r>
          </a:p>
          <a:p>
            <a:pPr marL="1206500" lvl="1" indent="-349250" eaLnBrk="1" hangingPunct="1">
              <a:buClrTx/>
            </a:pPr>
            <a:r>
              <a:rPr lang="en-US" sz="2000" dirty="0" smtClean="0">
                <a:cs typeface="Times New Roman" pitchFamily="18" charset="0"/>
              </a:rPr>
              <a:t>Other</a:t>
            </a:r>
          </a:p>
          <a:p>
            <a:pPr marL="1206500" lvl="1" indent="-349250" eaLnBrk="1" hangingPunct="1">
              <a:buClrTx/>
            </a:pPr>
            <a:r>
              <a:rPr lang="en-US" sz="2000" dirty="0" smtClean="0">
                <a:cs typeface="Times New Roman" pitchFamily="18" charset="0"/>
              </a:rPr>
              <a:t>Unclassified</a:t>
            </a:r>
          </a:p>
          <a:p>
            <a:pPr marL="1206500" lvl="1" indent="-349250" eaLnBrk="1" hangingPunct="1">
              <a:buClrTx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marL="574675" indent="-338138" eaLnBrk="1" hangingPunct="1">
              <a:buClrTx/>
            </a:pPr>
            <a:r>
              <a:rPr lang="en-US" sz="2000" b="1" dirty="0" smtClean="0">
                <a:cs typeface="Times New Roman" pitchFamily="18" charset="0"/>
              </a:rPr>
              <a:t>Company size</a:t>
            </a:r>
            <a:r>
              <a:rPr lang="en-US" sz="2000" dirty="0" smtClean="0">
                <a:cs typeface="Times New Roman" pitchFamily="18" charset="0"/>
              </a:rPr>
              <a:t> – Number of Employees</a:t>
            </a:r>
          </a:p>
          <a:p>
            <a:pPr marL="1206500" lvl="1" indent="-349250" eaLnBrk="1" hangingPunct="1">
              <a:buClrTx/>
            </a:pPr>
            <a:r>
              <a:rPr lang="en-US" sz="2000" dirty="0" smtClean="0">
                <a:cs typeface="Times New Roman" pitchFamily="18" charset="0"/>
              </a:rPr>
              <a:t>Small (0-99 employees)</a:t>
            </a:r>
          </a:p>
          <a:p>
            <a:pPr marL="1206500" lvl="1" indent="-349250" eaLnBrk="1" hangingPunct="1">
              <a:buClrTx/>
            </a:pPr>
            <a:r>
              <a:rPr lang="en-US" sz="2000" dirty="0" smtClean="0">
                <a:cs typeface="Times New Roman" pitchFamily="18" charset="0"/>
              </a:rPr>
              <a:t>Medium (100-499 employees)</a:t>
            </a:r>
          </a:p>
          <a:p>
            <a:pPr marL="1206500" lvl="1" indent="-349250" eaLnBrk="1" hangingPunct="1">
              <a:buClrTx/>
            </a:pPr>
            <a:r>
              <a:rPr lang="en-US" sz="2000" dirty="0" smtClean="0">
                <a:cs typeface="Times New Roman" pitchFamily="18" charset="0"/>
              </a:rPr>
              <a:t>Large (500 employees)</a:t>
            </a:r>
          </a:p>
          <a:p>
            <a:pPr marL="1206500" lvl="1" indent="-349250" eaLnBrk="1" hangingPunct="1">
              <a:buClrTx/>
            </a:pPr>
            <a:endParaRPr lang="en-US" sz="1600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2E9D7B-F42A-435C-AE9C-3CE1BDF0D681}" type="slidenum">
              <a:rPr lang="en-US"/>
              <a:pPr>
                <a:defRPr/>
              </a:pPr>
              <a:t>206</a:t>
            </a:fld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533400" y="228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b="1" i="1" u="none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1143000"/>
          </a:xfrm>
        </p:spPr>
        <p:txBody>
          <a:bodyPr/>
          <a:lstStyle/>
          <a:p>
            <a:pPr lvl="0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848600" cy="3962400"/>
          </a:xfrm>
        </p:spPr>
        <p:txBody>
          <a:bodyPr/>
          <a:lstStyle/>
          <a:p>
            <a:pPr marL="0" indent="0" eaLnBrk="1" hangingPunct="1">
              <a:buClrTx/>
              <a:buFontTx/>
              <a:buNone/>
              <a:defRPr/>
            </a:pPr>
            <a:r>
              <a:rPr lang="en-US" sz="2400" dirty="0" smtClean="0"/>
              <a:t>The Profile can give such information as</a:t>
            </a:r>
            <a:r>
              <a:rPr lang="en-US" sz="2200" dirty="0" smtClean="0"/>
              <a:t>:</a:t>
            </a:r>
            <a:endParaRPr lang="en-US" sz="2000" dirty="0" smtClean="0"/>
          </a:p>
          <a:p>
            <a:pPr marL="806450" indent="-349250" eaLnBrk="1" hangingPunct="1">
              <a:buClrTx/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806450" indent="-349250" eaLnBrk="1" hangingPunct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Value exported by manufacturers in 2010</a:t>
            </a:r>
          </a:p>
          <a:p>
            <a:pPr marL="806450" indent="-349250" eaLnBrk="1" hangingPunct="1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2200" dirty="0" smtClean="0"/>
          </a:p>
          <a:p>
            <a:pPr marL="806450" indent="-349250" eaLnBrk="1" hangingPunct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Canada’s known export value attributable to small companies</a:t>
            </a:r>
          </a:p>
          <a:p>
            <a:pPr marL="806450" indent="-349250" eaLnBrk="1" hangingPunct="1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2200" dirty="0" smtClean="0"/>
          </a:p>
          <a:p>
            <a:pPr marL="806450" indent="-349250">
              <a:buFont typeface="Arial" pitchFamily="34" charset="0"/>
              <a:buChar char="•"/>
              <a:defRPr/>
            </a:pPr>
            <a:r>
              <a:rPr lang="en-US" sz="2200" dirty="0" smtClean="0"/>
              <a:t>Number of exporters in Maryland for 2009 </a:t>
            </a:r>
            <a:r>
              <a:rPr lang="en-US" sz="2200" dirty="0" err="1" smtClean="0"/>
              <a:t>vs</a:t>
            </a:r>
            <a:r>
              <a:rPr lang="en-US" sz="2200" dirty="0" smtClean="0"/>
              <a:t>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2E9D7B-F42A-435C-AE9C-3CE1BDF0D681}" type="slidenum">
              <a:rPr lang="en-US"/>
              <a:pPr>
                <a:defRPr/>
              </a:pPr>
              <a:t>207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pPr>
              <a:defRPr/>
            </a:pPr>
            <a:fld id="{6776BB0A-4416-4742-BB6C-26C33B35F9F7}" type="slidenum">
              <a:rPr lang="en-US"/>
              <a:pPr>
                <a:defRPr/>
              </a:pPr>
              <a:t>208</a:t>
            </a:fld>
            <a:endParaRPr lang="en-US" dirty="0"/>
          </a:p>
        </p:txBody>
      </p:sp>
      <p:graphicFrame>
        <p:nvGraphicFramePr>
          <p:cNvPr id="1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580094"/>
              </p:ext>
            </p:extLst>
          </p:nvPr>
        </p:nvGraphicFramePr>
        <p:xfrm>
          <a:off x="881743" y="1335024"/>
          <a:ext cx="7119257" cy="388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324600" y="3505200"/>
            <a:ext cx="1676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Employee Sizes: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057400" y="5227444"/>
            <a:ext cx="1600200" cy="793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u="none" dirty="0">
                <a:solidFill>
                  <a:schemeClr val="tx1"/>
                </a:solidFill>
                <a:latin typeface="Times New Roman" pitchFamily="18" charset="0"/>
              </a:rPr>
              <a:t>Known Export Value         </a:t>
            </a:r>
            <a:r>
              <a:rPr lang="en-US" sz="1400" b="1" u="none" dirty="0" smtClean="0">
                <a:solidFill>
                  <a:schemeClr val="tx1"/>
                </a:solidFill>
                <a:latin typeface="Times New Roman" pitchFamily="18" charset="0"/>
              </a:rPr>
              <a:t>($1,137.6 </a:t>
            </a:r>
            <a:r>
              <a:rPr lang="en-US" sz="1400" b="1" u="none" dirty="0" err="1">
                <a:solidFill>
                  <a:schemeClr val="tx1"/>
                </a:solidFill>
                <a:latin typeface="Times New Roman" pitchFamily="18" charset="0"/>
              </a:rPr>
              <a:t>bil</a:t>
            </a:r>
            <a:r>
              <a:rPr lang="en-US" sz="1400" b="1" u="none" dirty="0">
                <a:solidFill>
                  <a:schemeClr val="tx1"/>
                </a:solidFill>
                <a:latin typeface="Times New Roman" pitchFamily="18" charset="0"/>
              </a:rPr>
              <a:t>.)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5221094"/>
            <a:ext cx="1524000" cy="800100"/>
            <a:chOff x="4375" y="2888"/>
            <a:chExt cx="816" cy="1722"/>
          </a:xfrm>
        </p:grpSpPr>
        <p:sp>
          <p:nvSpPr>
            <p:cNvPr id="5128" name="Text Box 6"/>
            <p:cNvSpPr txBox="1">
              <a:spLocks noChangeArrowheads="1"/>
            </p:cNvSpPr>
            <p:nvPr/>
          </p:nvSpPr>
          <p:spPr bwMode="auto">
            <a:xfrm>
              <a:off x="4375" y="2888"/>
              <a:ext cx="816" cy="172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45720" rIns="4572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u="none" dirty="0">
                  <a:solidFill>
                    <a:schemeClr val="tx1"/>
                  </a:solidFill>
                  <a:latin typeface="Times New Roman" pitchFamily="18" charset="0"/>
                </a:rPr>
                <a:t>Number of Exporters </a:t>
              </a:r>
              <a:r>
                <a:rPr lang="en-US" sz="1400" b="1" u="none" dirty="0" smtClean="0">
                  <a:solidFill>
                    <a:schemeClr val="tx1"/>
                  </a:solidFill>
                  <a:latin typeface="Times New Roman" pitchFamily="18" charset="0"/>
                </a:rPr>
                <a:t>(</a:t>
              </a:r>
              <a:r>
                <a:rPr lang="en-US" sz="1400" b="1" dirty="0" smtClean="0">
                  <a:latin typeface="Times New Roman" pitchFamily="18" charset="0"/>
                </a:rPr>
                <a:t>293,131</a:t>
              </a:r>
              <a:r>
                <a:rPr lang="en-US" sz="1400" b="1" u="none" dirty="0" smtClean="0">
                  <a:solidFill>
                    <a:schemeClr val="tx1"/>
                  </a:solidFill>
                  <a:latin typeface="Times New Roman" pitchFamily="18" charset="0"/>
                </a:rPr>
                <a:t>)</a:t>
              </a:r>
              <a:endParaRPr lang="en-US" sz="1400" b="1" u="none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29" name="Text Box 7"/>
            <p:cNvSpPr txBox="1">
              <a:spLocks noChangeArrowheads="1"/>
            </p:cNvSpPr>
            <p:nvPr/>
          </p:nvSpPr>
          <p:spPr bwMode="auto">
            <a:xfrm>
              <a:off x="4560" y="3506"/>
              <a:ext cx="576" cy="6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45720" rIns="45720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b="1" u="none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4800" y="228600"/>
            <a:ext cx="8229600" cy="7175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1171546" y="1534884"/>
            <a:ext cx="6890656" cy="827315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2010 Export Concentration</a:t>
            </a:r>
            <a:endParaRPr lang="en-US" sz="36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97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6157C8-DF1E-466B-B933-58EB6367AE22}" type="slidenum">
              <a:rPr lang="en-US"/>
              <a:pPr>
                <a:defRPr/>
              </a:pPr>
              <a:t>209</a:t>
            </a:fld>
            <a:endParaRPr lang="en-US"/>
          </a:p>
        </p:txBody>
      </p:sp>
      <p:graphicFrame>
        <p:nvGraphicFramePr>
          <p:cNvPr id="7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43182"/>
              </p:ext>
            </p:extLst>
          </p:nvPr>
        </p:nvGraphicFramePr>
        <p:xfrm>
          <a:off x="696684" y="1948542"/>
          <a:ext cx="7990115" cy="458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2" name="Text Box 5"/>
          <p:cNvSpPr txBox="1">
            <a:spLocks noChangeArrowheads="1"/>
          </p:cNvSpPr>
          <p:nvPr/>
        </p:nvSpPr>
        <p:spPr bwMode="auto">
          <a:xfrm rot="-5400000">
            <a:off x="159946" y="3567083"/>
            <a:ext cx="3223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 dirty="0">
                <a:solidFill>
                  <a:schemeClr val="tx1"/>
                </a:solidFill>
                <a:latin typeface="Times New Roman" pitchFamily="18" charset="0"/>
              </a:rPr>
              <a:t>% of Known Export Value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8600" y="228600"/>
            <a:ext cx="8229600" cy="71755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Valuation (cont.)</a:t>
            </a:r>
          </a:p>
        </p:txBody>
      </p:sp>
      <p:sp>
        <p:nvSpPr>
          <p:cNvPr id="50278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696200" cy="3962400"/>
          </a:xfrm>
        </p:spPr>
        <p:txBody>
          <a:bodyPr/>
          <a:lstStyle/>
          <a:p>
            <a:pPr eaLnBrk="1" hangingPunct="1"/>
            <a:r>
              <a:rPr lang="en-US" smtClean="0"/>
              <a:t>To determine the dutiable value of a combination of U.S. and foreign goods:</a:t>
            </a:r>
          </a:p>
          <a:p>
            <a:pPr lvl="2" eaLnBrk="1" hangingPunct="1"/>
            <a:r>
              <a:rPr lang="en-US" smtClean="0"/>
              <a:t>Example: 9802 provision</a:t>
            </a:r>
          </a:p>
          <a:p>
            <a:pPr lvl="2" eaLnBrk="1" hangingPunct="1"/>
            <a:r>
              <a:rPr lang="en-US" smtClean="0"/>
              <a:t>U.S. value is included in statistics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smtClean="0"/>
              <a:t>Value is total of domestic + foreign values</a:t>
            </a:r>
          </a:p>
          <a:p>
            <a:pPr lvl="2" eaLnBrk="1" hangingPunct="1"/>
            <a:r>
              <a:rPr lang="en-US" smtClean="0"/>
              <a:t>U.S. Goods indicators show that a portion of the import is domestic materials</a:t>
            </a:r>
          </a:p>
          <a:p>
            <a:pPr lvl="2" eaLnBrk="1" hangingPunct="1"/>
            <a:r>
              <a:rPr lang="en-US" smtClean="0"/>
              <a:t>Publication IM146A</a:t>
            </a:r>
          </a:p>
        </p:txBody>
      </p:sp>
      <p:sp>
        <p:nvSpPr>
          <p:cNvPr id="5027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D20A3-0EC3-4435-A2AF-8752D9B8F8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1143000"/>
          </a:xfrm>
        </p:spPr>
        <p:txBody>
          <a:bodyPr/>
          <a:lstStyle/>
          <a:p>
            <a:pPr lvl="0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96200" cy="3962400"/>
          </a:xfrm>
        </p:spPr>
        <p:txBody>
          <a:bodyPr/>
          <a:lstStyle/>
          <a:p>
            <a:pPr marL="0" indent="0" eaLnBrk="1" hangingPunct="1">
              <a:buClrTx/>
              <a:buFontTx/>
              <a:buNone/>
              <a:defRPr/>
            </a:pPr>
            <a:r>
              <a:rPr lang="en-US" sz="2200" dirty="0" smtClean="0"/>
              <a:t>Import exhibits in the Profile are created using the Importer Database (IDB), similar to the EDB:</a:t>
            </a:r>
          </a:p>
          <a:p>
            <a:pPr marL="0" indent="0" eaLnBrk="1" hangingPunct="1">
              <a:buClrTx/>
              <a:buFontTx/>
              <a:buNone/>
              <a:defRPr/>
            </a:pPr>
            <a:endParaRPr lang="en-US" sz="2000" dirty="0" smtClean="0"/>
          </a:p>
          <a:p>
            <a:pPr marL="806450" indent="-349250" eaLnBrk="1" hangingPunct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Import records are linked to the Census Business Register by the Importer Number</a:t>
            </a:r>
          </a:p>
          <a:p>
            <a:pPr marL="1206500" lvl="1" indent="-349250" eaLnBrk="1" hangingPunct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dirty="0" smtClean="0"/>
              <a:t>Importer Number is based on EIN</a:t>
            </a:r>
          </a:p>
          <a:p>
            <a:pPr marL="806450" indent="-349250" eaLnBrk="1" hangingPunct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From the Business Register we take employment and company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2E9D7B-F42A-435C-AE9C-3CE1BDF0D681}" type="slidenum">
              <a:rPr lang="en-US"/>
              <a:pPr>
                <a:defRPr/>
              </a:pPr>
              <a:t>210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1143000"/>
          </a:xfrm>
        </p:spPr>
        <p:txBody>
          <a:bodyPr/>
          <a:lstStyle/>
          <a:p>
            <a:pPr lvl="0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0" y="2057400"/>
          <a:ext cx="4876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>
              <a:defRPr/>
            </a:pPr>
            <a:fld id="{C5CFE995-C3E4-4FE3-96C6-0A689EF96003}" type="slidenum">
              <a:rPr lang="en-US" smtClean="0"/>
              <a:pPr>
                <a:defRPr/>
              </a:pPr>
              <a:t>211</a:t>
            </a:fld>
            <a:endParaRPr lang="en-US" dirty="0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52400" y="1578114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u="none" dirty="0" smtClean="0">
                <a:solidFill>
                  <a:schemeClr val="tx1"/>
                </a:solidFill>
              </a:rPr>
              <a:t>2010 Total </a:t>
            </a:r>
            <a:r>
              <a:rPr lang="en-US" sz="2000" b="1" u="none" dirty="0">
                <a:solidFill>
                  <a:schemeClr val="tx1"/>
                </a:solidFill>
              </a:rPr>
              <a:t>Import Value </a:t>
            </a:r>
            <a:r>
              <a:rPr lang="en-US" sz="2000" b="1" u="none" dirty="0" smtClean="0">
                <a:solidFill>
                  <a:schemeClr val="tx1"/>
                </a:solidFill>
              </a:rPr>
              <a:t>Composition</a:t>
            </a:r>
            <a:endParaRPr lang="en-US" sz="2000" b="1" u="none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48200" y="1905000"/>
            <a:ext cx="3200400" cy="312085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6600CC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</a:rPr>
              <a:t>Identified = Matched import records(Known import value)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</a:rPr>
              <a:t>  Unidentified = Unmatched import records</a:t>
            </a:r>
            <a:endParaRPr lang="en-US" sz="2400" u="none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5">
                  <a:lumMod val="50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</a:rPr>
              <a:t>  Other = Low value est., </a:t>
            </a:r>
            <a:r>
              <a:rPr lang="en-US" sz="2400" u="none" dirty="0" smtClean="0">
                <a:solidFill>
                  <a:schemeClr val="tx1"/>
                </a:solidFill>
                <a:latin typeface="Times New Roman" pitchFamily="18" charset="0"/>
              </a:rPr>
              <a:t>revisions</a:t>
            </a:r>
            <a:endParaRPr lang="en-US" sz="2400" u="none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 bwMode="auto">
          <a:xfrm>
            <a:off x="533400" y="228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004805"/>
              </p:ext>
            </p:extLst>
          </p:nvPr>
        </p:nvGraphicFramePr>
        <p:xfrm>
          <a:off x="674914" y="2024742"/>
          <a:ext cx="7707086" cy="399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2E9D7B-F42A-435C-AE9C-3CE1BDF0D681}" type="slidenum">
              <a:rPr lang="en-US"/>
              <a:pPr>
                <a:defRPr/>
              </a:pPr>
              <a:t>212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4258" y="1378411"/>
            <a:ext cx="6526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none" dirty="0" smtClean="0">
                <a:solidFill>
                  <a:schemeClr val="tx1"/>
                </a:solidFill>
              </a:rPr>
              <a:t>Top Company Concentrations:  Imports Vs Exports</a:t>
            </a:r>
            <a:endParaRPr lang="en-US" sz="2200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799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52C9F5-790B-4C8D-84A2-B25BA3D76DC4}" type="slidenum">
              <a:rPr lang="en-US" smtClean="0"/>
              <a:pPr>
                <a:defRPr/>
              </a:pPr>
              <a:t>213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3116" y="2219980"/>
            <a:ext cx="282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none" dirty="0" smtClean="0">
                <a:solidFill>
                  <a:schemeClr val="tx1"/>
                </a:solidFill>
              </a:rPr>
              <a:t>Importing Companies Only</a:t>
            </a:r>
          </a:p>
          <a:p>
            <a:pPr algn="ctr"/>
            <a:r>
              <a:rPr lang="en-US" sz="1400" b="1" u="none" dirty="0" smtClean="0">
                <a:solidFill>
                  <a:schemeClr val="tx1"/>
                </a:solidFill>
              </a:rPr>
              <a:t>(101,008)</a:t>
            </a:r>
            <a:endParaRPr lang="en-US" sz="1400" b="1" u="none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8831" y="2310825"/>
            <a:ext cx="2481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none" dirty="0" smtClean="0">
                <a:solidFill>
                  <a:schemeClr val="tx1"/>
                </a:solidFill>
              </a:rPr>
              <a:t>Exporting Companies Only</a:t>
            </a:r>
          </a:p>
          <a:p>
            <a:pPr algn="ctr"/>
            <a:r>
              <a:rPr lang="en-US" sz="1400" b="1" u="none" dirty="0" smtClean="0">
                <a:solidFill>
                  <a:schemeClr val="tx1"/>
                </a:solidFill>
              </a:rPr>
              <a:t>(212,491)</a:t>
            </a:r>
            <a:endParaRPr lang="en-US" sz="1400" b="1" u="none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10800000" flipV="1">
            <a:off x="6417716" y="2844225"/>
            <a:ext cx="838200" cy="762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149516" y="5562600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none" dirty="0" smtClean="0">
                <a:solidFill>
                  <a:schemeClr val="tx1"/>
                </a:solidFill>
              </a:rPr>
              <a:t>Companies Exporting and Importing</a:t>
            </a:r>
          </a:p>
          <a:p>
            <a:pPr algn="ctr"/>
            <a:r>
              <a:rPr lang="en-US" sz="1400" b="1" u="none" dirty="0" smtClean="0">
                <a:solidFill>
                  <a:schemeClr val="tx1"/>
                </a:solidFill>
              </a:rPr>
              <a:t>(80,640)</a:t>
            </a:r>
            <a:endParaRPr lang="en-US" sz="1400" b="1" u="none" dirty="0">
              <a:solidFill>
                <a:schemeClr val="tx1"/>
              </a:solidFill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533400" y="228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1512094"/>
            <a:ext cx="487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none" dirty="0" smtClean="0">
                <a:solidFill>
                  <a:schemeClr val="tx1"/>
                </a:solidFill>
              </a:rPr>
              <a:t>2010 Number of Companies that Only Export, Only Import, or do Both</a:t>
            </a:r>
            <a:endParaRPr lang="en-US" sz="2000" b="1" u="none" dirty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844715" y="2667000"/>
            <a:ext cx="5255489" cy="2514600"/>
            <a:chOff x="1750423" y="2971800"/>
            <a:chExt cx="4955176" cy="2209800"/>
          </a:xfrm>
        </p:grpSpPr>
        <p:sp>
          <p:nvSpPr>
            <p:cNvPr id="13" name="Oval 12"/>
            <p:cNvSpPr/>
            <p:nvPr/>
          </p:nvSpPr>
          <p:spPr bwMode="auto">
            <a:xfrm>
              <a:off x="1750423" y="3200400"/>
              <a:ext cx="2667000" cy="1828800"/>
            </a:xfrm>
            <a:prstGeom prst="ellipse">
              <a:avLst/>
            </a:prstGeom>
            <a:solidFill>
              <a:srgbClr val="FFFF0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sng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,Bold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971800" y="2971800"/>
              <a:ext cx="3733799" cy="2209800"/>
            </a:xfrm>
            <a:prstGeom prst="ellipse">
              <a:avLst/>
            </a:prstGeom>
            <a:solidFill>
              <a:srgbClr val="0070C0">
                <a:alpha val="6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sng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,Bold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998116" y="2768025"/>
            <a:ext cx="838200" cy="685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3292516" y="4800600"/>
            <a:ext cx="11430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11572"/>
              </p:ext>
            </p:extLst>
          </p:nvPr>
        </p:nvGraphicFramePr>
        <p:xfrm>
          <a:off x="533400" y="1981200"/>
          <a:ext cx="7696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0568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52C9F5-790B-4C8D-84A2-B25BA3D76DC4}" type="slidenum">
              <a:rPr lang="en-US" smtClean="0"/>
              <a:pPr>
                <a:defRPr/>
              </a:pPr>
              <a:t>214</a:t>
            </a:fld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33400" y="228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1371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none" dirty="0" smtClean="0">
                <a:solidFill>
                  <a:schemeClr val="tx1"/>
                </a:solidFill>
              </a:rPr>
              <a:t>Trade to and from Selected Countries for Companies that both Export and Import to those Countries</a:t>
            </a:r>
            <a:endParaRPr lang="en-US" sz="1800" b="1" u="none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7088088" y="325972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Known Value ($B)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915888" y="3259725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Number of Companies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2200" dirty="0" smtClean="0"/>
              <a:t>Supports federal, state, and local government export promotion programs (e.g. the National Export Initiative)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Provides comprehensive data on small and medium companies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Assists private-sector providers of import and export services in targeting their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48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E01943-4442-48C9-83AC-E27DA134E493}" type="slidenum">
              <a:rPr lang="en-US" smtClean="0"/>
              <a:pPr>
                <a:defRPr/>
              </a:pPr>
              <a:t>215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533400" y="228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3992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A4125A-989A-451E-9CAC-CA423A2BA6FE}" type="slidenum">
              <a:rPr lang="en-US"/>
              <a:pPr>
                <a:defRPr/>
              </a:pPr>
              <a:t>216</a:t>
            </a:fld>
            <a:endParaRPr lang="en-US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7924800" cy="32624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 smtClean="0">
                <a:solidFill>
                  <a:schemeClr val="tx1"/>
                </a:solidFill>
                <a:latin typeface="+mn-lt"/>
              </a:rPr>
              <a:t>Data </a:t>
            </a:r>
            <a:r>
              <a:rPr lang="en-US" sz="2400" b="1" u="none" dirty="0">
                <a:solidFill>
                  <a:schemeClr val="tx1"/>
                </a:solidFill>
                <a:latin typeface="+mn-lt"/>
              </a:rPr>
              <a:t>users sometimes want specific data not in </a:t>
            </a:r>
            <a:r>
              <a:rPr lang="en-US" sz="2400" b="1" u="none" dirty="0" smtClean="0">
                <a:solidFill>
                  <a:schemeClr val="tx1"/>
                </a:solidFill>
                <a:latin typeface="+mn-lt"/>
              </a:rPr>
              <a:t>the Profile.</a:t>
            </a:r>
            <a:endParaRPr lang="en-US" sz="2400" b="1" u="none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2400" b="1" u="none" dirty="0">
                <a:solidFill>
                  <a:schemeClr val="tx1"/>
                </a:solidFill>
                <a:latin typeface="+mn-lt"/>
              </a:rPr>
              <a:t>Example:</a:t>
            </a:r>
          </a:p>
          <a:p>
            <a:pPr>
              <a:spcBef>
                <a:spcPct val="50000"/>
              </a:spcBef>
            </a:pPr>
            <a:r>
              <a:rPr lang="en-US" sz="2200" u="none" dirty="0" smtClean="0">
                <a:solidFill>
                  <a:schemeClr val="tx1"/>
                </a:solidFill>
                <a:latin typeface="+mn-lt"/>
              </a:rPr>
              <a:t>Exhibit 1a of the Profile categorizes large exporting companies as 500+ employees</a:t>
            </a:r>
          </a:p>
          <a:p>
            <a:pPr>
              <a:spcBef>
                <a:spcPct val="50000"/>
              </a:spcBef>
            </a:pPr>
            <a:r>
              <a:rPr lang="en-US" sz="2200" u="none" dirty="0" smtClean="0">
                <a:solidFill>
                  <a:schemeClr val="tx1"/>
                </a:solidFill>
                <a:latin typeface="+mn-lt"/>
              </a:rPr>
              <a:t>Data </a:t>
            </a:r>
            <a:r>
              <a:rPr lang="en-US" sz="2200" u="none" dirty="0">
                <a:solidFill>
                  <a:schemeClr val="tx1"/>
                </a:solidFill>
                <a:latin typeface="+mn-lt"/>
              </a:rPr>
              <a:t>user requested data on large exporting companies with additional size category breakouts</a:t>
            </a:r>
          </a:p>
          <a:p>
            <a:pPr>
              <a:spcBef>
                <a:spcPct val="50000"/>
              </a:spcBef>
            </a:pPr>
            <a:endParaRPr lang="en-US" sz="2400" u="none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 bwMode="auto">
          <a:xfrm>
            <a:off x="2286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05800" cy="1143000"/>
          </a:xfrm>
        </p:spPr>
        <p:txBody>
          <a:bodyPr/>
          <a:lstStyle/>
          <a:p>
            <a:pPr lvl="0">
              <a:defRPr/>
            </a:pPr>
            <a:r>
              <a:rPr lang="en-US" sz="3200" b="1" i="1" kern="0" dirty="0" smtClean="0">
                <a:solidFill>
                  <a:srgbClr val="0070C0"/>
                </a:solidFill>
              </a:rPr>
              <a:t>Profile of U.S. Importing and Exporting Companies 2009 - 2010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imes New Roman" pitchFamily="18" charset="0"/>
              </a:rPr>
              <a:t>The Profile Team</a:t>
            </a:r>
          </a:p>
          <a:p>
            <a:pPr algn="ctr" eaLnBrk="1" hangingPunct="1">
              <a:lnSpc>
                <a:spcPct val="90000"/>
              </a:lnSpc>
            </a:pPr>
            <a:endParaRPr lang="en-US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Joseph </a:t>
            </a:r>
            <a:r>
              <a:rPr lang="en-US" dirty="0" err="1" smtClean="0">
                <a:latin typeface="Times New Roman" pitchFamily="18" charset="0"/>
              </a:rPr>
              <a:t>Kafchinski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Ryan Coleman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Joseph DeCampo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(301)763-3629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1031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52E239-6A7E-48BC-9F6A-683DF6E085B1}" type="slidenum">
              <a:rPr lang="en-US"/>
              <a:pPr>
                <a:defRPr/>
              </a:pPr>
              <a:t>217</a:t>
            </a:fld>
            <a:endParaRPr lang="en-US"/>
          </a:p>
        </p:txBody>
      </p:sp>
      <p:pic>
        <p:nvPicPr>
          <p:cNvPr id="30726" name="Picture 5" descr="I:\EDB\Teamwor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132556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decam001\Local Settings\Temporary Internet Files\Content.IE5\BEJVA847\MC91021705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1982"/>
            <a:ext cx="8382000" cy="1077218"/>
          </a:xfrm>
          <a:noFill/>
        </p:spPr>
        <p:txBody>
          <a:bodyPr anchor="b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None/>
            </a:pPr>
            <a:r>
              <a:rPr lang="en-US" sz="3200" b="1" i="1" dirty="0" smtClean="0">
                <a:solidFill>
                  <a:srgbClr val="0070C0"/>
                </a:solidFill>
              </a:rPr>
              <a:t>Profile of U.S. Importing and Exporting Companies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pPr>
              <a:defRPr/>
            </a:pPr>
            <a:fld id="{CE0B0FC9-5EF8-4849-AA8E-D2CEA4D62732}" type="slidenum">
              <a:rPr lang="en-US"/>
              <a:pPr>
                <a:defRPr/>
              </a:pPr>
              <a:t>218</a:t>
            </a:fld>
            <a:endParaRPr lang="en-US" dirty="0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355725" y="12636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None/>
            </a:pPr>
            <a:endParaRPr kumimoji="1" lang="en-US" sz="3600" b="1" u="none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6357" name="WordArt 5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4953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Arial Black"/>
              </a:rPr>
              <a:t>Any Questions?</a:t>
            </a:r>
          </a:p>
        </p:txBody>
      </p:sp>
      <p:pic>
        <p:nvPicPr>
          <p:cNvPr id="2054" name="Picture 6" descr="C:\Documents and Settings\decam001\Local Settings\Temporary Internet Files\Content.IE5\HXGVDRVT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514600"/>
            <a:ext cx="2819400" cy="3171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696200" cy="1752600"/>
          </a:xfrm>
        </p:spPr>
        <p:txBody>
          <a:bodyPr/>
          <a:lstStyle/>
          <a:p>
            <a:r>
              <a:rPr lang="en-US" sz="4800" dirty="0"/>
              <a:t>U.S. Census Bureau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>
                <a:solidFill>
                  <a:schemeClr val="bg1"/>
                </a:solidFill>
              </a:rPr>
              <a:t>Foreign Trade Division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pPr algn="ctr"/>
            <a:endParaRPr lang="en-US" sz="1200" b="1" dirty="0" smtClean="0">
              <a:solidFill>
                <a:srgbClr val="FFFF99"/>
              </a:solidFill>
            </a:endParaRPr>
          </a:p>
          <a:p>
            <a:pPr algn="ctr"/>
            <a:endParaRPr lang="en-US" sz="1200" b="1" dirty="0">
              <a:solidFill>
                <a:srgbClr val="FFFF99"/>
              </a:solidFill>
            </a:endParaRPr>
          </a:p>
          <a:p>
            <a:pPr algn="ctr"/>
            <a:r>
              <a:rPr lang="en-US" sz="3800" b="1" dirty="0" smtClean="0">
                <a:solidFill>
                  <a:schemeClr val="tx1"/>
                </a:solidFill>
              </a:rPr>
              <a:t>State and Sub-State Data Series</a:t>
            </a:r>
            <a:endParaRPr lang="en-US" sz="3800" b="1" dirty="0">
              <a:solidFill>
                <a:schemeClr val="tx1"/>
              </a:solidFill>
            </a:endParaRPr>
          </a:p>
          <a:p>
            <a:pPr algn="ctr"/>
            <a:endParaRPr lang="en-US" sz="2400" dirty="0" smtClean="0"/>
          </a:p>
          <a:p>
            <a:pPr algn="r"/>
            <a:endParaRPr lang="en-US" sz="2400" dirty="0" smtClean="0"/>
          </a:p>
          <a:p>
            <a:pPr algn="r"/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Joseph DeCampo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June 26, 2012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U.S. Census Bureau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1508" name="Picture 4" descr="I:\EDB\Cen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1828800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Valuation (cont.)</a:t>
            </a:r>
          </a:p>
        </p:txBody>
      </p:sp>
      <p:sp>
        <p:nvSpPr>
          <p:cNvPr id="5038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Duty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Collected by CBP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FTD generally uses duty as reported to CBP</a:t>
            </a:r>
          </a:p>
          <a:p>
            <a:pPr lvl="1" eaLnBrk="1" hangingPunct="1"/>
            <a:endParaRPr lang="en-US" smtClean="0"/>
          </a:p>
        </p:txBody>
      </p:sp>
      <p:sp>
        <p:nvSpPr>
          <p:cNvPr id="5038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2B674-0D06-41B8-B397-70DF229107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924800" cy="4343400"/>
          </a:xfrm>
        </p:spPr>
        <p:txBody>
          <a:bodyPr>
            <a:normAutofit/>
          </a:bodyPr>
          <a:lstStyle/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Exports</a:t>
            </a:r>
          </a:p>
          <a:p>
            <a:pPr marL="1200150" lvl="1" indent="-4572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State Data</a:t>
            </a:r>
          </a:p>
          <a:p>
            <a:pPr marL="1600200" lvl="2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Origin of Movement Data</a:t>
            </a:r>
          </a:p>
          <a:p>
            <a:pPr marL="1600200" lvl="2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ZIP based Data</a:t>
            </a:r>
          </a:p>
          <a:p>
            <a:pPr marL="1200150" lvl="1" indent="-4572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Sub-State Data</a:t>
            </a:r>
          </a:p>
          <a:p>
            <a:pPr marL="1600200" lvl="2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Metropolitan Data</a:t>
            </a:r>
          </a:p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Imports</a:t>
            </a:r>
          </a:p>
          <a:p>
            <a:pPr marL="1200150" lvl="1" indent="-4572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State Data</a:t>
            </a:r>
          </a:p>
          <a:p>
            <a:pPr marL="1600200" lvl="2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State of Destination Data</a:t>
            </a:r>
          </a:p>
          <a:p>
            <a:pPr marL="457200" indent="-457200" algn="l">
              <a:buClrTx/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Data Limitations</a:t>
            </a:r>
          </a:p>
          <a:p>
            <a:pPr marL="457200" indent="-457200" algn="l">
              <a:buClrTx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220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533400" y="4572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Calibri"/>
              </a:rPr>
              <a:t>Background</a:t>
            </a:r>
            <a:endParaRPr lang="en-US" sz="3200" b="1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State Data</a:t>
            </a:r>
            <a:endParaRPr lang="en-US" dirty="0"/>
          </a:p>
        </p:txBody>
      </p:sp>
      <p:sp>
        <p:nvSpPr>
          <p:cNvPr id="53250" name="Rectangle 102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Font typeface="Arial" pitchFamily="34" charset="0"/>
              <a:buChar char="•"/>
            </a:pPr>
            <a:r>
              <a:rPr lang="en-US" sz="2400" dirty="0" smtClean="0"/>
              <a:t>   Origin of Movement (OM) State – Based on Origin 			State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Available 1987 – Present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sz="2400" dirty="0" smtClean="0"/>
              <a:t>Origin of Movement (OM) – ZIP Code Based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Available on website starting with January 2006 </a:t>
            </a:r>
            <a:r>
              <a:rPr lang="en-US" sz="2200" dirty="0" smtClean="0">
                <a:solidFill>
                  <a:schemeClr val="bg1"/>
                </a:solidFill>
              </a:rPr>
              <a:t>statistics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201C-C687-49CC-996E-ED1E206ED436}" type="slidenum">
              <a:rPr lang="en-US" smtClean="0">
                <a:solidFill>
                  <a:prstClr val="black"/>
                </a:solidFill>
              </a:rPr>
              <a:pPr/>
              <a:t>221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Movement State Data</a:t>
            </a:r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799"/>
            <a:ext cx="8229600" cy="3962401"/>
          </a:xfrm>
        </p:spPr>
        <p:txBody>
          <a:bodyPr/>
          <a:lstStyle/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Based on the state in which the goods begin their journey to the port of export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  <a:p>
            <a:pPr marL="457200" indent="0">
              <a:buClrTx/>
              <a:buNone/>
            </a:pPr>
            <a:r>
              <a:rPr lang="en-US" sz="2200" dirty="0"/>
              <a:t>Example: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/>
              <a:t>Goods warehoused in GA </a:t>
            </a:r>
            <a:r>
              <a:rPr lang="en-US" sz="2200" dirty="0">
                <a:sym typeface="Euclid Symbol" pitchFamily="18" charset="2"/>
              </a:rPr>
              <a:t> transported to a </a:t>
            </a:r>
            <a:r>
              <a:rPr lang="en-US" sz="2200" dirty="0"/>
              <a:t>FL port to be shipped to a foreign country.  OM state is……</a:t>
            </a:r>
            <a:r>
              <a:rPr lang="en-US" sz="2200" dirty="0">
                <a:solidFill>
                  <a:srgbClr val="FF0000"/>
                </a:solidFill>
              </a:rPr>
              <a:t>GA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4170-0D60-4BBB-9D55-13BF0ACA0801}" type="slidenum">
              <a:rPr lang="en-US" smtClean="0">
                <a:solidFill>
                  <a:prstClr val="black"/>
                </a:solidFill>
              </a:rPr>
              <a:pPr/>
              <a:t>222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Movement State Data</a:t>
            </a:r>
            <a:endParaRPr 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/>
              <a:t>Does </a:t>
            </a:r>
            <a:r>
              <a:rPr lang="en-US" sz="2200" u="sng" dirty="0"/>
              <a:t>not</a:t>
            </a:r>
            <a:r>
              <a:rPr lang="en-US" sz="2200" dirty="0"/>
              <a:t> necessarily represent the production origin of U.S. export merchandise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/>
              <a:t>For shipments with multi-state origins, report the state from </a:t>
            </a:r>
            <a:r>
              <a:rPr lang="en-US" sz="2200" dirty="0" smtClean="0"/>
              <a:t>which </a:t>
            </a:r>
            <a:r>
              <a:rPr lang="en-US" sz="2200" dirty="0"/>
              <a:t>the commodity with the </a:t>
            </a:r>
            <a:r>
              <a:rPr lang="en-US" sz="2200" dirty="0">
                <a:solidFill>
                  <a:srgbClr val="FF0000"/>
                </a:solidFill>
              </a:rPr>
              <a:t>greatest value </a:t>
            </a:r>
            <a:r>
              <a:rPr lang="en-US" sz="2200" dirty="0"/>
              <a:t>begins its journey; if unknown, then report consolidation state.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/>
          </a:p>
          <a:p>
            <a:pPr marL="457200" indent="0">
              <a:buClrTx/>
              <a:buNone/>
            </a:pPr>
            <a:r>
              <a:rPr lang="en-US" sz="2200" dirty="0"/>
              <a:t>Example: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/>
              <a:t>Auto parts produced from many states are consolidated in TX to be exported to Mexico.  OM state is…… </a:t>
            </a:r>
            <a:r>
              <a:rPr lang="en-US" sz="2200" dirty="0">
                <a:solidFill>
                  <a:srgbClr val="FF0000"/>
                </a:solidFill>
              </a:rPr>
              <a:t>TX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45E0-44E0-40AC-8B39-89BA7DD3DB8E}" type="slidenum">
              <a:rPr lang="en-US" smtClean="0">
                <a:solidFill>
                  <a:prstClr val="black"/>
                </a:solidFill>
              </a:rPr>
              <a:pPr/>
              <a:t>223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Movement State Data</a:t>
            </a:r>
            <a:endParaRPr lang="en-US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1"/>
            <a:ext cx="8229600" cy="3962400"/>
          </a:xfrm>
        </p:spPr>
        <p:txBody>
          <a:bodyPr/>
          <a:lstStyle/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Available in our monthly FT-900 Press Release, </a:t>
            </a:r>
            <a:r>
              <a:rPr lang="en-US" sz="2200" dirty="0"/>
              <a:t>Supplement, Exhibit 2</a:t>
            </a:r>
            <a:endParaRPr lang="en-US" sz="2200" dirty="0" smtClean="0"/>
          </a:p>
          <a:p>
            <a:pPr marL="1206500" lvl="1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State value for Manufacturing and Non-Manufacturing (NAICS)</a:t>
            </a:r>
          </a:p>
          <a:p>
            <a:pPr marL="1206500" lvl="1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i="1" u="sng" dirty="0" smtClean="0">
                <a:solidFill>
                  <a:srgbClr val="0070C0"/>
                </a:solidFill>
              </a:rPr>
              <a:t>http://www.census.gov/foreign-trade/Press-Release/current_press_release/exh2s.pdf</a:t>
            </a:r>
          </a:p>
          <a:p>
            <a:pPr marL="806450" indent="-349250">
              <a:buFont typeface="Arial" pitchFamily="34" charset="0"/>
              <a:buChar char="•"/>
            </a:pP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5C09-E2B1-4F2D-A960-E2CD47F2B365}" type="slidenum">
              <a:rPr lang="en-US" smtClean="0">
                <a:solidFill>
                  <a:prstClr val="black"/>
                </a:solidFill>
              </a:rPr>
              <a:pPr/>
              <a:t>224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Movement State Data</a:t>
            </a:r>
            <a:endParaRPr lang="en-US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Downloadable Historical Data (1995-present)</a:t>
            </a:r>
          </a:p>
          <a:p>
            <a:pPr marL="1206500" lvl="1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i="1" u="sng" dirty="0" smtClean="0">
                <a:solidFill>
                  <a:srgbClr val="0070C0"/>
                </a:solidFill>
              </a:rPr>
              <a:t>http://www.census.gov/foreign-trade/statistics/state/origin_movement/index.html</a:t>
            </a:r>
          </a:p>
          <a:p>
            <a:pPr marL="806450" indent="-349250">
              <a:buClr>
                <a:schemeClr val="tx1"/>
              </a:buClr>
              <a:buFont typeface="Arial" pitchFamily="34" charset="0"/>
              <a:buChar char="•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806450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/>
              <a:t>Top 25 Commodities and Countries</a:t>
            </a:r>
          </a:p>
          <a:p>
            <a:pPr marL="1206500" lvl="1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i="1" u="sng" dirty="0" smtClean="0">
                <a:solidFill>
                  <a:srgbClr val="0070C0"/>
                </a:solidFill>
              </a:rPr>
              <a:t>http://www.census.gov/foreign-trade/statistics/state/data/index.html</a:t>
            </a:r>
            <a:endParaRPr lang="en-US" i="1" u="sng" dirty="0" smtClean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5C09-E2B1-4F2D-A960-E2CD47F2B365}" type="slidenum">
              <a:rPr lang="en-US" smtClean="0">
                <a:solidFill>
                  <a:prstClr val="black"/>
                </a:solidFill>
              </a:rPr>
              <a:pPr/>
              <a:t>225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 Based State</a:t>
            </a:r>
            <a:endParaRPr lang="en-US" dirty="0"/>
          </a:p>
        </p:txBody>
      </p:sp>
      <p:sp>
        <p:nvSpPr>
          <p:cNvPr id="61442" name="Rectangle 102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The ZIP Code of the U.S. Principle Party in Interest (USPPI</a:t>
            </a:r>
            <a:r>
              <a:rPr lang="en-US" sz="2200" dirty="0"/>
              <a:t>) is used to assign State.</a:t>
            </a:r>
            <a:endParaRPr lang="en-US" sz="22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Does not necessarily represent the location of the USPPI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000" dirty="0" smtClean="0"/>
              <a:t>Effective October 2008, the USPPI should report the address from which the </a:t>
            </a:r>
            <a:r>
              <a:rPr lang="en-US" sz="2000" dirty="0" smtClean="0">
                <a:solidFill>
                  <a:srgbClr val="FF0000"/>
                </a:solidFill>
              </a:rPr>
              <a:t>goods begin the journey </a:t>
            </a:r>
            <a:r>
              <a:rPr lang="en-US" sz="2000" dirty="0" smtClean="0"/>
              <a:t>to the port of export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0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000" dirty="0"/>
              <a:t>For shipments with multiple origins, report the address from which the commodity with the </a:t>
            </a:r>
            <a:r>
              <a:rPr lang="en-US" sz="2000" dirty="0">
                <a:solidFill>
                  <a:srgbClr val="FF0000"/>
                </a:solidFill>
              </a:rPr>
              <a:t>greatest value </a:t>
            </a:r>
            <a:r>
              <a:rPr lang="en-US" sz="2000" dirty="0"/>
              <a:t>begins its journey; if unknown, then report consolidation address.     </a:t>
            </a:r>
          </a:p>
          <a:p>
            <a:pPr marL="457200" indent="0">
              <a:buClrTx/>
              <a:buNone/>
            </a:pPr>
            <a:r>
              <a:rPr lang="en-US" sz="2000" dirty="0" smtClean="0"/>
              <a:t>     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000" dirty="0" smtClean="0"/>
          </a:p>
          <a:p>
            <a:pPr marL="806450" indent="-349250"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543-7186-4152-A95C-418224D67C00}" type="slidenum">
              <a:rPr lang="en-US" smtClean="0"/>
              <a:pPr/>
              <a:t>226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 Based State</a:t>
            </a:r>
            <a:endParaRPr lang="en-US" dirty="0"/>
          </a:p>
        </p:txBody>
      </p:sp>
      <p:sp>
        <p:nvSpPr>
          <p:cNvPr id="62466" name="Rectangle 1026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ZIP Code State examples:</a:t>
            </a:r>
          </a:p>
          <a:p>
            <a:pPr>
              <a:buClrTx/>
            </a:pPr>
            <a:endParaRPr lang="en-US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Goods warehoused in GA </a:t>
            </a:r>
            <a:r>
              <a:rPr lang="en-US" sz="2200" dirty="0" smtClean="0">
                <a:sym typeface="Euclid Symbol" pitchFamily="18" charset="2"/>
              </a:rPr>
              <a:t> transported to a </a:t>
            </a:r>
            <a:r>
              <a:rPr lang="en-US" sz="2200" dirty="0" smtClean="0"/>
              <a:t>FL port to be shipped to a foreign country.  ZIP state is ...</a:t>
            </a:r>
            <a:r>
              <a:rPr lang="en-US" sz="2200" dirty="0" smtClean="0">
                <a:solidFill>
                  <a:srgbClr val="FF0000"/>
                </a:solidFill>
              </a:rPr>
              <a:t>GA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/>
              <a:t>Auto parts produced from many states are consolidated in TX to be exported to Mexico.  ZIP state is…… </a:t>
            </a:r>
            <a:r>
              <a:rPr lang="en-US" sz="2200" dirty="0">
                <a:solidFill>
                  <a:srgbClr val="FF0000"/>
                </a:solidFill>
              </a:rPr>
              <a:t>TX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945-ECF4-42BE-AD09-A0237B18A64B}" type="slidenum">
              <a:rPr lang="en-US" smtClean="0"/>
              <a:pPr/>
              <a:t>227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 Based State</a:t>
            </a:r>
            <a:endParaRPr lang="en-US" dirty="0"/>
          </a:p>
        </p:txBody>
      </p:sp>
      <p:sp>
        <p:nvSpPr>
          <p:cNvPr id="63490" name="Rectangle 102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Similar to Origin of Movement table in Supplement, Exhibit 2; is available on our website</a:t>
            </a:r>
          </a:p>
          <a:p>
            <a:pPr marL="1206500" lvl="1" indent="-349250">
              <a:buFont typeface="Arial" pitchFamily="34" charset="0"/>
              <a:buChar char="•"/>
            </a:pPr>
            <a:r>
              <a:rPr lang="en-US" sz="2000" dirty="0" smtClean="0"/>
              <a:t>State value for Manufacturing and Non-Manufacturing (NAICS)</a:t>
            </a:r>
          </a:p>
          <a:p>
            <a:pPr marL="806450" indent="-349250">
              <a:buClrTx/>
            </a:pPr>
            <a:endParaRPr lang="en-US" sz="2000" i="1" dirty="0" smtClean="0">
              <a:hlinkClick r:id="rId2"/>
            </a:endParaRPr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Downloadable Historical Data (2006-present)</a:t>
            </a:r>
          </a:p>
          <a:p>
            <a:pPr marL="1206500" lvl="1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i="1" u="sng" dirty="0" smtClean="0">
                <a:solidFill>
                  <a:srgbClr val="0070C0"/>
                </a:solidFill>
              </a:rPr>
              <a:t>http://www.census.gov/foreign-trade/statistics/state/zip/index.html</a:t>
            </a:r>
          </a:p>
          <a:p>
            <a:pPr marL="0" lvl="1" indent="0" algn="ctr">
              <a:buNone/>
            </a:pPr>
            <a:endParaRPr lang="en-US" sz="2000" i="1" dirty="0" smtClean="0">
              <a:solidFill>
                <a:srgbClr val="FFFF00"/>
              </a:solidFill>
            </a:endParaRPr>
          </a:p>
          <a:p>
            <a:pPr marL="0" lvl="1" indent="0" algn="ctr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For more information, please contact our Data Dissemination Branch at 301-763-2311.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B3B3-9AA1-4CE0-8F2A-5369A102AABB}" type="slidenum">
              <a:rPr lang="en-US" smtClean="0">
                <a:solidFill>
                  <a:prstClr val="black"/>
                </a:solidFill>
              </a:rPr>
              <a:pPr/>
              <a:t>228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Export State Data Comparisons (2011)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1905000"/>
          <a:ext cx="6781800" cy="382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371600"/>
                <a:gridCol w="1295400"/>
                <a:gridCol w="19050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State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State OM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ZIP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OM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Pct Difference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18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Wyoming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1,224.5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458.0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166.7%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318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Hawaii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909.2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101.3%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Alaska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5,238.3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3,092.4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69.4%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318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Louisiana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55,124.0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32.999.9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West Virginia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9,002.2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5,402.6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26947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.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18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Michigan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50,802.3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69,919.3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-27.3%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318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Connecticut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16,198.1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23,349.9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-30.6%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Minnesota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20,276.1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31,453.5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-35.5%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318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South Dakota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1,454.7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3,196.4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-54.5%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8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District of Columbia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1,055.3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4,277.4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-75.3%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3239-4F9F-4C67-AF41-AB117A6D9A2C}" type="slidenum">
              <a:rPr lang="en-US" smtClean="0"/>
              <a:pPr/>
              <a:t>229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7800" y="1219200"/>
            <a:ext cx="5791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chemeClr val="tx1"/>
                </a:solidFill>
              </a:rPr>
              <a:t>OM State vs. ZIP Based State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1524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(Millions of Dollars)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Country Sub-Codes (CSC)</a:t>
            </a:r>
          </a:p>
        </p:txBody>
      </p:sp>
      <p:sp>
        <p:nvSpPr>
          <p:cNvPr id="50483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6962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Indicates a special program allowing for free or reduced duty</a:t>
            </a:r>
          </a:p>
          <a:p>
            <a:pPr eaLnBrk="1" hangingPunct="1">
              <a:buFontTx/>
              <a:buChar char="•"/>
            </a:pPr>
            <a:r>
              <a:rPr lang="en-US" sz="2600" dirty="0" smtClean="0"/>
              <a:t>Examples: GSP, US-Chile Free Trade Agreement, NAFTA</a:t>
            </a:r>
          </a:p>
          <a:p>
            <a:pPr eaLnBrk="1" hangingPunct="1">
              <a:buFontTx/>
              <a:buChar char="•"/>
            </a:pPr>
            <a:r>
              <a:rPr lang="en-US" sz="2600" dirty="0" smtClean="0"/>
              <a:t>CSC used:</a:t>
            </a:r>
          </a:p>
          <a:p>
            <a:pPr lvl="1" eaLnBrk="1" hangingPunct="1">
              <a:buFontTx/>
              <a:buChar char="•"/>
            </a:pPr>
            <a:r>
              <a:rPr lang="en-US" sz="2000" dirty="0" smtClean="0"/>
              <a:t>00 = no special programs claimed</a:t>
            </a:r>
          </a:p>
          <a:p>
            <a:pPr lvl="1" eaLnBrk="1" hangingPunct="1">
              <a:buFontTx/>
              <a:buChar char="•"/>
            </a:pPr>
            <a:r>
              <a:rPr lang="en-US" sz="2000" dirty="0" smtClean="0"/>
              <a:t>CA = Goods marked for Canada (NAFTA)</a:t>
            </a:r>
          </a:p>
          <a:p>
            <a:pPr lvl="1" eaLnBrk="1" hangingPunct="1">
              <a:buFontTx/>
              <a:buChar char="•"/>
            </a:pPr>
            <a:r>
              <a:rPr lang="en-US" sz="2000" dirty="0" smtClean="0"/>
              <a:t>MX = Goods marked for Mexico (NAFTA)</a:t>
            </a:r>
          </a:p>
          <a:p>
            <a:pPr lvl="1" eaLnBrk="1" hangingPunct="1">
              <a:buFontTx/>
              <a:buChar char="•"/>
            </a:pPr>
            <a:r>
              <a:rPr lang="en-US" sz="2000" dirty="0" smtClean="0"/>
              <a:t>Full list available on our website</a:t>
            </a:r>
          </a:p>
        </p:txBody>
      </p:sp>
      <p:sp>
        <p:nvSpPr>
          <p:cNvPr id="5048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AD968-2207-4D58-81BB-1C5C66830E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State Data</a:t>
            </a:r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Additional export state data: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err="1" smtClean="0"/>
              <a:t>USATrade</a:t>
            </a:r>
            <a:r>
              <a:rPr lang="en-US" sz="2200" dirty="0" smtClean="0"/>
              <a:t> Online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Monthly OM &amp; ZIP state data is available for purchase. </a:t>
            </a:r>
          </a:p>
          <a:p>
            <a:pPr marL="1206500" lvl="1" indent="-349250">
              <a:buFont typeface="Arial" pitchFamily="34" charset="0"/>
              <a:buChar char="•"/>
            </a:pPr>
            <a:r>
              <a:rPr lang="en-US" sz="2000" dirty="0"/>
              <a:t>State by 4-Digit NAICS Commodity by Country (Total, Air, Vessel, &amp; Containerized Vessel)</a:t>
            </a:r>
          </a:p>
          <a:p>
            <a:pPr marL="1206500" lvl="1" indent="-349250">
              <a:buFont typeface="Arial" pitchFamily="34" charset="0"/>
              <a:buChar char="•"/>
            </a:pPr>
            <a:r>
              <a:rPr lang="en-US" sz="2000" dirty="0"/>
              <a:t>State by 6-Digit HS Commodity by Country (Total, Air, Vessel, &amp; Containerized Vessel)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43E-3D34-49CF-9B30-9A7F78008AAD}" type="slidenum">
              <a:rPr lang="en-US" smtClean="0"/>
              <a:pPr/>
              <a:t>230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648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i="1" dirty="0" smtClean="0">
                <a:solidFill>
                  <a:srgbClr val="FF0000"/>
                </a:solidFill>
              </a:rPr>
              <a:t>For more information, please contact our Data Dissemination Branch at 301-763-2311.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State Data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Other products … </a:t>
            </a:r>
          </a:p>
          <a:p>
            <a:pPr>
              <a:buClrTx/>
              <a:buNone/>
            </a:pPr>
            <a:r>
              <a:rPr lang="en-US" dirty="0" smtClean="0"/>
              <a:t> </a:t>
            </a:r>
            <a:endParaRPr lang="en-US" sz="22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Manufacturing and Construction Division (MCD) :  Gives exports by state, NAICS and major economic sector. Available online at </a:t>
            </a:r>
            <a:r>
              <a:rPr lang="en-US" sz="2200" i="1" dirty="0" smtClean="0">
                <a:solidFill>
                  <a:srgbClr val="0070C0"/>
                </a:solidFill>
                <a:hlinkClick r:id="rId2"/>
              </a:rPr>
              <a:t>http://www.census.gov/mcd</a:t>
            </a:r>
            <a:endParaRPr lang="en-US" sz="2200" i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20F9-F042-466B-A213-7A717F5E496C}" type="slidenum">
              <a:rPr lang="en-US" smtClean="0">
                <a:solidFill>
                  <a:prstClr val="black"/>
                </a:solidFill>
              </a:rPr>
              <a:pPr/>
              <a:t>231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Sub-State Data</a:t>
            </a:r>
            <a:endParaRPr lang="en-US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Available for export data.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Data historically based on Metropolitan Area (MA).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Core Based Statistical Areas (CBSAs) are defined by Office of Management &amp; Budget (OMB) for metro and micro areas.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New definitions for CBSAs were announced by OMB in June 2003.</a:t>
            </a:r>
            <a:endParaRPr lang="en-US" sz="22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C979-2106-4841-B7D6-156C24B2A9D1}" type="slidenum">
              <a:rPr lang="en-US" smtClean="0">
                <a:solidFill>
                  <a:prstClr val="black"/>
                </a:solidFill>
              </a:rPr>
              <a:pPr/>
              <a:t>232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Sub-State Data</a:t>
            </a:r>
            <a:endParaRPr lang="en-US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CBSAs based on ZIP code of US Principle Party in Interest (USPPI).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CBSAs now cover areas of 10 to 50 thousand population, which were not covered by Metropolitan Areas.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CBSA codes increase coverage to about 93% of the population vs. 80% with MAs.</a:t>
            </a:r>
            <a:endParaRPr lang="en-US" sz="22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E09B-8BE1-49BA-99FF-2D0CC44B733D}" type="slidenum">
              <a:rPr lang="en-US" smtClean="0">
                <a:solidFill>
                  <a:prstClr val="black"/>
                </a:solidFill>
              </a:rPr>
              <a:pPr/>
              <a:t>233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Sub-State Data</a:t>
            </a:r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/>
              <a:t>Per a contract arrangement, we produce Sub-State data for the International Trade Administration (ITA) which they release.</a:t>
            </a:r>
            <a:endParaRPr lang="en-US" sz="2200" dirty="0" smtClean="0"/>
          </a:p>
          <a:p>
            <a:pPr marL="806450" indent="-349250">
              <a:buFont typeface="Arial" pitchFamily="34" charset="0"/>
              <a:buChar char="•"/>
            </a:pPr>
            <a:endParaRPr lang="en-US" sz="2200" dirty="0" smtClean="0"/>
          </a:p>
          <a:p>
            <a:pPr marL="806450" lvl="1" indent="-349250">
              <a:buFont typeface="Arial" pitchFamily="34" charset="0"/>
              <a:buChar char="•"/>
            </a:pPr>
            <a:r>
              <a:rPr lang="en-US" sz="2200" dirty="0"/>
              <a:t>To date, we have provided 3-digit ZIP Code &amp; CBSA Metro totals for 2005 - 2010 Export data to ITA. </a:t>
            </a:r>
            <a:endParaRPr lang="en-US" sz="2200" i="1" dirty="0" smtClean="0"/>
          </a:p>
          <a:p>
            <a:pPr marL="806450" indent="-349250">
              <a:buFont typeface="Arial" pitchFamily="34" charset="0"/>
              <a:buChar char="•"/>
            </a:pPr>
            <a:endParaRPr lang="en-US" sz="2200" dirty="0" smtClean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DD5-E674-498E-9787-EA834E567764}" type="slidenum">
              <a:rPr lang="en-US" smtClean="0">
                <a:solidFill>
                  <a:prstClr val="black"/>
                </a:solidFill>
              </a:rPr>
              <a:pPr/>
              <a:t>234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Sub-State Data</a:t>
            </a:r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Next Steps…</a:t>
            </a:r>
          </a:p>
          <a:p>
            <a:pPr>
              <a:buClrTx/>
            </a:pPr>
            <a:endParaRPr lang="en-US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Prepare 2011 tables for ITA.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The current contract calls for CBSA by 3-digit NAICS, CBSA by Destination, 3-digit NAICS by CBSA, and other tables of trade totals. 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endParaRPr lang="en-US" sz="2200" dirty="0" smtClean="0"/>
          </a:p>
          <a:p>
            <a:pPr marL="806450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/>
              <a:t>ITA currently posts data at following address:</a:t>
            </a:r>
          </a:p>
          <a:p>
            <a:pPr marL="1206500" lvl="1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i="1" u="sng" dirty="0" smtClean="0">
                <a:solidFill>
                  <a:srgbClr val="0070C0"/>
                </a:solidFill>
              </a:rPr>
              <a:t>http://ita.doc.gov/td/industry/otea/metro/</a:t>
            </a:r>
            <a:endParaRPr lang="en-US" sz="2000" u="sng" dirty="0" smtClean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F079-EE2A-410C-B503-68B113CB1F1B}" type="slidenum">
              <a:rPr lang="en-US" smtClean="0">
                <a:solidFill>
                  <a:prstClr val="black"/>
                </a:solidFill>
              </a:rPr>
              <a:pPr/>
              <a:t>235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State Data</a:t>
            </a:r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Based on the State of Destination</a:t>
            </a:r>
          </a:p>
          <a:p>
            <a:pPr marL="1206500" lvl="1" indent="-349250">
              <a:buFont typeface="Arial" pitchFamily="34" charset="0"/>
              <a:buChar char="•"/>
            </a:pPr>
            <a:r>
              <a:rPr lang="en-US" sz="2000" dirty="0" smtClean="0"/>
              <a:t>State value for Manufacturing and Non-Manufacturing (NAICS)</a:t>
            </a:r>
          </a:p>
          <a:p>
            <a:pPr marL="1206500" lvl="1" indent="-349250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Available as of January 2010 statistics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Historical tables available starting with January 2008 data</a:t>
            </a:r>
          </a:p>
          <a:p>
            <a:pPr>
              <a:buClrTx/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A new table added to our monthly FT-900 Press Release, Supplement, Exhibit 2as</a:t>
            </a:r>
          </a:p>
          <a:p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DD5-E674-498E-9787-EA834E567764}" type="slidenum">
              <a:rPr lang="en-US" smtClean="0">
                <a:solidFill>
                  <a:prstClr val="black"/>
                </a:solidFill>
              </a:rPr>
              <a:pPr/>
              <a:t>236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Destination Data</a:t>
            </a:r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State where the merchandise is destined, as known at the time of entry summary filing.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Import destination does </a:t>
            </a:r>
            <a:r>
              <a:rPr lang="en-US" sz="2200" u="sng" dirty="0" smtClean="0"/>
              <a:t>not</a:t>
            </a:r>
            <a:r>
              <a:rPr lang="en-US" sz="2200" dirty="0" smtClean="0"/>
              <a:t> indicate where the goods are consumed or used</a:t>
            </a:r>
            <a:r>
              <a:rPr lang="en-US" sz="2200" i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The state code should be derived from the standard postal two-letter state or territory abbreviation</a:t>
            </a:r>
            <a:r>
              <a:rPr lang="en-US" sz="24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DD5-E674-498E-9787-EA834E567764}" type="slidenum">
              <a:rPr lang="en-US" smtClean="0">
                <a:solidFill>
                  <a:prstClr val="black"/>
                </a:solidFill>
              </a:rPr>
              <a:pPr/>
              <a:t>237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Destination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6450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/>
              <a:t>FT-900 Press Release</a:t>
            </a:r>
          </a:p>
          <a:p>
            <a:pPr marL="1206500" lvl="2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i="1" u="sng" dirty="0" smtClean="0">
                <a:solidFill>
                  <a:srgbClr val="0070C0"/>
                </a:solidFill>
              </a:rPr>
              <a:t>http://www.census.gov/foreign-trade/Press-Release/current_press_release/exh2as.pdf</a:t>
            </a:r>
          </a:p>
          <a:p>
            <a:pPr marL="1206500" lvl="2" indent="-349250">
              <a:buClr>
                <a:schemeClr val="tx1"/>
              </a:buClr>
              <a:buFont typeface="Arial" pitchFamily="34" charset="0"/>
              <a:buChar char="•"/>
            </a:pPr>
            <a:endParaRPr lang="en-US" sz="2200" i="1" dirty="0" smtClean="0"/>
          </a:p>
          <a:p>
            <a:pPr marL="806450" lvl="1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/>
              <a:t>Downloadable Historical Data (2008-present)</a:t>
            </a:r>
          </a:p>
          <a:p>
            <a:pPr marL="1206500" lvl="2" indent="-3492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i="1" u="sng" dirty="0" smtClean="0">
                <a:solidFill>
                  <a:srgbClr val="0070C0"/>
                </a:solidFill>
              </a:rPr>
              <a:t>http://www.census.gov/foreign-trade/statistics/state/destination_state/index.html</a:t>
            </a:r>
          </a:p>
          <a:p>
            <a:pPr marL="806450" lvl="1" indent="-349250">
              <a:buClr>
                <a:schemeClr val="tx1"/>
              </a:buClr>
              <a:buFont typeface="Arial" pitchFamily="34" charset="0"/>
              <a:buChar char="•"/>
            </a:pPr>
            <a:endParaRPr lang="en-US" sz="2200" i="1" dirty="0" smtClean="0"/>
          </a:p>
          <a:p>
            <a:pPr marL="806450" lvl="1" indent="-349250">
              <a:buFont typeface="Arial" pitchFamily="34" charset="0"/>
              <a:buChar char="•"/>
            </a:pPr>
            <a:endParaRPr lang="en-US" sz="2200" i="1" dirty="0" smtClean="0"/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893-7771-49D8-94C8-A85DE38DA8F1}" type="slidenum">
              <a:rPr lang="en-US" smtClean="0">
                <a:solidFill>
                  <a:prstClr val="black"/>
                </a:solidFill>
              </a:rPr>
              <a:pPr/>
              <a:t>238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Destination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</a:pPr>
            <a:r>
              <a:rPr lang="en-US" dirty="0" smtClean="0"/>
              <a:t>Additional import state data:</a:t>
            </a:r>
          </a:p>
          <a:p>
            <a:pPr marL="806450" lvl="1" indent="-349250">
              <a:buFont typeface="Arial" pitchFamily="34" charset="0"/>
              <a:buChar char="•"/>
            </a:pPr>
            <a:endParaRPr lang="en-US" sz="2200" dirty="0" smtClean="0"/>
          </a:p>
          <a:p>
            <a:pPr marL="806450" lvl="1" indent="-349250">
              <a:buFont typeface="Arial" pitchFamily="34" charset="0"/>
              <a:buChar char="•"/>
            </a:pPr>
            <a:r>
              <a:rPr lang="en-US" sz="2200" dirty="0" err="1" smtClean="0"/>
              <a:t>USATrade</a:t>
            </a:r>
            <a:r>
              <a:rPr lang="en-US" sz="2200" dirty="0" smtClean="0"/>
              <a:t> Online</a:t>
            </a:r>
          </a:p>
          <a:p>
            <a:pPr marL="806450" indent="-349250">
              <a:buClrTx/>
              <a:buFont typeface="Arial" pitchFamily="34" charset="0"/>
              <a:buChar char="•"/>
            </a:pPr>
            <a:r>
              <a:rPr lang="en-US" sz="2200" dirty="0" smtClean="0"/>
              <a:t>Monthly data available for purchase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Import state data by 6-digit HS by Country (Total, Air, Vessel, &amp; Containerized Vessel)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Import state data by 4-digit NAICS by Country (Total, Air, Vessel, &amp; Containerized Vessel)</a:t>
            </a:r>
          </a:p>
          <a:p>
            <a:pPr marL="806450" lvl="1" indent="-349250"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1893-7771-49D8-94C8-A85DE38DA8F1}" type="slidenum">
              <a:rPr lang="en-US" smtClean="0"/>
              <a:pPr/>
              <a:t>239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105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i="1" dirty="0" smtClean="0">
                <a:solidFill>
                  <a:srgbClr val="FF0000"/>
                </a:solidFill>
              </a:rPr>
              <a:t>For more information, please contact our Data Dissemination Branch at 301-763-2311.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Provisions</a:t>
            </a:r>
          </a:p>
        </p:txBody>
      </p:sp>
      <p:sp>
        <p:nvSpPr>
          <p:cNvPr id="5058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98 &amp; 99 for National use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Ch 98 - duty free/reduction 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Ch 99 -  legislation, executive and administrative actions</a:t>
            </a:r>
          </a:p>
        </p:txBody>
      </p:sp>
      <p:sp>
        <p:nvSpPr>
          <p:cNvPr id="5058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8B6EBE-2F18-4264-A9F5-2A3FD0946B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Data Limitations</a:t>
            </a:r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Data reported at the time goods enter or leave U.S.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State data do not track interstate flows of goods.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Census Bureau discourages the use of these state data to calculate state trade balances.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Import sub-state data will not be available.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sz="2000" i="1" dirty="0" smtClean="0">
                <a:solidFill>
                  <a:srgbClr val="FFFF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Please visit our website for detailed data limitations information:</a:t>
            </a:r>
          </a:p>
          <a:p>
            <a:pPr algn="ctr">
              <a:buClr>
                <a:schemeClr val="tx1"/>
              </a:buClr>
            </a:pPr>
            <a:r>
              <a:rPr lang="en-US" sz="2000" i="1" u="sng" dirty="0" smtClean="0">
                <a:solidFill>
                  <a:srgbClr val="0070C0"/>
                </a:solidFill>
              </a:rPr>
              <a:t>http://www.census.gov/foreign-trade/aip/elom.html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DD5-E674-498E-9787-EA834E567764}" type="slidenum">
              <a:rPr lang="en-US" smtClean="0">
                <a:solidFill>
                  <a:prstClr val="black"/>
                </a:solidFill>
              </a:rPr>
              <a:pPr/>
              <a:t>240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BBDE-31D6-4ABC-B777-842C80E948E1}" type="slidenum">
              <a:rPr lang="en-US">
                <a:solidFill>
                  <a:prstClr val="white"/>
                </a:solidFill>
              </a:rPr>
              <a:pPr/>
              <a:t>241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62000" y="1219200"/>
            <a:ext cx="7086600" cy="38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Arial" charset="0"/>
              </a:rPr>
              <a:t>For more information:</a:t>
            </a:r>
          </a:p>
          <a:p>
            <a:pPr algn="ctr">
              <a:lnSpc>
                <a:spcPts val="3000"/>
              </a:lnSpc>
              <a:spcBef>
                <a:spcPct val="20000"/>
              </a:spcBef>
            </a:pPr>
            <a:endParaRPr lang="en-US" sz="3600" dirty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ts val="3000"/>
              </a:lnSpc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Arial" charset="0"/>
              </a:rPr>
              <a:t>Special </a:t>
            </a:r>
            <a:r>
              <a:rPr lang="en-US" sz="3200" dirty="0">
                <a:solidFill>
                  <a:prstClr val="black"/>
                </a:solidFill>
                <a:latin typeface="Arial" charset="0"/>
              </a:rPr>
              <a:t>Projects Branch</a:t>
            </a:r>
          </a:p>
          <a:p>
            <a:pPr algn="ctr">
              <a:lnSpc>
                <a:spcPts val="3000"/>
              </a:lnSpc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</a:rPr>
              <a:t> Foreign Trade Division</a:t>
            </a:r>
          </a:p>
          <a:p>
            <a:pPr algn="ctr">
              <a:lnSpc>
                <a:spcPts val="3000"/>
              </a:lnSpc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</a:rPr>
              <a:t>(301) </a:t>
            </a:r>
            <a:r>
              <a:rPr lang="en-US" sz="3200" dirty="0" smtClean="0">
                <a:solidFill>
                  <a:prstClr val="black"/>
                </a:solidFill>
                <a:latin typeface="Arial" charset="0"/>
              </a:rPr>
              <a:t>763-3629</a:t>
            </a:r>
            <a:endParaRPr lang="en-US" sz="3200" dirty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ts val="3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FF99"/>
                </a:solidFill>
                <a:latin typeface="Arial" charset="0"/>
                <a:hlinkClick r:id="rId2"/>
              </a:rPr>
              <a:t>www.census.gov/foreign-trade/www/</a:t>
            </a:r>
            <a:endParaRPr lang="en-US" sz="3200" dirty="0">
              <a:solidFill>
                <a:srgbClr val="FFFF99"/>
              </a:solidFill>
              <a:latin typeface="Arial" charset="0"/>
            </a:endParaRPr>
          </a:p>
          <a:p>
            <a:pPr algn="ctr">
              <a:lnSpc>
                <a:spcPts val="3000"/>
              </a:lnSpc>
              <a:spcBef>
                <a:spcPct val="20000"/>
              </a:spcBef>
            </a:pPr>
            <a:endParaRPr lang="en-US" sz="3200" dirty="0">
              <a:solidFill>
                <a:srgbClr val="FFFF99"/>
              </a:solidFill>
              <a:latin typeface="Arial" charset="0"/>
            </a:endParaRPr>
          </a:p>
          <a:p>
            <a:pPr algn="ctr">
              <a:lnSpc>
                <a:spcPts val="3000"/>
              </a:lnSpc>
              <a:spcBef>
                <a:spcPct val="20000"/>
              </a:spcBef>
            </a:pPr>
            <a:endParaRPr lang="en-US" sz="32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40968" name="Picture 8" descr="I:\EDB\Cen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648200"/>
            <a:ext cx="160020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C251-4FDA-4912-9C72-D544E459E20D}" type="slidenum">
              <a:rPr lang="en-US">
                <a:solidFill>
                  <a:prstClr val="white"/>
                </a:solidFill>
              </a:rPr>
              <a:pPr/>
              <a:t>242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495300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Black"/>
              </a:rPr>
              <a:t>Any Questions?</a:t>
            </a:r>
          </a:p>
        </p:txBody>
      </p:sp>
      <p:pic>
        <p:nvPicPr>
          <p:cNvPr id="1033" name="Picture 9" descr="C:\Documents and Settings\able0301\Local Settings\Temporary Internet Files\Content.IE5\2TC7QXU5\MC900078622[1].wmf"/>
          <p:cNvPicPr>
            <a:picLocks noChangeAspect="1" noChangeArrowheads="1"/>
          </p:cNvPicPr>
          <p:nvPr/>
        </p:nvPicPr>
        <p:blipFill>
          <a:blip r:embed="rId2" cstate="print">
            <a:lum bright="75000"/>
          </a:blip>
          <a:stretch>
            <a:fillRect/>
          </a:stretch>
        </p:blipFill>
        <p:spPr bwMode="auto">
          <a:xfrm>
            <a:off x="3552825" y="2057400"/>
            <a:ext cx="1857375" cy="3995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Provisions (cont.)</a:t>
            </a:r>
          </a:p>
        </p:txBody>
      </p:sp>
      <p:sp>
        <p:nvSpPr>
          <p:cNvPr id="5068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9801 - U.S. goods exported and returned not advanced or improved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U.S. origin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Previously exported from U.S.</a:t>
            </a:r>
          </a:p>
          <a:p>
            <a:pPr lvl="1" eaLnBrk="1" hangingPunct="1">
              <a:buFontTx/>
              <a:buChar char="•"/>
            </a:pPr>
            <a:endParaRPr lang="en-US" smtClean="0"/>
          </a:p>
        </p:txBody>
      </p:sp>
      <p:sp>
        <p:nvSpPr>
          <p:cNvPr id="5068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1C532-A0A2-4B4F-BF33-7D7ACD4284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Provisions (cont.)</a:t>
            </a:r>
          </a:p>
        </p:txBody>
      </p:sp>
      <p:sp>
        <p:nvSpPr>
          <p:cNvPr id="5079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9802 – Goods with components of U.S. origin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U.S. goods assembled abroad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Importers deduct value of U.S. goods from total Customs value </a:t>
            </a:r>
          </a:p>
        </p:txBody>
      </p:sp>
      <p:sp>
        <p:nvSpPr>
          <p:cNvPr id="50790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563B3E-6F70-48BA-9F79-BA877038E3F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Special Provisions (cont.)</a:t>
            </a:r>
            <a:br>
              <a:rPr lang="en-US" smtClean="0"/>
            </a:br>
            <a:r>
              <a:rPr lang="en-US" smtClean="0"/>
              <a:t>	Dual Reporting of Codes</a:t>
            </a:r>
          </a:p>
        </p:txBody>
      </p:sp>
      <p:sp>
        <p:nvSpPr>
          <p:cNvPr id="508932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534400" cy="39624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Report 10-digit statistical reporting number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Chapter 1-97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Unit of quantity and value</a:t>
            </a:r>
          </a:p>
          <a:p>
            <a:pPr lvl="1" eaLnBrk="1" hangingPunct="1">
              <a:buFontTx/>
              <a:buNone/>
            </a:pPr>
            <a:r>
              <a:rPr lang="en-US" smtClean="0"/>
              <a:t>Followed by special provision 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	Chapter 98</a:t>
            </a:r>
          </a:p>
        </p:txBody>
      </p:sp>
      <p:sp>
        <p:nvSpPr>
          <p:cNvPr id="5089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1514F-4135-434E-937F-67D8E7B854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Special Provisions (cont.)</a:t>
            </a:r>
            <a:br>
              <a:rPr lang="en-US" smtClean="0"/>
            </a:br>
            <a:r>
              <a:rPr lang="en-US" smtClean="0"/>
              <a:t>	Dual Reporting of Codes</a:t>
            </a:r>
          </a:p>
        </p:txBody>
      </p:sp>
      <p:sp>
        <p:nvSpPr>
          <p:cNvPr id="50995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534400" cy="3962400"/>
          </a:xfrm>
        </p:spPr>
        <p:txBody>
          <a:bodyPr>
            <a:normAutofit lnSpcReduction="10000"/>
          </a:bodyPr>
          <a:lstStyle/>
          <a:p>
            <a:pPr lvl="1" eaLnBrk="1" hangingPunct="1">
              <a:buFontTx/>
              <a:buNone/>
            </a:pPr>
            <a:endParaRPr lang="en-US" sz="2400" smtClean="0"/>
          </a:p>
          <a:p>
            <a:pPr lvl="1" eaLnBrk="1" hangingPunct="1">
              <a:buFontTx/>
              <a:buNone/>
            </a:pPr>
            <a:r>
              <a:rPr lang="en-US" sz="2400" smtClean="0"/>
              <a:t>9817.85.01 </a:t>
            </a:r>
          </a:p>
          <a:p>
            <a:pPr lvl="2" eaLnBrk="1" hangingPunct="1"/>
            <a:r>
              <a:rPr lang="en-US" sz="2000" smtClean="0"/>
              <a:t>Prototypes for development, testing, evaluation</a:t>
            </a:r>
          </a:p>
          <a:p>
            <a:pPr lvl="2" eaLnBrk="1" hangingPunct="1"/>
            <a:r>
              <a:rPr lang="en-US" sz="2000" smtClean="0"/>
              <a:t>Free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8422.11.0000</a:t>
            </a:r>
          </a:p>
          <a:p>
            <a:pPr lvl="2" eaLnBrk="1" hangingPunct="1"/>
            <a:r>
              <a:rPr lang="en-US" sz="2000" smtClean="0"/>
              <a:t>Dishwasher, household</a:t>
            </a:r>
          </a:p>
          <a:p>
            <a:pPr lvl="2" eaLnBrk="1" hangingPunct="1"/>
            <a:r>
              <a:rPr lang="en-US" sz="2000" smtClean="0"/>
              <a:t>2.4%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8422.19.0000</a:t>
            </a:r>
          </a:p>
          <a:p>
            <a:pPr lvl="2" eaLnBrk="1" hangingPunct="1"/>
            <a:r>
              <a:rPr lang="en-US" sz="2000" smtClean="0"/>
              <a:t>Dishwasher, other</a:t>
            </a:r>
          </a:p>
          <a:p>
            <a:pPr lvl="2" eaLnBrk="1" hangingPunct="1"/>
            <a:r>
              <a:rPr lang="en-US" sz="2000" smtClean="0"/>
              <a:t>Free</a:t>
            </a:r>
          </a:p>
        </p:txBody>
      </p:sp>
      <p:sp>
        <p:nvSpPr>
          <p:cNvPr id="5099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41CA4-7654-4F73-B9EE-B63D710A54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Provisions (cont.)</a:t>
            </a:r>
          </a:p>
        </p:txBody>
      </p:sp>
      <p:sp>
        <p:nvSpPr>
          <p:cNvPr id="5109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99 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Quotas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Additional duties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Temporary reductions</a:t>
            </a:r>
          </a:p>
        </p:txBody>
      </p:sp>
      <p:sp>
        <p:nvSpPr>
          <p:cNvPr id="5109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F4EF9-5661-48ED-B5DC-17D94B4995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U.S. Census Bureau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Overview &amp; Export Specific Information</a:t>
            </a:r>
          </a:p>
          <a:p>
            <a:pPr eaLnBrk="1" hangingPunct="1"/>
            <a:endParaRPr lang="en-US" sz="36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Lindsay </a:t>
            </a:r>
            <a:r>
              <a:rPr lang="en-US" sz="2800" dirty="0" err="1" smtClean="0">
                <a:solidFill>
                  <a:schemeClr val="tx1"/>
                </a:solidFill>
              </a:rPr>
              <a:t>Kuberka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Commodity Analysis Branch</a:t>
            </a:r>
          </a:p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Lindsay.M.Kuberka@census.gov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CD221-8DD3-40A8-8595-B91DE2F79E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117186" name="Picture 2" descr="C:\Documents and Settings\ocasi003\Desktop\snag 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</p:spPr>
      </p:pic>
      <p:pic>
        <p:nvPicPr>
          <p:cNvPr id="4" name="Picture 4" descr="C:\Documents and Settings\ocasi003\Desktop\snag it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9144000" cy="2286000"/>
          </a:xfrm>
          <a:prstGeom prst="rect">
            <a:avLst/>
          </a:prstGeom>
          <a:noFill/>
        </p:spPr>
      </p:pic>
      <p:pic>
        <p:nvPicPr>
          <p:cNvPr id="1117187" name="Picture 3" descr="C:\Documents and Settings\ocasi003\Desktop\snag it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9725"/>
            <a:ext cx="9144000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79666-946C-464F-9EEE-6D29389182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1981200" y="3124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4724400" y="1981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3" cstate="print"/>
          <a:srcRect l="8125" t="14844" r="3125" b="14844"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54" name="Rectangle 7"/>
          <p:cNvSpPr>
            <a:spLocks noChangeArrowheads="1"/>
          </p:cNvSpPr>
          <p:nvPr/>
        </p:nvSpPr>
        <p:spPr bwMode="auto">
          <a:xfrm>
            <a:off x="228600" y="2743200"/>
            <a:ext cx="8763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27041" name="Picture 1" descr="C:\Documents and Settings\ocasi003\Desktop\snag it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524501"/>
          </a:xfrm>
          <a:prstGeom prst="rect">
            <a:avLst/>
          </a:prstGeom>
          <a:noFill/>
        </p:spPr>
      </p:pic>
      <p:pic>
        <p:nvPicPr>
          <p:cNvPr id="727042" name="Picture 2" descr="C:\Documents and Settings\ocasi003\Desktop\snag it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5486401"/>
            <a:ext cx="9677400" cy="1142999"/>
          </a:xfrm>
          <a:prstGeom prst="rect">
            <a:avLst/>
          </a:prstGeom>
          <a:noFill/>
        </p:spPr>
      </p:pic>
      <p:pic>
        <p:nvPicPr>
          <p:cNvPr id="2" name="Picture 1" descr="C:\Documents and Settings\ocasi003\Desktop\snag it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8600" y="0"/>
            <a:ext cx="9582150" cy="5495926"/>
          </a:xfrm>
          <a:prstGeom prst="rect">
            <a:avLst/>
          </a:prstGeom>
          <a:noFill/>
        </p:spPr>
      </p:pic>
      <p:pic>
        <p:nvPicPr>
          <p:cNvPr id="3" name="Picture 2" descr="C:\Documents and Settings\ocasi003\Desktop\snag it 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4800" y="1"/>
            <a:ext cx="9753600" cy="6629399"/>
          </a:xfrm>
          <a:prstGeom prst="rect">
            <a:avLst/>
          </a:prstGeom>
          <a:noFill/>
        </p:spPr>
      </p:pic>
      <p:pic>
        <p:nvPicPr>
          <p:cNvPr id="727044" name="Picture 4" descr="C:\Documents and Settings\ocasi003\Desktop\snag it 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28599" y="457200"/>
            <a:ext cx="9372599" cy="1011127"/>
          </a:xfrm>
          <a:prstGeom prst="rect">
            <a:avLst/>
          </a:prstGeom>
          <a:noFill/>
        </p:spPr>
      </p:pic>
      <p:pic>
        <p:nvPicPr>
          <p:cNvPr id="727045" name="Picture 5" descr="C:\Documents and Settings\ocasi003\Desktop\snag it 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04800" y="0"/>
            <a:ext cx="9829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Special Provisions (cont.)</a:t>
            </a:r>
            <a:br>
              <a:rPr lang="en-US" smtClean="0"/>
            </a:br>
            <a:r>
              <a:rPr lang="en-US" smtClean="0"/>
              <a:t>	Dual Reporting of Codes</a:t>
            </a:r>
          </a:p>
        </p:txBody>
      </p:sp>
      <p:sp>
        <p:nvSpPr>
          <p:cNvPr id="515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dirty="0" smtClean="0"/>
              <a:t>Footnote 3 -  See headings 9902.03.90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Reduced or duty free rates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9902.03.90 </a:t>
            </a:r>
            <a:r>
              <a:rPr lang="en-US" i="1" dirty="0" smtClean="0"/>
              <a:t>Artichokes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Report 9902.03.90 – 2001.90.2500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5150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9FC11-868B-4950-B582-F1869CE847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Rate Provision (RP) codes</a:t>
            </a:r>
          </a:p>
        </p:txBody>
      </p:sp>
      <p:sp>
        <p:nvSpPr>
          <p:cNvPr id="516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</a:pPr>
            <a:r>
              <a:rPr lang="en-US" smtClean="0"/>
              <a:t>RP codes indicate free or dutiable status</a:t>
            </a:r>
          </a:p>
          <a:p>
            <a:pPr lvl="1" eaLnBrk="1" hangingPunct="1">
              <a:buFontTx/>
              <a:buChar char="•"/>
            </a:pPr>
            <a:endParaRPr lang="en-US" sz="1200" smtClean="0"/>
          </a:p>
          <a:p>
            <a:pPr lvl="1" eaLnBrk="1" hangingPunct="1">
              <a:buFontTx/>
              <a:buChar char="•"/>
            </a:pPr>
            <a:r>
              <a:rPr lang="en-US" smtClean="0"/>
              <a:t>Every line item is assigned a RP code</a:t>
            </a:r>
          </a:p>
          <a:p>
            <a:pPr lvl="1" eaLnBrk="1" hangingPunct="1">
              <a:buFontTx/>
              <a:buChar char="•"/>
            </a:pPr>
            <a:endParaRPr lang="en-US" sz="1200" smtClean="0"/>
          </a:p>
          <a:p>
            <a:pPr lvl="1" eaLnBrk="1" hangingPunct="1">
              <a:buFontTx/>
              <a:buChar char="•"/>
            </a:pPr>
            <a:r>
              <a:rPr lang="en-US" smtClean="0"/>
              <a:t>RP code can relate back to Ch. 98 or 99</a:t>
            </a:r>
          </a:p>
          <a:p>
            <a:pPr lvl="1" eaLnBrk="1" hangingPunct="1">
              <a:buFontTx/>
              <a:buChar char="•"/>
            </a:pPr>
            <a:endParaRPr lang="en-US" sz="1200" smtClean="0"/>
          </a:p>
          <a:p>
            <a:pPr lvl="1" eaLnBrk="1" hangingPunct="1">
              <a:buFontTx/>
              <a:buChar char="•"/>
            </a:pPr>
            <a:r>
              <a:rPr lang="en-US" smtClean="0"/>
              <a:t>Assigned by FTD</a:t>
            </a:r>
          </a:p>
        </p:txBody>
      </p:sp>
      <p:sp>
        <p:nvSpPr>
          <p:cNvPr id="5160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560372-5555-4033-A67C-1B0C974119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Rate Provisions (cont.)</a:t>
            </a:r>
          </a:p>
        </p:txBody>
      </p:sp>
      <p:sp>
        <p:nvSpPr>
          <p:cNvPr id="51712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696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Examples of RP codes: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RP 17 = Free as articles imported for the handicapped.  Imported under HTS subheadings 9817.00.92, 9817.00.94 &amp; 9817.00.96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sz="1000" smtClean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RP 69 = Dutiable at rate prescribed in Rate of Duty columns of HTS Ch. 99.  Duty reported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sz="1200" smtClean="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Full list available on our website</a:t>
            </a:r>
          </a:p>
        </p:txBody>
      </p:sp>
      <p:sp>
        <p:nvSpPr>
          <p:cNvPr id="5171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115FB-A947-4842-8BCE-681CA4BBB7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Repairs – Imports</a:t>
            </a:r>
          </a:p>
        </p:txBody>
      </p:sp>
      <p:sp>
        <p:nvSpPr>
          <p:cNvPr id="51814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6962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Importing repaired item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Report Ch. 98 number and value of repair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If under warranty – non-statistical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If Non-warranty – statistical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Also report Ch. 1-97 HS in order to determine duty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Importing item for repair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Temporary imports – </a:t>
            </a:r>
            <a:r>
              <a:rPr lang="en-US" smtClean="0"/>
              <a:t>non statistical</a:t>
            </a:r>
          </a:p>
        </p:txBody>
      </p:sp>
      <p:sp>
        <p:nvSpPr>
          <p:cNvPr id="518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96A0-E9FF-45A2-B94C-0C0C5B4C9F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References</a:t>
            </a:r>
          </a:p>
        </p:txBody>
      </p:sp>
      <p:sp>
        <p:nvSpPr>
          <p:cNvPr id="519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FTD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http://www.census.gov/trade</a:t>
            </a:r>
          </a:p>
          <a:p>
            <a:pPr eaLnBrk="1" hangingPunct="1"/>
            <a:r>
              <a:rPr lang="en-US" smtClean="0"/>
              <a:t>Guide to Foreign Trade Statistics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http://www.census.gov/foreign-trade/guide/index.html</a:t>
            </a:r>
          </a:p>
        </p:txBody>
      </p:sp>
      <p:sp>
        <p:nvSpPr>
          <p:cNvPr id="5191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348A8F-B531-48B3-8070-98B9AC5A69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References (cont.)</a:t>
            </a:r>
          </a:p>
        </p:txBody>
      </p:sp>
      <p:sp>
        <p:nvSpPr>
          <p:cNvPr id="520196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915400" cy="3962400"/>
          </a:xfrm>
        </p:spPr>
        <p:txBody>
          <a:bodyPr/>
          <a:lstStyle/>
          <a:p>
            <a:pPr eaLnBrk="1" hangingPunct="1"/>
            <a:r>
              <a:rPr lang="en-US" smtClean="0"/>
              <a:t>Schedule B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http://www.census.gov/scheduleb</a:t>
            </a:r>
          </a:p>
          <a:p>
            <a:pPr eaLnBrk="1" hangingPunct="1"/>
            <a:r>
              <a:rPr lang="en-US" smtClean="0"/>
              <a:t>HTSUSA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http://www.usitc.gov/tata/hts/bychapter/index.htm</a:t>
            </a:r>
          </a:p>
        </p:txBody>
      </p:sp>
      <p:sp>
        <p:nvSpPr>
          <p:cNvPr id="5201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6A8C4A-ED1A-4DFD-9CAF-794A760350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References (cont.)</a:t>
            </a:r>
          </a:p>
        </p:txBody>
      </p:sp>
      <p:sp>
        <p:nvSpPr>
          <p:cNvPr id="521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CSC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http://www.census.gov/foreign-trade/reference/codes/csc.html</a:t>
            </a:r>
          </a:p>
          <a:p>
            <a:pPr eaLnBrk="1" hangingPunct="1"/>
            <a:r>
              <a:rPr lang="en-US" smtClean="0"/>
              <a:t>RP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http://www.census.gov/foreign-trade/reference/codes/rp.html</a:t>
            </a:r>
          </a:p>
        </p:txBody>
      </p:sp>
      <p:sp>
        <p:nvSpPr>
          <p:cNvPr id="5212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A5B3E8-448D-40A9-B5F3-1DABF57D86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US" sz="3600" dirty="0" smtClean="0">
              <a:solidFill>
                <a:srgbClr val="FFFF99"/>
              </a:solidFill>
            </a:endParaRPr>
          </a:p>
          <a:p>
            <a:pPr algn="ctr" eaLnBrk="1" hangingPunct="1"/>
            <a:r>
              <a:rPr lang="en-US" sz="6000" dirty="0" smtClean="0"/>
              <a:t>Any Questions?</a:t>
            </a:r>
          </a:p>
        </p:txBody>
      </p:sp>
      <p:sp>
        <p:nvSpPr>
          <p:cNvPr id="5222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69A93-22E5-4FEE-9165-0DFD2F50A7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the statistics measure? </a:t>
            </a:r>
            <a:endParaRPr lang="en-US" dirty="0" smtClean="0"/>
          </a:p>
        </p:txBody>
      </p:sp>
      <p:sp>
        <p:nvSpPr>
          <p:cNvPr id="4853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/>
              <a:t>The physical movement of goods between: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/>
              <a:t>United States, Puerto Rico, U.S. Virgin Islands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/>
              <a:t>Foreign countries.</a:t>
            </a:r>
          </a:p>
        </p:txBody>
      </p:sp>
      <p:sp>
        <p:nvSpPr>
          <p:cNvPr id="4853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540B2-52C3-4439-BF6D-116F03EAD0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1"/>
            <a:ext cx="7772400" cy="12954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U.S. Census Bureau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400800" cy="3505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Sources of Data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Wendy D Peebles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Data Collection Coordination Branch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Wendy.D.Peebles@census.gov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Topics</a:t>
            </a:r>
          </a:p>
        </p:txBody>
      </p:sp>
      <p:sp>
        <p:nvSpPr>
          <p:cNvPr id="524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696200" cy="39624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Coverage</a:t>
            </a:r>
          </a:p>
          <a:p>
            <a:pPr eaLnBrk="1" hangingPunct="1"/>
            <a:r>
              <a:rPr lang="en-US" sz="2500" dirty="0" smtClean="0"/>
              <a:t>Bonded Warehouses</a:t>
            </a:r>
          </a:p>
          <a:p>
            <a:pPr eaLnBrk="1" hangingPunct="1"/>
            <a:r>
              <a:rPr lang="en-US" sz="2500" dirty="0" smtClean="0"/>
              <a:t>Foreign Trade Zones (FTZs)</a:t>
            </a:r>
          </a:p>
          <a:p>
            <a:pPr eaLnBrk="1" hangingPunct="1"/>
            <a:r>
              <a:rPr lang="en-US" sz="2500" dirty="0" smtClean="0"/>
              <a:t>Sources of Import Data</a:t>
            </a:r>
          </a:p>
          <a:p>
            <a:pPr eaLnBrk="1" hangingPunct="1"/>
            <a:r>
              <a:rPr lang="en-US" sz="2500" dirty="0" smtClean="0"/>
              <a:t>Import Data Categories</a:t>
            </a:r>
          </a:p>
          <a:p>
            <a:pPr eaLnBrk="1" hangingPunct="1"/>
            <a:r>
              <a:rPr lang="en-US" sz="2500" dirty="0" smtClean="0"/>
              <a:t>Sources of Export Data</a:t>
            </a:r>
          </a:p>
          <a:p>
            <a:pPr eaLnBrk="1" hangingPunct="1"/>
            <a:r>
              <a:rPr lang="en-US" sz="2500" dirty="0" smtClean="0"/>
              <a:t>Export Data Categories</a:t>
            </a:r>
          </a:p>
          <a:p>
            <a:pPr eaLnBrk="1" hangingPunct="1"/>
            <a:r>
              <a:rPr lang="en-US" sz="2500" dirty="0" smtClean="0"/>
              <a:t>Kimberley Process (KP)</a:t>
            </a:r>
          </a:p>
        </p:txBody>
      </p:sp>
      <p:sp>
        <p:nvSpPr>
          <p:cNvPr id="5242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12E0C-BD78-4E59-BFF7-F47A5825C0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Coverage</a:t>
            </a:r>
          </a:p>
        </p:txBody>
      </p:sp>
      <p:sp>
        <p:nvSpPr>
          <p:cNvPr id="526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Movement of goods into &amp; out of:</a:t>
            </a:r>
          </a:p>
          <a:p>
            <a:pPr eaLnBrk="1" hangingPunct="1">
              <a:buFontTx/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dirty="0" smtClean="0"/>
              <a:t>U.S. Customs Territory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U.S. Virgin Islands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Bonded Warehouses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Foreign Trade Zones (FTZs)</a:t>
            </a:r>
          </a:p>
        </p:txBody>
      </p:sp>
      <p:sp>
        <p:nvSpPr>
          <p:cNvPr id="5263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52303F-D7EF-49FA-B484-6A128DA0A2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Coverage  (cont.)</a:t>
            </a:r>
          </a:p>
        </p:txBody>
      </p:sp>
      <p:sp>
        <p:nvSpPr>
          <p:cNvPr id="52736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696200" cy="3962400"/>
          </a:xfrm>
        </p:spPr>
        <p:txBody>
          <a:bodyPr/>
          <a:lstStyle/>
          <a:p>
            <a:pPr eaLnBrk="1" hangingPunct="1"/>
            <a:r>
              <a:rPr lang="en-US" dirty="0" smtClean="0"/>
              <a:t>Goods not included: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U.S. trade with U.S. territories</a:t>
            </a:r>
          </a:p>
          <a:p>
            <a:pPr eaLnBrk="1" hangingPunct="1"/>
            <a:endParaRPr lang="en-US" sz="800" dirty="0" smtClean="0">
              <a:solidFill>
                <a:schemeClr val="bg1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dirty="0" smtClean="0"/>
              <a:t>Trade between U.S. territories </a:t>
            </a:r>
          </a:p>
          <a:p>
            <a:pPr eaLnBrk="1" hangingPunct="1"/>
            <a:endParaRPr lang="en-US" sz="800" dirty="0" smtClean="0">
              <a:solidFill>
                <a:schemeClr val="bg1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dirty="0" smtClean="0"/>
              <a:t>Trade between foreign countries and U.S. territories (other than Puerto Rico and Virgin Islands)</a:t>
            </a:r>
          </a:p>
          <a:p>
            <a:pPr eaLnBrk="1" hangingPunct="1"/>
            <a:endParaRPr lang="en-US" sz="800" dirty="0" smtClean="0">
              <a:solidFill>
                <a:schemeClr val="bg1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dirty="0" smtClean="0"/>
              <a:t>In transit merchandise through the U.S.</a:t>
            </a:r>
          </a:p>
        </p:txBody>
      </p:sp>
      <p:sp>
        <p:nvSpPr>
          <p:cNvPr id="527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5CB9E-DEF7-4D56-B1EE-9F2D61C21F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Bonded Warehouses</a:t>
            </a:r>
          </a:p>
        </p:txBody>
      </p:sp>
      <p:sp>
        <p:nvSpPr>
          <p:cNvPr id="529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Authorized by U.S. Customs</a:t>
            </a:r>
          </a:p>
          <a:p>
            <a:pPr>
              <a:buFontTx/>
              <a:buNone/>
            </a:pPr>
            <a:endParaRPr lang="en-US" sz="2800" dirty="0" smtClean="0"/>
          </a:p>
          <a:p>
            <a:r>
              <a:rPr lang="en-US" sz="2800" dirty="0" smtClean="0"/>
              <a:t>Payment of duties on goods are deferred until goods are moved into Customs territories</a:t>
            </a:r>
          </a:p>
          <a:p>
            <a:pPr>
              <a:buFontTx/>
              <a:buNone/>
            </a:pPr>
            <a:endParaRPr lang="en-US" sz="2800" dirty="0" smtClean="0"/>
          </a:p>
          <a:p>
            <a:r>
              <a:rPr lang="en-US" sz="2800" dirty="0" smtClean="0"/>
              <a:t>No duties if reshipped to foreign country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294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FF0A0-539A-40E0-A586-2481C6CA2A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Trade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Foreign Trade Zone – is a restricted access site in or adjacent to a U.S. Customs port of entry</a:t>
            </a:r>
          </a:p>
          <a:p>
            <a:r>
              <a:rPr lang="en-US" sz="2800" dirty="0" smtClean="0"/>
              <a:t>Two Types: </a:t>
            </a:r>
          </a:p>
          <a:p>
            <a:pPr lvl="1"/>
            <a:r>
              <a:rPr lang="en-US" sz="2400" dirty="0" smtClean="0"/>
              <a:t> General Purpose</a:t>
            </a:r>
          </a:p>
          <a:p>
            <a:pPr lvl="1"/>
            <a:r>
              <a:rPr lang="en-US" sz="2400" dirty="0" smtClean="0"/>
              <a:t> Subzones</a:t>
            </a:r>
          </a:p>
          <a:p>
            <a:r>
              <a:rPr lang="en-US" sz="2800" dirty="0" smtClean="0"/>
              <a:t>Within zones, merchandise can be assembled, </a:t>
            </a:r>
            <a:r>
              <a:rPr lang="en-US" sz="3000" dirty="0" smtClean="0"/>
              <a:t>manufactured</a:t>
            </a:r>
            <a:r>
              <a:rPr lang="en-US" sz="2800" dirty="0" smtClean="0"/>
              <a:t>, repackaged, destroyed</a:t>
            </a:r>
          </a:p>
          <a:p>
            <a:r>
              <a:rPr lang="en-US" sz="2800" dirty="0" smtClean="0"/>
              <a:t>Educational Mediums – Blogs, Newsletter, Videos, Frequently Asked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240E4-CA1E-446E-8534-B89A161C272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7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96200" cy="1143000"/>
          </a:xfrm>
        </p:spPr>
        <p:txBody>
          <a:bodyPr/>
          <a:lstStyle/>
          <a:p>
            <a:r>
              <a:rPr lang="en-US" dirty="0" smtClean="0"/>
              <a:t>Foreign Trade Zones (FTZs)</a:t>
            </a:r>
          </a:p>
        </p:txBody>
      </p:sp>
      <p:sp>
        <p:nvSpPr>
          <p:cNvPr id="53145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71C409-4F71-47A3-8C57-2277C15261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1676400"/>
            <a:ext cx="7924800" cy="4191000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kern="0" dirty="0">
                <a:cs typeface="Arial" pitchFamily="34" charset="0"/>
              </a:rPr>
              <a:t>Operated as public utilities under the control of U.S. Customs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FF"/>
              </a:buClr>
              <a:defRPr/>
            </a:pPr>
            <a:endParaRPr lang="en-US" sz="2800" kern="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n-US" sz="2800" kern="0" dirty="0">
                <a:cs typeface="Arial" pitchFamily="34" charset="0"/>
              </a:rPr>
              <a:t>Goods are subject to duties if sent into Customs territory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FFFF"/>
              </a:buClr>
              <a:buFontTx/>
              <a:buChar char="•"/>
              <a:defRPr/>
            </a:pPr>
            <a:endParaRPr lang="en-US" sz="2800" kern="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n-US" sz="2800" kern="0" dirty="0">
                <a:cs typeface="Arial" pitchFamily="34" charset="0"/>
              </a:rPr>
              <a:t>No duties if reshipped </a:t>
            </a:r>
            <a:r>
              <a:rPr lang="en-US" sz="2800" kern="0" dirty="0" smtClean="0">
                <a:cs typeface="Arial" pitchFamily="34" charset="0"/>
              </a:rPr>
              <a:t>to foreign country</a:t>
            </a:r>
            <a:endParaRPr lang="en-US" sz="2800" kern="0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820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Foreign Trade Zones (FTZs) (cont.)</a:t>
            </a:r>
          </a:p>
        </p:txBody>
      </p:sp>
      <p:sp>
        <p:nvSpPr>
          <p:cNvPr id="532483" name="Subtitle 3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543800" cy="3810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Non-Privileged Foreign (NPF) Status—duties are based on the condition of the goods when it </a:t>
            </a:r>
            <a:r>
              <a:rPr lang="en-US" sz="2800" b="1" u="sng" dirty="0" smtClean="0">
                <a:solidFill>
                  <a:schemeClr val="tx1"/>
                </a:solidFill>
              </a:rPr>
              <a:t>exits</a:t>
            </a:r>
            <a:r>
              <a:rPr lang="en-US" sz="2800" dirty="0" smtClean="0">
                <a:solidFill>
                  <a:schemeClr val="tx1"/>
                </a:solidFill>
              </a:rPr>
              <a:t> the zone</a:t>
            </a:r>
          </a:p>
          <a:p>
            <a:pPr>
              <a:buFontTx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Privileged Foreign (PF) Status—duties are based on the condition of the goods when it first </a:t>
            </a:r>
            <a:r>
              <a:rPr lang="en-US" sz="2800" b="1" u="sng" dirty="0" smtClean="0">
                <a:solidFill>
                  <a:schemeClr val="tx1"/>
                </a:solidFill>
              </a:rPr>
              <a:t>enters</a:t>
            </a:r>
            <a:r>
              <a:rPr lang="en-US" sz="2800" dirty="0" smtClean="0">
                <a:solidFill>
                  <a:schemeClr val="tx1"/>
                </a:solidFill>
              </a:rPr>
              <a:t> the zone</a:t>
            </a:r>
          </a:p>
        </p:txBody>
      </p:sp>
      <p:sp>
        <p:nvSpPr>
          <p:cNvPr id="53248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A39F9-12D3-4882-9A65-0F310792CC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Import Data</a:t>
            </a:r>
          </a:p>
        </p:txBody>
      </p:sp>
      <p:sp>
        <p:nvSpPr>
          <p:cNvPr id="534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34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CEB19-D509-4A6B-B636-A730666B23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  <p:sp>
        <p:nvSpPr>
          <p:cNvPr id="534533" name="Rectangle 1027"/>
          <p:cNvSpPr>
            <a:spLocks noChangeArrowheads="1"/>
          </p:cNvSpPr>
          <p:nvPr/>
        </p:nvSpPr>
        <p:spPr bwMode="auto">
          <a:xfrm>
            <a:off x="1219200" y="1371600"/>
            <a:ext cx="2895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2967"/>
                </a:solidFill>
                <a:latin typeface="Times New Roman" pitchFamily="18" charset="0"/>
              </a:rPr>
              <a:t>Paper </a:t>
            </a:r>
            <a:endParaRPr lang="en-US" sz="2400" b="1" dirty="0" smtClean="0">
              <a:solidFill>
                <a:srgbClr val="002967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967"/>
                </a:solidFill>
                <a:latin typeface="Times New Roman" pitchFamily="18" charset="0"/>
              </a:rPr>
              <a:t>(Puerto Rico Staff)</a:t>
            </a:r>
          </a:p>
          <a:p>
            <a:pPr algn="ctr"/>
            <a:endParaRPr lang="en-US" sz="2400" b="1" dirty="0">
              <a:solidFill>
                <a:srgbClr val="002967"/>
              </a:solidFill>
              <a:latin typeface="Times New Roman" pitchFamily="18" charset="0"/>
            </a:endParaRPr>
          </a:p>
        </p:txBody>
      </p:sp>
      <p:sp>
        <p:nvSpPr>
          <p:cNvPr id="534534" name="Rectangle 1028"/>
          <p:cNvSpPr>
            <a:spLocks noChangeArrowheads="1"/>
          </p:cNvSpPr>
          <p:nvPr/>
        </p:nvSpPr>
        <p:spPr bwMode="auto">
          <a:xfrm>
            <a:off x="4419600" y="1371600"/>
            <a:ext cx="2819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Electronic</a:t>
            </a:r>
          </a:p>
        </p:txBody>
      </p:sp>
      <p:sp>
        <p:nvSpPr>
          <p:cNvPr id="534535" name="Rectangle 1029"/>
          <p:cNvSpPr>
            <a:spLocks noChangeArrowheads="1"/>
          </p:cNvSpPr>
          <p:nvPr/>
        </p:nvSpPr>
        <p:spPr bwMode="auto">
          <a:xfrm>
            <a:off x="1371600" y="27432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Entry Summaries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(CBP Form-7501)</a:t>
            </a:r>
          </a:p>
          <a:p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34536" name="Rectangle 1030"/>
          <p:cNvSpPr>
            <a:spLocks noChangeArrowheads="1"/>
          </p:cNvSpPr>
          <p:nvPr/>
        </p:nvSpPr>
        <p:spPr bwMode="auto">
          <a:xfrm>
            <a:off x="1371600" y="35814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Vessel Repairs</a:t>
            </a:r>
          </a:p>
          <a:p>
            <a:r>
              <a:rPr lang="en-US" sz="1600" b="1">
                <a:solidFill>
                  <a:srgbClr val="000000"/>
                </a:solidFill>
              </a:rPr>
              <a:t>(CBP Form-226)</a:t>
            </a:r>
          </a:p>
          <a:p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34537" name="Rectangle 1031"/>
          <p:cNvSpPr>
            <a:spLocks noChangeArrowheads="1"/>
          </p:cNvSpPr>
          <p:nvPr/>
        </p:nvSpPr>
        <p:spPr bwMode="auto">
          <a:xfrm>
            <a:off x="1371600" y="4495800"/>
            <a:ext cx="2514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Foreign Trade Zones </a:t>
            </a:r>
          </a:p>
          <a:p>
            <a:r>
              <a:rPr lang="en-US" sz="1600" b="1">
                <a:solidFill>
                  <a:srgbClr val="000000"/>
                </a:solidFill>
              </a:rPr>
              <a:t>Admissions</a:t>
            </a:r>
          </a:p>
          <a:p>
            <a:r>
              <a:rPr lang="en-US" sz="1600" b="1">
                <a:solidFill>
                  <a:srgbClr val="000000"/>
                </a:solidFill>
              </a:rPr>
              <a:t>(CBP Form-214A)</a:t>
            </a:r>
          </a:p>
          <a:p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34538" name="Rectangle 1033"/>
          <p:cNvSpPr>
            <a:spLocks noChangeArrowheads="1"/>
          </p:cNvSpPr>
          <p:nvPr/>
        </p:nvSpPr>
        <p:spPr bwMode="auto">
          <a:xfrm>
            <a:off x="4572000" y="27432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solidFill>
                  <a:srgbClr val="000000"/>
                </a:solidFill>
              </a:rPr>
              <a:t>(ACS) ABI Entries</a:t>
            </a:r>
          </a:p>
          <a:p>
            <a:r>
              <a:rPr lang="en-US" sz="1600" b="1">
                <a:solidFill>
                  <a:srgbClr val="000000"/>
                </a:solidFill>
              </a:rPr>
              <a:t>(CBP Form-7501)</a:t>
            </a:r>
          </a:p>
        </p:txBody>
      </p:sp>
      <p:sp>
        <p:nvSpPr>
          <p:cNvPr id="534539" name="Line 1035"/>
          <p:cNvSpPr>
            <a:spLocks noChangeShapeType="1"/>
          </p:cNvSpPr>
          <p:nvPr/>
        </p:nvSpPr>
        <p:spPr bwMode="auto">
          <a:xfrm>
            <a:off x="2590800" y="253538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4540" name="Line 1036"/>
          <p:cNvSpPr>
            <a:spLocks noChangeShapeType="1"/>
          </p:cNvSpPr>
          <p:nvPr/>
        </p:nvSpPr>
        <p:spPr bwMode="auto">
          <a:xfrm flipH="1">
            <a:off x="25908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4541" name="Line 1037"/>
          <p:cNvSpPr>
            <a:spLocks noChangeShapeType="1"/>
          </p:cNvSpPr>
          <p:nvPr/>
        </p:nvSpPr>
        <p:spPr bwMode="auto">
          <a:xfrm flipH="1">
            <a:off x="25908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4542" name="Line 1039"/>
          <p:cNvSpPr>
            <a:spLocks noChangeShapeType="1"/>
          </p:cNvSpPr>
          <p:nvPr/>
        </p:nvSpPr>
        <p:spPr bwMode="auto">
          <a:xfrm>
            <a:off x="57912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4543" name="Line 1040"/>
          <p:cNvSpPr>
            <a:spLocks noChangeShapeType="1"/>
          </p:cNvSpPr>
          <p:nvPr/>
        </p:nvSpPr>
        <p:spPr bwMode="auto">
          <a:xfrm>
            <a:off x="57912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4544" name="Rectangle 1041"/>
          <p:cNvSpPr>
            <a:spLocks noChangeArrowheads="1"/>
          </p:cNvSpPr>
          <p:nvPr/>
        </p:nvSpPr>
        <p:spPr bwMode="auto">
          <a:xfrm>
            <a:off x="4572000" y="3657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No electronic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 equivalent </a:t>
            </a:r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34545" name="Rectangle 1041"/>
          <p:cNvSpPr>
            <a:spLocks noChangeArrowheads="1"/>
          </p:cNvSpPr>
          <p:nvPr/>
        </p:nvSpPr>
        <p:spPr bwMode="auto">
          <a:xfrm>
            <a:off x="4572000" y="45720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CBP  E-214</a:t>
            </a: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34546" name="Line 1040"/>
          <p:cNvSpPr>
            <a:spLocks noChangeShapeType="1"/>
          </p:cNvSpPr>
          <p:nvPr/>
        </p:nvSpPr>
        <p:spPr bwMode="auto">
          <a:xfrm>
            <a:off x="58674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Sources of Import Data (cont.)</a:t>
            </a:r>
            <a:endParaRPr lang="en-US" u="sng" dirty="0" smtClean="0"/>
          </a:p>
        </p:txBody>
      </p:sp>
      <p:sp>
        <p:nvSpPr>
          <p:cNvPr id="5355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D60104-ECBC-4405-AD87-4F7F1D2B52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685800" y="12954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	 </a:t>
            </a:r>
            <a:r>
              <a:rPr lang="en-US" sz="2400" b="1" dirty="0">
                <a:latin typeface="+mn-lt"/>
              </a:rPr>
              <a:t>			</a:t>
            </a:r>
            <a:endParaRPr lang="en-US" sz="2400" b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400" b="1" i="1" dirty="0" smtClean="0">
                <a:latin typeface="+mn-lt"/>
              </a:rPr>
              <a:t>							</a:t>
            </a:r>
            <a:r>
              <a:rPr lang="en-US" sz="1600" b="1" i="1" dirty="0" smtClean="0">
                <a:latin typeface="+mn-lt"/>
              </a:rPr>
              <a:t>March 2012 </a:t>
            </a:r>
            <a:r>
              <a:rPr lang="en-US" sz="1600" b="1" i="1" dirty="0">
                <a:latin typeface="+mn-lt"/>
              </a:rPr>
              <a:t>data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40704643"/>
              </p:ext>
            </p:extLst>
          </p:nvPr>
        </p:nvGraphicFramePr>
        <p:xfrm>
          <a:off x="914400" y="1371600"/>
          <a:ext cx="7467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446665"/>
              </p:ext>
            </p:extLst>
          </p:nvPr>
        </p:nvGraphicFramePr>
        <p:xfrm>
          <a:off x="1104900" y="1600200"/>
          <a:ext cx="6705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What’s not Covered in Statistics? </a:t>
            </a:r>
          </a:p>
        </p:txBody>
      </p:sp>
      <p:sp>
        <p:nvSpPr>
          <p:cNvPr id="48640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696200" cy="39624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dirty="0" smtClean="0"/>
              <a:t>Monetary gold 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U.S. government to U.S. government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Imports of articles repaired under warranty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Intangibles 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Personal and household effects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Low valued transactions 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864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DC9C4-C951-4FBE-A201-B614B2BC0B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Sources of Import Data (cont.)</a:t>
            </a:r>
            <a:endParaRPr lang="en-US" u="sng" dirty="0" smtClean="0"/>
          </a:p>
        </p:txBody>
      </p:sp>
      <p:sp>
        <p:nvSpPr>
          <p:cNvPr id="5355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D60104-ECBC-4405-AD87-4F7F1D2B52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685800" y="12954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	 </a:t>
            </a:r>
            <a:r>
              <a:rPr lang="en-US" sz="2400" b="1" dirty="0">
                <a:latin typeface="+mn-lt"/>
              </a:rPr>
              <a:t>			</a:t>
            </a:r>
            <a:endParaRPr lang="en-US" sz="2400" b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endParaRPr lang="en-US" sz="2400" b="1" i="1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defRPr/>
            </a:pPr>
            <a:r>
              <a:rPr lang="en-US" sz="2400" b="1" i="1" dirty="0" smtClean="0">
                <a:latin typeface="+mn-lt"/>
              </a:rPr>
              <a:t>							</a:t>
            </a:r>
            <a:r>
              <a:rPr lang="en-US" sz="1600" b="1" i="1" dirty="0" smtClean="0">
                <a:latin typeface="+mn-lt"/>
              </a:rPr>
              <a:t>March 2012 </a:t>
            </a:r>
            <a:r>
              <a:rPr lang="en-US" sz="1600" b="1" i="1" dirty="0">
                <a:latin typeface="+mn-lt"/>
              </a:rPr>
              <a:t>data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50143167"/>
              </p:ext>
            </p:extLst>
          </p:nvPr>
        </p:nvGraphicFramePr>
        <p:xfrm>
          <a:off x="1676400" y="1524000"/>
          <a:ext cx="6096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259111"/>
              </p:ext>
            </p:extLst>
          </p:nvPr>
        </p:nvGraphicFramePr>
        <p:xfrm>
          <a:off x="1447800" y="1752600"/>
          <a:ext cx="6477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422258"/>
              </p:ext>
            </p:extLst>
          </p:nvPr>
        </p:nvGraphicFramePr>
        <p:xfrm>
          <a:off x="1066800" y="1552575"/>
          <a:ext cx="6781800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 Data Categories</a:t>
            </a:r>
          </a:p>
        </p:txBody>
      </p:sp>
      <p:sp>
        <p:nvSpPr>
          <p:cNvPr id="537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Tx/>
              <a:buAutoNum type="arabicPeriod"/>
            </a:pPr>
            <a:endParaRPr lang="en-US" sz="2400" smtClean="0"/>
          </a:p>
          <a:p>
            <a:pPr marL="2228850" lvl="4" indent="-514350">
              <a:buFontTx/>
              <a:buNone/>
            </a:pPr>
            <a:endParaRPr lang="en-US" sz="2400" dirty="0" smtClean="0"/>
          </a:p>
          <a:p>
            <a:pPr marL="2228850" lvl="4" indent="-514350">
              <a:buFontTx/>
              <a:buNone/>
            </a:pPr>
            <a:endParaRPr lang="en-US" sz="2400" dirty="0" smtClean="0"/>
          </a:p>
          <a:p>
            <a:pPr marL="2228850" lvl="4" indent="-514350">
              <a:buFontTx/>
              <a:buNone/>
            </a:pPr>
            <a:endParaRPr lang="en-US" sz="2400" dirty="0" smtClean="0"/>
          </a:p>
          <a:p>
            <a:pPr marL="2228850" lvl="4" indent="-514350">
              <a:buFontTx/>
              <a:buNone/>
            </a:pPr>
            <a:endParaRPr lang="en-US" sz="2400" dirty="0" smtClean="0"/>
          </a:p>
          <a:p>
            <a:pPr marL="514350" indent="-514350" algn="ctr">
              <a:buFontTx/>
              <a:buNone/>
            </a:pPr>
            <a:endParaRPr lang="en-US" sz="2400" dirty="0" smtClean="0"/>
          </a:p>
          <a:p>
            <a:pPr marL="514350" indent="-514350" algn="ctr">
              <a:buFontTx/>
              <a:buNone/>
            </a:pPr>
            <a:endParaRPr lang="en-US" sz="2400" dirty="0" smtClean="0"/>
          </a:p>
          <a:p>
            <a:pPr marL="514350" indent="-514350">
              <a:buFontTx/>
              <a:buNone/>
            </a:pPr>
            <a:endParaRPr lang="en-US" sz="2400" dirty="0" smtClean="0"/>
          </a:p>
        </p:txBody>
      </p:sp>
      <p:sp>
        <p:nvSpPr>
          <p:cNvPr id="5376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444865-CE00-4091-AB49-7044C1FD57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228600" y="2438400"/>
            <a:ext cx="4038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438400"/>
            <a:ext cx="4267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3810000" cy="18697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buFontTx/>
              <a:buAutoNum type="arabicPeriod"/>
              <a:defRPr/>
            </a:pP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</a:rPr>
              <a:t>General Imports</a:t>
            </a:r>
          </a:p>
          <a:p>
            <a:pPr marL="457200" indent="-457200" algn="ctr">
              <a:defRPr/>
            </a:pPr>
            <a:r>
              <a:rPr lang="en-US" sz="2250" dirty="0">
                <a:solidFill>
                  <a:srgbClr val="000000"/>
                </a:solidFill>
                <a:latin typeface="Times New Roman" pitchFamily="18" charset="0"/>
              </a:rPr>
              <a:t>  Imports for Consumption</a:t>
            </a:r>
          </a:p>
          <a:p>
            <a:pPr marL="457200" indent="-457200" algn="ctr">
              <a:defRPr/>
            </a:pPr>
            <a:r>
              <a:rPr lang="en-US" sz="2250" dirty="0">
                <a:solidFill>
                  <a:srgbClr val="000000"/>
                </a:solidFill>
                <a:latin typeface="Times New Roman" pitchFamily="18" charset="0"/>
              </a:rPr>
              <a:t>Warehouse </a:t>
            </a:r>
            <a:r>
              <a:rPr lang="en-US" sz="2250" dirty="0" smtClean="0">
                <a:solidFill>
                  <a:srgbClr val="000000"/>
                </a:solidFill>
                <a:latin typeface="Times New Roman" pitchFamily="18" charset="0"/>
              </a:rPr>
              <a:t>Entries or </a:t>
            </a:r>
            <a:r>
              <a:rPr lang="en-US" sz="2250" dirty="0">
                <a:solidFill>
                  <a:srgbClr val="000000"/>
                </a:solidFill>
                <a:latin typeface="Times New Roman" pitchFamily="18" charset="0"/>
              </a:rPr>
              <a:t>FTZ </a:t>
            </a:r>
            <a:r>
              <a:rPr lang="en-US" sz="2250" dirty="0" smtClean="0">
                <a:solidFill>
                  <a:srgbClr val="000000"/>
                </a:solidFill>
                <a:latin typeface="Times New Roman" pitchFamily="18" charset="0"/>
              </a:rPr>
              <a:t>Admission</a:t>
            </a:r>
            <a:endParaRPr lang="en-US" sz="225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819400"/>
            <a:ext cx="4343400" cy="1177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</a:rPr>
              <a:t>2. Imports for Consumption</a:t>
            </a:r>
          </a:p>
          <a:p>
            <a:pPr marL="457200" indent="-457200" algn="ctr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250" dirty="0">
                <a:solidFill>
                  <a:srgbClr val="000000"/>
                </a:solidFill>
                <a:latin typeface="Times New Roman" pitchFamily="18" charset="0"/>
              </a:rPr>
              <a:t>Imports for Consumption Warehouse or FTZ Withdrawals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Data Categories (cont.)</a:t>
            </a:r>
          </a:p>
        </p:txBody>
      </p:sp>
      <p:sp>
        <p:nvSpPr>
          <p:cNvPr id="538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General Imports </a:t>
            </a:r>
            <a:r>
              <a:rPr lang="en-US" dirty="0" smtClean="0"/>
              <a:t>– measure the total physical arrivals of merchandise from foreign countries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Entering consumption channels immediately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Bonded warehouses or FTZs admissions</a:t>
            </a:r>
          </a:p>
        </p:txBody>
      </p:sp>
      <p:sp>
        <p:nvSpPr>
          <p:cNvPr id="5386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74F97-4450-4D74-986B-212FFFD971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Data Categories (cont.)</a:t>
            </a:r>
          </a:p>
        </p:txBody>
      </p:sp>
      <p:sp>
        <p:nvSpPr>
          <p:cNvPr id="539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Imports for Consumption </a:t>
            </a:r>
            <a:r>
              <a:rPr lang="en-US" dirty="0" smtClean="0"/>
              <a:t>– measure the total merchandise that has physically cleared through Customs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Entering consumption channels immediately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Withdrawal for consumption from bonded warehouses or FTZ</a:t>
            </a:r>
          </a:p>
        </p:txBody>
      </p:sp>
      <p:sp>
        <p:nvSpPr>
          <p:cNvPr id="5396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E6B0C-D4AB-42B0-A6CE-632C32BC29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Import Data Categories (cont.)</a:t>
            </a:r>
          </a:p>
        </p:txBody>
      </p:sp>
      <p:sp>
        <p:nvSpPr>
          <p:cNvPr id="54170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696200" cy="3962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buClr>
                <a:schemeClr val="folHlink"/>
              </a:buClr>
              <a:buFont typeface="Monotype Sorts" pitchFamily="2" charset="2"/>
              <a:buNone/>
            </a:pPr>
            <a:r>
              <a:rPr lang="en-US" sz="2800" b="1" dirty="0" smtClean="0"/>
              <a:t>Goods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/>
              <a:t>processed in a FTZ 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Clr>
                <a:schemeClr val="folHlink"/>
              </a:buClr>
              <a:buFont typeface="Monotype Sorts" pitchFamily="2" charset="2"/>
              <a:buNone/>
            </a:pPr>
            <a:r>
              <a:rPr lang="en-US" sz="2400" dirty="0" smtClean="0"/>
              <a:t>	</a:t>
            </a:r>
            <a:r>
              <a:rPr lang="en-US" sz="2800" dirty="0" smtClean="0"/>
              <a:t>Example: Petroleum entered in FTZ 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u="sng" dirty="0" smtClean="0"/>
              <a:t>General import</a:t>
            </a:r>
            <a:r>
              <a:rPr lang="en-US" sz="2400" dirty="0" smtClean="0"/>
              <a:t> statistics would show Ch 27 when goods admitted to FTZ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Petroleum is processed in the zone, creating byproducts Gasoline, Kerosene and Jet Fuel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Therefore </a:t>
            </a:r>
            <a:r>
              <a:rPr lang="en-US" sz="2400" b="1" u="sng" dirty="0" smtClean="0"/>
              <a:t>imports for consumption</a:t>
            </a:r>
            <a:r>
              <a:rPr lang="en-US" sz="2400" dirty="0" smtClean="0"/>
              <a:t> are based on what EXITS the zone, showing gasoline, Kerosene, and Jet Fuel.</a:t>
            </a:r>
          </a:p>
        </p:txBody>
      </p:sp>
      <p:sp>
        <p:nvSpPr>
          <p:cNvPr id="5416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4A95-DF4B-405B-BE19-C32B049401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Export Data</a:t>
            </a:r>
          </a:p>
        </p:txBody>
      </p:sp>
      <p:sp>
        <p:nvSpPr>
          <p:cNvPr id="5447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E222F-43CC-4F57-B687-F787AADFA4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  <p:sp>
        <p:nvSpPr>
          <p:cNvPr id="544772" name="Rectangle 1028"/>
          <p:cNvSpPr>
            <a:spLocks noChangeArrowheads="1"/>
          </p:cNvSpPr>
          <p:nvPr/>
        </p:nvSpPr>
        <p:spPr bwMode="auto">
          <a:xfrm>
            <a:off x="2438400" y="1905000"/>
            <a:ext cx="4038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Electronic</a:t>
            </a:r>
          </a:p>
        </p:txBody>
      </p:sp>
      <p:sp>
        <p:nvSpPr>
          <p:cNvPr id="544773" name="Rectangle 1028"/>
          <p:cNvSpPr>
            <a:spLocks noChangeArrowheads="1"/>
          </p:cNvSpPr>
          <p:nvPr/>
        </p:nvSpPr>
        <p:spPr bwMode="auto">
          <a:xfrm>
            <a:off x="2895600" y="3048000"/>
            <a:ext cx="3200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Automated Export System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(AES)</a:t>
            </a:r>
          </a:p>
        </p:txBody>
      </p:sp>
      <p:sp>
        <p:nvSpPr>
          <p:cNvPr id="544774" name="Rectangle 1028"/>
          <p:cNvSpPr>
            <a:spLocks noChangeArrowheads="1"/>
          </p:cNvSpPr>
          <p:nvPr/>
        </p:nvSpPr>
        <p:spPr bwMode="auto">
          <a:xfrm>
            <a:off x="2895600" y="4267200"/>
            <a:ext cx="3276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Canadian Data Exchange</a:t>
            </a:r>
          </a:p>
        </p:txBody>
      </p:sp>
      <p:sp>
        <p:nvSpPr>
          <p:cNvPr id="544775" name="Line 1039"/>
          <p:cNvSpPr>
            <a:spLocks noChangeShapeType="1"/>
          </p:cNvSpPr>
          <p:nvPr/>
        </p:nvSpPr>
        <p:spPr bwMode="auto">
          <a:xfrm>
            <a:off x="44958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4776" name="Line 1039"/>
          <p:cNvSpPr>
            <a:spLocks noChangeShapeType="1"/>
          </p:cNvSpPr>
          <p:nvPr/>
        </p:nvSpPr>
        <p:spPr bwMode="auto">
          <a:xfrm>
            <a:off x="44958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Sources of Export Data (cont.)</a:t>
            </a:r>
            <a:endParaRPr lang="en-US" u="sng" dirty="0" smtClean="0"/>
          </a:p>
        </p:txBody>
      </p:sp>
      <p:sp>
        <p:nvSpPr>
          <p:cNvPr id="5457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C118E4-0382-4C3A-BF8B-CD0067D3F2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dirty="0" smtClean="0"/>
          </a:p>
        </p:txBody>
      </p:sp>
      <p:sp>
        <p:nvSpPr>
          <p:cNvPr id="545796" name="Rectangle 3"/>
          <p:cNvSpPr>
            <a:spLocks noChangeArrowheads="1"/>
          </p:cNvSpPr>
          <p:nvPr/>
        </p:nvSpPr>
        <p:spPr bwMode="auto">
          <a:xfrm>
            <a:off x="609600" y="1676400"/>
            <a:ext cx="769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en-US" dirty="0"/>
              <a:t>       </a:t>
            </a:r>
            <a:endParaRPr lang="en-US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742950" lvl="1" indent="-285750" algn="r">
              <a:spcBef>
                <a:spcPct val="20000"/>
              </a:spcBef>
              <a:buClr>
                <a:srgbClr val="FFFFFF"/>
              </a:buClr>
            </a:pPr>
            <a:endParaRPr lang="en-US" sz="1200" b="1" i="1" dirty="0"/>
          </a:p>
          <a:p>
            <a:pPr marL="742950" lvl="1" indent="-285750" algn="r">
              <a:spcBef>
                <a:spcPct val="20000"/>
              </a:spcBef>
              <a:buClr>
                <a:srgbClr val="FFFFFF"/>
              </a:buClr>
            </a:pPr>
            <a:endParaRPr lang="en-US" sz="1600" b="1" i="1" dirty="0" smtClean="0"/>
          </a:p>
          <a:p>
            <a:pPr marL="742950" lvl="1" indent="-285750" algn="r">
              <a:spcBef>
                <a:spcPct val="20000"/>
              </a:spcBef>
              <a:buClr>
                <a:srgbClr val="FFFFFF"/>
              </a:buClr>
            </a:pPr>
            <a:endParaRPr lang="en-US" sz="1600" b="1" i="1" dirty="0" smtClean="0"/>
          </a:p>
          <a:p>
            <a:pPr marL="742950" lvl="1" indent="-285750" algn="r">
              <a:spcBef>
                <a:spcPct val="20000"/>
              </a:spcBef>
              <a:buClr>
                <a:srgbClr val="FFFFFF"/>
              </a:buClr>
            </a:pPr>
            <a:r>
              <a:rPr lang="en-US" sz="1600" b="1" i="1" dirty="0" smtClean="0"/>
              <a:t>March 2012 data</a:t>
            </a:r>
          </a:p>
          <a:p>
            <a:pPr marL="742950" lvl="1" indent="-285750" algn="r">
              <a:spcBef>
                <a:spcPct val="20000"/>
              </a:spcBef>
              <a:buClr>
                <a:srgbClr val="FFFFFF"/>
              </a:buClr>
            </a:pPr>
            <a:endParaRPr lang="en-US" sz="1200" b="1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84494964"/>
              </p:ext>
            </p:extLst>
          </p:nvPr>
        </p:nvGraphicFramePr>
        <p:xfrm>
          <a:off x="1143000" y="1295400"/>
          <a:ext cx="7391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118961"/>
              </p:ext>
            </p:extLst>
          </p:nvPr>
        </p:nvGraphicFramePr>
        <p:xfrm>
          <a:off x="1447800" y="1447800"/>
          <a:ext cx="6705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Sources of Export Data (cont.)</a:t>
            </a:r>
            <a:endParaRPr lang="en-US" u="sng" dirty="0" smtClean="0"/>
          </a:p>
        </p:txBody>
      </p:sp>
      <p:sp>
        <p:nvSpPr>
          <p:cNvPr id="5457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C118E4-0382-4C3A-BF8B-CD0067D3F2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dirty="0" smtClean="0"/>
          </a:p>
        </p:txBody>
      </p:sp>
      <p:sp>
        <p:nvSpPr>
          <p:cNvPr id="545796" name="Rectangle 3"/>
          <p:cNvSpPr>
            <a:spLocks noChangeArrowheads="1"/>
          </p:cNvSpPr>
          <p:nvPr/>
        </p:nvSpPr>
        <p:spPr bwMode="auto">
          <a:xfrm>
            <a:off x="609600" y="1447800"/>
            <a:ext cx="769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r>
              <a:rPr lang="en-US" dirty="0"/>
              <a:t>       </a:t>
            </a:r>
            <a:endParaRPr lang="en-US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</a:pPr>
            <a:endParaRPr lang="en-US" sz="1200" b="1" i="1" dirty="0" smtClean="0"/>
          </a:p>
          <a:p>
            <a:pPr marL="742950" lvl="1" indent="-285750" algn="r">
              <a:spcBef>
                <a:spcPct val="20000"/>
              </a:spcBef>
              <a:buClr>
                <a:srgbClr val="FFFFFF"/>
              </a:buClr>
            </a:pPr>
            <a:endParaRPr lang="en-US" sz="1200" b="1" i="1" dirty="0"/>
          </a:p>
          <a:p>
            <a:pPr marL="742950" lvl="1" indent="-285750" algn="r">
              <a:spcBef>
                <a:spcPct val="20000"/>
              </a:spcBef>
              <a:buClr>
                <a:srgbClr val="FFFFFF"/>
              </a:buClr>
            </a:pPr>
            <a:endParaRPr lang="en-US" sz="1600" b="1" i="1" dirty="0" smtClean="0"/>
          </a:p>
          <a:p>
            <a:pPr marL="742950" lvl="1" indent="-285750" algn="r">
              <a:spcBef>
                <a:spcPct val="20000"/>
              </a:spcBef>
              <a:buClr>
                <a:srgbClr val="FFFFFF"/>
              </a:buClr>
            </a:pPr>
            <a:endParaRPr lang="en-US" sz="1600" b="1" i="1" dirty="0" smtClean="0"/>
          </a:p>
          <a:p>
            <a:pPr marL="742950" lvl="1" indent="-285750" algn="r">
              <a:spcBef>
                <a:spcPct val="20000"/>
              </a:spcBef>
              <a:buClr>
                <a:srgbClr val="FFFFFF"/>
              </a:buClr>
            </a:pPr>
            <a:r>
              <a:rPr lang="en-US" sz="1600" b="1" i="1" dirty="0" smtClean="0"/>
              <a:t>March 2012 data</a:t>
            </a:r>
          </a:p>
          <a:p>
            <a:pPr marL="742950" lvl="1" indent="-285750" algn="r">
              <a:spcBef>
                <a:spcPct val="20000"/>
              </a:spcBef>
              <a:buClr>
                <a:srgbClr val="FFFFFF"/>
              </a:buClr>
            </a:pPr>
            <a:endParaRPr lang="en-US" sz="1200" b="1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88643075"/>
              </p:ext>
            </p:extLst>
          </p:nvPr>
        </p:nvGraphicFramePr>
        <p:xfrm>
          <a:off x="1143000" y="1447800"/>
          <a:ext cx="6858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997828"/>
              </p:ext>
            </p:extLst>
          </p:nvPr>
        </p:nvGraphicFramePr>
        <p:xfrm>
          <a:off x="1600200" y="1676400"/>
          <a:ext cx="5791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Export Data Categories</a:t>
            </a:r>
          </a:p>
        </p:txBody>
      </p:sp>
      <p:sp>
        <p:nvSpPr>
          <p:cNvPr id="547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Domestic Exports</a:t>
            </a:r>
          </a:p>
          <a:p>
            <a:endParaRPr lang="en-US" dirty="0" smtClean="0"/>
          </a:p>
          <a:p>
            <a:r>
              <a:rPr lang="en-US" dirty="0" smtClean="0"/>
              <a:t>Foreign Exports (Re-exports)</a:t>
            </a:r>
          </a:p>
          <a:p>
            <a:endParaRPr lang="en-US" dirty="0" smtClean="0"/>
          </a:p>
          <a:p>
            <a:r>
              <a:rPr lang="en-US" dirty="0" smtClean="0"/>
              <a:t>Noncontiguous Exports</a:t>
            </a:r>
          </a:p>
        </p:txBody>
      </p:sp>
      <p:sp>
        <p:nvSpPr>
          <p:cNvPr id="5478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F52DA7-2EAB-4412-9D28-B0D1339451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Export Data Categories (cont.)</a:t>
            </a:r>
          </a:p>
        </p:txBody>
      </p:sp>
      <p:sp>
        <p:nvSpPr>
          <p:cNvPr id="548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Domestic	 Exports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Merchandise grown, produced, or manufactured in the U.S.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Foreign origin merchandise that has been changed from the form in which it was originally imported</a:t>
            </a:r>
            <a:endParaRPr lang="en-US" b="1" dirty="0" smtClean="0"/>
          </a:p>
        </p:txBody>
      </p:sp>
      <p:sp>
        <p:nvSpPr>
          <p:cNvPr id="5488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19C726-6744-426A-B7D1-F84EE6077B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Harmonized System (HS)</a:t>
            </a:r>
          </a:p>
        </p:txBody>
      </p:sp>
      <p:sp>
        <p:nvSpPr>
          <p:cNvPr id="487428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6962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99CCFF"/>
              </a:buClr>
              <a:buFont typeface="Monotype Sorts" pitchFamily="2" charset="2"/>
              <a:buNone/>
            </a:pPr>
            <a:r>
              <a:rPr lang="en-US" sz="2800" dirty="0" smtClean="0"/>
              <a:t>Harmonized Tariff Schedule of the U.S. Annotated for Statistical Reporting Purposes (HTSUSA)</a:t>
            </a:r>
          </a:p>
          <a:p>
            <a:pPr eaLnBrk="1" hangingPunct="1">
              <a:spcBef>
                <a:spcPct val="50000"/>
              </a:spcBef>
              <a:buClr>
                <a:srgbClr val="99CCFF"/>
              </a:buClr>
              <a:buFont typeface="Monotype Sorts" pitchFamily="2" charset="2"/>
              <a:buNone/>
            </a:pPr>
            <a:r>
              <a:rPr lang="en-US" sz="2800" dirty="0" smtClean="0"/>
              <a:t>Statistical Classification of Domestic and Foreign Commodities Exported from the U.S.  (Schedule B)</a:t>
            </a:r>
          </a:p>
        </p:txBody>
      </p:sp>
      <p:sp>
        <p:nvSpPr>
          <p:cNvPr id="4874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659D2-DD70-4B43-9BB6-FAF7A45EED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Export Data Categories (cont.)</a:t>
            </a:r>
          </a:p>
        </p:txBody>
      </p:sp>
      <p:sp>
        <p:nvSpPr>
          <p:cNvPr id="549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Foreign Exports (Re-exports)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Foreign origin merchandise that has entered the U.S. for consumption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At the time of exportation, the condition of the merchandise is the same as it was when imported</a:t>
            </a:r>
          </a:p>
          <a:p>
            <a:pPr>
              <a:buFontTx/>
              <a:buNone/>
            </a:pPr>
            <a:endParaRPr lang="en-US" b="1" dirty="0" smtClean="0"/>
          </a:p>
        </p:txBody>
      </p:sp>
      <p:sp>
        <p:nvSpPr>
          <p:cNvPr id="5498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64594-BE5D-4A1C-A8FF-B49E713ED7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Data Categories (cont.)</a:t>
            </a:r>
          </a:p>
        </p:txBody>
      </p:sp>
      <p:sp>
        <p:nvSpPr>
          <p:cNvPr id="550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Noncontiguous Exports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Puerto Rico and Virgin Island trade with the U.S.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Separate data product</a:t>
            </a:r>
          </a:p>
          <a:p>
            <a:pPr>
              <a:buFontTx/>
              <a:buNone/>
            </a:pPr>
            <a:r>
              <a:rPr lang="en-US" b="1" dirty="0" smtClean="0"/>
              <a:t>	</a:t>
            </a:r>
            <a:endParaRPr lang="en-US" dirty="0" smtClean="0"/>
          </a:p>
        </p:txBody>
      </p:sp>
      <p:sp>
        <p:nvSpPr>
          <p:cNvPr id="5509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97F3F-597D-41CD-BEB2-475B73D9E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Kimberley Process (KP) </a:t>
            </a:r>
          </a:p>
        </p:txBody>
      </p:sp>
      <p:sp>
        <p:nvSpPr>
          <p:cNvPr id="552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joint initiative to stem the flow of conflict diamonds.</a:t>
            </a:r>
          </a:p>
          <a:p>
            <a:r>
              <a:rPr lang="en-US" sz="2800" dirty="0" smtClean="0"/>
              <a:t>Minimum requirements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for its members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Forgery-resistant certificate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Tamper-proof packaging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Trade with other KP Participants</a:t>
            </a:r>
          </a:p>
        </p:txBody>
      </p:sp>
      <p:sp>
        <p:nvSpPr>
          <p:cNvPr id="5529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D5822-43C3-4B00-8A9B-097A60220A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Kimberley Process (KP) (cont.)</a:t>
            </a:r>
          </a:p>
        </p:txBody>
      </p:sp>
      <p:sp>
        <p:nvSpPr>
          <p:cNvPr id="553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Clean Diamond Trade Act</a:t>
            </a:r>
          </a:p>
          <a:p>
            <a:endParaRPr lang="en-US" sz="2800" dirty="0" smtClean="0"/>
          </a:p>
          <a:p>
            <a:r>
              <a:rPr lang="en-US" sz="2800" dirty="0" smtClean="0"/>
              <a:t>Participating Countries</a:t>
            </a:r>
          </a:p>
          <a:p>
            <a:endParaRPr lang="en-US" sz="2800" dirty="0" smtClean="0"/>
          </a:p>
          <a:p>
            <a:r>
              <a:rPr lang="en-US" sz="2800" dirty="0" smtClean="0"/>
              <a:t>HTSUSA/Schedule B Number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7102.10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7102.21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7102.31</a:t>
            </a:r>
          </a:p>
          <a:p>
            <a:endParaRPr lang="en-US" sz="2800" dirty="0" smtClean="0"/>
          </a:p>
        </p:txBody>
      </p:sp>
      <p:sp>
        <p:nvSpPr>
          <p:cNvPr id="5539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6B6BE-0979-4C68-9423-AEF2F6EDA4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Kimberley Process (KP) (cont.)</a:t>
            </a:r>
          </a:p>
        </p:txBody>
      </p:sp>
      <p:sp>
        <p:nvSpPr>
          <p:cNvPr id="553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Imports must be entered by formal entry regardless of value</a:t>
            </a:r>
          </a:p>
          <a:p>
            <a:endParaRPr lang="en-US" sz="2800" dirty="0" smtClean="0"/>
          </a:p>
          <a:p>
            <a:r>
              <a:rPr lang="en-US" sz="2800" dirty="0" smtClean="0"/>
              <a:t>Exports must be filed in AES regardless of value</a:t>
            </a:r>
          </a:p>
          <a:p>
            <a:endParaRPr lang="en-US" sz="2800" dirty="0" smtClean="0"/>
          </a:p>
          <a:p>
            <a:r>
              <a:rPr lang="en-US" sz="2800" dirty="0" smtClean="0"/>
              <a:t>Export validation </a:t>
            </a:r>
            <a:r>
              <a:rPr lang="en-US" sz="2800" smtClean="0"/>
              <a:t>- confirmation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539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6B6BE-0979-4C68-9423-AEF2F6EDA4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Kimberley Process (KP) (cont.)</a:t>
            </a:r>
          </a:p>
        </p:txBody>
      </p:sp>
      <p:sp>
        <p:nvSpPr>
          <p:cNvPr id="5539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6B6BE-0979-4C68-9423-AEF2F6EDA4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Kimberley Process (KP) (cont.)</a:t>
            </a:r>
          </a:p>
        </p:txBody>
      </p:sp>
      <p:sp>
        <p:nvSpPr>
          <p:cNvPr id="5539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6B6BE-0979-4C68-9423-AEF2F6EDA4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Working Group on Statistics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Carolyn Francis – Chair of the Working Group of Statistics</a:t>
            </a:r>
          </a:p>
          <a:p>
            <a:r>
              <a:rPr lang="en-US" sz="2800" dirty="0" smtClean="0"/>
              <a:t>Contact: </a:t>
            </a:r>
            <a:r>
              <a:rPr lang="en-US" sz="2800" dirty="0" smtClean="0">
                <a:hlinkClick r:id="rId2"/>
              </a:rPr>
              <a:t>Carolyn.t.Francis@census.gov</a:t>
            </a:r>
            <a:r>
              <a:rPr lang="en-US" sz="2800" dirty="0" smtClean="0"/>
              <a:t> or        </a:t>
            </a:r>
          </a:p>
          <a:p>
            <a:pPr marL="0" indent="0">
              <a:buNone/>
            </a:pPr>
            <a:r>
              <a:rPr lang="en-US" sz="2800" dirty="0" smtClean="0"/>
              <a:t>    301-763-7016</a:t>
            </a:r>
          </a:p>
          <a:p>
            <a:r>
              <a:rPr lang="en-US" sz="2800" dirty="0" smtClean="0"/>
              <a:t>Responsible for Reconciliation of Data</a:t>
            </a:r>
          </a:p>
          <a:p>
            <a:r>
              <a:rPr lang="en-US" sz="2800" dirty="0" smtClean="0"/>
              <a:t>Conferences</a:t>
            </a:r>
          </a:p>
          <a:p>
            <a:pPr lvl="1"/>
            <a:r>
              <a:rPr lang="en-US" dirty="0" smtClean="0"/>
              <a:t>Intercessional</a:t>
            </a:r>
          </a:p>
          <a:p>
            <a:pPr lvl="1"/>
            <a:r>
              <a:rPr lang="en-US" dirty="0" smtClean="0"/>
              <a:t>Plenary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240E4-CA1E-446E-8534-B89A161C2723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49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Kimberley Process (KP) (cont.)</a:t>
            </a:r>
          </a:p>
        </p:txBody>
      </p:sp>
      <p:sp>
        <p:nvSpPr>
          <p:cNvPr id="555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Resources</a:t>
            </a:r>
          </a:p>
          <a:p>
            <a:pPr lvl="1"/>
            <a:r>
              <a:rPr lang="en-US" sz="2400" smtClean="0">
                <a:hlinkClick r:id="rId3"/>
              </a:rPr>
              <a:t>www.KimberleyProcessStatistics.org</a:t>
            </a:r>
            <a:r>
              <a:rPr lang="en-US" sz="2400" smtClean="0"/>
              <a:t> </a:t>
            </a:r>
          </a:p>
          <a:p>
            <a:pPr lvl="1">
              <a:buFontTx/>
              <a:buNone/>
            </a:pPr>
            <a:r>
              <a:rPr lang="en-US" sz="2400" smtClean="0"/>
              <a:t>		(KP Rough Diamond Statistics)</a:t>
            </a:r>
          </a:p>
          <a:p>
            <a:pPr lvl="1"/>
            <a:r>
              <a:rPr lang="en-US" sz="2400" smtClean="0">
                <a:hlinkClick r:id="rId4"/>
              </a:rPr>
              <a:t>www.state.gov/e/eeb/diamonds</a:t>
            </a:r>
            <a:r>
              <a:rPr lang="en-US" sz="2400" smtClean="0"/>
              <a:t> </a:t>
            </a:r>
          </a:p>
          <a:p>
            <a:pPr lvl="1">
              <a:buFontTx/>
              <a:buNone/>
            </a:pPr>
            <a:r>
              <a:rPr lang="en-US" sz="2400" smtClean="0"/>
              <a:t>		(State Department Conflict Diamonds)</a:t>
            </a:r>
          </a:p>
          <a:p>
            <a:pPr lvl="1"/>
            <a:r>
              <a:rPr lang="en-US" sz="2400" smtClean="0">
                <a:hlinkClick r:id="rId5"/>
              </a:rPr>
              <a:t>www.KimberleyProcess.com</a:t>
            </a:r>
            <a:r>
              <a:rPr lang="en-US" sz="2400" smtClean="0"/>
              <a:t> </a:t>
            </a:r>
          </a:p>
          <a:p>
            <a:pPr lvl="2">
              <a:buFontTx/>
              <a:buNone/>
            </a:pPr>
            <a:r>
              <a:rPr lang="en-US" smtClean="0"/>
              <a:t>(Main Kimberley Process)</a:t>
            </a:r>
          </a:p>
          <a:p>
            <a:pPr lvl="1"/>
            <a:r>
              <a:rPr lang="en-US" sz="2400" smtClean="0">
                <a:hlinkClick r:id="rId6"/>
              </a:rPr>
              <a:t>www.uskpa.org</a:t>
            </a:r>
            <a:endParaRPr lang="en-US" sz="2400" smtClean="0"/>
          </a:p>
          <a:p>
            <a:pPr lvl="1">
              <a:buFontTx/>
              <a:buNone/>
            </a:pPr>
            <a:r>
              <a:rPr lang="en-US" sz="2400" smtClean="0"/>
              <a:t>		(U.S. Kimberley Process Authority)</a:t>
            </a:r>
          </a:p>
          <a:p>
            <a:pPr lvl="1">
              <a:buFontTx/>
              <a:buNone/>
            </a:pPr>
            <a:r>
              <a:rPr lang="en-US" smtClean="0"/>
              <a:t>		</a:t>
            </a:r>
            <a:endParaRPr lang="en-US" sz="2400" smtClean="0"/>
          </a:p>
          <a:p>
            <a:pPr lvl="1"/>
            <a:endParaRPr lang="en-US" smtClean="0"/>
          </a:p>
        </p:txBody>
      </p:sp>
      <p:sp>
        <p:nvSpPr>
          <p:cNvPr id="5550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F402F1-0B42-4328-974B-EEDD155F75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924800" cy="1143000"/>
          </a:xfrm>
        </p:spPr>
        <p:txBody>
          <a:bodyPr/>
          <a:lstStyle/>
          <a:p>
            <a:pPr algn="ctr" eaLnBrk="1" hangingPunct="1"/>
            <a:r>
              <a:rPr lang="en-US" sz="3100" dirty="0" smtClean="0"/>
              <a:t>Data Collection Coordination Branch</a:t>
            </a:r>
          </a:p>
        </p:txBody>
      </p:sp>
      <p:sp>
        <p:nvSpPr>
          <p:cNvPr id="55603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696200" cy="44958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4000" dirty="0" smtClean="0"/>
              <a:t>Questions!</a:t>
            </a:r>
          </a:p>
          <a:p>
            <a:pPr algn="ctr" eaLnBrk="1" hangingPunct="1">
              <a:buFontTx/>
              <a:buNone/>
            </a:pPr>
            <a:endParaRPr lang="en-US" sz="4000" dirty="0" smtClean="0"/>
          </a:p>
          <a:p>
            <a:pPr algn="ctr" eaLnBrk="1" hangingPunct="1">
              <a:buFontTx/>
              <a:buNone/>
            </a:pPr>
            <a:endParaRPr lang="en-US" sz="4000" dirty="0" smtClean="0"/>
          </a:p>
          <a:p>
            <a:pPr algn="ctr">
              <a:buNone/>
            </a:pPr>
            <a:endParaRPr lang="en-US" sz="2800" u="sng" dirty="0" smtClean="0">
              <a:solidFill>
                <a:schemeClr val="hlink"/>
              </a:solidFill>
              <a:hlinkClick r:id="rId3"/>
            </a:endParaRPr>
          </a:p>
          <a:p>
            <a:pPr algn="ctr">
              <a:buNone/>
            </a:pPr>
            <a:endParaRPr lang="en-US" sz="2800" u="sng" dirty="0" smtClean="0">
              <a:solidFill>
                <a:schemeClr val="hlink"/>
              </a:solidFill>
              <a:hlinkClick r:id="rId3"/>
            </a:endParaRPr>
          </a:p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hlink"/>
                </a:solidFill>
              </a:rPr>
              <a:t>(301)763-2259</a:t>
            </a:r>
          </a:p>
        </p:txBody>
      </p:sp>
      <p:sp>
        <p:nvSpPr>
          <p:cNvPr id="5560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593DC2-59BD-4ADF-A898-374D29FE2D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  <p:pic>
        <p:nvPicPr>
          <p:cNvPr id="556037" name="Picture 4" descr="q'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438400"/>
            <a:ext cx="151606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HS System</a:t>
            </a:r>
          </a:p>
        </p:txBody>
      </p:sp>
      <p:sp>
        <p:nvSpPr>
          <p:cNvPr id="48845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696200" cy="39624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20000"/>
              <a:buFont typeface="WP IconicSymbolsA" pitchFamily="2" charset="2"/>
              <a:buNone/>
            </a:pPr>
            <a:r>
              <a:rPr lang="en-US" sz="2400" b="1" dirty="0" smtClean="0"/>
              <a:t>17,000+ HTSUSA &amp; 8,000+ Schedule B codes</a:t>
            </a:r>
          </a:p>
          <a:p>
            <a:pPr lvl="1" eaLnBrk="1" hangingPunct="1">
              <a:buClr>
                <a:srgbClr val="FFFF99"/>
              </a:buClr>
              <a:buSzPct val="120000"/>
              <a:buFontTx/>
              <a:buChar char="•"/>
            </a:pPr>
            <a:r>
              <a:rPr lang="en-US" sz="2400" b="1" dirty="0" smtClean="0"/>
              <a:t>Periodically revised</a:t>
            </a:r>
          </a:p>
          <a:p>
            <a:pPr lvl="1" eaLnBrk="1" hangingPunct="1">
              <a:buClr>
                <a:srgbClr val="FFFF99"/>
              </a:buClr>
              <a:buSzPct val="120000"/>
              <a:buFontTx/>
              <a:buChar char="•"/>
            </a:pPr>
            <a:r>
              <a:rPr lang="en-US" sz="2400" b="1" dirty="0" smtClean="0"/>
              <a:t>Structure:</a:t>
            </a:r>
          </a:p>
          <a:p>
            <a:pPr lvl="2" eaLnBrk="1" hangingPunct="1">
              <a:buClr>
                <a:srgbClr val="FFFF99"/>
              </a:buClr>
              <a:buSzPct val="120000"/>
            </a:pPr>
            <a:r>
              <a:rPr lang="en-US" sz="2000" b="1" dirty="0" smtClean="0"/>
              <a:t>2 digit Chapter</a:t>
            </a:r>
          </a:p>
          <a:p>
            <a:pPr lvl="2" eaLnBrk="1" hangingPunct="1">
              <a:buClr>
                <a:srgbClr val="FFFF99"/>
              </a:buClr>
              <a:buSzPct val="120000"/>
            </a:pPr>
            <a:r>
              <a:rPr lang="en-US" sz="2000" b="1" dirty="0" smtClean="0"/>
              <a:t>4 digit Heading </a:t>
            </a:r>
          </a:p>
          <a:p>
            <a:pPr lvl="2" eaLnBrk="1" hangingPunct="1">
              <a:buClr>
                <a:srgbClr val="FFFF99"/>
              </a:buClr>
              <a:buSzPct val="120000"/>
            </a:pPr>
            <a:r>
              <a:rPr lang="en-US" sz="2000" b="1" dirty="0" smtClean="0"/>
              <a:t>6 digit sub heading</a:t>
            </a:r>
          </a:p>
          <a:p>
            <a:pPr lvl="2" eaLnBrk="1" hangingPunct="1">
              <a:buClr>
                <a:srgbClr val="FFFF99"/>
              </a:buClr>
              <a:buSzPct val="120000"/>
            </a:pPr>
            <a:r>
              <a:rPr lang="en-US" sz="2000" b="1" dirty="0" smtClean="0"/>
              <a:t>8 digit legal</a:t>
            </a:r>
          </a:p>
          <a:p>
            <a:pPr lvl="2" eaLnBrk="1" hangingPunct="1">
              <a:buClr>
                <a:srgbClr val="FFFF99"/>
              </a:buClr>
              <a:buSzPct val="120000"/>
            </a:pPr>
            <a:r>
              <a:rPr lang="en-US" sz="2000" b="1" dirty="0" smtClean="0"/>
              <a:t>10 digit statistical</a:t>
            </a:r>
          </a:p>
          <a:p>
            <a:pPr eaLnBrk="1" hangingPunct="1">
              <a:spcBef>
                <a:spcPct val="50000"/>
              </a:spcBef>
              <a:buClr>
                <a:srgbClr val="99CCFF"/>
              </a:buClr>
              <a:buFont typeface="Monotype Sorts" pitchFamily="2" charset="2"/>
              <a:buNone/>
            </a:pPr>
            <a:endParaRPr lang="en-US" sz="2400" dirty="0" smtClean="0"/>
          </a:p>
        </p:txBody>
      </p:sp>
      <p:sp>
        <p:nvSpPr>
          <p:cNvPr id="4884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BE0BA-FF28-4BA0-A8FE-62C0E46882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Processing and Editing; </a:t>
            </a:r>
            <a:br>
              <a:rPr lang="en-US" sz="4000" dirty="0" smtClean="0"/>
            </a:br>
            <a:r>
              <a:rPr lang="en-US" sz="4000" dirty="0" smtClean="0"/>
              <a:t>ACE portal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June 26, 2012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Andrew Chang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Methods Research and Quality Assurance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Andrew.Chang@census.gov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31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312126" y="444137"/>
            <a:ext cx="472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Topics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587137"/>
            <a:ext cx="7629939" cy="30480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Processing/Editing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Prepare for editing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Editing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Resolve errors</a:t>
            </a:r>
          </a:p>
          <a:p>
            <a:pPr eaLnBrk="1" hangingPunct="1">
              <a:buFontTx/>
              <a:buChar char="•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ACE Portal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89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Processing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696200" cy="46799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Editing at Point of Collection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Alerts the filer of any discrepancies.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Joint effort to maintain edits by the Census Bureau and CBP.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Immediate feedback.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Allows filers to respond to errors.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99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6962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Combine sources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Reformat data to uniform structure.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Additional Non-statistical transactions are identified. 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Shipments to the U.S. Armed Forces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Personal household goods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Low value records.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41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Processing</a:t>
            </a:r>
            <a:endParaRPr lang="en-US" u="sng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696200" cy="39624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Statistical time periods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Statistical month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Imports - Release date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Exports - Clearance date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Carryover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Future month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46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Processing</a:t>
            </a:r>
            <a:endParaRPr lang="en-US" u="sng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Preliminary Alterations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Recode or convert commodities as necessary.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Quantity conversion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lbs. to kg.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13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Processing</a:t>
            </a:r>
            <a:endParaRPr lang="en-US" u="sng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696200" cy="39624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Apply Corrections to Data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Corrections can be submitted by filer after the data are accepted.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 Filer mistakenly placed $1 million in the value field and then reported a correction for that field of $100 thousand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Corrections can be submitted by filer after the data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are edited.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28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charset="0"/>
              </a:rPr>
              <a:t>Editing</a:t>
            </a:r>
            <a:r>
              <a:rPr lang="en-US" dirty="0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Overview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Code Validations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Relationship Edits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36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charset="0"/>
              </a:rPr>
              <a:t>Editing</a:t>
            </a:r>
            <a:r>
              <a:rPr lang="en-US" dirty="0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Code Validations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Examples of fields we validate codes for</a:t>
            </a: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Harmonized System commodity.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Country of origin.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Foreign port.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U.S. port.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Special Program Indicators (imports).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Etc…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39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Editing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696200" cy="42672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Relationship Edits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Ratio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Range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Examples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68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30585-0A51-474A-83BD-060A1F0713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4894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The HS System</a:t>
            </a:r>
          </a:p>
        </p:txBody>
      </p:sp>
      <p:pic>
        <p:nvPicPr>
          <p:cNvPr id="4894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2451" t="10547" r="12837" b="59436"/>
          <a:stretch>
            <a:fillRect/>
          </a:stretch>
        </p:blipFill>
        <p:spPr>
          <a:xfrm>
            <a:off x="0" y="3810000"/>
            <a:ext cx="9144000" cy="3048000"/>
          </a:xfrm>
          <a:noFill/>
        </p:spPr>
      </p:pic>
      <p:pic>
        <p:nvPicPr>
          <p:cNvPr id="489477" name="Picture 5"/>
          <p:cNvPicPr>
            <a:picLocks noChangeAspect="1" noChangeArrowheads="1"/>
          </p:cNvPicPr>
          <p:nvPr/>
        </p:nvPicPr>
        <p:blipFill>
          <a:blip r:embed="rId4" cstate="print"/>
          <a:srcRect l="8601" t="11128" r="18901" b="41380"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9478" name="Line 6"/>
          <p:cNvSpPr>
            <a:spLocks noChangeShapeType="1"/>
          </p:cNvSpPr>
          <p:nvPr/>
        </p:nvSpPr>
        <p:spPr bwMode="auto">
          <a:xfrm>
            <a:off x="1752600" y="1600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79" name="Line 7"/>
          <p:cNvSpPr>
            <a:spLocks noChangeShapeType="1"/>
          </p:cNvSpPr>
          <p:nvPr/>
        </p:nvSpPr>
        <p:spPr bwMode="auto">
          <a:xfrm>
            <a:off x="2057400" y="2286000"/>
            <a:ext cx="0" cy="1371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0" name="Line 8"/>
          <p:cNvSpPr>
            <a:spLocks noChangeShapeType="1"/>
          </p:cNvSpPr>
          <p:nvPr/>
        </p:nvSpPr>
        <p:spPr bwMode="auto">
          <a:xfrm>
            <a:off x="2057400" y="1752600"/>
            <a:ext cx="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1" name="Line 9"/>
          <p:cNvSpPr>
            <a:spLocks noChangeShapeType="1"/>
          </p:cNvSpPr>
          <p:nvPr/>
        </p:nvSpPr>
        <p:spPr bwMode="auto">
          <a:xfrm>
            <a:off x="2286000" y="2362200"/>
            <a:ext cx="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2" name="Line 10"/>
          <p:cNvSpPr>
            <a:spLocks noChangeShapeType="1"/>
          </p:cNvSpPr>
          <p:nvPr/>
        </p:nvSpPr>
        <p:spPr bwMode="auto">
          <a:xfrm>
            <a:off x="2362200" y="563880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483" name="Line 11"/>
          <p:cNvSpPr>
            <a:spLocks noChangeShapeType="1"/>
          </p:cNvSpPr>
          <p:nvPr/>
        </p:nvSpPr>
        <p:spPr bwMode="auto">
          <a:xfrm>
            <a:off x="2667000" y="6172200"/>
            <a:ext cx="0" cy="533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Editing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7638"/>
            <a:ext cx="7696200" cy="4297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u="sng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Relationship </a:t>
            </a: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Edits - Ratio Edits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Verify numeric data by computing ratios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Several types of ratio edits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Value to quantity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Quantity to shipping weight or value to shipping weight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First quantity to second quantity for shipments requiring two quantities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3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Editing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696200" cy="3962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u="sng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Relationship </a:t>
            </a: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Edits - Range Edits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cs typeface="Times New Roman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Ratio edits alone cannot identify all errors,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range edits are used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to validate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[min,max] 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Shipping weight exceeds what the mode of transportation can carry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Example: 1,400,000 kg shipped via air is impossible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86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Editing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6962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Relationship Edits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Examples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Unit price example – Fireworks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160 kg of fireworks valued at $40,000 </a:t>
            </a:r>
          </a:p>
          <a:p>
            <a:pPr lvl="2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Unit price= $250/kg</a:t>
            </a:r>
            <a:endParaRPr lang="en-US" dirty="0" smtClean="0">
              <a:solidFill>
                <a:schemeClr val="tx2">
                  <a:lumMod val="75000"/>
                </a:schemeClr>
              </a:solidFill>
              <a:cs typeface="Times New Roman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Acceptable range for ratio in our edit [$2.20/kg,$220.45/kg]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cs typeface="Times New Roman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This shipment fails the edit. </a:t>
            </a:r>
          </a:p>
          <a:p>
            <a:pPr lvl="1" eaLnBrk="1" hangingPunct="1"/>
            <a:endParaRPr lang="en-US" dirty="0" smtClean="0">
              <a:solidFill>
                <a:schemeClr val="tx2">
                  <a:lumMod val="75000"/>
                </a:schemeClr>
              </a:solidFill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88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charset="0"/>
              </a:rPr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Relationship Edits Other Examples</a:t>
            </a:r>
            <a:r>
              <a:rPr lang="en-US" sz="3600" u="sng" dirty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:</a:t>
            </a:r>
          </a:p>
          <a:p>
            <a:pPr lvl="1">
              <a:buFontTx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Commodity Specific Range Edits.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buFontTx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Focus on each individual commodity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3">
              <a:buFontTx/>
              <a:buChar char="–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Example:  20 kg of diamonds unlikely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Country of origin.</a:t>
            </a:r>
          </a:p>
          <a:p>
            <a:pPr lvl="2">
              <a:buFont typeface="Arial" pitchFamily="34" charset="0"/>
              <a:buChar char="–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Improbable Country Example: Bananas from Greenland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charset="0"/>
              </a:rPr>
              <a:t>Editing</a:t>
            </a:r>
            <a:endParaRPr lang="en-US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6962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Commodity Specific Parameters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2.5 million parameters</a:t>
            </a:r>
          </a:p>
          <a:p>
            <a:pPr lvl="2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17,000+ Import commodity codes</a:t>
            </a:r>
          </a:p>
          <a:p>
            <a:pPr lvl="2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8,000+ Export commodity codes</a:t>
            </a:r>
          </a:p>
          <a:p>
            <a:pPr lvl="2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≈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100 edit parameters per commodity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Parameters are flexible to change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50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</a:rPr>
              <a:t>Methods of Error Resolution.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Imputation.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Automated program to determine eligibility for imputation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Does not impute records of high impact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Analyst review.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514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Resolution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</a:rPr>
              <a:t>Imputation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Substitution or replacement of some value for a data point based on auxiliary information.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Edit will typically impute the quantity or shipping weight.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 Resolution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Imputation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Fireworks example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160 kg of fireworks valued at $40,000 </a:t>
            </a:r>
          </a:p>
          <a:p>
            <a:pPr lvl="2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Unit price= $250/kg</a:t>
            </a:r>
            <a:endParaRPr lang="en-US" dirty="0" smtClean="0">
              <a:solidFill>
                <a:schemeClr val="tx2">
                  <a:lumMod val="75000"/>
                </a:schemeClr>
              </a:solidFill>
              <a:cs typeface="Times New Roman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Acceptable range for ratio in our edit [$2.20/kg,$220.45/kg]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cs typeface="Times New Roman" charset="0"/>
            </a:endParaRP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Impute quantity to 1052.63kg based on factor</a:t>
            </a:r>
          </a:p>
          <a:p>
            <a:pPr lvl="2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Unit price= $38.11/kg</a:t>
            </a:r>
          </a:p>
          <a:p>
            <a:pPr lvl="2">
              <a:lnSpc>
                <a:spcPct val="90000"/>
              </a:lnSpc>
              <a:buFont typeface="Courier New" pitchFamily="49" charset="0"/>
              <a:buChar char="o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13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 Resolution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01000" cy="3962400"/>
          </a:xfrm>
        </p:spPr>
        <p:txBody>
          <a:bodyPr/>
          <a:lstStyle/>
          <a:p>
            <a:pPr eaLnBrk="1" hangingPunct="1"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Analyst review</a:t>
            </a:r>
          </a:p>
          <a:p>
            <a:pPr eaLnBrk="1" hangingPunct="1">
              <a:buFontTx/>
              <a:buChar char="•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Contact the filer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Confirm correct classification, values, shipping weight, quantities and others fields.</a:t>
            </a:r>
          </a:p>
          <a:p>
            <a:pPr eaLnBrk="1" hangingPunct="1">
              <a:buFontTx/>
              <a:buChar char="•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Bypass the edits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82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 Resolution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3600" u="sng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Analyst Review</a:t>
            </a:r>
            <a:endParaRPr lang="en-US" sz="3600" u="sng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Aggregate data by commodity to determine if total values and quantities are reasonable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Compare measures to previous months – look for missing or misreported data and identify processing problems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/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62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difference?</a:t>
            </a:r>
          </a:p>
        </p:txBody>
      </p:sp>
      <p:sp>
        <p:nvSpPr>
          <p:cNvPr id="49050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6962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FFCC00"/>
              </a:buClr>
              <a:buFont typeface="Monotype Sorts" pitchFamily="2" charset="2"/>
              <a:buNone/>
            </a:pPr>
            <a:r>
              <a:rPr lang="en-US" sz="2400" dirty="0" smtClean="0"/>
              <a:t>Export codes (Schedule B) are maintained by the U.S. Census Bureau. </a:t>
            </a:r>
          </a:p>
          <a:p>
            <a:pPr eaLnBrk="1" hangingPunct="1">
              <a:spcBef>
                <a:spcPct val="50000"/>
              </a:spcBef>
              <a:buClr>
                <a:srgbClr val="FFCC00"/>
              </a:buClr>
              <a:buFont typeface="Monotype Sorts" pitchFamily="2" charset="2"/>
              <a:buNone/>
            </a:pPr>
            <a:r>
              <a:rPr lang="en-US" sz="2400" dirty="0" smtClean="0"/>
              <a:t>Import codes are administered by the U.S. International Trade Commission (USITC). </a:t>
            </a:r>
          </a:p>
          <a:p>
            <a:pPr eaLnBrk="1" hangingPunct="1">
              <a:spcBef>
                <a:spcPct val="50000"/>
              </a:spcBef>
              <a:buClr>
                <a:srgbClr val="FFCC00"/>
              </a:buClr>
              <a:buFont typeface="Monotype Sorts" pitchFamily="2" charset="2"/>
              <a:buNone/>
            </a:pPr>
            <a:r>
              <a:rPr lang="en-US" sz="2400" dirty="0" smtClean="0"/>
              <a:t>Import Codes CAN be used to classify Exports, but Exports codes CAN NOT be used to classify goods for import (Imports has a lot more detail!!)</a:t>
            </a:r>
          </a:p>
          <a:p>
            <a:pPr eaLnBrk="1" hangingPunct="1">
              <a:spcBef>
                <a:spcPct val="50000"/>
              </a:spcBef>
              <a:buClr>
                <a:srgbClr val="99CCFF"/>
              </a:buClr>
              <a:buFont typeface="Monotype Sorts" pitchFamily="2" charset="2"/>
              <a:buNone/>
            </a:pPr>
            <a:endParaRPr lang="en-US" sz="2000" dirty="0" smtClean="0"/>
          </a:p>
        </p:txBody>
      </p:sp>
      <p:sp>
        <p:nvSpPr>
          <p:cNvPr id="4904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D388C-CA95-4ED5-A574-AA8BB65C36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31576"/>
            <a:ext cx="7772400" cy="36934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Any questions before I move on to the ACE portal?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39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1C5696"/>
              </a:buClr>
              <a:buFont typeface="Arial"/>
              <a:buChar char="•"/>
            </a:pPr>
            <a:r>
              <a:rPr lang="en-US" dirty="0"/>
              <a:t>Automated Commercial Environment (ACE) is a U.S. Trade processing system designed to consolidate and automate border processing while facilitating legitimate </a:t>
            </a:r>
            <a:r>
              <a:rPr lang="en-US" dirty="0" smtClean="0"/>
              <a:t>trade.</a:t>
            </a:r>
          </a:p>
          <a:p>
            <a:r>
              <a:rPr lang="en-US" sz="2800" dirty="0" smtClean="0"/>
              <a:t>What is the ACE portal?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ACE Portal is an interactive online tool that provides a user friendly gateway to access Customs information via the web.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ACE Portal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3600" u="sng" dirty="0" smtClean="0"/>
              <a:t>Differences in the data. </a:t>
            </a:r>
          </a:p>
          <a:p>
            <a:pPr eaLnBrk="1" hangingPunct="1"/>
            <a:r>
              <a:rPr lang="en-US" dirty="0" smtClean="0"/>
              <a:t>Data users see different data when comparing Census  published data vs. ACE portal data.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ACE will not see Census Bureau specific data. </a:t>
            </a:r>
          </a:p>
          <a:p>
            <a:pPr lvl="1">
              <a:buFont typeface="Courier New" pitchFamily="49" charset="0"/>
              <a:buChar char="o"/>
            </a:pPr>
            <a:endParaRPr lang="en-US" dirty="0" smtClean="0"/>
          </a:p>
          <a:p>
            <a:pPr lvl="2"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66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ACE Portal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77200" cy="3962400"/>
          </a:xfrm>
        </p:spPr>
        <p:txBody>
          <a:bodyPr/>
          <a:lstStyle/>
          <a:p>
            <a:pPr eaLnBrk="1" hangingPunct="1">
              <a:buNone/>
            </a:pPr>
            <a:r>
              <a:rPr lang="en-US" sz="3600" u="sng" dirty="0" smtClean="0"/>
              <a:t>Differences in the data</a:t>
            </a:r>
          </a:p>
          <a:p>
            <a:r>
              <a:rPr lang="en-US" sz="2800" dirty="0" smtClean="0"/>
              <a:t>Editing and imputing data occur after the data are extracted from the source.</a:t>
            </a:r>
          </a:p>
          <a:p>
            <a:r>
              <a:rPr lang="en-US" sz="2800" dirty="0" smtClean="0"/>
              <a:t>ACE is not bidirectional. </a:t>
            </a:r>
          </a:p>
          <a:p>
            <a:r>
              <a:rPr lang="en-US" sz="2800" dirty="0" smtClean="0"/>
              <a:t>Non-statistical data are not published in Census data.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02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ACE Portal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u="sng" dirty="0" smtClean="0"/>
              <a:t>Differences in the data. </a:t>
            </a:r>
          </a:p>
          <a:p>
            <a:pPr eaLnBrk="1" hangingPunct="1"/>
            <a:r>
              <a:rPr lang="en-US" dirty="0" smtClean="0"/>
              <a:t>Census published data categorizes data by Entry Types: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dirty="0" smtClean="0"/>
              <a:t>General Imports.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dirty="0" smtClean="0"/>
              <a:t>Imports for Consumption	.	</a:t>
            </a:r>
          </a:p>
          <a:p>
            <a:pPr eaLnBrk="1" hangingPunct="1"/>
            <a:r>
              <a:rPr lang="en-US" dirty="0" smtClean="0"/>
              <a:t>The ACE Portal will contain all entry types.</a:t>
            </a:r>
            <a:endParaRPr lang="en-US" sz="3600" dirty="0" smtClean="0"/>
          </a:p>
          <a:p>
            <a:pPr lvl="2" eaLnBrk="1" hangingPunct="1">
              <a:buFont typeface="Courier New" pitchFamily="49" charset="0"/>
              <a:buChar char="o"/>
            </a:pPr>
            <a:r>
              <a:rPr lang="en-US" dirty="0" smtClean="0"/>
              <a:t>Double counting trade into and out of warehouses and Foreign Trade Zones.</a:t>
            </a:r>
          </a:p>
          <a:p>
            <a:pPr lvl="2"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97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ACE Portal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u="sng" dirty="0" smtClean="0"/>
              <a:t>Differences in the data. 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Time periods</a:t>
            </a:r>
            <a:endParaRPr lang="en-US" dirty="0" smtClean="0"/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3200" dirty="0" smtClean="0"/>
              <a:t>Census Published data classifies  data by Statistical month.</a:t>
            </a:r>
          </a:p>
          <a:p>
            <a:pPr lvl="2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/>
              <a:t>Carryover data are processed in current month then correctly allocated in yearly revisions.</a:t>
            </a:r>
          </a:p>
          <a:p>
            <a:pPr lvl="2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/>
              <a:t> Future month-held until the appropriate processing month.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3200" dirty="0" smtClean="0"/>
              <a:t>ACE classifies by date.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94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Data Processing and Editing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696200" cy="40386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Questions!</a:t>
            </a:r>
          </a:p>
          <a:p>
            <a:pPr algn="ctr" eaLnBrk="1" hangingPunct="1"/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/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/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/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Andrew.chang@census.gov</a:t>
            </a:r>
            <a:endParaRPr lang="en-US" sz="28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(301)763-1022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96</a:t>
            </a:fld>
            <a:endParaRPr lang="en-US" dirty="0"/>
          </a:p>
        </p:txBody>
      </p:sp>
      <p:pic>
        <p:nvPicPr>
          <p:cNvPr id="29701" name="Picture 4" descr="q'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7925" y="2828925"/>
            <a:ext cx="151606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249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2" name="Picture 2" descr="http://www.eis.noaa.gov/satellite_data_products/images/seal_DO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038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83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3684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769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Lucida Sans" pitchFamily="34" charset="0"/>
              </a:rPr>
              <a:t>The </a:t>
            </a:r>
          </a:p>
          <a:p>
            <a:pPr algn="ctr"/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Lucida Sans" pitchFamily="34" charset="0"/>
              </a:rPr>
              <a:t>United States – Canada Data Exchange</a:t>
            </a:r>
          </a:p>
          <a:p>
            <a:endParaRPr lang="en-US" sz="5000" b="1" dirty="0">
              <a:solidFill>
                <a:srgbClr val="00FFFF"/>
              </a:solidFill>
              <a:latin typeface="Lucida Sans" pitchFamily="34" charset="0"/>
            </a:endParaRPr>
          </a:p>
          <a:p>
            <a:endParaRPr lang="en-US" sz="2000" b="1" dirty="0">
              <a:solidFill>
                <a:srgbClr val="FFFF99"/>
              </a:solidFill>
              <a:latin typeface="Lucida Sans" pitchFamily="34" charset="0"/>
            </a:endParaRPr>
          </a:p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Eboné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Norman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Process Coordination Staff 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U.S. Census Bureau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June 26, 2012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Lucida Sans" pitchFamily="34" charset="0"/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Lucida Sans" pitchFamily="34" charset="0"/>
            </a:endParaRPr>
          </a:p>
          <a:p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Ebone.D.Norman@census.gov</a:t>
            </a:r>
            <a:endParaRPr lang="en-US" sz="2000" b="1" u="sng" dirty="0">
              <a:solidFill>
                <a:schemeClr val="accent1">
                  <a:lumMod val="50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583685" name="Picture 6" descr="us-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762000"/>
            <a:ext cx="8382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686" name="Picture 7" descr="canadian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7620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153400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What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is the United States – Canada Data Exchange?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7924800" cy="2133600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</a:rPr>
              <a:t>Agreement between the governments of the United States and Canada 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</a:rPr>
              <a:t>based on a 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sz="30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Memorandum of Understanding</a:t>
            </a:r>
            <a:r>
              <a:rPr lang="en-US" sz="3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(MOU)</a:t>
            </a:r>
          </a:p>
          <a:p>
            <a:pPr lvl="1" eaLnBrk="1" hangingPunct="1">
              <a:buFontTx/>
              <a:buChar char="•"/>
              <a:defRPr/>
            </a:pPr>
            <a:endParaRPr lang="en-US" sz="3000" b="1" i="1" dirty="0" smtClean="0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buFontTx/>
              <a:buChar char="•"/>
              <a:defRPr/>
            </a:pPr>
            <a:endParaRPr lang="en-US" b="1" dirty="0" smtClean="0"/>
          </a:p>
          <a:p>
            <a:pPr lvl="1" eaLnBrk="1" hangingPunct="1">
              <a:buFontTx/>
              <a:buChar char="•"/>
              <a:defRPr/>
            </a:pPr>
            <a:endParaRPr lang="en-US" b="1" dirty="0" smtClean="0"/>
          </a:p>
        </p:txBody>
      </p:sp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09084-0795-4CF0-80F7-A0D96584B9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mtClean="0"/>
          </a:p>
        </p:txBody>
      </p:sp>
      <p:pic>
        <p:nvPicPr>
          <p:cNvPr id="1030" name="Picture 5" descr="us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12192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canadian_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0"/>
            <a:ext cx="14478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63" name="Picture 3" descr="C:\Documents and Settings\norma306\My Documents\My Pictures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72000"/>
            <a:ext cx="1609725" cy="1030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0238" y="304800"/>
            <a:ext cx="4746625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Who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is Involved?</a:t>
            </a:r>
          </a:p>
        </p:txBody>
      </p:sp>
      <p:sp>
        <p:nvSpPr>
          <p:cNvPr id="58470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6962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UNITED STATES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U.S. Census Bureau (Census)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U.S. Customs &amp; Border Protection (CBP)</a:t>
            </a:r>
          </a:p>
          <a:p>
            <a:pPr eaLnBrk="1" hangingPunct="1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CANADA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Statistics Canada (STC)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• Canada Border Services Agency (CBSA)</a:t>
            </a:r>
          </a:p>
        </p:txBody>
      </p:sp>
      <p:sp>
        <p:nvSpPr>
          <p:cNvPr id="58470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084D-677B-471F-AC3C-DBC2919B37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mtClean="0"/>
          </a:p>
        </p:txBody>
      </p:sp>
      <p:pic>
        <p:nvPicPr>
          <p:cNvPr id="584709" name="Picture 4" descr="canadian_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05200"/>
            <a:ext cx="762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10" name="Picture 5" descr="us-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447800"/>
            <a:ext cx="685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</p:sld>
</file>

<file path=ppt/theme/theme1.xml><?xml version="1.0" encoding="utf-8"?>
<a:theme xmlns:a="http://schemas.openxmlformats.org/drawingml/2006/main" name="14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1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2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4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5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6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7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8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9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20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6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2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3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4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5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6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7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8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Plain_Blue_Template_Economic_Statistics_04_07_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Plain_Blue_Template_Economic_Statistics_04_07_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2_Plain_Blue_Template_Economic_Statistics_04_07_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6_Plain_Blue_Template_Economic_Statistics_04_07_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BEA Template_v4a">
  <a:themeElements>
    <a:clrScheme name="BEA Template_v4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A Template_v4a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267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267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A Template_v4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 Template_v4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 Template_v4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 Template_v4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 Template_v4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 Template_v4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 Template_v4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 Template_v4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 Template_v4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 Template_v4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 Template_v4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 Template_v4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Plain_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ppt285.tmp</Template>
  <TotalTime>2144</TotalTime>
  <Words>7967</Words>
  <Application>Microsoft Office PowerPoint</Application>
  <PresentationFormat>On-screen Show (4:3)</PresentationFormat>
  <Paragraphs>2165</Paragraphs>
  <Slides>242</Slides>
  <Notes>195</Notes>
  <HiddenSlides>0</HiddenSlides>
  <MMClips>0</MMClips>
  <ScaleCrop>false</ScaleCrop>
  <HeadingPairs>
    <vt:vector size="4" baseType="variant">
      <vt:variant>
        <vt:lpstr>Theme</vt:lpstr>
      </vt:variant>
      <vt:variant>
        <vt:i4>33</vt:i4>
      </vt:variant>
      <vt:variant>
        <vt:lpstr>Slide Titles</vt:lpstr>
      </vt:variant>
      <vt:variant>
        <vt:i4>242</vt:i4>
      </vt:variant>
    </vt:vector>
  </HeadingPairs>
  <TitlesOfParts>
    <vt:vector size="275" baseType="lpstr">
      <vt:lpstr>145_Default Design</vt:lpstr>
      <vt:lpstr>167_Default Design</vt:lpstr>
      <vt:lpstr>169_Default Design</vt:lpstr>
      <vt:lpstr>2_Plain_Blue_template</vt:lpstr>
      <vt:lpstr>5_Plain_Blue_template</vt:lpstr>
      <vt:lpstr>6_Plain_Blue_template</vt:lpstr>
      <vt:lpstr>7_Plain_Blue_template</vt:lpstr>
      <vt:lpstr>8_Plain_Blue_template</vt:lpstr>
      <vt:lpstr>9_Plain_Blue_template</vt:lpstr>
      <vt:lpstr>10_Plain_Blue_template</vt:lpstr>
      <vt:lpstr>11_Plain_Blue_template</vt:lpstr>
      <vt:lpstr>12_Plain_Blue_template</vt:lpstr>
      <vt:lpstr>14_Plain_Blue_template</vt:lpstr>
      <vt:lpstr>15_Plain_Blue_template</vt:lpstr>
      <vt:lpstr>16_Plain_Blue_template</vt:lpstr>
      <vt:lpstr>17_Plain_Blue_template</vt:lpstr>
      <vt:lpstr>18_Plain_Blue_template</vt:lpstr>
      <vt:lpstr>19_Plain_Blue_template</vt:lpstr>
      <vt:lpstr>20_Plain_Blue_template</vt:lpstr>
      <vt:lpstr>21_Plain_Blue_template</vt:lpstr>
      <vt:lpstr>22_Plain_Blue_template</vt:lpstr>
      <vt:lpstr>23_Plain_Blue_template</vt:lpstr>
      <vt:lpstr>24_Plain_Blue_template</vt:lpstr>
      <vt:lpstr>25_Plain_Blue_template</vt:lpstr>
      <vt:lpstr>26_Plain_Blue_template</vt:lpstr>
      <vt:lpstr>27_Plain_Blue_template</vt:lpstr>
      <vt:lpstr>28_Plain_Blue_template</vt:lpstr>
      <vt:lpstr>Plain_Blue_template</vt:lpstr>
      <vt:lpstr>Plain_Blue_Template_Economic_Statistics_04_07_11</vt:lpstr>
      <vt:lpstr>1_Plain_Blue_Template_Economic_Statistics_04_07_11</vt:lpstr>
      <vt:lpstr>2_Plain_Blue_Template_Economic_Statistics_04_07_11</vt:lpstr>
      <vt:lpstr>6_Plain_Blue_Template_Economic_Statistics_04_07_11</vt:lpstr>
      <vt:lpstr>BEA Template_v4a</vt:lpstr>
      <vt:lpstr> U.S. Census Bureau Foreign Trade Division                 </vt:lpstr>
      <vt:lpstr>U.S. Census Bureau</vt:lpstr>
      <vt:lpstr>U.S. Census Bureau</vt:lpstr>
      <vt:lpstr>What do the statistics measure? </vt:lpstr>
      <vt:lpstr>What’s not Covered in Statistics? </vt:lpstr>
      <vt:lpstr>The Harmonized System (HS)</vt:lpstr>
      <vt:lpstr>The HS System</vt:lpstr>
      <vt:lpstr>The HS System</vt:lpstr>
      <vt:lpstr>What is the difference?</vt:lpstr>
      <vt:lpstr>Changes to the HTSUSA &amp; Schedule B</vt:lpstr>
      <vt:lpstr>Related vs. Non-related</vt:lpstr>
      <vt:lpstr>PowerPoint Presentation</vt:lpstr>
      <vt:lpstr>Valuation</vt:lpstr>
      <vt:lpstr>Leases</vt:lpstr>
      <vt:lpstr>Repairs – Exports </vt:lpstr>
      <vt:lpstr>PowerPoint Presentation</vt:lpstr>
      <vt:lpstr>Topics</vt:lpstr>
      <vt:lpstr>Valuation</vt:lpstr>
      <vt:lpstr>Valuation (cont.)</vt:lpstr>
      <vt:lpstr>Valuation (cont.)</vt:lpstr>
      <vt:lpstr>Valuation (cont.)</vt:lpstr>
      <vt:lpstr>Valuation (cont.)</vt:lpstr>
      <vt:lpstr>Country Sub-Codes (CSC)</vt:lpstr>
      <vt:lpstr>Special Provisions</vt:lpstr>
      <vt:lpstr>Special Provisions (cont.)</vt:lpstr>
      <vt:lpstr>Special Provisions (cont.)</vt:lpstr>
      <vt:lpstr>Special Provisions (cont.)  Dual Reporting of Codes</vt:lpstr>
      <vt:lpstr>Special Provisions (cont.)  Dual Reporting of Codes</vt:lpstr>
      <vt:lpstr>Special Provisions (cont.)</vt:lpstr>
      <vt:lpstr>PowerPoint Presentation</vt:lpstr>
      <vt:lpstr>PowerPoint Presentation</vt:lpstr>
      <vt:lpstr>Special Provisions (cont.)  Dual Reporting of Codes</vt:lpstr>
      <vt:lpstr>Rate Provision (RP) codes</vt:lpstr>
      <vt:lpstr>Rate Provisions (cont.)</vt:lpstr>
      <vt:lpstr>Repairs – Imports</vt:lpstr>
      <vt:lpstr>Internet References</vt:lpstr>
      <vt:lpstr>Internet References (cont.)</vt:lpstr>
      <vt:lpstr>Internet References (cont.)</vt:lpstr>
      <vt:lpstr>PowerPoint Presentation</vt:lpstr>
      <vt:lpstr>U.S. Census Bureau</vt:lpstr>
      <vt:lpstr>Topics</vt:lpstr>
      <vt:lpstr>Coverage</vt:lpstr>
      <vt:lpstr>Coverage  (cont.)</vt:lpstr>
      <vt:lpstr>Bonded Warehouses</vt:lpstr>
      <vt:lpstr>Foreign Trade Zones</vt:lpstr>
      <vt:lpstr>Foreign Trade Zones (FTZs)</vt:lpstr>
      <vt:lpstr>Foreign Trade Zones (FTZs) (cont.)</vt:lpstr>
      <vt:lpstr>Sources of Import Data</vt:lpstr>
      <vt:lpstr>Sources of Import Data (cont.)</vt:lpstr>
      <vt:lpstr>Sources of Import Data (cont.)</vt:lpstr>
      <vt:lpstr>Import Data Categories</vt:lpstr>
      <vt:lpstr>Import Data Categories (cont.)</vt:lpstr>
      <vt:lpstr>Import Data Categories (cont.)</vt:lpstr>
      <vt:lpstr>Import Data Categories (cont.)</vt:lpstr>
      <vt:lpstr>Sources of Export Data</vt:lpstr>
      <vt:lpstr>Sources of Export Data (cont.)</vt:lpstr>
      <vt:lpstr>Sources of Export Data (cont.)</vt:lpstr>
      <vt:lpstr>Export Data Categories</vt:lpstr>
      <vt:lpstr>Export Data Categories (cont.)</vt:lpstr>
      <vt:lpstr>Export Data Categories (cont.)</vt:lpstr>
      <vt:lpstr>Export Data Categories (cont.)</vt:lpstr>
      <vt:lpstr>Kimberley Process (KP) </vt:lpstr>
      <vt:lpstr>Kimberley Process (KP) (cont.)</vt:lpstr>
      <vt:lpstr>Kimberley Process (KP) (cont.)</vt:lpstr>
      <vt:lpstr>Kimberley Process (KP) (cont.)</vt:lpstr>
      <vt:lpstr>Kimberley Process (KP) (cont.)</vt:lpstr>
      <vt:lpstr>Working Group on Statistics</vt:lpstr>
      <vt:lpstr>Kimberley Process (KP) (cont.)</vt:lpstr>
      <vt:lpstr>Data Collection Coordination Branch</vt:lpstr>
      <vt:lpstr>Processing and Editing;  ACE portal</vt:lpstr>
      <vt:lpstr>Topics</vt:lpstr>
      <vt:lpstr>Processing</vt:lpstr>
      <vt:lpstr>Processing</vt:lpstr>
      <vt:lpstr>Processing</vt:lpstr>
      <vt:lpstr>Processing</vt:lpstr>
      <vt:lpstr>Processing</vt:lpstr>
      <vt:lpstr>Editing </vt:lpstr>
      <vt:lpstr>Editing </vt:lpstr>
      <vt:lpstr>Editing</vt:lpstr>
      <vt:lpstr>Editing</vt:lpstr>
      <vt:lpstr>Editing</vt:lpstr>
      <vt:lpstr>Editing</vt:lpstr>
      <vt:lpstr>Editing</vt:lpstr>
      <vt:lpstr>Editing</vt:lpstr>
      <vt:lpstr>Error Resolution</vt:lpstr>
      <vt:lpstr>Error Resolution</vt:lpstr>
      <vt:lpstr>Error Resolution</vt:lpstr>
      <vt:lpstr>Error Resolution</vt:lpstr>
      <vt:lpstr>Error Resolution</vt:lpstr>
      <vt:lpstr>Any questions before I move on to the ACE portal?</vt:lpstr>
      <vt:lpstr>ACE Portal</vt:lpstr>
      <vt:lpstr>ACE Portal</vt:lpstr>
      <vt:lpstr>ACE Portal</vt:lpstr>
      <vt:lpstr>ACE Portal</vt:lpstr>
      <vt:lpstr>ACE Portal</vt:lpstr>
      <vt:lpstr>Data Processing and Editing</vt:lpstr>
      <vt:lpstr>PowerPoint Presentation</vt:lpstr>
      <vt:lpstr>What is the United States – Canada Data Exchange?</vt:lpstr>
      <vt:lpstr>Who is Involved?</vt:lpstr>
      <vt:lpstr>How Does It Work?</vt:lpstr>
      <vt:lpstr>Why Was It Created?</vt:lpstr>
      <vt:lpstr>U.S. and Canada Major Trading Partners </vt:lpstr>
      <vt:lpstr>What Are Some Differences in the Data Exchange?</vt:lpstr>
      <vt:lpstr>How Do We Receive Canadian Import Data?</vt:lpstr>
      <vt:lpstr>What Kind of Adjustments?</vt:lpstr>
      <vt:lpstr>Freight Charges</vt:lpstr>
      <vt:lpstr>Currency Conversion</vt:lpstr>
      <vt:lpstr>Exports of Foreign Goods  to Canada</vt:lpstr>
      <vt:lpstr>Exports of U.S. Goods to Canada from Third Party Countries</vt:lpstr>
      <vt:lpstr>Revisions</vt:lpstr>
      <vt:lpstr>Estimates for Late Arrivals </vt:lpstr>
      <vt:lpstr>     Corrections from STC</vt:lpstr>
      <vt:lpstr>Corrections Made By Census</vt:lpstr>
      <vt:lpstr>???  Questions   ???</vt:lpstr>
      <vt:lpstr>Partner Country </vt:lpstr>
      <vt:lpstr>Topics</vt:lpstr>
      <vt:lpstr>Partner Country</vt:lpstr>
      <vt:lpstr>Partner Country</vt:lpstr>
      <vt:lpstr>Imports from Country A</vt:lpstr>
      <vt:lpstr>Imports from Country A</vt:lpstr>
      <vt:lpstr>Example -Imports from Canada</vt:lpstr>
      <vt:lpstr>Trade Statistics Do NOT Follow the Money </vt:lpstr>
      <vt:lpstr>Special Cases</vt:lpstr>
      <vt:lpstr>Transiting Goods</vt:lpstr>
      <vt:lpstr>Bilateral Statistics</vt:lpstr>
      <vt:lpstr>Major Sources of Discrepancy</vt:lpstr>
      <vt:lpstr>Major Sources of Discrepancy</vt:lpstr>
      <vt:lpstr>System of Trade</vt:lpstr>
      <vt:lpstr>Definition of Country</vt:lpstr>
      <vt:lpstr>Coverage Differences</vt:lpstr>
      <vt:lpstr>Valuation Differences</vt:lpstr>
      <vt:lpstr>Transshipments</vt:lpstr>
      <vt:lpstr>Low Value Shipments</vt:lpstr>
      <vt:lpstr>Chapter 98/99</vt:lpstr>
      <vt:lpstr>Trade Data Reconciliations</vt:lpstr>
      <vt:lpstr>Trade Data Reconciliations</vt:lpstr>
      <vt:lpstr>2006 U.S.-China Analysis In Million U.S. Dollars</vt:lpstr>
      <vt:lpstr>2006 U.S.-China Analysis In Million U.S. Dollars</vt:lpstr>
      <vt:lpstr>Contact Info</vt:lpstr>
      <vt:lpstr>PowerPoint Presentation</vt:lpstr>
      <vt:lpstr>Objectives</vt:lpstr>
      <vt:lpstr>What is a Port Code? </vt:lpstr>
      <vt:lpstr>Port Data  Definition</vt:lpstr>
      <vt:lpstr>Port Data  Definition,  Continued</vt:lpstr>
      <vt:lpstr>Port Data  Definition, Continued</vt:lpstr>
      <vt:lpstr>Port Data Definition, Continued</vt:lpstr>
      <vt:lpstr>Method of Transportation (MOT) types</vt:lpstr>
      <vt:lpstr>Method of Transportation  (MOT) </vt:lpstr>
      <vt:lpstr> Port and Method of Transportation (MOT) edits</vt:lpstr>
      <vt:lpstr>Data Quality and Other Issues </vt:lpstr>
      <vt:lpstr>Data Quality and Other Issues, Continued </vt:lpstr>
      <vt:lpstr>Questions?</vt:lpstr>
      <vt:lpstr>U.S. Census Bureau Foreign Trade Division</vt:lpstr>
      <vt:lpstr>Topics Covered</vt:lpstr>
      <vt:lpstr>Uses of Foreign Trade Statistics</vt:lpstr>
      <vt:lpstr>Government Uses</vt:lpstr>
      <vt:lpstr>Government Uses (cont.)</vt:lpstr>
      <vt:lpstr>Non-Government Uses </vt:lpstr>
      <vt:lpstr>Importance of Data Quality</vt:lpstr>
      <vt:lpstr>Topics Covered</vt:lpstr>
      <vt:lpstr>Quality Issues</vt:lpstr>
      <vt:lpstr>Reporting Errors</vt:lpstr>
      <vt:lpstr>Reporting Errors</vt:lpstr>
      <vt:lpstr>Reporting Errors</vt:lpstr>
      <vt:lpstr>Reporting Errors</vt:lpstr>
      <vt:lpstr>Quality Issues</vt:lpstr>
      <vt:lpstr>Documentation</vt:lpstr>
      <vt:lpstr>Documentation</vt:lpstr>
      <vt:lpstr>Documentation</vt:lpstr>
      <vt:lpstr>Quality Issues</vt:lpstr>
      <vt:lpstr>What do we mean by “Low Value”?</vt:lpstr>
      <vt:lpstr>Quality Issues</vt:lpstr>
      <vt:lpstr>Carryover</vt:lpstr>
      <vt:lpstr>Topics Covered</vt:lpstr>
      <vt:lpstr>Revisions</vt:lpstr>
      <vt:lpstr>Revisions</vt:lpstr>
      <vt:lpstr>Low Value Estimation</vt:lpstr>
      <vt:lpstr>Automated Reporting</vt:lpstr>
      <vt:lpstr>Benefits of Automated Reporting</vt:lpstr>
      <vt:lpstr>Benefits of Automated Reporting</vt:lpstr>
      <vt:lpstr>Conclusion</vt:lpstr>
      <vt:lpstr>Questions ?</vt:lpstr>
      <vt:lpstr>U.S. International Trade in Goods</vt:lpstr>
      <vt:lpstr>Agenda</vt:lpstr>
      <vt:lpstr>Goods on a Balance of Payments (BOP) Basis</vt:lpstr>
      <vt:lpstr>BOP Adjustments to Exports and Imports</vt:lpstr>
      <vt:lpstr>Net BOP Adjustments</vt:lpstr>
      <vt:lpstr>Goods Procured in Ports (Exports and Imports)</vt:lpstr>
      <vt:lpstr>Exports Under U.S. Military Agency Sales Contracts</vt:lpstr>
      <vt:lpstr>Imports by U.S. Military Agencies</vt:lpstr>
      <vt:lpstr>Repair of Equipment (Exports and Imports)</vt:lpstr>
      <vt:lpstr>Software Revaluation (Exports and Imports)</vt:lpstr>
      <vt:lpstr>Private Gift Parcel Remittances (Exports)</vt:lpstr>
      <vt:lpstr>Inland Freight in Canada &amp; Mexico (Imports)</vt:lpstr>
      <vt:lpstr>Other BOP Adjustments</vt:lpstr>
      <vt:lpstr>BOP Adjustments to Exports</vt:lpstr>
      <vt:lpstr>BOP Adjustments to Imports</vt:lpstr>
      <vt:lpstr>BOP Adjustments under Consideration</vt:lpstr>
      <vt:lpstr>BOP Adjustments under Consideration</vt:lpstr>
      <vt:lpstr>U.S. Census Bureau Foreign Trade Division</vt:lpstr>
      <vt:lpstr>PowerPoint Presentation</vt:lpstr>
      <vt:lpstr>PowerPoint Presentation</vt:lpstr>
      <vt:lpstr>PowerPoint Presentation</vt:lpstr>
      <vt:lpstr>Profile of U.S. Importing and Exporting Companies 2009 - 2010</vt:lpstr>
      <vt:lpstr>PowerPoint Presentation</vt:lpstr>
      <vt:lpstr>PowerPoint Presentation</vt:lpstr>
      <vt:lpstr>Profile of U.S. Importing and Exporting Companies 2009 - 2010</vt:lpstr>
      <vt:lpstr>PowerPoint Presentation</vt:lpstr>
      <vt:lpstr>PowerPoint Presentation</vt:lpstr>
      <vt:lpstr>Profile of U.S. Importing and Exporting Companies 2009 - 2010</vt:lpstr>
      <vt:lpstr>Profile of U.S. Importing and Exporting Companies 2009 - 2010</vt:lpstr>
      <vt:lpstr>PowerPoint Presentation</vt:lpstr>
      <vt:lpstr>PowerPoint Presentation</vt:lpstr>
      <vt:lpstr>PowerPoint Presentation</vt:lpstr>
      <vt:lpstr>PowerPoint Presentation</vt:lpstr>
      <vt:lpstr>Profile of U.S. Importing and Exporting Companies 2009 - 2010</vt:lpstr>
      <vt:lpstr>Profile of U.S. Importing and Exporting Companies 2009 - 2010</vt:lpstr>
      <vt:lpstr>Profile of U.S. Importing and Exporting Companies</vt:lpstr>
      <vt:lpstr>U.S. Census Bureau Foreign Trade Division</vt:lpstr>
      <vt:lpstr>PowerPoint Presentation</vt:lpstr>
      <vt:lpstr>Export State Data</vt:lpstr>
      <vt:lpstr>Origin of Movement State Data</vt:lpstr>
      <vt:lpstr>Origin of Movement State Data</vt:lpstr>
      <vt:lpstr>Origin of Movement State Data</vt:lpstr>
      <vt:lpstr>Origin of Movement State Data</vt:lpstr>
      <vt:lpstr>ZIP Based State</vt:lpstr>
      <vt:lpstr>ZIP Based State</vt:lpstr>
      <vt:lpstr>ZIP Based State</vt:lpstr>
      <vt:lpstr>Export State Data Comparisons (2011)</vt:lpstr>
      <vt:lpstr>Export State Data</vt:lpstr>
      <vt:lpstr>Export State Data</vt:lpstr>
      <vt:lpstr>Sub-State Data</vt:lpstr>
      <vt:lpstr>Sub-State Data</vt:lpstr>
      <vt:lpstr>Sub-State Data</vt:lpstr>
      <vt:lpstr>Sub-State Data</vt:lpstr>
      <vt:lpstr>Import State Data</vt:lpstr>
      <vt:lpstr>State of Destination Data</vt:lpstr>
      <vt:lpstr>State of Destination Data</vt:lpstr>
      <vt:lpstr>State of Destination Data</vt:lpstr>
      <vt:lpstr>State Data Limitations</vt:lpstr>
      <vt:lpstr>PowerPoint Presentation</vt:lpstr>
      <vt:lpstr>PowerPoint Presentation</vt:lpstr>
    </vt:vector>
  </TitlesOfParts>
  <Company>U.S. Department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ewing003</dc:creator>
  <cp:lastModifiedBy>griev002</cp:lastModifiedBy>
  <cp:revision>256</cp:revision>
  <cp:lastPrinted>2012-06-12T15:30:04Z</cp:lastPrinted>
  <dcterms:created xsi:type="dcterms:W3CDTF">2010-06-18T20:05:42Z</dcterms:created>
  <dcterms:modified xsi:type="dcterms:W3CDTF">2012-06-20T20:36:52Z</dcterms:modified>
</cp:coreProperties>
</file>