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25"/>
  </p:notesMasterIdLst>
  <p:sldIdLst>
    <p:sldId id="274" r:id="rId3"/>
    <p:sldId id="327" r:id="rId4"/>
    <p:sldId id="298" r:id="rId5"/>
    <p:sldId id="312" r:id="rId6"/>
    <p:sldId id="334" r:id="rId7"/>
    <p:sldId id="335" r:id="rId8"/>
    <p:sldId id="279" r:id="rId9"/>
    <p:sldId id="317" r:id="rId10"/>
    <p:sldId id="321" r:id="rId11"/>
    <p:sldId id="276" r:id="rId12"/>
    <p:sldId id="278" r:id="rId13"/>
    <p:sldId id="281" r:id="rId14"/>
    <p:sldId id="277" r:id="rId15"/>
    <p:sldId id="282" r:id="rId16"/>
    <p:sldId id="283" r:id="rId17"/>
    <p:sldId id="319" r:id="rId18"/>
    <p:sldId id="320" r:id="rId19"/>
    <p:sldId id="330" r:id="rId20"/>
    <p:sldId id="331" r:id="rId21"/>
    <p:sldId id="332" r:id="rId22"/>
    <p:sldId id="333" r:id="rId23"/>
    <p:sldId id="284" r:id="rId2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ames.c.crowley\AppData\Local\Microsoft\Windows\Temporary%20Internet%20Files\Content.Outlook\R11M6I2G\ARNG%20aging%20report-readiness%20center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'RC Histogram'!$B$2</c:f>
              <c:strCache>
                <c:ptCount val="1"/>
                <c:pt idx="0">
                  <c:v>RC COUNT</c:v>
                </c:pt>
              </c:strCache>
            </c:strRef>
          </c:tx>
          <c:dLbls>
            <c:txPr>
              <a:bodyPr/>
              <a:lstStyle/>
              <a:p>
                <a:pPr>
                  <a:defRPr sz="1200"/>
                </a:pPr>
                <a:endParaRPr lang="en-US"/>
              </a:p>
            </c:txPr>
            <c:showVal val="1"/>
          </c:dLbls>
          <c:cat>
            <c:strRef>
              <c:f>'RC Histogram'!$A$3:$A$13</c:f>
              <c:strCache>
                <c:ptCount val="11"/>
                <c:pt idx="0">
                  <c:v>0-10</c:v>
                </c:pt>
                <c:pt idx="1">
                  <c:v>10-20</c:v>
                </c:pt>
                <c:pt idx="2">
                  <c:v>20-30</c:v>
                </c:pt>
                <c:pt idx="3">
                  <c:v>30-40</c:v>
                </c:pt>
                <c:pt idx="4">
                  <c:v>40-50</c:v>
                </c:pt>
                <c:pt idx="5">
                  <c:v>50-60</c:v>
                </c:pt>
                <c:pt idx="6">
                  <c:v>60-70</c:v>
                </c:pt>
                <c:pt idx="7">
                  <c:v>70-80</c:v>
                </c:pt>
                <c:pt idx="8">
                  <c:v>80-90</c:v>
                </c:pt>
                <c:pt idx="9">
                  <c:v>90-100</c:v>
                </c:pt>
                <c:pt idx="10">
                  <c:v>&gt;100</c:v>
                </c:pt>
              </c:strCache>
            </c:strRef>
          </c:cat>
          <c:val>
            <c:numRef>
              <c:f>'RC Histogram'!$B$3:$B$13</c:f>
              <c:numCache>
                <c:formatCode>General</c:formatCode>
                <c:ptCount val="11"/>
                <c:pt idx="0">
                  <c:v>274</c:v>
                </c:pt>
                <c:pt idx="1">
                  <c:v>385</c:v>
                </c:pt>
                <c:pt idx="2">
                  <c:v>431</c:v>
                </c:pt>
                <c:pt idx="3">
                  <c:v>352</c:v>
                </c:pt>
                <c:pt idx="4">
                  <c:v>408</c:v>
                </c:pt>
                <c:pt idx="5">
                  <c:v>781</c:v>
                </c:pt>
                <c:pt idx="6">
                  <c:v>193</c:v>
                </c:pt>
                <c:pt idx="7">
                  <c:v>117</c:v>
                </c:pt>
                <c:pt idx="8">
                  <c:v>83</c:v>
                </c:pt>
                <c:pt idx="9">
                  <c:v>35</c:v>
                </c:pt>
                <c:pt idx="10">
                  <c:v>38</c:v>
                </c:pt>
              </c:numCache>
            </c:numRef>
          </c:val>
        </c:ser>
        <c:gapWidth val="100"/>
        <c:axId val="85539456"/>
        <c:axId val="85537920"/>
      </c:barChart>
      <c:valAx>
        <c:axId val="85537920"/>
        <c:scaling>
          <c:orientation val="minMax"/>
        </c:scaling>
        <c:axPos val="l"/>
        <c:majorGridlines/>
        <c:numFmt formatCode="General" sourceLinked="1"/>
        <c:tickLblPos val="nextTo"/>
        <c:crossAx val="85539456"/>
        <c:crosses val="autoZero"/>
        <c:crossBetween val="between"/>
      </c:valAx>
      <c:catAx>
        <c:axId val="85539456"/>
        <c:scaling>
          <c:orientation val="minMax"/>
        </c:scaling>
        <c:axPos val="b"/>
        <c:tickLblPos val="nextTo"/>
        <c:crossAx val="85537920"/>
        <c:crosses val="autoZero"/>
        <c:auto val="1"/>
        <c:lblAlgn val="ctr"/>
        <c:lblOffset val="100"/>
      </c:catAx>
    </c:plotArea>
    <c:plotVisOnly val="1"/>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dk2" tx1="lt1" bg2="dk1" tx2="lt2" accent1="accent1" accent2="accent2" accent3="accent3" accent4="accent4" accent5="accent5" accent6="accent6" hlink="hlink" folHlink="folHlink"/>
  <c:chart>
    <c:plotArea>
      <c:layout>
        <c:manualLayout>
          <c:layoutTarget val="inner"/>
          <c:xMode val="edge"/>
          <c:yMode val="edge"/>
          <c:x val="9.1546774135573702E-2"/>
          <c:y val="4.2506135727816904E-2"/>
          <c:w val="0.6653028650560453"/>
          <c:h val="0.82606412218732306"/>
        </c:manualLayout>
      </c:layout>
      <c:barChart>
        <c:barDir val="col"/>
        <c:grouping val="clustered"/>
        <c:ser>
          <c:idx val="2"/>
          <c:order val="0"/>
          <c:tx>
            <c:strRef>
              <c:f>Sheet1!$A$33</c:f>
              <c:strCache>
                <c:ptCount val="1"/>
                <c:pt idx="0">
                  <c:v>Execution (FY12-17 projected with 1.5% inflation)</c:v>
                </c:pt>
              </c:strCache>
            </c:strRef>
          </c:tx>
          <c:spPr>
            <a:solidFill>
              <a:srgbClr val="0070C0"/>
            </a:solidFill>
          </c:spPr>
          <c:cat>
            <c:strRef>
              <c:f>Sheet1!$B$30:$L$30</c:f>
              <c:strCache>
                <c:ptCount val="11"/>
                <c:pt idx="0">
                  <c:v>FY2003</c:v>
                </c:pt>
                <c:pt idx="1">
                  <c:v>FY2008</c:v>
                </c:pt>
                <c:pt idx="2">
                  <c:v>FY2009</c:v>
                </c:pt>
                <c:pt idx="3">
                  <c:v>FY2010</c:v>
                </c:pt>
                <c:pt idx="4">
                  <c:v>FY2011</c:v>
                </c:pt>
                <c:pt idx="5">
                  <c:v>FY2012</c:v>
                </c:pt>
                <c:pt idx="6">
                  <c:v>FY2013</c:v>
                </c:pt>
                <c:pt idx="7">
                  <c:v>FY2014</c:v>
                </c:pt>
                <c:pt idx="8">
                  <c:v>FY2015</c:v>
                </c:pt>
                <c:pt idx="9">
                  <c:v>FY2016</c:v>
                </c:pt>
                <c:pt idx="10">
                  <c:v>FY2017</c:v>
                </c:pt>
              </c:strCache>
            </c:strRef>
          </c:cat>
          <c:val>
            <c:numRef>
              <c:f>Sheet1!$B$33:$L$33</c:f>
              <c:numCache>
                <c:formatCode>General</c:formatCode>
                <c:ptCount val="11"/>
                <c:pt idx="4" formatCode="#,##0">
                  <c:v>24397</c:v>
                </c:pt>
                <c:pt idx="5" formatCode="#,##0">
                  <c:v>6300</c:v>
                </c:pt>
                <c:pt idx="6" formatCode="#,##0">
                  <c:v>22428</c:v>
                </c:pt>
                <c:pt idx="7" formatCode="#,##0">
                  <c:v>26234</c:v>
                </c:pt>
                <c:pt idx="8" formatCode="#,##0">
                  <c:v>9900</c:v>
                </c:pt>
                <c:pt idx="9" formatCode="#,##0">
                  <c:v>11700</c:v>
                </c:pt>
                <c:pt idx="10" formatCode="#,##0">
                  <c:v>29633</c:v>
                </c:pt>
              </c:numCache>
            </c:numRef>
          </c:val>
        </c:ser>
        <c:ser>
          <c:idx val="3"/>
          <c:order val="1"/>
          <c:tx>
            <c:strRef>
              <c:f>Sheet1!$A$34</c:f>
              <c:strCache>
                <c:ptCount val="1"/>
                <c:pt idx="0">
                  <c:v>Command Requirement</c:v>
                </c:pt>
              </c:strCache>
            </c:strRef>
          </c:tx>
          <c:spPr>
            <a:solidFill>
              <a:schemeClr val="bg1">
                <a:lumMod val="65000"/>
                <a:lumOff val="35000"/>
              </a:schemeClr>
            </a:solidFill>
          </c:spPr>
          <c:cat>
            <c:strRef>
              <c:f>Sheet1!$B$30:$L$30</c:f>
              <c:strCache>
                <c:ptCount val="11"/>
                <c:pt idx="0">
                  <c:v>FY2003</c:v>
                </c:pt>
                <c:pt idx="1">
                  <c:v>FY2008</c:v>
                </c:pt>
                <c:pt idx="2">
                  <c:v>FY2009</c:v>
                </c:pt>
                <c:pt idx="3">
                  <c:v>FY2010</c:v>
                </c:pt>
                <c:pt idx="4">
                  <c:v>FY2011</c:v>
                </c:pt>
                <c:pt idx="5">
                  <c:v>FY2012</c:v>
                </c:pt>
                <c:pt idx="6">
                  <c:v>FY2013</c:v>
                </c:pt>
                <c:pt idx="7">
                  <c:v>FY2014</c:v>
                </c:pt>
                <c:pt idx="8">
                  <c:v>FY2015</c:v>
                </c:pt>
                <c:pt idx="9">
                  <c:v>FY2016</c:v>
                </c:pt>
                <c:pt idx="10">
                  <c:v>FY2017</c:v>
                </c:pt>
              </c:strCache>
            </c:strRef>
          </c:cat>
          <c:val>
            <c:numRef>
              <c:f>Sheet1!$B$34:$L$34</c:f>
              <c:numCache>
                <c:formatCode>General</c:formatCode>
                <c:ptCount val="11"/>
                <c:pt idx="2" formatCode="#,##0">
                  <c:v>20485</c:v>
                </c:pt>
                <c:pt idx="3" formatCode="#,##0">
                  <c:v>19274</c:v>
                </c:pt>
                <c:pt idx="4" formatCode="#,##0">
                  <c:v>19811</c:v>
                </c:pt>
                <c:pt idx="5" formatCode="#,##0">
                  <c:v>24997</c:v>
                </c:pt>
                <c:pt idx="6" formatCode="#,##0">
                  <c:v>34062</c:v>
                </c:pt>
                <c:pt idx="7" formatCode="#,##0">
                  <c:v>41051</c:v>
                </c:pt>
                <c:pt idx="8" formatCode="#,##0">
                  <c:v>42783</c:v>
                </c:pt>
                <c:pt idx="9" formatCode="#,##0">
                  <c:v>44462</c:v>
                </c:pt>
                <c:pt idx="10" formatCode="#,##0">
                  <c:v>41223</c:v>
                </c:pt>
              </c:numCache>
            </c:numRef>
          </c:val>
        </c:ser>
        <c:axId val="85711104"/>
        <c:axId val="89395200"/>
      </c:barChart>
      <c:lineChart>
        <c:grouping val="standard"/>
        <c:ser>
          <c:idx val="4"/>
          <c:order val="2"/>
          <c:tx>
            <c:strRef>
              <c:f>Sheet1!$A$35</c:f>
              <c:strCache>
                <c:ptCount val="1"/>
                <c:pt idx="0">
                  <c:v>Competing Requirement</c:v>
                </c:pt>
              </c:strCache>
            </c:strRef>
          </c:tx>
          <c:spPr>
            <a:ln>
              <a:solidFill>
                <a:srgbClr val="00B050"/>
              </a:solidFill>
            </a:ln>
          </c:spPr>
          <c:marker>
            <c:symbol val="none"/>
          </c:marker>
          <c:cat>
            <c:strRef>
              <c:f>Sheet1!$B$30:$L$30</c:f>
              <c:strCache>
                <c:ptCount val="11"/>
                <c:pt idx="0">
                  <c:v>FY2003</c:v>
                </c:pt>
                <c:pt idx="1">
                  <c:v>FY2008</c:v>
                </c:pt>
                <c:pt idx="2">
                  <c:v>FY2009</c:v>
                </c:pt>
                <c:pt idx="3">
                  <c:v>FY2010</c:v>
                </c:pt>
                <c:pt idx="4">
                  <c:v>FY2011</c:v>
                </c:pt>
                <c:pt idx="5">
                  <c:v>FY2012</c:v>
                </c:pt>
                <c:pt idx="6">
                  <c:v>FY2013</c:v>
                </c:pt>
                <c:pt idx="7">
                  <c:v>FY2014</c:v>
                </c:pt>
                <c:pt idx="8">
                  <c:v>FY2015</c:v>
                </c:pt>
                <c:pt idx="9">
                  <c:v>FY2016</c:v>
                </c:pt>
                <c:pt idx="10">
                  <c:v>FY2017</c:v>
                </c:pt>
              </c:strCache>
            </c:strRef>
          </c:cat>
          <c:val>
            <c:numRef>
              <c:f>Sheet1!$B$35:$L$35</c:f>
              <c:numCache>
                <c:formatCode>General</c:formatCode>
                <c:ptCount val="11"/>
                <c:pt idx="2" formatCode="#,##0">
                  <c:v>20485</c:v>
                </c:pt>
                <c:pt idx="3" formatCode="#,##0">
                  <c:v>19274</c:v>
                </c:pt>
                <c:pt idx="4" formatCode="#,##0">
                  <c:v>19811</c:v>
                </c:pt>
                <c:pt idx="5" formatCode="#,##0">
                  <c:v>21548</c:v>
                </c:pt>
                <c:pt idx="6" formatCode="#,##0">
                  <c:v>22428</c:v>
                </c:pt>
                <c:pt idx="7" formatCode="#,##0">
                  <c:v>26234</c:v>
                </c:pt>
                <c:pt idx="8" formatCode="#,##0">
                  <c:v>27714</c:v>
                </c:pt>
                <c:pt idx="9" formatCode="#,##0">
                  <c:v>29138</c:v>
                </c:pt>
                <c:pt idx="10" formatCode="#,##0">
                  <c:v>29633</c:v>
                </c:pt>
              </c:numCache>
            </c:numRef>
          </c:val>
        </c:ser>
        <c:ser>
          <c:idx val="5"/>
          <c:order val="3"/>
          <c:tx>
            <c:strRef>
              <c:f>Sheet1!$A$36</c:f>
              <c:strCache>
                <c:ptCount val="1"/>
                <c:pt idx="0">
                  <c:v>Critical Requirement</c:v>
                </c:pt>
              </c:strCache>
            </c:strRef>
          </c:tx>
          <c:spPr>
            <a:ln>
              <a:solidFill>
                <a:schemeClr val="tx2">
                  <a:lumMod val="75000"/>
                </a:schemeClr>
              </a:solidFill>
            </a:ln>
          </c:spPr>
          <c:marker>
            <c:symbol val="none"/>
          </c:marker>
          <c:cat>
            <c:strRef>
              <c:f>Sheet1!$B$30:$L$30</c:f>
              <c:strCache>
                <c:ptCount val="11"/>
                <c:pt idx="0">
                  <c:v>FY2003</c:v>
                </c:pt>
                <c:pt idx="1">
                  <c:v>FY2008</c:v>
                </c:pt>
                <c:pt idx="2">
                  <c:v>FY2009</c:v>
                </c:pt>
                <c:pt idx="3">
                  <c:v>FY2010</c:v>
                </c:pt>
                <c:pt idx="4">
                  <c:v>FY2011</c:v>
                </c:pt>
                <c:pt idx="5">
                  <c:v>FY2012</c:v>
                </c:pt>
                <c:pt idx="6">
                  <c:v>FY2013</c:v>
                </c:pt>
                <c:pt idx="7">
                  <c:v>FY2014</c:v>
                </c:pt>
                <c:pt idx="8">
                  <c:v>FY2015</c:v>
                </c:pt>
                <c:pt idx="9">
                  <c:v>FY2016</c:v>
                </c:pt>
                <c:pt idx="10">
                  <c:v>FY2017</c:v>
                </c:pt>
              </c:strCache>
            </c:strRef>
          </c:cat>
          <c:val>
            <c:numRef>
              <c:f>Sheet1!$B$36:$L$36</c:f>
              <c:numCache>
                <c:formatCode>General</c:formatCode>
                <c:ptCount val="11"/>
                <c:pt idx="2" formatCode="#,##0">
                  <c:v>15364</c:v>
                </c:pt>
                <c:pt idx="3" formatCode="#,##0">
                  <c:v>13702</c:v>
                </c:pt>
                <c:pt idx="4" formatCode="#,##0">
                  <c:v>14204</c:v>
                </c:pt>
                <c:pt idx="5" formatCode="#,##0">
                  <c:v>21548</c:v>
                </c:pt>
                <c:pt idx="6" formatCode="#,##0">
                  <c:v>22428</c:v>
                </c:pt>
                <c:pt idx="7" formatCode="#,##0">
                  <c:v>26234</c:v>
                </c:pt>
                <c:pt idx="8" formatCode="#,##0">
                  <c:v>27714</c:v>
                </c:pt>
                <c:pt idx="9" formatCode="#,##0">
                  <c:v>29138</c:v>
                </c:pt>
                <c:pt idx="10" formatCode="#,##0">
                  <c:v>29633</c:v>
                </c:pt>
              </c:numCache>
            </c:numRef>
          </c:val>
        </c:ser>
        <c:ser>
          <c:idx val="6"/>
          <c:order val="4"/>
          <c:tx>
            <c:strRef>
              <c:f>Sheet1!$A$37</c:f>
              <c:strCache>
                <c:ptCount val="1"/>
                <c:pt idx="0">
                  <c:v>Funding</c:v>
                </c:pt>
              </c:strCache>
            </c:strRef>
          </c:tx>
          <c:spPr>
            <a:ln>
              <a:solidFill>
                <a:srgbClr val="FF0000"/>
              </a:solidFill>
            </a:ln>
          </c:spPr>
          <c:marker>
            <c:symbol val="none"/>
          </c:marker>
          <c:cat>
            <c:strRef>
              <c:f>Sheet1!$B$30:$L$30</c:f>
              <c:strCache>
                <c:ptCount val="11"/>
                <c:pt idx="0">
                  <c:v>FY2003</c:v>
                </c:pt>
                <c:pt idx="1">
                  <c:v>FY2008</c:v>
                </c:pt>
                <c:pt idx="2">
                  <c:v>FY2009</c:v>
                </c:pt>
                <c:pt idx="3">
                  <c:v>FY2010</c:v>
                </c:pt>
                <c:pt idx="4">
                  <c:v>FY2011</c:v>
                </c:pt>
                <c:pt idx="5">
                  <c:v>FY2012</c:v>
                </c:pt>
                <c:pt idx="6">
                  <c:v>FY2013</c:v>
                </c:pt>
                <c:pt idx="7">
                  <c:v>FY2014</c:v>
                </c:pt>
                <c:pt idx="8">
                  <c:v>FY2015</c:v>
                </c:pt>
                <c:pt idx="9">
                  <c:v>FY2016</c:v>
                </c:pt>
                <c:pt idx="10">
                  <c:v>FY2017</c:v>
                </c:pt>
              </c:strCache>
            </c:strRef>
          </c:cat>
          <c:val>
            <c:numRef>
              <c:f>Sheet1!$B$37:$L$37</c:f>
              <c:numCache>
                <c:formatCode>General</c:formatCode>
                <c:ptCount val="11"/>
                <c:pt idx="5" formatCode="#,##0">
                  <c:v>6300</c:v>
                </c:pt>
                <c:pt idx="6" formatCode="#,##0">
                  <c:v>22428</c:v>
                </c:pt>
                <c:pt idx="7" formatCode="#,##0">
                  <c:v>26234</c:v>
                </c:pt>
                <c:pt idx="8" formatCode="#,##0">
                  <c:v>9900</c:v>
                </c:pt>
                <c:pt idx="9" formatCode="#,##0">
                  <c:v>11700</c:v>
                </c:pt>
                <c:pt idx="10" formatCode="#,##0">
                  <c:v>29633</c:v>
                </c:pt>
              </c:numCache>
            </c:numRef>
          </c:val>
        </c:ser>
        <c:marker val="1"/>
        <c:axId val="85711104"/>
        <c:axId val="89395200"/>
      </c:lineChart>
      <c:catAx>
        <c:axId val="85711104"/>
        <c:scaling>
          <c:orientation val="minMax"/>
        </c:scaling>
        <c:axPos val="b"/>
        <c:majorGridlines/>
        <c:tickLblPos val="nextTo"/>
        <c:spPr>
          <a:noFill/>
          <a:ln>
            <a:solidFill>
              <a:srgbClr val="000000"/>
            </a:solidFill>
          </a:ln>
        </c:spPr>
        <c:txPr>
          <a:bodyPr/>
          <a:lstStyle/>
          <a:p>
            <a:pPr>
              <a:defRPr>
                <a:solidFill>
                  <a:schemeClr val="bg1"/>
                </a:solidFill>
              </a:defRPr>
            </a:pPr>
            <a:endParaRPr lang="en-US"/>
          </a:p>
        </c:txPr>
        <c:crossAx val="89395200"/>
        <c:crosses val="autoZero"/>
        <c:auto val="1"/>
        <c:lblAlgn val="ctr"/>
        <c:lblOffset val="100"/>
      </c:catAx>
      <c:valAx>
        <c:axId val="89395200"/>
        <c:scaling>
          <c:orientation val="minMax"/>
        </c:scaling>
        <c:axPos val="l"/>
        <c:majorGridlines>
          <c:spPr>
            <a:ln>
              <a:solidFill>
                <a:schemeClr val="tx1">
                  <a:lumMod val="85000"/>
                </a:schemeClr>
              </a:solidFill>
            </a:ln>
          </c:spPr>
        </c:majorGridlines>
        <c:numFmt formatCode="General" sourceLinked="1"/>
        <c:tickLblPos val="nextTo"/>
        <c:spPr>
          <a:noFill/>
          <a:ln>
            <a:solidFill>
              <a:schemeClr val="bg1">
                <a:lumMod val="50000"/>
                <a:lumOff val="50000"/>
              </a:schemeClr>
            </a:solidFill>
          </a:ln>
        </c:spPr>
        <c:txPr>
          <a:bodyPr/>
          <a:lstStyle/>
          <a:p>
            <a:pPr>
              <a:defRPr sz="1000">
                <a:solidFill>
                  <a:schemeClr val="bg1"/>
                </a:solidFill>
              </a:defRPr>
            </a:pPr>
            <a:endParaRPr lang="en-US"/>
          </a:p>
        </c:txPr>
        <c:crossAx val="85711104"/>
        <c:crosses val="autoZero"/>
        <c:crossBetween val="between"/>
      </c:valAx>
      <c:spPr>
        <a:noFill/>
        <a:ln>
          <a:solidFill>
            <a:schemeClr val="bg1"/>
          </a:solidFill>
        </a:ln>
      </c:spPr>
    </c:plotArea>
    <c:legend>
      <c:legendPos val="r"/>
      <c:layout>
        <c:manualLayout>
          <c:xMode val="edge"/>
          <c:yMode val="edge"/>
          <c:x val="0.75684969068421937"/>
          <c:y val="0.21939186303379821"/>
          <c:w val="0.23463604678634223"/>
          <c:h val="0.58716922756244549"/>
        </c:manualLayout>
      </c:layout>
      <c:spPr>
        <a:noFill/>
        <a:ln>
          <a:solidFill>
            <a:schemeClr val="bg1"/>
          </a:solidFill>
        </a:ln>
      </c:spPr>
      <c:txPr>
        <a:bodyPr/>
        <a:lstStyle/>
        <a:p>
          <a:pPr>
            <a:defRPr>
              <a:solidFill>
                <a:schemeClr val="bg1"/>
              </a:solidFill>
            </a:defRPr>
          </a:pPr>
          <a:endParaRPr lang="en-US"/>
        </a:p>
      </c:txPr>
    </c:legend>
    <c:plotVisOnly val="1"/>
    <c:dispBlanksAs val="gap"/>
  </c:chart>
  <c: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externalData r:id="rId2"/>
</c:chartSpace>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9" y="1"/>
            <a:ext cx="3011699" cy="461804"/>
          </a:xfrm>
          <a:prstGeom prst="rect">
            <a:avLst/>
          </a:prstGeom>
        </p:spPr>
        <p:txBody>
          <a:bodyPr vert="horz" lIns="92485" tIns="46243" rIns="92485" bIns="46243" rtlCol="0"/>
          <a:lstStyle>
            <a:lvl1pPr algn="r">
              <a:defRPr sz="1200"/>
            </a:lvl1pPr>
          </a:lstStyle>
          <a:p>
            <a:fld id="{1883877D-22A0-4C94-B795-9C2D8EA025DC}" type="datetimeFigureOut">
              <a:rPr lang="en-US" smtClean="0"/>
              <a:pPr/>
              <a:t>12/15/2011</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85" tIns="46243" rIns="92485" bIns="462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5" tIns="46243" rIns="92485" bIns="46243" rtlCol="0" anchor="b"/>
          <a:lstStyle>
            <a:lvl1pPr algn="r">
              <a:defRPr sz="1200"/>
            </a:lvl1pPr>
          </a:lstStyle>
          <a:p>
            <a:fld id="{530B677D-1E90-46E6-860B-B38023C1BD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14400"/>
            <a:fld id="{A00F0670-BBEE-4782-9FF7-3CA152442DA2}" type="slidenum">
              <a:rPr lang="en-US" smtClean="0"/>
              <a:pPr defTabSz="914400"/>
              <a:t>13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74625" y="4373563"/>
            <a:ext cx="6775450" cy="4862512"/>
          </a:xfrm>
          <a:noFill/>
          <a:ln/>
        </p:spPr>
        <p:txBody>
          <a:bodyP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12813"/>
            <a:fld id="{4CE5D58F-ED2C-4DDD-8FCD-286D65D4BAAA}" type="slidenum">
              <a:rPr lang="en-US" smtClean="0"/>
              <a:pPr defTabSz="912813"/>
              <a:t>14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173038" y="4373563"/>
            <a:ext cx="6777037" cy="4862512"/>
          </a:xfrm>
          <a:noFill/>
          <a:ln/>
        </p:spPr>
        <p:txBody>
          <a:bodyPr/>
          <a:lstStyle/>
          <a:p>
            <a:pPr>
              <a:lnSpc>
                <a:spcPct val="80000"/>
              </a:lnSpc>
            </a:pPr>
            <a:endParaRPr lang="en-US" sz="10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2813"/>
            <a:fld id="{F50C9A88-6A7F-454C-B1E2-4C0FB0AE5EFA}" type="slidenum">
              <a:rPr lang="en-US" smtClean="0"/>
              <a:pPr defTabSz="912813"/>
              <a:t>15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173038" y="4373563"/>
            <a:ext cx="6616700" cy="4862512"/>
          </a:xfrm>
          <a:noFill/>
          <a:ln/>
        </p:spPr>
        <p:txBody>
          <a:bodyPr/>
          <a:lstStyle/>
          <a:p>
            <a:pPr>
              <a:spcBef>
                <a:spcPct val="0"/>
              </a:spcBef>
              <a:buFontTx/>
              <a:buNone/>
            </a:pPr>
            <a:r>
              <a:rPr lang="en-US" u="sng" smtClean="0">
                <a:latin typeface="Arial" charset="0"/>
              </a:rPr>
              <a:t>Committee Members</a:t>
            </a:r>
          </a:p>
          <a:p>
            <a:pPr>
              <a:spcBef>
                <a:spcPct val="0"/>
              </a:spcBef>
            </a:pPr>
            <a:r>
              <a:rPr lang="en-US" smtClean="0">
                <a:latin typeface="Arial" charset="0"/>
              </a:rPr>
              <a:t>Vice Chair is open</a:t>
            </a:r>
          </a:p>
          <a:p>
            <a:pPr>
              <a:spcBef>
                <a:spcPct val="0"/>
              </a:spcBef>
            </a:pPr>
            <a:endParaRPr lang="en-US" smtClean="0">
              <a:latin typeface="Arial" charset="0"/>
            </a:endParaRPr>
          </a:p>
          <a:p>
            <a:pPr>
              <a:spcBef>
                <a:spcPct val="0"/>
              </a:spcBef>
              <a:buFontTx/>
              <a:buNone/>
            </a:pPr>
            <a:r>
              <a:rPr lang="en-US" u="sng" smtClean="0">
                <a:latin typeface="Arial" charset="0"/>
              </a:rPr>
              <a:t>CFMOs - support</a:t>
            </a:r>
          </a:p>
          <a:p>
            <a:pPr>
              <a:spcBef>
                <a:spcPct val="0"/>
              </a:spcBef>
            </a:pPr>
            <a:r>
              <a:rPr lang="en-US" smtClean="0">
                <a:latin typeface="Arial" charset="0"/>
              </a:rPr>
              <a:t>COL Scott Ayres, CFMO, IA ARNG</a:t>
            </a:r>
          </a:p>
          <a:p>
            <a:pPr>
              <a:spcBef>
                <a:spcPct val="0"/>
              </a:spcBef>
            </a:pPr>
            <a:r>
              <a:rPr lang="en-US" smtClean="0">
                <a:latin typeface="Arial" charset="0"/>
              </a:rPr>
              <a:t>COL Cliff Silsby, CFMO, KS ARNG</a:t>
            </a:r>
          </a:p>
          <a:p>
            <a:pPr>
              <a:spcBef>
                <a:spcPct val="0"/>
              </a:spcBef>
              <a:buFontTx/>
              <a:buNone/>
            </a:pPr>
            <a:endParaRPr lang="en-US" u="sng" smtClean="0">
              <a:latin typeface="Arial" charset="0"/>
            </a:endParaRPr>
          </a:p>
          <a:p>
            <a:pPr>
              <a:spcBef>
                <a:spcPct val="0"/>
              </a:spcBef>
              <a:buFontTx/>
              <a:buNone/>
            </a:pPr>
            <a:r>
              <a:rPr lang="en-US" u="sng" smtClean="0">
                <a:latin typeface="Arial" charset="0"/>
              </a:rPr>
              <a:t>NGB Support - collaborative</a:t>
            </a:r>
          </a:p>
          <a:p>
            <a:pPr>
              <a:spcBef>
                <a:spcPct val="0"/>
              </a:spcBef>
            </a:pPr>
            <a:r>
              <a:rPr lang="en-US" smtClean="0">
                <a:latin typeface="Arial" charset="0"/>
              </a:rPr>
              <a:t>COL Rick Nord, NGB, Installation Division Chief</a:t>
            </a:r>
          </a:p>
          <a:p>
            <a:pPr>
              <a:spcBef>
                <a:spcPct val="0"/>
              </a:spcBef>
            </a:pPr>
            <a:r>
              <a:rPr lang="en-US" smtClean="0">
                <a:latin typeface="Arial" charset="0"/>
              </a:rPr>
              <a:t>LTC Don McFadden, NGB</a:t>
            </a:r>
          </a:p>
          <a:p>
            <a:pPr>
              <a:spcBef>
                <a:spcPct val="0"/>
              </a:spcBef>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73163" y="701675"/>
            <a:ext cx="4616450" cy="3462338"/>
          </a:xfrm>
          <a:ln/>
        </p:spPr>
      </p:sp>
      <p:sp>
        <p:nvSpPr>
          <p:cNvPr id="43011"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3937119" y="8772853"/>
            <a:ext cx="3011385" cy="461647"/>
          </a:xfrm>
          <a:prstGeom prst="rect">
            <a:avLst/>
          </a:prstGeom>
          <a:noFill/>
        </p:spPr>
        <p:txBody>
          <a:bodyPr/>
          <a:lstStyle/>
          <a:p>
            <a:pPr defTabSz="912832"/>
            <a:fld id="{77F48617-E95B-4573-8315-F66B8A50B6EC}" type="slidenum">
              <a:rPr lang="en-US" smtClean="0"/>
              <a:pPr defTabSz="912832"/>
              <a:t>17</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174460" y="4373822"/>
            <a:ext cx="6775615" cy="4862253"/>
          </a:xfrm>
          <a:noFill/>
          <a:ln/>
        </p:spPr>
        <p:txBody>
          <a:bodyPr/>
          <a:lstStyle/>
          <a:p>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937119" y="8772853"/>
            <a:ext cx="3011385" cy="461647"/>
          </a:xfrm>
          <a:prstGeom prst="rect">
            <a:avLst/>
          </a:prstGeom>
        </p:spPr>
        <p:txBody>
          <a:bodyPr/>
          <a:lstStyle/>
          <a:p>
            <a:pPr defTabSz="925376">
              <a:defRPr/>
            </a:pPr>
            <a:fld id="{93628812-2B86-4D93-A0A6-750CD6091706}" type="slidenum">
              <a:rPr lang="en-US" smtClean="0"/>
              <a:pPr defTabSz="925376">
                <a:defRPr/>
              </a:pPr>
              <a:t>20</a:t>
            </a:fld>
            <a:endParaRPr 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a:spcBef>
                <a:spcPct val="0"/>
              </a:spcBef>
            </a:pPr>
            <a:r>
              <a:rPr lang="en-US" smtClean="0"/>
              <a:t>In the past we have received little or no funding for restoration and modernization in the POM. Restoration is used to fix neglected facilities and modernization  is used modify facilities for the current use. There has been a push within ACSIM and IMCOM to increase these accounts. As you can see starting in FY14 we have a little money in the program. </a:t>
            </a:r>
          </a:p>
          <a:p>
            <a:pPr>
              <a:spcBef>
                <a:spcPct val="0"/>
              </a:spcBef>
            </a:pPr>
            <a:r>
              <a:rPr lang="en-US" b="1" smtClean="0"/>
              <a:t>Please get your projects into PRIDE so we can use them to justify our requirement???????????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937119" y="8772853"/>
            <a:ext cx="3011385" cy="461647"/>
          </a:xfrm>
          <a:prstGeom prst="rect">
            <a:avLst/>
          </a:prstGeom>
        </p:spPr>
        <p:txBody>
          <a:bodyPr/>
          <a:lstStyle/>
          <a:p>
            <a:pPr defTabSz="925376">
              <a:defRPr/>
            </a:pPr>
            <a:fld id="{BF9E4519-9CD3-49B7-BD60-FA2F19BAD9AC}" type="slidenum">
              <a:rPr lang="en-US" smtClean="0"/>
              <a:pPr defTabSz="925376">
                <a:defRPr/>
              </a:pPr>
              <a:t>21</a:t>
            </a:fld>
            <a:endParaRPr 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a:spcBef>
                <a:spcPct val="0"/>
              </a:spcBef>
            </a:pPr>
            <a:r>
              <a:rPr lang="en-US" smtClean="0"/>
              <a:t>Based on the FY 2003 baseline data for energy intensity, the ARNG stayed under the reduction goal glide path for FY08, 09 and 10. During this time, the real property inventory increased while the consumption decreased overall. The ARNG’s actual energy intensity reduction for FY11 was .06% while the inventoried increased 1.6%.  States do invest in facility upgrades with sustainment dollars but only when a system is at the end of its life cycle. With migrating sustainment dollars into restoration and modernization projects, other investments were accomplished. Although in FY11, the ARNG did receive RM funding but not for specific renewable energy projects. The funding executed in FY11 was accomplished with end of year funds. The majority of these FY11 dollars were for the advanced metering program. The FY12 begins the cycle of funding for these type of projects. Requirements have been identified but fall well below the critical level of funding for most years in the FYDP. Without adequate levels of funding in this program, the ARNG will not meet the federal or DoD energy reduction goals.  </a:t>
            </a:r>
            <a:endParaRPr lang="en-US"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12813"/>
            <a:fld id="{553BD3BD-DB6A-4550-BF88-B8697BA56AF9}" type="slidenum">
              <a:rPr lang="en-US" smtClean="0"/>
              <a:pPr defTabSz="912813"/>
              <a:t>22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173038" y="4373563"/>
            <a:ext cx="6777037" cy="4862512"/>
          </a:xfrm>
          <a:noFill/>
          <a:ln/>
        </p:spPr>
        <p:txBody>
          <a:bodyPr/>
          <a:lstStyle/>
          <a:p>
            <a:pPr>
              <a:lnSpc>
                <a:spcPct val="80000"/>
              </a:lnSpc>
            </a:pPr>
            <a:endParaRPr lang="en-US" sz="10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14400"/>
            <a:fld id="{B8313AE0-4944-428D-9CD6-4E6604CB8456}" type="slidenum">
              <a:rPr lang="en-US" smtClean="0"/>
              <a:pPr defTabSz="914400"/>
              <a:t>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93800" y="685800"/>
            <a:ext cx="4622800" cy="3467100"/>
          </a:xfrm>
          <a:ln/>
        </p:spPr>
      </p:sp>
      <p:sp>
        <p:nvSpPr>
          <p:cNvPr id="52227" name="Rectangle 3"/>
          <p:cNvSpPr>
            <a:spLocks noGrp="1" noChangeArrowheads="1"/>
          </p:cNvSpPr>
          <p:nvPr>
            <p:ph type="body" idx="1"/>
          </p:nvPr>
        </p:nvSpPr>
        <p:spPr>
          <a:xfrm>
            <a:off x="501374" y="4383276"/>
            <a:ext cx="6040058" cy="4580224"/>
          </a:xfrm>
          <a:noFill/>
          <a:ln/>
        </p:spPr>
        <p:txBody>
          <a:bodyPr lIns="93203" tIns="46593" rIns="93203" bIns="46593"/>
          <a:lstStyle/>
          <a:p>
            <a:pPr>
              <a:lnSpc>
                <a:spcPct val="90000"/>
              </a:lnSpc>
              <a:spcBef>
                <a:spcPct val="0"/>
              </a:spcBef>
            </a:pPr>
            <a:endParaRPr lang="en-US" sz="1000" b="1" dirty="0" smtClean="0">
              <a:latin typeface="Arial" charset="0"/>
            </a:endParaRPr>
          </a:p>
        </p:txBody>
      </p:sp>
      <p:sp>
        <p:nvSpPr>
          <p:cNvPr id="52228" name="Rectangle 3"/>
          <p:cNvSpPr>
            <a:spLocks noChangeArrowheads="1"/>
          </p:cNvSpPr>
          <p:nvPr/>
        </p:nvSpPr>
        <p:spPr bwMode="auto">
          <a:xfrm>
            <a:off x="6698603" y="8861087"/>
            <a:ext cx="476227" cy="307239"/>
          </a:xfrm>
          <a:prstGeom prst="rect">
            <a:avLst/>
          </a:prstGeom>
          <a:noFill/>
          <a:ln w="9525">
            <a:noFill/>
            <a:miter lim="800000"/>
            <a:headEnd/>
            <a:tailEnd/>
          </a:ln>
        </p:spPr>
        <p:txBody>
          <a:bodyPr lIns="90965" tIns="45481" rIns="90965" bIns="45481">
            <a:spAutoFit/>
          </a:bodyPr>
          <a:lstStyle/>
          <a:p>
            <a:fld id="{4F33CF73-0AA8-4DC5-88F8-04ACC00EBBFE}" type="slidenum">
              <a:rPr lang="en-US" altLang="ko-KR" sz="1400">
                <a:latin typeface="Calibri" pitchFamily="34" charset="0"/>
                <a:ea typeface="굴림" pitchFamily="34" charset="-127"/>
              </a:rPr>
              <a:pPr/>
              <a:t>5</a:t>
            </a:fld>
            <a:endParaRPr lang="en-US" sz="14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latin typeface="Arial" charset="0"/>
              </a:rPr>
              <a:t>Slide taken from December 2011 Congressional staff brief.</a:t>
            </a:r>
          </a:p>
        </p:txBody>
      </p:sp>
      <p:sp>
        <p:nvSpPr>
          <p:cNvPr id="51204" name="Slide Number Placeholder 3"/>
          <p:cNvSpPr>
            <a:spLocks noGrp="1"/>
          </p:cNvSpPr>
          <p:nvPr>
            <p:ph type="sldNum" sz="quarter" idx="5"/>
          </p:nvPr>
        </p:nvSpPr>
        <p:spPr>
          <a:xfrm>
            <a:off x="3937119" y="8772853"/>
            <a:ext cx="3011385" cy="461647"/>
          </a:xfrm>
          <a:prstGeom prst="rect">
            <a:avLst/>
          </a:prstGeom>
          <a:noFill/>
        </p:spPr>
        <p:txBody>
          <a:bodyPr/>
          <a:lstStyle/>
          <a:p>
            <a:pPr defTabSz="912832"/>
            <a:fld id="{747228E5-8BDF-425C-84DE-D6D1CDD6A7C0}" type="slidenum">
              <a:rPr lang="en-US" smtClean="0"/>
              <a:pPr defTabSz="912832"/>
              <a:t>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73163" y="701675"/>
            <a:ext cx="4616450" cy="3462338"/>
          </a:xfrm>
          <a:ln/>
        </p:spPr>
      </p:sp>
      <p:sp>
        <p:nvSpPr>
          <p:cNvPr id="44035" name="Rectangle 4"/>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14400"/>
            <a:fld id="{8ADC277E-BCE8-4D06-B9BD-5348D5D72D6C}" type="slidenum">
              <a:rPr lang="en-US" smtClean="0"/>
              <a:pPr defTabSz="914400"/>
              <a:t>10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174625" y="4373563"/>
            <a:ext cx="6775450" cy="4862512"/>
          </a:xfrm>
          <a:noFill/>
          <a:ln/>
        </p:spPr>
        <p:txBody>
          <a:bodyPr/>
          <a:lstStyle/>
          <a:p>
            <a:r>
              <a:rPr lang="en-US" smtClean="0">
                <a:latin typeface="Arial" charset="0"/>
              </a:rPr>
              <a:t>1.  Many of our current facilities were built for a different place in time.  Meant to support a nation mobilizing for war with the Soviet Union, they are not conducive to supporting the high operations tempo required for today’s missions</a:t>
            </a:r>
          </a:p>
          <a:p>
            <a:endParaRPr lang="en-US" smtClean="0">
              <a:latin typeface="Arial" charset="0"/>
            </a:endParaRPr>
          </a:p>
          <a:p>
            <a:r>
              <a:rPr lang="en-US" smtClean="0">
                <a:latin typeface="Arial" charset="0"/>
              </a:rPr>
              <a:t>2. We owe it to our soldiers to provide the best facilities to support their efforts.</a:t>
            </a:r>
          </a:p>
          <a:p>
            <a:endParaRPr lang="en-US" smtClean="0">
              <a:latin typeface="Arial" charset="0"/>
            </a:endParaRPr>
          </a:p>
          <a:p>
            <a:r>
              <a:rPr lang="en-US" smtClean="0">
                <a:latin typeface="Arial" charset="0"/>
              </a:rPr>
              <a:t>3. Current estimates are $45 – 60 billion, but we need to confirm this number.  </a:t>
            </a:r>
          </a:p>
          <a:p>
            <a:endParaRPr lang="en-US" smtClean="0">
              <a:latin typeface="Arial" charset="0"/>
            </a:endParaRPr>
          </a:p>
          <a:p>
            <a:r>
              <a:rPr lang="en-US" smtClean="0">
                <a:latin typeface="Arial" charset="0"/>
              </a:rPr>
              <a:t>4. In the mean time, Army initiatives displace TAG priorities and  conditions continue to erode. </a:t>
            </a:r>
          </a:p>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14400"/>
            <a:fld id="{D3FC7C1D-DFB8-4E2E-9564-CDBA4D3D2091}" type="slidenum">
              <a:rPr lang="en-US" smtClean="0"/>
              <a:pPr defTabSz="914400"/>
              <a:t>11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latin typeface="Arial" charset="0"/>
              </a:rPr>
              <a:t>What’s more, a large number of our facilities built during the Cold War build-up are going to reach their 67 year lifespan in the near future.</a:t>
            </a:r>
          </a:p>
          <a:p>
            <a:r>
              <a:rPr lang="en-US" smtClean="0">
                <a:latin typeface="Arial" charset="0"/>
              </a:rPr>
              <a:t>That does not mean that they will fall to the ground, but it does mean that they are becoming increasingly inefficient and difficult to maintain.  They barely sustain the mission today.  That will only get worse.</a:t>
            </a:r>
          </a:p>
          <a:p>
            <a:r>
              <a:rPr lang="en-US" smtClean="0">
                <a:latin typeface="Arial" charset="0"/>
              </a:rPr>
              <a:t>This bill is coming due.  Let’s see how we got here and where this is going.</a:t>
            </a:r>
          </a:p>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2813"/>
            <a:fld id="{BD820ADB-1647-496E-8ECF-80E7A58DE032}" type="slidenum">
              <a:rPr lang="en-US" smtClean="0"/>
              <a:pPr defTabSz="912813"/>
              <a:t>12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mtClean="0">
                <a:latin typeface="Arial" charset="0"/>
              </a:rPr>
              <a:t>The current status of our RCs is 40.5 years.  Plotting their aging on a “straight line” shows that we will reach the 67 year maximum age – on average – in about 2035.</a:t>
            </a:r>
          </a:p>
          <a:p>
            <a:r>
              <a:rPr lang="en-US" smtClean="0">
                <a:latin typeface="Arial" charset="0"/>
              </a:rPr>
              <a:t>That is not very far out.</a:t>
            </a:r>
          </a:p>
          <a:p>
            <a:r>
              <a:rPr lang="en-US" smtClean="0">
                <a:latin typeface="Arial" charset="0"/>
              </a:rPr>
              <a:t>But, wait…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16 December 2011</a:t>
            </a:r>
            <a:endParaRPr lang="en-US"/>
          </a:p>
        </p:txBody>
      </p:sp>
      <p:sp>
        <p:nvSpPr>
          <p:cNvPr id="5" name="Footer Placeholder 4"/>
          <p:cNvSpPr>
            <a:spLocks noGrp="1"/>
          </p:cNvSpPr>
          <p:nvPr>
            <p:ph type="ftr" sz="quarter" idx="11"/>
          </p:nvPr>
        </p:nvSpPr>
        <p:spPr/>
        <p:txBody>
          <a:bodyPr/>
          <a:lstStyle/>
          <a:p>
            <a:r>
              <a:rPr lang="en-US" smtClean="0"/>
              <a:t>ARNG-ILI / COL Rick Nord</a:t>
            </a:r>
            <a:endParaRPr lang="en-US"/>
          </a:p>
        </p:txBody>
      </p:sp>
      <p:sp>
        <p:nvSpPr>
          <p:cNvPr id="6" name="Slide Number Placeholder 5"/>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16 December 2011</a:t>
            </a:r>
            <a:endParaRPr lang="en-US"/>
          </a:p>
        </p:txBody>
      </p:sp>
      <p:sp>
        <p:nvSpPr>
          <p:cNvPr id="5" name="Footer Placeholder 4"/>
          <p:cNvSpPr>
            <a:spLocks noGrp="1"/>
          </p:cNvSpPr>
          <p:nvPr>
            <p:ph type="ftr" sz="quarter" idx="11"/>
          </p:nvPr>
        </p:nvSpPr>
        <p:spPr/>
        <p:txBody>
          <a:bodyPr/>
          <a:lstStyle/>
          <a:p>
            <a:r>
              <a:rPr lang="en-US" smtClean="0"/>
              <a:t>ARNG-ILI / COL Rick Nord</a:t>
            </a:r>
            <a:endParaRPr lang="en-US"/>
          </a:p>
        </p:txBody>
      </p:sp>
      <p:sp>
        <p:nvSpPr>
          <p:cNvPr id="6" name="Slide Number Placeholder 5"/>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16 December 2011</a:t>
            </a:r>
            <a:endParaRPr lang="en-US"/>
          </a:p>
        </p:txBody>
      </p:sp>
      <p:sp>
        <p:nvSpPr>
          <p:cNvPr id="5" name="Footer Placeholder 4"/>
          <p:cNvSpPr>
            <a:spLocks noGrp="1"/>
          </p:cNvSpPr>
          <p:nvPr>
            <p:ph type="ftr" sz="quarter" idx="11"/>
          </p:nvPr>
        </p:nvSpPr>
        <p:spPr/>
        <p:txBody>
          <a:bodyPr/>
          <a:lstStyle/>
          <a:p>
            <a:r>
              <a:rPr lang="en-US" smtClean="0"/>
              <a:t>ARNG-ILI / COL Rick Nord</a:t>
            </a:r>
            <a:endParaRPr lang="en-US"/>
          </a:p>
        </p:txBody>
      </p:sp>
      <p:sp>
        <p:nvSpPr>
          <p:cNvPr id="6" name="Slide Number Placeholder 5"/>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ARNG-ILI / COL Rick Nord</a:t>
            </a:r>
          </a:p>
        </p:txBody>
      </p:sp>
      <p:sp>
        <p:nvSpPr>
          <p:cNvPr id="6" name="Slide Number Placeholder 5"/>
          <p:cNvSpPr>
            <a:spLocks noGrp="1"/>
          </p:cNvSpPr>
          <p:nvPr>
            <p:ph type="sldNum" sz="quarter" idx="12"/>
          </p:nvPr>
        </p:nvSpPr>
        <p:spPr/>
        <p:txBody>
          <a:bodyPr/>
          <a:lstStyle>
            <a:lvl1pPr>
              <a:defRPr/>
            </a:lvl1pPr>
          </a:lstStyle>
          <a:p>
            <a:pPr>
              <a:defRPr/>
            </a:pPr>
            <a:fld id="{08979F18-5851-4894-B078-84FAEB3B0DD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ARNG-ILI / COL Rick Nord</a:t>
            </a:r>
          </a:p>
        </p:txBody>
      </p:sp>
      <p:sp>
        <p:nvSpPr>
          <p:cNvPr id="5" name="Slide Number Placeholder 5"/>
          <p:cNvSpPr>
            <a:spLocks noGrp="1"/>
          </p:cNvSpPr>
          <p:nvPr>
            <p:ph type="sldNum" sz="quarter" idx="12"/>
          </p:nvPr>
        </p:nvSpPr>
        <p:spPr/>
        <p:txBody>
          <a:bodyPr/>
          <a:lstStyle>
            <a:lvl1pPr>
              <a:defRPr b="1">
                <a:solidFill>
                  <a:schemeClr val="tx1">
                    <a:lumMod val="50000"/>
                    <a:lumOff val="50000"/>
                  </a:schemeClr>
                </a:solidFill>
              </a:defRPr>
            </a:lvl1pPr>
          </a:lstStyle>
          <a:p>
            <a:pPr>
              <a:defRPr/>
            </a:pPr>
            <a:fld id="{B7E4DDBC-595D-4C3D-9D37-04DDC27CB2E8}"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ARNG-ILI / COL Rick Nord</a:t>
            </a:r>
          </a:p>
        </p:txBody>
      </p:sp>
      <p:sp>
        <p:nvSpPr>
          <p:cNvPr id="4" name="Slide Number Placeholder 5"/>
          <p:cNvSpPr>
            <a:spLocks noGrp="1"/>
          </p:cNvSpPr>
          <p:nvPr>
            <p:ph type="sldNum" sz="quarter" idx="12"/>
          </p:nvPr>
        </p:nvSpPr>
        <p:spPr/>
        <p:txBody>
          <a:bodyPr/>
          <a:lstStyle>
            <a:lvl1pPr>
              <a:defRPr/>
            </a:lvl1pPr>
          </a:lstStyle>
          <a:p>
            <a:pPr>
              <a:defRPr/>
            </a:pPr>
            <a:fld id="{B373D56C-796C-45BB-ABEE-6211B98663F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1152950" y="6356350"/>
            <a:ext cx="2895600" cy="365125"/>
          </a:xfrm>
        </p:spPr>
        <p:txBody>
          <a:bodyPr/>
          <a:lstStyle>
            <a:lvl1pPr>
              <a:defRPr/>
            </a:lvl1pPr>
          </a:lstStyle>
          <a:p>
            <a:pPr>
              <a:defRPr/>
            </a:pPr>
            <a:r>
              <a:rPr lang="en-US" dirty="0" smtClean="0">
                <a:solidFill>
                  <a:prstClr val="black">
                    <a:tint val="75000"/>
                  </a:prstClr>
                </a:solidFill>
              </a:rPr>
              <a:t>ARNG-ILI / COL Rick Nord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5333"/>
            <a:ext cx="822960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16 December 2011</a:t>
            </a:r>
            <a:endParaRPr lang="en-US"/>
          </a:p>
        </p:txBody>
      </p:sp>
      <p:sp>
        <p:nvSpPr>
          <p:cNvPr id="5" name="Footer Placeholder 4"/>
          <p:cNvSpPr>
            <a:spLocks noGrp="1"/>
          </p:cNvSpPr>
          <p:nvPr>
            <p:ph type="ftr" sz="quarter" idx="11"/>
          </p:nvPr>
        </p:nvSpPr>
        <p:spPr/>
        <p:txBody>
          <a:bodyPr/>
          <a:lstStyle/>
          <a:p>
            <a:r>
              <a:rPr lang="en-US" smtClean="0"/>
              <a:t>ARNG-ILI / COL Rick Nord</a:t>
            </a:r>
            <a:endParaRPr lang="en-US"/>
          </a:p>
        </p:txBody>
      </p:sp>
      <p:sp>
        <p:nvSpPr>
          <p:cNvPr id="6" name="Slide Number Placeholder 5"/>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16 December 2011</a:t>
            </a:r>
            <a:endParaRPr lang="en-US"/>
          </a:p>
        </p:txBody>
      </p:sp>
      <p:sp>
        <p:nvSpPr>
          <p:cNvPr id="5" name="Footer Placeholder 4"/>
          <p:cNvSpPr>
            <a:spLocks noGrp="1"/>
          </p:cNvSpPr>
          <p:nvPr>
            <p:ph type="ftr" sz="quarter" idx="11"/>
          </p:nvPr>
        </p:nvSpPr>
        <p:spPr/>
        <p:txBody>
          <a:bodyPr/>
          <a:lstStyle/>
          <a:p>
            <a:r>
              <a:rPr lang="en-US" smtClean="0"/>
              <a:t>ARNG-ILI / COL Rick Nord</a:t>
            </a:r>
            <a:endParaRPr lang="en-US"/>
          </a:p>
        </p:txBody>
      </p:sp>
      <p:sp>
        <p:nvSpPr>
          <p:cNvPr id="6" name="Slide Number Placeholder 5"/>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16 December 2011</a:t>
            </a:r>
            <a:endParaRPr lang="en-US"/>
          </a:p>
        </p:txBody>
      </p:sp>
      <p:sp>
        <p:nvSpPr>
          <p:cNvPr id="6" name="Footer Placeholder 5"/>
          <p:cNvSpPr>
            <a:spLocks noGrp="1"/>
          </p:cNvSpPr>
          <p:nvPr>
            <p:ph type="ftr" sz="quarter" idx="11"/>
          </p:nvPr>
        </p:nvSpPr>
        <p:spPr/>
        <p:txBody>
          <a:bodyPr/>
          <a:lstStyle/>
          <a:p>
            <a:r>
              <a:rPr lang="en-US" smtClean="0"/>
              <a:t>ARNG-ILI / COL Rick Nord</a:t>
            </a:r>
            <a:endParaRPr lang="en-US"/>
          </a:p>
        </p:txBody>
      </p:sp>
      <p:sp>
        <p:nvSpPr>
          <p:cNvPr id="7" name="Slide Number Placeholder 6"/>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16 December 2011</a:t>
            </a:r>
            <a:endParaRPr lang="en-US"/>
          </a:p>
        </p:txBody>
      </p:sp>
      <p:sp>
        <p:nvSpPr>
          <p:cNvPr id="8" name="Footer Placeholder 7"/>
          <p:cNvSpPr>
            <a:spLocks noGrp="1"/>
          </p:cNvSpPr>
          <p:nvPr>
            <p:ph type="ftr" sz="quarter" idx="11"/>
          </p:nvPr>
        </p:nvSpPr>
        <p:spPr/>
        <p:txBody>
          <a:bodyPr/>
          <a:lstStyle/>
          <a:p>
            <a:r>
              <a:rPr lang="en-US" smtClean="0"/>
              <a:t>ARNG-ILI / COL Rick Nord</a:t>
            </a:r>
            <a:endParaRPr lang="en-US"/>
          </a:p>
        </p:txBody>
      </p:sp>
      <p:sp>
        <p:nvSpPr>
          <p:cNvPr id="9" name="Slide Number Placeholder 8"/>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16 December 2011</a:t>
            </a:r>
            <a:endParaRPr lang="en-US"/>
          </a:p>
        </p:txBody>
      </p:sp>
      <p:sp>
        <p:nvSpPr>
          <p:cNvPr id="4" name="Footer Placeholder 3"/>
          <p:cNvSpPr>
            <a:spLocks noGrp="1"/>
          </p:cNvSpPr>
          <p:nvPr>
            <p:ph type="ftr" sz="quarter" idx="11"/>
          </p:nvPr>
        </p:nvSpPr>
        <p:spPr/>
        <p:txBody>
          <a:bodyPr/>
          <a:lstStyle/>
          <a:p>
            <a:r>
              <a:rPr lang="en-US" smtClean="0"/>
              <a:t>ARNG-ILI / COL Rick Nord</a:t>
            </a:r>
            <a:endParaRPr lang="en-US"/>
          </a:p>
        </p:txBody>
      </p:sp>
      <p:sp>
        <p:nvSpPr>
          <p:cNvPr id="5" name="Slide Number Placeholder 4"/>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16 December 2011</a:t>
            </a:r>
            <a:endParaRPr lang="en-US"/>
          </a:p>
        </p:txBody>
      </p:sp>
      <p:sp>
        <p:nvSpPr>
          <p:cNvPr id="3" name="Footer Placeholder 2"/>
          <p:cNvSpPr>
            <a:spLocks noGrp="1"/>
          </p:cNvSpPr>
          <p:nvPr>
            <p:ph type="ftr" sz="quarter" idx="11"/>
          </p:nvPr>
        </p:nvSpPr>
        <p:spPr/>
        <p:txBody>
          <a:bodyPr/>
          <a:lstStyle/>
          <a:p>
            <a:r>
              <a:rPr lang="en-US" smtClean="0"/>
              <a:t>ARNG-ILI / COL Rick Nord</a:t>
            </a:r>
            <a:endParaRPr lang="en-US"/>
          </a:p>
        </p:txBody>
      </p:sp>
      <p:sp>
        <p:nvSpPr>
          <p:cNvPr id="4" name="Slide Number Placeholder 3"/>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 December 2011</a:t>
            </a:r>
            <a:endParaRPr lang="en-US"/>
          </a:p>
        </p:txBody>
      </p:sp>
      <p:sp>
        <p:nvSpPr>
          <p:cNvPr id="6" name="Footer Placeholder 5"/>
          <p:cNvSpPr>
            <a:spLocks noGrp="1"/>
          </p:cNvSpPr>
          <p:nvPr>
            <p:ph type="ftr" sz="quarter" idx="11"/>
          </p:nvPr>
        </p:nvSpPr>
        <p:spPr/>
        <p:txBody>
          <a:bodyPr/>
          <a:lstStyle/>
          <a:p>
            <a:r>
              <a:rPr lang="en-US" smtClean="0"/>
              <a:t>ARNG-ILI / COL Rick Nord</a:t>
            </a:r>
            <a:endParaRPr lang="en-US"/>
          </a:p>
        </p:txBody>
      </p:sp>
      <p:sp>
        <p:nvSpPr>
          <p:cNvPr id="7" name="Slide Number Placeholder 6"/>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 December 2011</a:t>
            </a:r>
            <a:endParaRPr lang="en-US"/>
          </a:p>
        </p:txBody>
      </p:sp>
      <p:sp>
        <p:nvSpPr>
          <p:cNvPr id="6" name="Footer Placeholder 5"/>
          <p:cNvSpPr>
            <a:spLocks noGrp="1"/>
          </p:cNvSpPr>
          <p:nvPr>
            <p:ph type="ftr" sz="quarter" idx="11"/>
          </p:nvPr>
        </p:nvSpPr>
        <p:spPr/>
        <p:txBody>
          <a:bodyPr/>
          <a:lstStyle/>
          <a:p>
            <a:r>
              <a:rPr lang="en-US" smtClean="0"/>
              <a:t>ARNG-ILI / COL Rick Nord</a:t>
            </a:r>
            <a:endParaRPr lang="en-US"/>
          </a:p>
        </p:txBody>
      </p:sp>
      <p:sp>
        <p:nvSpPr>
          <p:cNvPr id="7" name="Slide Number Placeholder 6"/>
          <p:cNvSpPr>
            <a:spLocks noGrp="1"/>
          </p:cNvSpPr>
          <p:nvPr>
            <p:ph type="sldNum" sz="quarter" idx="12"/>
          </p:nvPr>
        </p:nvSpPr>
        <p:spPr/>
        <p:txBody>
          <a:bodyPr/>
          <a:lstStyle/>
          <a:p>
            <a:fld id="{CA465C52-C21B-4295-A423-E83D90B49C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gi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 December 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ARNG-ILI / COL Rick Nord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65C52-C21B-4295-A423-E83D90B49C2E}" type="slidenum">
              <a:rPr lang="en-US" smtClean="0"/>
              <a:pPr/>
              <a:t>‹#›</a:t>
            </a:fld>
            <a:endParaRPr lang="en-US"/>
          </a:p>
        </p:txBody>
      </p:sp>
      <p:sp>
        <p:nvSpPr>
          <p:cNvPr id="7" name="Date Placeholder 3"/>
          <p:cNvSpPr txBox="1">
            <a:spLocks/>
          </p:cNvSpPr>
          <p:nvPr userDrawn="1"/>
        </p:nvSpPr>
        <p:spPr>
          <a:xfrm>
            <a:off x="6229400" y="6356350"/>
            <a:ext cx="1442922"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tint val="75000"/>
                  </a:prstClr>
                </a:solidFill>
                <a:effectLst/>
                <a:uLnTx/>
                <a:uFillTx/>
                <a:latin typeface="+mn-lt"/>
                <a:ea typeface="+mn-ea"/>
                <a:cs typeface="+mn-cs"/>
              </a:rPr>
              <a:t>18 October 2011</a:t>
            </a:r>
            <a:endParaRPr kumimoji="0" lang="en-US" sz="18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8" name="Footer Placeholder 4"/>
          <p:cNvSpPr txBox="1">
            <a:spLocks/>
          </p:cNvSpPr>
          <p:nvPr userDrawn="1"/>
        </p:nvSpPr>
        <p:spPr>
          <a:xfrm>
            <a:off x="1152950" y="6356350"/>
            <a:ext cx="28956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tint val="75000"/>
                  </a:prstClr>
                </a:solidFill>
                <a:effectLst/>
                <a:uLnTx/>
                <a:uFillTx/>
                <a:latin typeface="+mn-lt"/>
                <a:ea typeface="+mn-ea"/>
                <a:cs typeface="+mn-cs"/>
              </a:rPr>
              <a:t>ARNG-ILI / COL Rick Nord</a:t>
            </a:r>
            <a:endParaRPr kumimoji="0" lang="en-US" sz="1800" b="0" i="0" u="none" strike="noStrike" kern="1200" cap="none" spc="0" normalizeH="0" baseline="0" noProof="0" dirty="0" smtClean="0">
              <a:ln>
                <a:noFill/>
              </a:ln>
              <a:solidFill>
                <a:prstClr val="black">
                  <a:tint val="75000"/>
                </a:prstClr>
              </a:solidFill>
              <a:effectLst/>
              <a:uLnTx/>
              <a:uFillTx/>
              <a:latin typeface="+mn-lt"/>
              <a:ea typeface="+mn-ea"/>
              <a:cs typeface="+mn-cs"/>
            </a:endParaRPr>
          </a:p>
        </p:txBody>
      </p:sp>
      <p:sp>
        <p:nvSpPr>
          <p:cNvPr id="9" name="Slide Number Placeholder 5"/>
          <p:cNvSpPr txBox="1">
            <a:spLocks/>
          </p:cNvSpPr>
          <p:nvPr userDrawn="1"/>
        </p:nvSpPr>
        <p:spPr>
          <a:xfrm>
            <a:off x="7468932" y="6356350"/>
            <a:ext cx="552202"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979F18-5851-4894-B078-84FAEB3B0DD0}" type="slidenum">
              <a:rPr kumimoji="0" lang="en-US" sz="18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p:cNvCxnSpPr/>
          <p:nvPr userDrawn="1"/>
        </p:nvCxnSpPr>
        <p:spPr>
          <a:xfrm>
            <a:off x="0" y="6528021"/>
            <a:ext cx="9153282" cy="13708"/>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
        <p:nvSpPr>
          <p:cNvPr id="1026" name="Title Placeholder 1"/>
          <p:cNvSpPr>
            <a:spLocks noGrp="1"/>
          </p:cNvSpPr>
          <p:nvPr>
            <p:ph type="title"/>
          </p:nvPr>
        </p:nvSpPr>
        <p:spPr bwMode="auto">
          <a:xfrm>
            <a:off x="457200" y="12799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userDrawn="1"/>
        </p:nvCxnSpPr>
        <p:spPr>
          <a:xfrm>
            <a:off x="1143000" y="914400"/>
            <a:ext cx="8001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143000" y="990600"/>
            <a:ext cx="800100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pic>
        <p:nvPicPr>
          <p:cNvPr id="12" name="Picture 11" descr="Official ARNG Seal.JPG"/>
          <p:cNvPicPr>
            <a:picLocks noChangeAspect="1"/>
          </p:cNvPicPr>
          <p:nvPr userDrawn="1"/>
        </p:nvPicPr>
        <p:blipFill>
          <a:blip r:embed="rId7" cstate="print"/>
          <a:stretch>
            <a:fillRect/>
          </a:stretch>
        </p:blipFill>
        <p:spPr>
          <a:xfrm>
            <a:off x="47625" y="47625"/>
            <a:ext cx="1143000" cy="1143000"/>
          </a:xfrm>
          <a:prstGeom prst="rect">
            <a:avLst/>
          </a:prstGeom>
        </p:spPr>
      </p:pic>
      <p:pic>
        <p:nvPicPr>
          <p:cNvPr id="13" name="Picture 11" descr="mm.png"/>
          <p:cNvPicPr>
            <a:picLocks noChangeAspect="1"/>
          </p:cNvPicPr>
          <p:nvPr userDrawn="1"/>
        </p:nvPicPr>
        <p:blipFill>
          <a:blip r:embed="rId8" cstate="print"/>
          <a:srcRect/>
          <a:stretch>
            <a:fillRect/>
          </a:stretch>
        </p:blipFill>
        <p:spPr bwMode="auto">
          <a:xfrm>
            <a:off x="6057471" y="1575734"/>
            <a:ext cx="2273300" cy="4572000"/>
          </a:xfrm>
          <a:prstGeom prst="rect">
            <a:avLst/>
          </a:prstGeom>
          <a:noFill/>
          <a:ln w="9525">
            <a:noFill/>
            <a:miter lim="800000"/>
            <a:headEnd/>
            <a:tailEnd/>
          </a:ln>
        </p:spPr>
      </p:pic>
      <p:sp>
        <p:nvSpPr>
          <p:cNvPr id="17" name="AutoShape 12"/>
          <p:cNvSpPr>
            <a:spLocks noChangeArrowheads="1"/>
          </p:cNvSpPr>
          <p:nvPr userDrawn="1"/>
        </p:nvSpPr>
        <p:spPr bwMode="auto">
          <a:xfrm>
            <a:off x="679450" y="6412675"/>
            <a:ext cx="4572000" cy="228600"/>
          </a:xfrm>
          <a:prstGeom prst="parallelogram">
            <a:avLst>
              <a:gd name="adj" fmla="val 48611"/>
            </a:avLst>
          </a:prstGeom>
          <a:solidFill>
            <a:schemeClr val="bg1"/>
          </a:solidFill>
          <a:ln w="9525">
            <a:solidFill>
              <a:schemeClr val="tx1"/>
            </a:solidFill>
            <a:miter lim="800000"/>
            <a:headEnd/>
            <a:tailEnd/>
          </a:ln>
          <a:effectLst/>
        </p:spPr>
        <p:txBody>
          <a:bodyPr wrap="none" lIns="0" tIns="0" rIns="0" bIns="0" anchor="ctr" anchorCtr="1"/>
          <a:lstStyle/>
          <a:p>
            <a:pPr>
              <a:defRPr/>
            </a:pPr>
            <a:endParaRPr lang="en-US" sz="1200" i="1" dirty="0">
              <a:solidFill>
                <a:srgbClr val="000000"/>
              </a:solidFill>
              <a:latin typeface="Times New Roman" pitchFamily="18" charset="0"/>
              <a:cs typeface="Arial" charset="0"/>
            </a:endParaRPr>
          </a:p>
        </p:txBody>
      </p:sp>
      <p:sp>
        <p:nvSpPr>
          <p:cNvPr id="5" name="Footer Placeholder 4"/>
          <p:cNvSpPr>
            <a:spLocks noGrp="1"/>
          </p:cNvSpPr>
          <p:nvPr>
            <p:ph type="ftr" sz="quarter" idx="3"/>
          </p:nvPr>
        </p:nvSpPr>
        <p:spPr>
          <a:xfrm>
            <a:off x="115295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1" i="1">
                <a:solidFill>
                  <a:schemeClr val="tx1">
                    <a:tint val="75000"/>
                  </a:schemeClr>
                </a:solidFill>
                <a:latin typeface="+mn-lt"/>
                <a:cs typeface="+mn-cs"/>
              </a:defRPr>
            </a:lvl1pPr>
          </a:lstStyle>
          <a:p>
            <a:pPr>
              <a:defRPr/>
            </a:pPr>
            <a:r>
              <a:rPr lang="en-US" dirty="0" smtClean="0">
                <a:solidFill>
                  <a:prstClr val="black">
                    <a:tint val="75000"/>
                  </a:prstClr>
                </a:solidFill>
              </a:rPr>
              <a:t>ARNG-ILI / COL Rick Nord</a:t>
            </a:r>
            <a:endParaRPr lang="en-US" dirty="0">
              <a:solidFill>
                <a:prstClr val="black">
                  <a:tint val="75000"/>
                </a:prstClr>
              </a:solidFill>
            </a:endParaRPr>
          </a:p>
        </p:txBody>
      </p:sp>
      <p:sp>
        <p:nvSpPr>
          <p:cNvPr id="18" name="AutoShape 13"/>
          <p:cNvSpPr>
            <a:spLocks noChangeArrowheads="1"/>
          </p:cNvSpPr>
          <p:nvPr userDrawn="1"/>
        </p:nvSpPr>
        <p:spPr bwMode="auto">
          <a:xfrm>
            <a:off x="6140550" y="6412675"/>
            <a:ext cx="1992420" cy="228600"/>
          </a:xfrm>
          <a:prstGeom prst="parallelogram">
            <a:avLst>
              <a:gd name="adj" fmla="val 53213"/>
            </a:avLst>
          </a:prstGeom>
          <a:solidFill>
            <a:schemeClr val="bg1"/>
          </a:solidFill>
          <a:ln w="9525">
            <a:solidFill>
              <a:schemeClr val="tx1"/>
            </a:solidFill>
            <a:miter lim="800000"/>
            <a:headEnd/>
            <a:tailEnd/>
          </a:ln>
          <a:effectLst/>
        </p:spPr>
        <p:txBody>
          <a:bodyPr wrap="none" lIns="0" tIns="0" rIns="0" bIns="0" anchor="ctr" anchorCtr="1"/>
          <a:lstStyle/>
          <a:p>
            <a:pPr>
              <a:defRPr/>
            </a:pPr>
            <a:endParaRPr lang="en-US" sz="1200" b="1" i="1" dirty="0">
              <a:solidFill>
                <a:srgbClr val="000000"/>
              </a:solidFill>
              <a:latin typeface="Times New Roman" pitchFamily="18" charset="0"/>
              <a:cs typeface="Arial" charset="0"/>
            </a:endParaRPr>
          </a:p>
        </p:txBody>
      </p:sp>
      <p:sp>
        <p:nvSpPr>
          <p:cNvPr id="4" name="Date Placeholder 3"/>
          <p:cNvSpPr>
            <a:spLocks noGrp="1"/>
          </p:cNvSpPr>
          <p:nvPr>
            <p:ph type="dt" sz="half" idx="2"/>
          </p:nvPr>
        </p:nvSpPr>
        <p:spPr>
          <a:xfrm>
            <a:off x="6229400" y="6356350"/>
            <a:ext cx="1442922" cy="365125"/>
          </a:xfrm>
          <a:prstGeom prst="rect">
            <a:avLst/>
          </a:prstGeom>
        </p:spPr>
        <p:txBody>
          <a:bodyPr vert="horz" lIns="91440" tIns="45720" rIns="91440" bIns="45720" rtlCol="0" anchor="ctr"/>
          <a:lstStyle>
            <a:lvl1pPr algn="l" fontAlgn="auto">
              <a:spcBef>
                <a:spcPts val="0"/>
              </a:spcBef>
              <a:spcAft>
                <a:spcPts val="0"/>
              </a:spcAft>
              <a:defRPr sz="1200" b="1" i="1">
                <a:solidFill>
                  <a:schemeClr val="tx1">
                    <a:tint val="75000"/>
                  </a:schemeClr>
                </a:solidFill>
                <a:latin typeface="+mn-lt"/>
                <a:cs typeface="+mn-cs"/>
              </a:defRPr>
            </a:lvl1p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7468932" y="6356350"/>
            <a:ext cx="552202"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9FEB1F-8115-45CC-8F0E-F75B4C076082}"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2" r:id="rId4"/>
    <p:sldLayoutId id="2147483683" r:id="rId5"/>
  </p:sldLayoutIdLst>
  <p:hf hdr="0"/>
  <p:txStyles>
    <p:titleStyle>
      <a:lvl1pPr algn="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685800" y="228600"/>
            <a:ext cx="8229600" cy="1143000"/>
          </a:xfrm>
          <a:prstGeom prst="rect">
            <a:avLst/>
          </a:prstGeom>
        </p:spPr>
        <p:txBody>
          <a:bodyPr/>
          <a:lstStyle/>
          <a:p>
            <a:pPr algn="r" fontAlgn="auto">
              <a:spcBef>
                <a:spcPts val="0"/>
              </a:spcBef>
              <a:spcAft>
                <a:spcPts val="0"/>
              </a:spcAft>
              <a:defRPr/>
            </a:pPr>
            <a:endParaRPr lang="en-US" sz="2400" b="1" i="1" dirty="0">
              <a:latin typeface="+mj-lt"/>
              <a:ea typeface="+mj-ea"/>
              <a:cs typeface="+mj-cs"/>
            </a:endParaRPr>
          </a:p>
        </p:txBody>
      </p:sp>
      <p:sp>
        <p:nvSpPr>
          <p:cNvPr id="59" name="TextBox 58"/>
          <p:cNvSpPr txBox="1"/>
          <p:nvPr/>
        </p:nvSpPr>
        <p:spPr>
          <a:xfrm>
            <a:off x="685800" y="1219200"/>
            <a:ext cx="8001000" cy="2032000"/>
          </a:xfrm>
          <a:prstGeom prst="rect">
            <a:avLst/>
          </a:prstGeom>
          <a:noFill/>
        </p:spPr>
        <p:txBody>
          <a:bodyPr>
            <a:spAutoFit/>
          </a:bodyPr>
          <a:lstStyle/>
          <a:p>
            <a:pPr fontAlgn="auto">
              <a:spcBef>
                <a:spcPts val="0"/>
              </a:spcBef>
              <a:spcAft>
                <a:spcPts val="0"/>
              </a:spcAft>
              <a:defRPr/>
            </a:pPr>
            <a:endParaRPr lang="en-US" dirty="0">
              <a:latin typeface="+mn-lt"/>
              <a:cs typeface="+mn-cs"/>
            </a:endParaRPr>
          </a:p>
          <a:p>
            <a:pPr marL="342900" indent="-342900" fontAlgn="auto">
              <a:spcBef>
                <a:spcPts val="0"/>
              </a:spcBef>
              <a:spcAft>
                <a:spcPts val="0"/>
              </a:spcAft>
              <a:defRPr/>
            </a:pPr>
            <a:endParaRPr lang="en-US" dirty="0">
              <a:latin typeface="+mn-lt"/>
              <a:cs typeface="+mn-cs"/>
            </a:endParaRPr>
          </a:p>
          <a:p>
            <a:pPr marL="342900" indent="-342900" fontAlgn="auto">
              <a:spcBef>
                <a:spcPts val="0"/>
              </a:spcBef>
              <a:spcAft>
                <a:spcPts val="0"/>
              </a:spcAft>
              <a:buFont typeface="Arial" pitchFamily="34" charset="0"/>
              <a:buChar char="•"/>
              <a:defRPr/>
            </a:pPr>
            <a:endParaRPr lang="en-US" dirty="0">
              <a:latin typeface="+mn-lt"/>
              <a:cs typeface="+mn-cs"/>
            </a:endParaRPr>
          </a:p>
          <a:p>
            <a:pPr marL="800100" lvl="1" indent="-342900" fontAlgn="auto">
              <a:spcBef>
                <a:spcPts val="0"/>
              </a:spcBef>
              <a:spcAft>
                <a:spcPts val="0"/>
              </a:spcAft>
              <a:defRPr/>
            </a:pPr>
            <a:endParaRPr lang="en-US" dirty="0">
              <a:latin typeface="+mn-lt"/>
              <a:cs typeface="+mn-cs"/>
            </a:endParaRPr>
          </a:p>
          <a:p>
            <a:pPr marL="800100" lvl="1" indent="-342900"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3076" name="TextBox 6"/>
          <p:cNvSpPr txBox="1">
            <a:spLocks noChangeArrowheads="1"/>
          </p:cNvSpPr>
          <p:nvPr/>
        </p:nvSpPr>
        <p:spPr bwMode="auto">
          <a:xfrm>
            <a:off x="457200" y="4919008"/>
            <a:ext cx="8686800" cy="1938992"/>
          </a:xfrm>
          <a:prstGeom prst="rect">
            <a:avLst/>
          </a:prstGeom>
          <a:noFill/>
          <a:ln w="9525">
            <a:noFill/>
            <a:miter lim="800000"/>
            <a:headEnd/>
            <a:tailEnd/>
          </a:ln>
        </p:spPr>
        <p:txBody>
          <a:bodyPr>
            <a:spAutoFit/>
          </a:bodyPr>
          <a:lstStyle/>
          <a:p>
            <a:pPr algn="ctr"/>
            <a:r>
              <a:rPr lang="en-US" sz="3200" dirty="0" smtClean="0">
                <a:latin typeface="Calibri" pitchFamily="34" charset="0"/>
              </a:rPr>
              <a:t>ARNG Directorate Briefing</a:t>
            </a:r>
          </a:p>
          <a:p>
            <a:pPr algn="ctr"/>
            <a:r>
              <a:rPr lang="en-US" sz="3200" dirty="0" smtClean="0">
                <a:latin typeface="Calibri" pitchFamily="34" charset="0"/>
              </a:rPr>
              <a:t>Presented by COL Carlton Day, Chief, SIG</a:t>
            </a:r>
          </a:p>
          <a:p>
            <a:pPr algn="ctr"/>
            <a:r>
              <a:rPr lang="en-US" sz="3200" dirty="0" smtClean="0">
                <a:latin typeface="Calibri" pitchFamily="34" charset="0"/>
              </a:rPr>
              <a:t>29 SEP 2011</a:t>
            </a:r>
          </a:p>
          <a:p>
            <a:pPr algn="ctr"/>
            <a:endParaRPr lang="en-US" sz="2400" dirty="0">
              <a:latin typeface="Calibri" pitchFamily="34" charset="0"/>
            </a:endParaRPr>
          </a:p>
        </p:txBody>
      </p:sp>
      <p:sp>
        <p:nvSpPr>
          <p:cNvPr id="6" name="Subtitle 2"/>
          <p:cNvSpPr txBox="1">
            <a:spLocks/>
          </p:cNvSpPr>
          <p:nvPr/>
        </p:nvSpPr>
        <p:spPr>
          <a:xfrm>
            <a:off x="2895600" y="4953000"/>
            <a:ext cx="6400800" cy="685800"/>
          </a:xfrm>
          <a:prstGeom prst="rect">
            <a:avLst/>
          </a:prstGeom>
        </p:spPr>
        <p:txBody>
          <a:bodyPr/>
          <a:lstStyle/>
          <a:p>
            <a:pPr marL="342900" lvl="0" indent="-342900">
              <a:spcBef>
                <a:spcPct val="20000"/>
              </a:spcBef>
            </a:pPr>
            <a:endParaRPr lang="en-US" sz="3200" dirty="0" smtClean="0">
              <a:latin typeface="Calibri" pitchFamily="34" charset="0"/>
            </a:endParaRPr>
          </a:p>
        </p:txBody>
      </p:sp>
      <p:sp>
        <p:nvSpPr>
          <p:cNvPr id="7" name="Slide Number Placeholder 6"/>
          <p:cNvSpPr>
            <a:spLocks noGrp="1"/>
          </p:cNvSpPr>
          <p:nvPr>
            <p:ph type="sldNum" sz="quarter" idx="12"/>
          </p:nvPr>
        </p:nvSpPr>
        <p:spPr/>
        <p:txBody>
          <a:bodyPr/>
          <a:lstStyle/>
          <a:p>
            <a:pPr>
              <a:defRPr/>
            </a:pPr>
            <a:endParaRPr lang="en-US" dirty="0"/>
          </a:p>
        </p:txBody>
      </p:sp>
      <p:pic>
        <p:nvPicPr>
          <p:cNvPr id="9" name="Picture 8" descr="ppt1.jpg"/>
          <p:cNvPicPr>
            <a:picLocks noChangeAspect="1"/>
          </p:cNvPicPr>
          <p:nvPr/>
        </p:nvPicPr>
        <p:blipFill>
          <a:blip r:embed="rId3" cstate="print"/>
          <a:stretch>
            <a:fillRect/>
          </a:stretch>
        </p:blipFill>
        <p:spPr>
          <a:xfrm>
            <a:off x="0" y="0"/>
            <a:ext cx="9144000" cy="6858000"/>
          </a:xfrm>
          <a:prstGeom prst="rect">
            <a:avLst/>
          </a:prstGeom>
        </p:spPr>
      </p:pic>
      <p:sp>
        <p:nvSpPr>
          <p:cNvPr id="10" name="TextBox 9"/>
          <p:cNvSpPr txBox="1"/>
          <p:nvPr/>
        </p:nvSpPr>
        <p:spPr>
          <a:xfrm>
            <a:off x="0" y="2105561"/>
            <a:ext cx="9144000" cy="1323439"/>
          </a:xfrm>
          <a:prstGeom prst="rect">
            <a:avLst/>
          </a:prstGeom>
          <a:noFill/>
        </p:spPr>
        <p:txBody>
          <a:bodyPr wrap="square" rtlCol="0">
            <a:spAutoFit/>
          </a:bodyPr>
          <a:lstStyle/>
          <a:p>
            <a:pPr algn="ctr"/>
            <a:r>
              <a:rPr lang="en-US" sz="8000" dirty="0" smtClean="0">
                <a:solidFill>
                  <a:schemeClr val="bg1"/>
                </a:solidFill>
              </a:rPr>
              <a:t>FACILITY PROGRAM</a:t>
            </a:r>
            <a:endParaRPr lang="en-US" sz="6000" dirty="0"/>
          </a:p>
        </p:txBody>
      </p:sp>
      <p:sp>
        <p:nvSpPr>
          <p:cNvPr id="11" name="Footer Placeholder 10"/>
          <p:cNvSpPr>
            <a:spLocks noGrp="1"/>
          </p:cNvSpPr>
          <p:nvPr>
            <p:ph type="ftr" sz="quarter" idx="11"/>
          </p:nvPr>
        </p:nvSpPr>
        <p:spPr/>
        <p:txBody>
          <a:bodyPr/>
          <a:lstStyle/>
          <a:p>
            <a:pPr>
              <a:defRPr/>
            </a:pPr>
            <a:r>
              <a:rPr lang="en-US" dirty="0" smtClean="0">
                <a:solidFill>
                  <a:schemeClr val="bg1"/>
                </a:solidFill>
              </a:rPr>
              <a:t>ARNG-ILI / COL Rick Nord</a:t>
            </a:r>
          </a:p>
        </p:txBody>
      </p:sp>
      <p:sp>
        <p:nvSpPr>
          <p:cNvPr id="12" name="Date Placeholder 11"/>
          <p:cNvSpPr>
            <a:spLocks noGrp="1"/>
          </p:cNvSpPr>
          <p:nvPr>
            <p:ph type="dt" sz="half" idx="10"/>
          </p:nvPr>
        </p:nvSpPr>
        <p:spPr/>
        <p:txBody>
          <a:bodyPr/>
          <a:lstStyle/>
          <a:p>
            <a:pPr>
              <a:defRPr/>
            </a:pPr>
            <a:r>
              <a:rPr lang="en-US" smtClean="0">
                <a:solidFill>
                  <a:schemeClr val="bg1"/>
                </a:solidFill>
              </a:rPr>
              <a:t>16 December 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6075" y="304800"/>
            <a:ext cx="8458200" cy="566737"/>
          </a:xfrm>
        </p:spPr>
        <p:txBody>
          <a:bodyPr/>
          <a:lstStyle/>
          <a:p>
            <a:pPr algn="ctr" eaLnBrk="1" hangingPunct="1"/>
            <a:r>
              <a:rPr lang="en-US" dirty="0" smtClean="0"/>
              <a:t>ARNG Aging Facilities</a:t>
            </a:r>
          </a:p>
        </p:txBody>
      </p:sp>
      <p:sp>
        <p:nvSpPr>
          <p:cNvPr id="8195" name="Rectangle 3"/>
          <p:cNvSpPr>
            <a:spLocks noGrp="1" noChangeArrowheads="1"/>
          </p:cNvSpPr>
          <p:nvPr>
            <p:ph type="body" idx="1"/>
          </p:nvPr>
        </p:nvSpPr>
        <p:spPr>
          <a:xfrm>
            <a:off x="228600" y="1219200"/>
            <a:ext cx="8763000" cy="5354638"/>
          </a:xfrm>
        </p:spPr>
        <p:txBody>
          <a:bodyPr/>
          <a:lstStyle/>
          <a:p>
            <a:pPr eaLnBrk="1" hangingPunct="1"/>
            <a:r>
              <a:rPr lang="en-US" sz="2000" dirty="0" smtClean="0"/>
              <a:t>Facility Inventory is out dated</a:t>
            </a:r>
          </a:p>
          <a:p>
            <a:pPr lvl="1" eaLnBrk="1" hangingPunct="1"/>
            <a:r>
              <a:rPr lang="en-US" sz="1600" dirty="0" smtClean="0"/>
              <a:t>Most built before 1960</a:t>
            </a:r>
          </a:p>
          <a:p>
            <a:pPr lvl="1" eaLnBrk="1" hangingPunct="1"/>
            <a:r>
              <a:rPr lang="en-US" sz="1600" dirty="0" smtClean="0"/>
              <a:t>Built for Cold War strategic reserve mission</a:t>
            </a:r>
          </a:p>
          <a:p>
            <a:pPr lvl="1" eaLnBrk="1" hangingPunct="1"/>
            <a:r>
              <a:rPr lang="en-US" sz="1600" dirty="0" smtClean="0"/>
              <a:t>Smaller units with less equipment</a:t>
            </a:r>
          </a:p>
          <a:p>
            <a:pPr lvl="1" eaLnBrk="1" hangingPunct="1"/>
            <a:r>
              <a:rPr lang="en-US" sz="1600" dirty="0" smtClean="0"/>
              <a:t>Do not meet current building codes or standards</a:t>
            </a:r>
          </a:p>
          <a:p>
            <a:pPr lvl="1" eaLnBrk="1" hangingPunct="1"/>
            <a:r>
              <a:rPr lang="en-US" sz="1600" dirty="0" smtClean="0"/>
              <a:t>Do not support modern training, simulator, or class room requirements</a:t>
            </a:r>
          </a:p>
          <a:p>
            <a:pPr lvl="1" eaLnBrk="1" hangingPunct="1"/>
            <a:r>
              <a:rPr lang="en-US" sz="1600" dirty="0" smtClean="0"/>
              <a:t>Readiness Centers are the key facility that supports ARNG Readiness</a:t>
            </a:r>
          </a:p>
          <a:p>
            <a:pPr eaLnBrk="1" hangingPunct="1"/>
            <a:r>
              <a:rPr lang="en-US" sz="2000" dirty="0" smtClean="0"/>
              <a:t>Space Shortage</a:t>
            </a:r>
          </a:p>
          <a:p>
            <a:pPr lvl="1" eaLnBrk="1" hangingPunct="1"/>
            <a:r>
              <a:rPr lang="en-US" sz="1800" dirty="0" smtClean="0"/>
              <a:t>The ARNG is 41.8% short in facilities space overall</a:t>
            </a:r>
          </a:p>
          <a:p>
            <a:pPr lvl="1" eaLnBrk="1" hangingPunct="1"/>
            <a:r>
              <a:rPr lang="en-US" sz="1800" dirty="0" smtClean="0"/>
              <a:t>Readiness Centers are 32.7% short of space</a:t>
            </a:r>
          </a:p>
          <a:p>
            <a:pPr eaLnBrk="1" hangingPunct="1"/>
            <a:r>
              <a:rPr lang="en-US" sz="2000" dirty="0" smtClean="0"/>
              <a:t>Demographics</a:t>
            </a:r>
            <a:r>
              <a:rPr lang="en-US" sz="2400" dirty="0" smtClean="0"/>
              <a:t> </a:t>
            </a:r>
          </a:p>
          <a:p>
            <a:pPr lvl="1" eaLnBrk="1" hangingPunct="1"/>
            <a:r>
              <a:rPr lang="en-US" sz="1600" dirty="0" smtClean="0"/>
              <a:t>1950 to 2000 the ARNG recruiting and retention population shifted from rural to metropolitan</a:t>
            </a:r>
          </a:p>
          <a:p>
            <a:pPr lvl="1" eaLnBrk="1" hangingPunct="1"/>
            <a:r>
              <a:rPr lang="en-US" sz="1600" dirty="0" smtClean="0"/>
              <a:t>Much of the current RC inventory is in the wrong place resulting in square footage deficit</a:t>
            </a:r>
          </a:p>
          <a:p>
            <a:pPr eaLnBrk="1" hangingPunct="1"/>
            <a:r>
              <a:rPr lang="en-US" sz="2000" dirty="0" smtClean="0"/>
              <a:t>Energy Consumption and Sustainment</a:t>
            </a:r>
          </a:p>
          <a:p>
            <a:pPr lvl="1" eaLnBrk="1" hangingPunct="1"/>
            <a:r>
              <a:rPr lang="en-US" sz="1400" dirty="0" smtClean="0"/>
              <a:t>Older facilities are less energy efficient and more expensive to maintain</a:t>
            </a:r>
          </a:p>
          <a:p>
            <a:pPr lvl="1" eaLnBrk="1" hangingPunct="1"/>
            <a:endParaRPr lang="en-US" sz="2000" dirty="0" smtClean="0"/>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10</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066800" y="1066800"/>
          <a:ext cx="7086600" cy="4700588"/>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TextBox 7"/>
          <p:cNvSpPr txBox="1">
            <a:spLocks noChangeArrowheads="1"/>
          </p:cNvSpPr>
          <p:nvPr/>
        </p:nvSpPr>
        <p:spPr bwMode="auto">
          <a:xfrm rot="-5400000">
            <a:off x="-193675" y="2794000"/>
            <a:ext cx="2357437" cy="274638"/>
          </a:xfrm>
          <a:prstGeom prst="rect">
            <a:avLst/>
          </a:prstGeom>
          <a:noFill/>
          <a:ln w="9525">
            <a:noFill/>
            <a:miter lim="800000"/>
            <a:headEnd/>
            <a:tailEnd/>
          </a:ln>
        </p:spPr>
        <p:txBody>
          <a:bodyPr wrap="none">
            <a:spAutoFit/>
          </a:bodyPr>
          <a:lstStyle/>
          <a:p>
            <a:r>
              <a:rPr lang="en-US" sz="1200" b="1" i="1" dirty="0"/>
              <a:t>Number of Readiness Centers</a:t>
            </a:r>
          </a:p>
        </p:txBody>
      </p:sp>
      <p:sp>
        <p:nvSpPr>
          <p:cNvPr id="10244" name="TextBox 8"/>
          <p:cNvSpPr txBox="1">
            <a:spLocks noChangeArrowheads="1"/>
          </p:cNvSpPr>
          <p:nvPr/>
        </p:nvSpPr>
        <p:spPr bwMode="auto">
          <a:xfrm>
            <a:off x="152400" y="5924490"/>
            <a:ext cx="8839200" cy="400110"/>
          </a:xfrm>
          <a:prstGeom prst="rect">
            <a:avLst/>
          </a:prstGeom>
          <a:solidFill>
            <a:srgbClr val="FFFF99"/>
          </a:solidFill>
          <a:ln w="9525">
            <a:noFill/>
            <a:miter lim="800000"/>
            <a:headEnd/>
            <a:tailEnd/>
          </a:ln>
        </p:spPr>
        <p:txBody>
          <a:bodyPr wrap="square">
            <a:spAutoFit/>
          </a:bodyPr>
          <a:lstStyle/>
          <a:p>
            <a:pPr algn="ctr"/>
            <a:r>
              <a:rPr lang="en-US" sz="2000" b="1" i="1" dirty="0"/>
              <a:t>In 10 years many of our RCs will be </a:t>
            </a:r>
            <a:r>
              <a:rPr lang="en-US" sz="2000" b="1" i="1" dirty="0" smtClean="0"/>
              <a:t>beyond </a:t>
            </a:r>
            <a:r>
              <a:rPr lang="en-US" sz="2000" b="1" i="1" dirty="0"/>
              <a:t>the </a:t>
            </a:r>
            <a:r>
              <a:rPr lang="en-US" sz="2000" b="1" i="1" dirty="0" err="1"/>
              <a:t>DoD</a:t>
            </a:r>
            <a:r>
              <a:rPr lang="en-US" sz="2000" b="1" i="1" dirty="0"/>
              <a:t> 67 year lifespan for facilities</a:t>
            </a:r>
          </a:p>
        </p:txBody>
      </p:sp>
      <p:sp>
        <p:nvSpPr>
          <p:cNvPr id="10245" name="TextBox 6"/>
          <p:cNvSpPr txBox="1">
            <a:spLocks noChangeArrowheads="1"/>
          </p:cNvSpPr>
          <p:nvPr/>
        </p:nvSpPr>
        <p:spPr bwMode="auto">
          <a:xfrm>
            <a:off x="3776663" y="5592762"/>
            <a:ext cx="1597025" cy="274638"/>
          </a:xfrm>
          <a:prstGeom prst="rect">
            <a:avLst/>
          </a:prstGeom>
          <a:noFill/>
          <a:ln w="9525">
            <a:noFill/>
            <a:miter lim="800000"/>
            <a:headEnd/>
            <a:tailEnd/>
          </a:ln>
        </p:spPr>
        <p:txBody>
          <a:bodyPr wrap="none">
            <a:spAutoFit/>
          </a:bodyPr>
          <a:lstStyle/>
          <a:p>
            <a:r>
              <a:rPr lang="en-US" sz="1200" b="1" i="1" dirty="0"/>
              <a:t>Facility Age (Years)</a:t>
            </a:r>
          </a:p>
        </p:txBody>
      </p:sp>
      <p:sp>
        <p:nvSpPr>
          <p:cNvPr id="10246" name="Rectangle 6"/>
          <p:cNvSpPr>
            <a:spLocks noGrp="1" noChangeArrowheads="1"/>
          </p:cNvSpPr>
          <p:nvPr>
            <p:ph type="title"/>
          </p:nvPr>
        </p:nvSpPr>
        <p:spPr>
          <a:xfrm>
            <a:off x="457200" y="0"/>
            <a:ext cx="8229600" cy="1143000"/>
          </a:xfrm>
        </p:spPr>
        <p:txBody>
          <a:bodyPr/>
          <a:lstStyle/>
          <a:p>
            <a:pPr algn="ctr" eaLnBrk="1" hangingPunct="1"/>
            <a:r>
              <a:rPr lang="en-US" dirty="0" smtClean="0"/>
              <a:t>ARNG Aging RCs</a:t>
            </a:r>
          </a:p>
        </p:txBody>
      </p:sp>
      <p:sp>
        <p:nvSpPr>
          <p:cNvPr id="10247" name="AutoShape 7"/>
          <p:cNvSpPr>
            <a:spLocks noChangeArrowheads="1"/>
          </p:cNvSpPr>
          <p:nvPr/>
        </p:nvSpPr>
        <p:spPr bwMode="auto">
          <a:xfrm>
            <a:off x="5126038" y="1655763"/>
            <a:ext cx="1236662" cy="592137"/>
          </a:xfrm>
          <a:prstGeom prst="leftArrow">
            <a:avLst>
              <a:gd name="adj1" fmla="val 50000"/>
              <a:gd name="adj2" fmla="val 52212"/>
            </a:avLst>
          </a:prstGeom>
          <a:solidFill>
            <a:srgbClr val="FF0000"/>
          </a:solidFill>
          <a:ln w="9525">
            <a:solidFill>
              <a:schemeClr val="bg1"/>
            </a:solidFill>
            <a:miter lim="800000"/>
            <a:headEnd/>
            <a:tailEnd/>
          </a:ln>
        </p:spPr>
        <p:txBody>
          <a:bodyPr wrap="none" anchor="ctr"/>
          <a:lstStyle/>
          <a:p>
            <a:endParaRPr lang="en-US"/>
          </a:p>
        </p:txBody>
      </p:sp>
      <p:sp>
        <p:nvSpPr>
          <p:cNvPr id="11" name="Date Placeholder 10"/>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11</a:t>
            </a:fld>
            <a:endParaRPr lang="en-US" dirty="0">
              <a:solidFill>
                <a:prstClr val="black">
                  <a:tint val="75000"/>
                </a:prstClr>
              </a:solidFill>
            </a:endParaRPr>
          </a:p>
        </p:txBody>
      </p:sp>
      <p:sp>
        <p:nvSpPr>
          <p:cNvPr id="13" name="Footer Placeholder 12"/>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27150" y="290513"/>
            <a:ext cx="6473825" cy="566737"/>
          </a:xfrm>
        </p:spPr>
        <p:txBody>
          <a:bodyPr/>
          <a:lstStyle/>
          <a:p>
            <a:pPr algn="ctr" eaLnBrk="1" hangingPunct="1"/>
            <a:r>
              <a:rPr lang="en-US" smtClean="0"/>
              <a:t>Aging Readiness Centers</a:t>
            </a:r>
          </a:p>
        </p:txBody>
      </p:sp>
      <p:grpSp>
        <p:nvGrpSpPr>
          <p:cNvPr id="2" name="Group 21"/>
          <p:cNvGrpSpPr>
            <a:grpSpLocks/>
          </p:cNvGrpSpPr>
          <p:nvPr/>
        </p:nvGrpSpPr>
        <p:grpSpPr bwMode="auto">
          <a:xfrm>
            <a:off x="666750" y="1143000"/>
            <a:ext cx="7705725" cy="3536950"/>
            <a:chOff x="1139" y="1422"/>
            <a:chExt cx="3505" cy="2308"/>
          </a:xfrm>
        </p:grpSpPr>
        <p:sp>
          <p:nvSpPr>
            <p:cNvPr id="13317" name="Freeform 8"/>
            <p:cNvSpPr>
              <a:spLocks/>
            </p:cNvSpPr>
            <p:nvPr/>
          </p:nvSpPr>
          <p:spPr bwMode="auto">
            <a:xfrm>
              <a:off x="1674" y="1791"/>
              <a:ext cx="2607" cy="1302"/>
            </a:xfrm>
            <a:custGeom>
              <a:avLst/>
              <a:gdLst>
                <a:gd name="T0" fmla="*/ 0 w 2178"/>
                <a:gd name="T1" fmla="*/ 1503 h 1128"/>
                <a:gd name="T2" fmla="*/ 1581 w 2178"/>
                <a:gd name="T3" fmla="*/ 584 h 1128"/>
                <a:gd name="T4" fmla="*/ 3120 w 2178"/>
                <a:gd name="T5" fmla="*/ 0 h 1128"/>
                <a:gd name="T6" fmla="*/ 0 60000 65536"/>
                <a:gd name="T7" fmla="*/ 0 60000 65536"/>
                <a:gd name="T8" fmla="*/ 0 60000 65536"/>
                <a:gd name="T9" fmla="*/ 0 w 2178"/>
                <a:gd name="T10" fmla="*/ 0 h 1128"/>
                <a:gd name="T11" fmla="*/ 2178 w 2178"/>
                <a:gd name="T12" fmla="*/ 1128 h 1128"/>
              </a:gdLst>
              <a:ahLst/>
              <a:cxnLst>
                <a:cxn ang="T6">
                  <a:pos x="T0" y="T1"/>
                </a:cxn>
                <a:cxn ang="T7">
                  <a:pos x="T2" y="T3"/>
                </a:cxn>
                <a:cxn ang="T8">
                  <a:pos x="T4" y="T5"/>
                </a:cxn>
              </a:cxnLst>
              <a:rect l="T9" t="T10" r="T11" b="T12"/>
              <a:pathLst>
                <a:path w="2178" h="1128">
                  <a:moveTo>
                    <a:pt x="0" y="1128"/>
                  </a:moveTo>
                  <a:cubicBezTo>
                    <a:pt x="370" y="877"/>
                    <a:pt x="741" y="626"/>
                    <a:pt x="1104" y="438"/>
                  </a:cubicBezTo>
                  <a:cubicBezTo>
                    <a:pt x="1467" y="250"/>
                    <a:pt x="1999" y="73"/>
                    <a:pt x="2178" y="0"/>
                  </a:cubicBezTo>
                </a:path>
              </a:pathLst>
            </a:custGeom>
            <a:noFill/>
            <a:ln w="38100" cap="flat" cmpd="sng">
              <a:solidFill>
                <a:srgbClr val="009999"/>
              </a:solidFill>
              <a:prstDash val="solid"/>
              <a:round/>
              <a:headEnd type="none" w="lg" len="lg"/>
              <a:tailEnd type="none" w="lg" len="lg"/>
            </a:ln>
          </p:spPr>
          <p:txBody>
            <a:bodyPr/>
            <a:lstStyle/>
            <a:p>
              <a:endParaRPr lang="en-US"/>
            </a:p>
          </p:txBody>
        </p:sp>
        <p:sp>
          <p:nvSpPr>
            <p:cNvPr id="13318" name="Line 3"/>
            <p:cNvSpPr>
              <a:spLocks noChangeShapeType="1"/>
            </p:cNvSpPr>
            <p:nvPr/>
          </p:nvSpPr>
          <p:spPr bwMode="auto">
            <a:xfrm>
              <a:off x="1674" y="1776"/>
              <a:ext cx="2628" cy="0"/>
            </a:xfrm>
            <a:prstGeom prst="line">
              <a:avLst/>
            </a:prstGeom>
            <a:noFill/>
            <a:ln w="12700">
              <a:solidFill>
                <a:srgbClr val="009999"/>
              </a:solidFill>
              <a:round/>
              <a:headEnd/>
              <a:tailEnd/>
            </a:ln>
          </p:spPr>
          <p:txBody>
            <a:bodyPr/>
            <a:lstStyle/>
            <a:p>
              <a:endParaRPr lang="en-US"/>
            </a:p>
          </p:txBody>
        </p:sp>
        <p:sp>
          <p:nvSpPr>
            <p:cNvPr id="13319" name="Line 4"/>
            <p:cNvSpPr>
              <a:spLocks noChangeShapeType="1"/>
            </p:cNvSpPr>
            <p:nvPr/>
          </p:nvSpPr>
          <p:spPr bwMode="auto">
            <a:xfrm flipH="1" flipV="1">
              <a:off x="4290" y="1433"/>
              <a:ext cx="6" cy="1729"/>
            </a:xfrm>
            <a:prstGeom prst="line">
              <a:avLst/>
            </a:prstGeom>
            <a:noFill/>
            <a:ln w="12700">
              <a:solidFill>
                <a:srgbClr val="009999"/>
              </a:solidFill>
              <a:round/>
              <a:headEnd/>
              <a:tailEnd/>
            </a:ln>
          </p:spPr>
          <p:txBody>
            <a:bodyPr/>
            <a:lstStyle/>
            <a:p>
              <a:endParaRPr lang="en-US"/>
            </a:p>
          </p:txBody>
        </p:sp>
        <p:sp>
          <p:nvSpPr>
            <p:cNvPr id="13320" name="Freeform 5"/>
            <p:cNvSpPr>
              <a:spLocks/>
            </p:cNvSpPr>
            <p:nvPr/>
          </p:nvSpPr>
          <p:spPr bwMode="auto">
            <a:xfrm>
              <a:off x="1674" y="1422"/>
              <a:ext cx="2970" cy="1734"/>
            </a:xfrm>
            <a:custGeom>
              <a:avLst/>
              <a:gdLst>
                <a:gd name="T0" fmla="*/ 0 w 2970"/>
                <a:gd name="T1" fmla="*/ 0 h 1734"/>
                <a:gd name="T2" fmla="*/ 0 w 2970"/>
                <a:gd name="T3" fmla="*/ 1734 h 1734"/>
                <a:gd name="T4" fmla="*/ 2970 w 2970"/>
                <a:gd name="T5" fmla="*/ 1734 h 1734"/>
                <a:gd name="T6" fmla="*/ 0 60000 65536"/>
                <a:gd name="T7" fmla="*/ 0 60000 65536"/>
                <a:gd name="T8" fmla="*/ 0 60000 65536"/>
                <a:gd name="T9" fmla="*/ 0 w 2970"/>
                <a:gd name="T10" fmla="*/ 0 h 1734"/>
                <a:gd name="T11" fmla="*/ 2970 w 2970"/>
                <a:gd name="T12" fmla="*/ 1734 h 1734"/>
              </a:gdLst>
              <a:ahLst/>
              <a:cxnLst>
                <a:cxn ang="T6">
                  <a:pos x="T0" y="T1"/>
                </a:cxn>
                <a:cxn ang="T7">
                  <a:pos x="T2" y="T3"/>
                </a:cxn>
                <a:cxn ang="T8">
                  <a:pos x="T4" y="T5"/>
                </a:cxn>
              </a:cxnLst>
              <a:rect l="T9" t="T10" r="T11" b="T12"/>
              <a:pathLst>
                <a:path w="2970" h="1734">
                  <a:moveTo>
                    <a:pt x="0" y="0"/>
                  </a:moveTo>
                  <a:lnTo>
                    <a:pt x="0" y="1734"/>
                  </a:lnTo>
                  <a:lnTo>
                    <a:pt x="2970" y="1734"/>
                  </a:lnTo>
                </a:path>
              </a:pathLst>
            </a:custGeom>
            <a:noFill/>
            <a:ln w="28575" cap="flat" cmpd="sng">
              <a:solidFill>
                <a:srgbClr val="003893"/>
              </a:solidFill>
              <a:prstDash val="solid"/>
              <a:round/>
              <a:headEnd type="none" w="med" len="med"/>
              <a:tailEnd type="none" w="med" len="med"/>
            </a:ln>
          </p:spPr>
          <p:txBody>
            <a:bodyPr/>
            <a:lstStyle/>
            <a:p>
              <a:endParaRPr lang="en-US"/>
            </a:p>
          </p:txBody>
        </p:sp>
        <p:sp>
          <p:nvSpPr>
            <p:cNvPr id="13321" name="Text Box 6"/>
            <p:cNvSpPr txBox="1">
              <a:spLocks noChangeArrowheads="1"/>
            </p:cNvSpPr>
            <p:nvPr/>
          </p:nvSpPr>
          <p:spPr bwMode="auto">
            <a:xfrm>
              <a:off x="1289" y="1653"/>
              <a:ext cx="362" cy="1629"/>
            </a:xfrm>
            <a:prstGeom prst="rect">
              <a:avLst/>
            </a:prstGeom>
            <a:noFill/>
            <a:ln w="9525">
              <a:noFill/>
              <a:miter lim="800000"/>
              <a:headEnd/>
              <a:tailEnd/>
            </a:ln>
          </p:spPr>
          <p:txBody>
            <a:bodyPr>
              <a:spAutoFit/>
            </a:bodyPr>
            <a:lstStyle/>
            <a:p>
              <a:pPr algn="r">
                <a:spcBef>
                  <a:spcPct val="50000"/>
                </a:spcBef>
              </a:pPr>
              <a:r>
                <a:rPr lang="en-US" sz="1800" b="1">
                  <a:solidFill>
                    <a:srgbClr val="009999"/>
                  </a:solidFill>
                  <a:latin typeface="Arial" charset="0"/>
                </a:rPr>
                <a:t>70</a:t>
              </a:r>
            </a:p>
            <a:p>
              <a:pPr algn="r">
                <a:spcBef>
                  <a:spcPct val="50000"/>
                </a:spcBef>
              </a:pPr>
              <a:endParaRPr lang="en-US" sz="1100" b="1">
                <a:solidFill>
                  <a:srgbClr val="009999"/>
                </a:solidFill>
                <a:latin typeface="Arial" charset="0"/>
              </a:endParaRPr>
            </a:p>
            <a:p>
              <a:pPr algn="r">
                <a:spcBef>
                  <a:spcPct val="50000"/>
                </a:spcBef>
              </a:pPr>
              <a:r>
                <a:rPr lang="en-US" sz="1800" b="1">
                  <a:solidFill>
                    <a:srgbClr val="009999"/>
                  </a:solidFill>
                  <a:latin typeface="Arial" charset="0"/>
                </a:rPr>
                <a:t>60</a:t>
              </a:r>
            </a:p>
            <a:p>
              <a:pPr algn="r">
                <a:spcBef>
                  <a:spcPct val="50000"/>
                </a:spcBef>
              </a:pPr>
              <a:endParaRPr lang="en-US" sz="800" b="1">
                <a:solidFill>
                  <a:srgbClr val="009999"/>
                </a:solidFill>
                <a:latin typeface="Arial" charset="0"/>
              </a:endParaRPr>
            </a:p>
            <a:p>
              <a:pPr algn="r">
                <a:spcBef>
                  <a:spcPct val="50000"/>
                </a:spcBef>
              </a:pPr>
              <a:r>
                <a:rPr lang="en-US" sz="1800" b="1">
                  <a:solidFill>
                    <a:srgbClr val="009999"/>
                  </a:solidFill>
                  <a:latin typeface="Arial" charset="0"/>
                </a:rPr>
                <a:t>50</a:t>
              </a:r>
              <a:endParaRPr lang="en-US" sz="1400" b="1">
                <a:solidFill>
                  <a:srgbClr val="009999"/>
                </a:solidFill>
                <a:latin typeface="Arial" charset="0"/>
              </a:endParaRPr>
            </a:p>
            <a:p>
              <a:pPr algn="r">
                <a:spcBef>
                  <a:spcPct val="50000"/>
                </a:spcBef>
              </a:pPr>
              <a:endParaRPr lang="en-US" sz="1000" b="1">
                <a:solidFill>
                  <a:srgbClr val="009999"/>
                </a:solidFill>
                <a:latin typeface="Arial" charset="0"/>
              </a:endParaRPr>
            </a:p>
            <a:p>
              <a:pPr algn="r">
                <a:spcBef>
                  <a:spcPct val="50000"/>
                </a:spcBef>
              </a:pPr>
              <a:r>
                <a:rPr lang="en-US" sz="1800" b="1">
                  <a:solidFill>
                    <a:srgbClr val="009999"/>
                  </a:solidFill>
                  <a:latin typeface="Arial" charset="0"/>
                </a:rPr>
                <a:t>40</a:t>
              </a:r>
              <a:endParaRPr lang="en-US" sz="1200" b="1">
                <a:solidFill>
                  <a:srgbClr val="009999"/>
                </a:solidFill>
                <a:latin typeface="Arial" charset="0"/>
              </a:endParaRPr>
            </a:p>
          </p:txBody>
        </p:sp>
        <p:sp>
          <p:nvSpPr>
            <p:cNvPr id="13322" name="Line 7"/>
            <p:cNvSpPr>
              <a:spLocks noChangeShapeType="1"/>
            </p:cNvSpPr>
            <p:nvPr/>
          </p:nvSpPr>
          <p:spPr bwMode="auto">
            <a:xfrm>
              <a:off x="1680" y="1932"/>
              <a:ext cx="2622" cy="0"/>
            </a:xfrm>
            <a:prstGeom prst="line">
              <a:avLst/>
            </a:prstGeom>
            <a:noFill/>
            <a:ln w="28575">
              <a:solidFill>
                <a:srgbClr val="003893"/>
              </a:solidFill>
              <a:prstDash val="dash"/>
              <a:round/>
              <a:headEnd/>
              <a:tailEnd/>
            </a:ln>
          </p:spPr>
          <p:txBody>
            <a:bodyPr/>
            <a:lstStyle/>
            <a:p>
              <a:endParaRPr lang="en-US"/>
            </a:p>
          </p:txBody>
        </p:sp>
        <p:sp>
          <p:nvSpPr>
            <p:cNvPr id="13323" name="Oval 9"/>
            <p:cNvSpPr>
              <a:spLocks noChangeArrowheads="1"/>
            </p:cNvSpPr>
            <p:nvPr/>
          </p:nvSpPr>
          <p:spPr bwMode="auto">
            <a:xfrm>
              <a:off x="3775" y="1804"/>
              <a:ext cx="254" cy="262"/>
            </a:xfrm>
            <a:prstGeom prst="ellipse">
              <a:avLst/>
            </a:prstGeom>
            <a:noFill/>
            <a:ln w="38100">
              <a:solidFill>
                <a:srgbClr val="FF0000"/>
              </a:solidFill>
              <a:round/>
              <a:headEnd/>
              <a:tailEnd/>
            </a:ln>
          </p:spPr>
          <p:txBody>
            <a:bodyPr wrap="none" anchor="ctr"/>
            <a:lstStyle/>
            <a:p>
              <a:endParaRPr lang="en-US"/>
            </a:p>
          </p:txBody>
        </p:sp>
        <p:sp>
          <p:nvSpPr>
            <p:cNvPr id="13324" name="Text Box 10"/>
            <p:cNvSpPr txBox="1">
              <a:spLocks noChangeArrowheads="1"/>
            </p:cNvSpPr>
            <p:nvPr/>
          </p:nvSpPr>
          <p:spPr bwMode="auto">
            <a:xfrm rot="-2700000">
              <a:off x="1371" y="3316"/>
              <a:ext cx="514" cy="231"/>
            </a:xfrm>
            <a:prstGeom prst="rect">
              <a:avLst/>
            </a:prstGeom>
            <a:noFill/>
            <a:ln w="9525">
              <a:noFill/>
              <a:miter lim="800000"/>
              <a:headEnd/>
              <a:tailEnd/>
            </a:ln>
          </p:spPr>
          <p:txBody>
            <a:bodyPr>
              <a:spAutoFit/>
            </a:bodyPr>
            <a:lstStyle/>
            <a:p>
              <a:pPr algn="r">
                <a:spcBef>
                  <a:spcPct val="50000"/>
                </a:spcBef>
              </a:pPr>
              <a:r>
                <a:rPr lang="en-US" sz="1800" b="1">
                  <a:solidFill>
                    <a:srgbClr val="009999"/>
                  </a:solidFill>
                  <a:latin typeface="Arial" charset="0"/>
                </a:rPr>
                <a:t>2010</a:t>
              </a:r>
              <a:endParaRPr lang="en-US" sz="1200" b="1">
                <a:solidFill>
                  <a:srgbClr val="009999"/>
                </a:solidFill>
                <a:latin typeface="Arial" charset="0"/>
              </a:endParaRPr>
            </a:p>
          </p:txBody>
        </p:sp>
        <p:sp>
          <p:nvSpPr>
            <p:cNvPr id="13325" name="Text Box 11"/>
            <p:cNvSpPr txBox="1">
              <a:spLocks noChangeArrowheads="1"/>
            </p:cNvSpPr>
            <p:nvPr/>
          </p:nvSpPr>
          <p:spPr bwMode="auto">
            <a:xfrm rot="-2700000">
              <a:off x="2173" y="3316"/>
              <a:ext cx="514" cy="231"/>
            </a:xfrm>
            <a:prstGeom prst="rect">
              <a:avLst/>
            </a:prstGeom>
            <a:noFill/>
            <a:ln w="9525">
              <a:noFill/>
              <a:miter lim="800000"/>
              <a:headEnd/>
              <a:tailEnd/>
            </a:ln>
          </p:spPr>
          <p:txBody>
            <a:bodyPr>
              <a:spAutoFit/>
            </a:bodyPr>
            <a:lstStyle/>
            <a:p>
              <a:pPr algn="r">
                <a:spcBef>
                  <a:spcPct val="50000"/>
                </a:spcBef>
              </a:pPr>
              <a:r>
                <a:rPr lang="en-US" sz="1800" b="1">
                  <a:solidFill>
                    <a:srgbClr val="009999"/>
                  </a:solidFill>
                  <a:latin typeface="Arial" charset="0"/>
                </a:rPr>
                <a:t>2020</a:t>
              </a:r>
              <a:endParaRPr lang="en-US" sz="1200" b="1">
                <a:solidFill>
                  <a:srgbClr val="009999"/>
                </a:solidFill>
                <a:latin typeface="Arial" charset="0"/>
              </a:endParaRPr>
            </a:p>
          </p:txBody>
        </p:sp>
        <p:sp>
          <p:nvSpPr>
            <p:cNvPr id="13326" name="Text Box 12"/>
            <p:cNvSpPr txBox="1">
              <a:spLocks noChangeArrowheads="1"/>
            </p:cNvSpPr>
            <p:nvPr/>
          </p:nvSpPr>
          <p:spPr bwMode="auto">
            <a:xfrm rot="-2700000">
              <a:off x="3075" y="3316"/>
              <a:ext cx="514" cy="231"/>
            </a:xfrm>
            <a:prstGeom prst="rect">
              <a:avLst/>
            </a:prstGeom>
            <a:noFill/>
            <a:ln w="9525">
              <a:noFill/>
              <a:miter lim="800000"/>
              <a:headEnd/>
              <a:tailEnd/>
            </a:ln>
          </p:spPr>
          <p:txBody>
            <a:bodyPr>
              <a:spAutoFit/>
            </a:bodyPr>
            <a:lstStyle/>
            <a:p>
              <a:pPr algn="r">
                <a:spcBef>
                  <a:spcPct val="50000"/>
                </a:spcBef>
              </a:pPr>
              <a:r>
                <a:rPr lang="en-US" sz="1800" b="1">
                  <a:solidFill>
                    <a:srgbClr val="009999"/>
                  </a:solidFill>
                  <a:latin typeface="Arial" charset="0"/>
                </a:rPr>
                <a:t>2030</a:t>
              </a:r>
              <a:endParaRPr lang="en-US" sz="1200" b="1">
                <a:solidFill>
                  <a:srgbClr val="009999"/>
                </a:solidFill>
                <a:latin typeface="Arial" charset="0"/>
              </a:endParaRPr>
            </a:p>
          </p:txBody>
        </p:sp>
        <p:sp>
          <p:nvSpPr>
            <p:cNvPr id="13327" name="Text Box 13"/>
            <p:cNvSpPr txBox="1">
              <a:spLocks noChangeArrowheads="1"/>
            </p:cNvSpPr>
            <p:nvPr/>
          </p:nvSpPr>
          <p:spPr bwMode="auto">
            <a:xfrm rot="-2700000">
              <a:off x="3977" y="3316"/>
              <a:ext cx="514" cy="231"/>
            </a:xfrm>
            <a:prstGeom prst="rect">
              <a:avLst/>
            </a:prstGeom>
            <a:noFill/>
            <a:ln w="9525">
              <a:noFill/>
              <a:miter lim="800000"/>
              <a:headEnd/>
              <a:tailEnd/>
            </a:ln>
          </p:spPr>
          <p:txBody>
            <a:bodyPr>
              <a:spAutoFit/>
            </a:bodyPr>
            <a:lstStyle/>
            <a:p>
              <a:pPr algn="r">
                <a:spcBef>
                  <a:spcPct val="50000"/>
                </a:spcBef>
              </a:pPr>
              <a:r>
                <a:rPr lang="en-US" sz="1800" b="1">
                  <a:solidFill>
                    <a:srgbClr val="009999"/>
                  </a:solidFill>
                  <a:latin typeface="Arial" charset="0"/>
                </a:rPr>
                <a:t>2040</a:t>
              </a:r>
              <a:endParaRPr lang="en-US" sz="1200" b="1">
                <a:solidFill>
                  <a:srgbClr val="009999"/>
                </a:solidFill>
                <a:latin typeface="Arial" charset="0"/>
              </a:endParaRPr>
            </a:p>
          </p:txBody>
        </p:sp>
        <p:sp>
          <p:nvSpPr>
            <p:cNvPr id="13328" name="Text Box 14"/>
            <p:cNvSpPr txBox="1">
              <a:spLocks noChangeArrowheads="1"/>
            </p:cNvSpPr>
            <p:nvPr/>
          </p:nvSpPr>
          <p:spPr bwMode="auto">
            <a:xfrm>
              <a:off x="3285" y="1733"/>
              <a:ext cx="616" cy="231"/>
            </a:xfrm>
            <a:prstGeom prst="rect">
              <a:avLst/>
            </a:prstGeom>
            <a:noFill/>
            <a:ln w="9525">
              <a:noFill/>
              <a:miter lim="800000"/>
              <a:headEnd/>
              <a:tailEnd/>
            </a:ln>
          </p:spPr>
          <p:txBody>
            <a:bodyPr>
              <a:spAutoFit/>
            </a:bodyPr>
            <a:lstStyle/>
            <a:p>
              <a:pPr algn="ctr">
                <a:spcBef>
                  <a:spcPct val="50000"/>
                </a:spcBef>
              </a:pPr>
              <a:r>
                <a:rPr lang="en-US" sz="1800" b="1">
                  <a:solidFill>
                    <a:srgbClr val="009999"/>
                  </a:solidFill>
                  <a:latin typeface="Arial" charset="0"/>
                </a:rPr>
                <a:t>67</a:t>
              </a:r>
              <a:r>
                <a:rPr lang="en-US" sz="1400" b="1">
                  <a:solidFill>
                    <a:srgbClr val="009999"/>
                  </a:solidFill>
                  <a:latin typeface="Arial" charset="0"/>
                </a:rPr>
                <a:t> </a:t>
              </a:r>
              <a:r>
                <a:rPr lang="en-US" sz="1200" b="1">
                  <a:solidFill>
                    <a:srgbClr val="009999"/>
                  </a:solidFill>
                  <a:latin typeface="Arial" charset="0"/>
                </a:rPr>
                <a:t>yrs.</a:t>
              </a:r>
            </a:p>
          </p:txBody>
        </p:sp>
        <p:sp>
          <p:nvSpPr>
            <p:cNvPr id="13329" name="Line 15"/>
            <p:cNvSpPr>
              <a:spLocks noChangeShapeType="1"/>
            </p:cNvSpPr>
            <p:nvPr/>
          </p:nvSpPr>
          <p:spPr bwMode="auto">
            <a:xfrm flipH="1" flipV="1">
              <a:off x="2481" y="1433"/>
              <a:ext cx="3" cy="1729"/>
            </a:xfrm>
            <a:prstGeom prst="line">
              <a:avLst/>
            </a:prstGeom>
            <a:noFill/>
            <a:ln w="12700">
              <a:solidFill>
                <a:srgbClr val="009999"/>
              </a:solidFill>
              <a:round/>
              <a:headEnd/>
              <a:tailEnd/>
            </a:ln>
          </p:spPr>
          <p:txBody>
            <a:bodyPr/>
            <a:lstStyle/>
            <a:p>
              <a:endParaRPr lang="en-US"/>
            </a:p>
          </p:txBody>
        </p:sp>
        <p:sp>
          <p:nvSpPr>
            <p:cNvPr id="13330" name="Line 16"/>
            <p:cNvSpPr>
              <a:spLocks noChangeShapeType="1"/>
            </p:cNvSpPr>
            <p:nvPr/>
          </p:nvSpPr>
          <p:spPr bwMode="auto">
            <a:xfrm flipH="1" flipV="1">
              <a:off x="3387" y="1433"/>
              <a:ext cx="3" cy="1729"/>
            </a:xfrm>
            <a:prstGeom prst="line">
              <a:avLst/>
            </a:prstGeom>
            <a:noFill/>
            <a:ln w="12700">
              <a:solidFill>
                <a:srgbClr val="009999"/>
              </a:solidFill>
              <a:round/>
              <a:headEnd/>
              <a:tailEnd/>
            </a:ln>
          </p:spPr>
          <p:txBody>
            <a:bodyPr/>
            <a:lstStyle/>
            <a:p>
              <a:endParaRPr lang="en-US"/>
            </a:p>
          </p:txBody>
        </p:sp>
        <p:sp>
          <p:nvSpPr>
            <p:cNvPr id="13331" name="Line 17"/>
            <p:cNvSpPr>
              <a:spLocks noChangeShapeType="1"/>
            </p:cNvSpPr>
            <p:nvPr/>
          </p:nvSpPr>
          <p:spPr bwMode="auto">
            <a:xfrm>
              <a:off x="1674" y="2221"/>
              <a:ext cx="2628" cy="0"/>
            </a:xfrm>
            <a:prstGeom prst="line">
              <a:avLst/>
            </a:prstGeom>
            <a:noFill/>
            <a:ln w="12700">
              <a:solidFill>
                <a:srgbClr val="009999"/>
              </a:solidFill>
              <a:round/>
              <a:headEnd/>
              <a:tailEnd/>
            </a:ln>
          </p:spPr>
          <p:txBody>
            <a:bodyPr/>
            <a:lstStyle/>
            <a:p>
              <a:endParaRPr lang="en-US"/>
            </a:p>
          </p:txBody>
        </p:sp>
        <p:sp>
          <p:nvSpPr>
            <p:cNvPr id="13332" name="Line 18"/>
            <p:cNvSpPr>
              <a:spLocks noChangeShapeType="1"/>
            </p:cNvSpPr>
            <p:nvPr/>
          </p:nvSpPr>
          <p:spPr bwMode="auto">
            <a:xfrm>
              <a:off x="1674" y="2666"/>
              <a:ext cx="2628" cy="0"/>
            </a:xfrm>
            <a:prstGeom prst="line">
              <a:avLst/>
            </a:prstGeom>
            <a:noFill/>
            <a:ln w="12700">
              <a:solidFill>
                <a:srgbClr val="009999"/>
              </a:solidFill>
              <a:round/>
              <a:headEnd/>
              <a:tailEnd/>
            </a:ln>
          </p:spPr>
          <p:txBody>
            <a:bodyPr/>
            <a:lstStyle/>
            <a:p>
              <a:endParaRPr lang="en-US"/>
            </a:p>
          </p:txBody>
        </p:sp>
        <p:sp>
          <p:nvSpPr>
            <p:cNvPr id="13333" name="Text Box 19"/>
            <p:cNvSpPr txBox="1">
              <a:spLocks noChangeArrowheads="1"/>
            </p:cNvSpPr>
            <p:nvPr/>
          </p:nvSpPr>
          <p:spPr bwMode="auto">
            <a:xfrm rot="-5400000">
              <a:off x="612" y="2279"/>
              <a:ext cx="1285" cy="231"/>
            </a:xfrm>
            <a:prstGeom prst="rect">
              <a:avLst/>
            </a:prstGeom>
            <a:noFill/>
            <a:ln w="9525">
              <a:noFill/>
              <a:miter lim="800000"/>
              <a:headEnd/>
              <a:tailEnd/>
            </a:ln>
          </p:spPr>
          <p:txBody>
            <a:bodyPr>
              <a:spAutoFit/>
            </a:bodyPr>
            <a:lstStyle/>
            <a:p>
              <a:pPr algn="ctr">
                <a:spcBef>
                  <a:spcPct val="50000"/>
                </a:spcBef>
              </a:pPr>
              <a:r>
                <a:rPr lang="en-US" sz="1800" b="1">
                  <a:solidFill>
                    <a:schemeClr val="accent2"/>
                  </a:solidFill>
                  <a:latin typeface="Arial" charset="0"/>
                </a:rPr>
                <a:t>Age of Facility</a:t>
              </a:r>
              <a:endParaRPr lang="en-US" sz="1200" b="1">
                <a:solidFill>
                  <a:schemeClr val="accent2"/>
                </a:solidFill>
                <a:latin typeface="Arial" charset="0"/>
              </a:endParaRPr>
            </a:p>
          </p:txBody>
        </p:sp>
        <p:sp>
          <p:nvSpPr>
            <p:cNvPr id="13334" name="Text Box 20"/>
            <p:cNvSpPr txBox="1">
              <a:spLocks noChangeArrowheads="1"/>
            </p:cNvSpPr>
            <p:nvPr/>
          </p:nvSpPr>
          <p:spPr bwMode="auto">
            <a:xfrm>
              <a:off x="2239" y="3499"/>
              <a:ext cx="1285" cy="231"/>
            </a:xfrm>
            <a:prstGeom prst="rect">
              <a:avLst/>
            </a:prstGeom>
            <a:noFill/>
            <a:ln w="9525">
              <a:noFill/>
              <a:miter lim="800000"/>
              <a:headEnd/>
              <a:tailEnd/>
            </a:ln>
          </p:spPr>
          <p:txBody>
            <a:bodyPr>
              <a:spAutoFit/>
            </a:bodyPr>
            <a:lstStyle/>
            <a:p>
              <a:pPr algn="ctr">
                <a:spcBef>
                  <a:spcPct val="50000"/>
                </a:spcBef>
              </a:pPr>
              <a:r>
                <a:rPr lang="en-US" sz="1800" b="1">
                  <a:solidFill>
                    <a:schemeClr val="accent2"/>
                  </a:solidFill>
                  <a:latin typeface="Arial" charset="0"/>
                </a:rPr>
                <a:t>Fiscal Year</a:t>
              </a:r>
              <a:endParaRPr lang="en-US" sz="1200" b="1">
                <a:solidFill>
                  <a:schemeClr val="accent2"/>
                </a:solidFill>
                <a:latin typeface="Arial" charset="0"/>
              </a:endParaRPr>
            </a:p>
          </p:txBody>
        </p:sp>
      </p:grpSp>
      <p:sp>
        <p:nvSpPr>
          <p:cNvPr id="13316" name="TextBox 22"/>
          <p:cNvSpPr txBox="1">
            <a:spLocks noChangeArrowheads="1"/>
          </p:cNvSpPr>
          <p:nvPr/>
        </p:nvSpPr>
        <p:spPr bwMode="auto">
          <a:xfrm>
            <a:off x="190500" y="4648200"/>
            <a:ext cx="8477250" cy="1601788"/>
          </a:xfrm>
          <a:prstGeom prst="rect">
            <a:avLst/>
          </a:prstGeom>
          <a:noFill/>
          <a:ln w="9525">
            <a:noFill/>
            <a:miter lim="800000"/>
            <a:headEnd/>
            <a:tailEnd/>
          </a:ln>
        </p:spPr>
        <p:txBody>
          <a:bodyPr>
            <a:spAutoFit/>
          </a:bodyPr>
          <a:lstStyle/>
          <a:p>
            <a:pPr algn="ctr"/>
            <a:r>
              <a:rPr lang="en-US" sz="1800" b="1" u="sng" dirty="0"/>
              <a:t>MILCON Investment and Aging</a:t>
            </a:r>
          </a:p>
          <a:p>
            <a:pPr>
              <a:buFont typeface="Arial" charset="0"/>
              <a:buChar char="•"/>
            </a:pPr>
            <a:r>
              <a:rPr lang="en-US" dirty="0"/>
              <a:t>ARNG anticipated annual MILCON investment  $350M/year over the next decade</a:t>
            </a:r>
          </a:p>
          <a:p>
            <a:pPr>
              <a:buFont typeface="Arial" charset="0"/>
              <a:buChar char="•"/>
            </a:pPr>
            <a:r>
              <a:rPr lang="en-US" dirty="0"/>
              <a:t> Result – by 2035 the ARNG Average Facility Age will be 67 years old</a:t>
            </a:r>
          </a:p>
          <a:p>
            <a:pPr>
              <a:buFont typeface="Arial" charset="0"/>
              <a:buChar char="•"/>
            </a:pPr>
            <a:r>
              <a:rPr lang="en-US" dirty="0"/>
              <a:t> $350M/year MILCON Funding replaces ½ % of the facility inventory per year</a:t>
            </a:r>
          </a:p>
          <a:p>
            <a:pPr>
              <a:buFont typeface="Arial" charset="0"/>
              <a:buChar char="•"/>
            </a:pPr>
            <a:r>
              <a:rPr lang="en-US" dirty="0"/>
              <a:t>  1 ½ % of the facility inventory replaced annually to maintain currency </a:t>
            </a:r>
          </a:p>
          <a:p>
            <a:pPr>
              <a:buFont typeface="Arial" charset="0"/>
              <a:buChar char="•"/>
            </a:pPr>
            <a:r>
              <a:rPr lang="en-US" dirty="0"/>
              <a:t>  4 % requirement to modernize ARNG Facility Inventory</a:t>
            </a:r>
          </a:p>
        </p:txBody>
      </p:sp>
      <p:sp>
        <p:nvSpPr>
          <p:cNvPr id="26" name="Date Placeholder 25"/>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27" name="Slide Number Placeholder 26"/>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12</a:t>
            </a:fld>
            <a:endParaRPr lang="en-US" dirty="0">
              <a:solidFill>
                <a:prstClr val="black">
                  <a:tint val="75000"/>
                </a:prstClr>
              </a:solidFill>
            </a:endParaRPr>
          </a:p>
        </p:txBody>
      </p:sp>
      <p:sp>
        <p:nvSpPr>
          <p:cNvPr id="28" name="Footer Placeholder 27"/>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0"/>
            <a:ext cx="9144000" cy="871537"/>
          </a:xfrm>
        </p:spPr>
        <p:txBody>
          <a:bodyPr/>
          <a:lstStyle/>
          <a:p>
            <a:pPr algn="ctr" eaLnBrk="1" hangingPunct="1">
              <a:lnSpc>
                <a:spcPct val="100000"/>
              </a:lnSpc>
              <a:spcAft>
                <a:spcPts val="1200"/>
              </a:spcAft>
            </a:pPr>
            <a:r>
              <a:rPr lang="en-US" sz="3200" dirty="0" smtClean="0"/>
              <a:t>Army Facility Investment Strategy</a:t>
            </a:r>
            <a:br>
              <a:rPr lang="en-US" sz="3200" dirty="0" smtClean="0"/>
            </a:br>
            <a:r>
              <a:rPr lang="en-US" sz="3200" dirty="0" smtClean="0"/>
              <a:t>and Army Stationing 2020</a:t>
            </a:r>
          </a:p>
        </p:txBody>
      </p:sp>
      <p:sp>
        <p:nvSpPr>
          <p:cNvPr id="10243" name="Rectangle 3"/>
          <p:cNvSpPr>
            <a:spLocks noGrp="1" noChangeArrowheads="1"/>
          </p:cNvSpPr>
          <p:nvPr>
            <p:ph type="body" idx="1"/>
          </p:nvPr>
        </p:nvSpPr>
        <p:spPr>
          <a:xfrm>
            <a:off x="304800" y="1198563"/>
            <a:ext cx="8458200" cy="5354637"/>
          </a:xfrm>
        </p:spPr>
        <p:txBody>
          <a:bodyPr/>
          <a:lstStyle/>
          <a:p>
            <a:pPr eaLnBrk="1" hangingPunct="1">
              <a:defRPr/>
            </a:pPr>
            <a:r>
              <a:rPr lang="en-US" sz="2000" dirty="0" smtClean="0"/>
              <a:t>Facility Investment Strategy (FIS)</a:t>
            </a:r>
          </a:p>
          <a:p>
            <a:pPr lvl="1" eaLnBrk="1" hangingPunct="1">
              <a:defRPr/>
            </a:pPr>
            <a:r>
              <a:rPr lang="en-US" sz="1600" dirty="0" smtClean="0">
                <a:ea typeface="+mn-ea"/>
                <a:cs typeface="+mn-cs"/>
              </a:rPr>
              <a:t>Sustain Required Facilities </a:t>
            </a:r>
          </a:p>
          <a:p>
            <a:pPr lvl="1" eaLnBrk="1" hangingPunct="1">
              <a:defRPr/>
            </a:pPr>
            <a:r>
              <a:rPr lang="en-US" sz="1600" dirty="0" smtClean="0">
                <a:ea typeface="+mn-ea"/>
                <a:cs typeface="+mn-cs"/>
              </a:rPr>
              <a:t>Dispose of Excess Facilities </a:t>
            </a:r>
          </a:p>
          <a:p>
            <a:pPr lvl="1" eaLnBrk="1" hangingPunct="1">
              <a:defRPr/>
            </a:pPr>
            <a:r>
              <a:rPr lang="en-US" sz="1600" dirty="0" smtClean="0">
                <a:ea typeface="+mn-ea"/>
                <a:cs typeface="+mn-cs"/>
              </a:rPr>
              <a:t>Improve Existing Facility Quality </a:t>
            </a:r>
          </a:p>
          <a:p>
            <a:pPr lvl="1" eaLnBrk="1" hangingPunct="1">
              <a:defRPr/>
            </a:pPr>
            <a:r>
              <a:rPr lang="en-US" sz="1600" dirty="0" smtClean="0">
                <a:ea typeface="+mn-ea"/>
                <a:cs typeface="+mn-cs"/>
              </a:rPr>
              <a:t>Build-out Critical Facility Shortfalls </a:t>
            </a:r>
          </a:p>
          <a:p>
            <a:pPr lvl="1" eaLnBrk="1" hangingPunct="1">
              <a:defRPr/>
            </a:pPr>
            <a:r>
              <a:rPr lang="en-US" sz="1600" dirty="0" smtClean="0">
                <a:ea typeface="+mn-ea"/>
                <a:cs typeface="+mn-cs"/>
              </a:rPr>
              <a:t>Inform MILCON program build through strategy</a:t>
            </a:r>
          </a:p>
          <a:p>
            <a:pPr lvl="1" eaLnBrk="1" hangingPunct="1">
              <a:defRPr/>
            </a:pPr>
            <a:r>
              <a:rPr lang="en-US" sz="1600" dirty="0" smtClean="0">
                <a:ea typeface="+mn-ea"/>
                <a:cs typeface="+mn-cs"/>
              </a:rPr>
              <a:t>Contraction rather than expansion </a:t>
            </a:r>
          </a:p>
          <a:p>
            <a:pPr lvl="1" eaLnBrk="1" hangingPunct="1">
              <a:buFontTx/>
              <a:buNone/>
              <a:defRPr/>
            </a:pPr>
            <a:endParaRPr lang="en-US" sz="1600" dirty="0" smtClean="0">
              <a:ea typeface="+mn-ea"/>
              <a:cs typeface="+mn-cs"/>
            </a:endParaRPr>
          </a:p>
          <a:p>
            <a:pPr eaLnBrk="1" hangingPunct="1">
              <a:defRPr/>
            </a:pPr>
            <a:r>
              <a:rPr lang="en-US" sz="2000" dirty="0" smtClean="0"/>
              <a:t>Army Stationing 2020</a:t>
            </a:r>
          </a:p>
          <a:p>
            <a:pPr lvl="1" eaLnBrk="1" hangingPunct="1">
              <a:defRPr/>
            </a:pPr>
            <a:r>
              <a:rPr lang="en-US" sz="1600" dirty="0" smtClean="0"/>
              <a:t>MILCON deemphasized as a stationing solution</a:t>
            </a:r>
          </a:p>
          <a:p>
            <a:pPr lvl="1" eaLnBrk="1" hangingPunct="1">
              <a:defRPr/>
            </a:pPr>
            <a:r>
              <a:rPr lang="en-US" sz="1600" dirty="0" smtClean="0"/>
              <a:t>Emphasized disposal of excess facilities</a:t>
            </a:r>
          </a:p>
          <a:p>
            <a:pPr lvl="1" eaLnBrk="1" hangingPunct="1">
              <a:defRPr/>
            </a:pPr>
            <a:r>
              <a:rPr lang="en-US" sz="1600" dirty="0" smtClean="0"/>
              <a:t>Emphasizes RC use of excess AC facilities</a:t>
            </a:r>
          </a:p>
          <a:p>
            <a:pPr lvl="1" eaLnBrk="1" hangingPunct="1">
              <a:defRPr/>
            </a:pPr>
            <a:endParaRPr lang="en-US" sz="1600" dirty="0" smtClean="0"/>
          </a:p>
          <a:p>
            <a:pPr eaLnBrk="1" hangingPunct="1">
              <a:defRPr/>
            </a:pPr>
            <a:r>
              <a:rPr lang="en-US" sz="2000" dirty="0" smtClean="0"/>
              <a:t>Both FIS and Army Stationing 2020 assume ARNG facility inventory is in the same condition as AC facilities and have benefited from the same level of investment over the last decade</a:t>
            </a:r>
          </a:p>
          <a:p>
            <a:pPr eaLnBrk="1" hangingPunct="1">
              <a:buFontTx/>
              <a:buNone/>
              <a:defRPr/>
            </a:pPr>
            <a:endParaRPr lang="en-US" sz="2000" dirty="0" smtClean="0"/>
          </a:p>
          <a:p>
            <a:pPr lvl="1" eaLnBrk="1" hangingPunct="1">
              <a:defRPr/>
            </a:pPr>
            <a:endParaRPr lang="en-US" sz="1600" dirty="0" smtClean="0"/>
          </a:p>
          <a:p>
            <a:pPr eaLnBrk="1" hangingPunct="1">
              <a:defRPr/>
            </a:pPr>
            <a:endParaRPr lang="en-US" sz="2400" dirty="0" smtClean="0"/>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13</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pPr>
              <a:defRPr/>
            </a:pPr>
            <a:r>
              <a:rPr lang="en-US" dirty="0" smtClean="0">
                <a:solidFill>
                  <a:prstClr val="black">
                    <a:tint val="75000"/>
                  </a:prstClr>
                </a:solidFill>
              </a:rPr>
              <a:t>ARNG-ILI / COL Rick Nord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112837"/>
            <a:ext cx="8229600" cy="4525963"/>
          </a:xfrm>
        </p:spPr>
        <p:txBody>
          <a:bodyPr/>
          <a:lstStyle/>
          <a:p>
            <a:r>
              <a:rPr lang="en-US" sz="2800" dirty="0" smtClean="0"/>
              <a:t>Study directed by Congress in FY11 NDAA report language</a:t>
            </a:r>
          </a:p>
          <a:p>
            <a:r>
              <a:rPr lang="en-US" sz="2800" dirty="0" smtClean="0"/>
              <a:t>Study for the first eight states has been funded</a:t>
            </a:r>
          </a:p>
          <a:p>
            <a:r>
              <a:rPr lang="en-US" sz="2800" dirty="0" smtClean="0"/>
              <a:t>Documents the total requirement for ARNG RCs</a:t>
            </a:r>
          </a:p>
          <a:p>
            <a:r>
              <a:rPr lang="en-US" sz="2800" dirty="0" smtClean="0"/>
              <a:t>Provides buy out plan for ARNG RCs</a:t>
            </a:r>
          </a:p>
          <a:p>
            <a:r>
              <a:rPr lang="en-US" sz="2800" dirty="0" smtClean="0"/>
              <a:t>Provides list of validated requirements for Congressional Adds &amp; NGREA (Like Account)</a:t>
            </a:r>
          </a:p>
          <a:p>
            <a:r>
              <a:rPr lang="en-US" sz="2800" dirty="0" smtClean="0"/>
              <a:t>Data supports efforts in the MILCON POM</a:t>
            </a:r>
          </a:p>
          <a:p>
            <a:pPr>
              <a:buFontTx/>
              <a:buNone/>
            </a:pPr>
            <a:endParaRPr lang="en-US" sz="2800" dirty="0" smtClean="0"/>
          </a:p>
        </p:txBody>
      </p:sp>
      <p:sp>
        <p:nvSpPr>
          <p:cNvPr id="15363" name="Rectangle 2"/>
          <p:cNvSpPr>
            <a:spLocks noGrp="1" noChangeArrowheads="1"/>
          </p:cNvSpPr>
          <p:nvPr>
            <p:ph type="title"/>
          </p:nvPr>
        </p:nvSpPr>
        <p:spPr>
          <a:xfrm>
            <a:off x="1009650" y="-43130"/>
            <a:ext cx="7162800" cy="956096"/>
          </a:xfrm>
        </p:spPr>
        <p:txBody>
          <a:bodyPr/>
          <a:lstStyle/>
          <a:p>
            <a:pPr algn="ctr" eaLnBrk="1" hangingPunct="1"/>
            <a:r>
              <a:rPr lang="en-US" sz="3200" dirty="0" smtClean="0"/>
              <a:t>Readiness Center</a:t>
            </a:r>
            <a:br>
              <a:rPr lang="en-US" sz="3200" dirty="0" smtClean="0"/>
            </a:br>
            <a:r>
              <a:rPr lang="en-US" sz="3200" dirty="0" smtClean="0"/>
              <a:t>Transformation Study</a:t>
            </a:r>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14</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9075" y="-152400"/>
            <a:ext cx="8763000" cy="1233488"/>
          </a:xfrm>
        </p:spPr>
        <p:txBody>
          <a:bodyPr/>
          <a:lstStyle/>
          <a:p>
            <a:pPr algn="ctr" eaLnBrk="1" hangingPunct="1"/>
            <a:r>
              <a:rPr lang="en-US" sz="3200" dirty="0" smtClean="0"/>
              <a:t>ARNG, AGAUS/</a:t>
            </a:r>
            <a:r>
              <a:rPr lang="en-US" sz="3200" dirty="0" err="1" smtClean="0"/>
              <a:t>CofG</a:t>
            </a:r>
            <a:r>
              <a:rPr lang="en-US" sz="3200" dirty="0" smtClean="0"/>
              <a:t>/TAG Strategy</a:t>
            </a:r>
            <a:br>
              <a:rPr lang="en-US" sz="3200" dirty="0" smtClean="0"/>
            </a:br>
            <a:r>
              <a:rPr lang="en-US" sz="3200" dirty="0" smtClean="0"/>
              <a:t>Crosswalk</a:t>
            </a:r>
          </a:p>
        </p:txBody>
      </p:sp>
      <p:sp>
        <p:nvSpPr>
          <p:cNvPr id="16387" name="Right Arrow 4"/>
          <p:cNvSpPr>
            <a:spLocks noChangeArrowheads="1"/>
          </p:cNvSpPr>
          <p:nvPr/>
        </p:nvSpPr>
        <p:spPr bwMode="auto">
          <a:xfrm>
            <a:off x="914400" y="3367088"/>
            <a:ext cx="4035425" cy="484187"/>
          </a:xfrm>
          <a:prstGeom prst="rightArrow">
            <a:avLst>
              <a:gd name="adj1" fmla="val 50000"/>
              <a:gd name="adj2" fmla="val 50045"/>
            </a:avLst>
          </a:prstGeom>
          <a:solidFill>
            <a:schemeClr val="bg1"/>
          </a:solidFill>
          <a:ln w="9525" algn="ctr">
            <a:solidFill>
              <a:schemeClr val="tx1"/>
            </a:solidFill>
            <a:round/>
            <a:headEnd/>
            <a:tailEnd type="triangle" w="med" len="med"/>
          </a:ln>
        </p:spPr>
        <p:txBody>
          <a:bodyPr anchor="ctr"/>
          <a:lstStyle/>
          <a:p>
            <a:pPr algn="ctr"/>
            <a:r>
              <a:rPr lang="en-US">
                <a:solidFill>
                  <a:srgbClr val="FF0000"/>
                </a:solidFill>
              </a:rPr>
              <a:t>Restore Congressional Adds</a:t>
            </a:r>
          </a:p>
        </p:txBody>
      </p:sp>
      <p:sp>
        <p:nvSpPr>
          <p:cNvPr id="16388" name="TextBox 5"/>
          <p:cNvSpPr txBox="1">
            <a:spLocks noChangeArrowheads="1"/>
          </p:cNvSpPr>
          <p:nvPr/>
        </p:nvSpPr>
        <p:spPr bwMode="auto">
          <a:xfrm>
            <a:off x="914400" y="914400"/>
            <a:ext cx="5875338" cy="400050"/>
          </a:xfrm>
          <a:prstGeom prst="rect">
            <a:avLst/>
          </a:prstGeom>
          <a:noFill/>
          <a:ln w="9525">
            <a:noFill/>
            <a:miter lim="800000"/>
            <a:headEnd/>
            <a:tailEnd/>
          </a:ln>
        </p:spPr>
        <p:txBody>
          <a:bodyPr wrap="none">
            <a:spAutoFit/>
          </a:bodyPr>
          <a:lstStyle/>
          <a:p>
            <a:r>
              <a:rPr lang="en-US" sz="2000" b="1" dirty="0"/>
              <a:t>Army National Guard Track with Department of the Army </a:t>
            </a:r>
          </a:p>
        </p:txBody>
      </p:sp>
      <p:sp>
        <p:nvSpPr>
          <p:cNvPr id="16389" name="TextBox 10"/>
          <p:cNvSpPr txBox="1">
            <a:spLocks noChangeArrowheads="1"/>
          </p:cNvSpPr>
          <p:nvPr/>
        </p:nvSpPr>
        <p:spPr bwMode="auto">
          <a:xfrm>
            <a:off x="914400" y="2609850"/>
            <a:ext cx="8010525" cy="708025"/>
          </a:xfrm>
          <a:prstGeom prst="rect">
            <a:avLst/>
          </a:prstGeom>
          <a:noFill/>
          <a:ln w="9525">
            <a:noFill/>
            <a:miter lim="800000"/>
            <a:headEnd/>
            <a:tailEnd/>
          </a:ln>
        </p:spPr>
        <p:txBody>
          <a:bodyPr wrap="none">
            <a:spAutoFit/>
          </a:bodyPr>
          <a:lstStyle/>
          <a:p>
            <a:r>
              <a:rPr lang="en-US" sz="2000" b="1"/>
              <a:t>Adjutant’s General Association of the United States and Council of Governors </a:t>
            </a:r>
          </a:p>
          <a:p>
            <a:r>
              <a:rPr lang="en-US" sz="2000" b="1"/>
              <a:t>interaction with Congress</a:t>
            </a:r>
          </a:p>
        </p:txBody>
      </p:sp>
      <p:sp>
        <p:nvSpPr>
          <p:cNvPr id="16390" name="Right Arrow 14"/>
          <p:cNvSpPr>
            <a:spLocks noChangeArrowheads="1"/>
          </p:cNvSpPr>
          <p:nvPr/>
        </p:nvSpPr>
        <p:spPr bwMode="auto">
          <a:xfrm>
            <a:off x="914400" y="4060825"/>
            <a:ext cx="4033838" cy="484188"/>
          </a:xfrm>
          <a:prstGeom prst="rightArrow">
            <a:avLst>
              <a:gd name="adj1" fmla="val 50000"/>
              <a:gd name="adj2" fmla="val 50064"/>
            </a:avLst>
          </a:prstGeom>
          <a:solidFill>
            <a:schemeClr val="bg1"/>
          </a:solidFill>
          <a:ln w="9525" algn="ctr">
            <a:solidFill>
              <a:schemeClr val="tx1"/>
            </a:solidFill>
            <a:round/>
            <a:headEnd/>
            <a:tailEnd type="triangle" w="med" len="med"/>
          </a:ln>
        </p:spPr>
        <p:txBody>
          <a:bodyPr anchor="ctr"/>
          <a:lstStyle/>
          <a:p>
            <a:pPr algn="ctr"/>
            <a:r>
              <a:rPr lang="en-US">
                <a:solidFill>
                  <a:srgbClr val="FF0000"/>
                </a:solidFill>
              </a:rPr>
              <a:t>MILCON - NGREA like Account</a:t>
            </a:r>
          </a:p>
        </p:txBody>
      </p:sp>
      <p:sp>
        <p:nvSpPr>
          <p:cNvPr id="16391" name="Right Arrow 15"/>
          <p:cNvSpPr>
            <a:spLocks noChangeArrowheads="1"/>
          </p:cNvSpPr>
          <p:nvPr/>
        </p:nvSpPr>
        <p:spPr bwMode="auto">
          <a:xfrm>
            <a:off x="914400" y="1366838"/>
            <a:ext cx="4029075" cy="484187"/>
          </a:xfrm>
          <a:prstGeom prst="rightArrow">
            <a:avLst>
              <a:gd name="adj1" fmla="val 50000"/>
              <a:gd name="adj2" fmla="val 50043"/>
            </a:avLst>
          </a:prstGeom>
          <a:solidFill>
            <a:schemeClr val="bg1"/>
          </a:solidFill>
          <a:ln w="9525" algn="ctr">
            <a:solidFill>
              <a:schemeClr val="tx1"/>
            </a:solidFill>
            <a:round/>
            <a:headEnd/>
            <a:tailEnd type="triangle" w="med" len="med"/>
          </a:ln>
        </p:spPr>
        <p:txBody>
          <a:bodyPr anchor="ctr"/>
          <a:lstStyle/>
          <a:p>
            <a:pPr algn="ctr"/>
            <a:r>
              <a:rPr lang="en-US" dirty="0">
                <a:solidFill>
                  <a:srgbClr val="FF0000"/>
                </a:solidFill>
              </a:rPr>
              <a:t>MILCON Process</a:t>
            </a:r>
          </a:p>
        </p:txBody>
      </p:sp>
      <p:sp>
        <p:nvSpPr>
          <p:cNvPr id="16392" name="Right Arrow 16"/>
          <p:cNvSpPr>
            <a:spLocks noChangeArrowheads="1"/>
          </p:cNvSpPr>
          <p:nvPr/>
        </p:nvSpPr>
        <p:spPr bwMode="auto">
          <a:xfrm>
            <a:off x="914400" y="2052638"/>
            <a:ext cx="4035425" cy="484187"/>
          </a:xfrm>
          <a:prstGeom prst="rightArrow">
            <a:avLst>
              <a:gd name="adj1" fmla="val 50000"/>
              <a:gd name="adj2" fmla="val 50045"/>
            </a:avLst>
          </a:prstGeom>
          <a:solidFill>
            <a:schemeClr val="bg1"/>
          </a:solidFill>
          <a:ln w="9525" algn="ctr">
            <a:solidFill>
              <a:schemeClr val="tx1"/>
            </a:solidFill>
            <a:round/>
            <a:headEnd/>
            <a:tailEnd type="triangle" w="med" len="med"/>
          </a:ln>
        </p:spPr>
        <p:txBody>
          <a:bodyPr anchor="ctr"/>
          <a:lstStyle/>
          <a:p>
            <a:pPr algn="ctr"/>
            <a:r>
              <a:rPr lang="en-US" dirty="0"/>
              <a:t>BRAC 2015 ?</a:t>
            </a:r>
          </a:p>
        </p:txBody>
      </p:sp>
      <p:sp>
        <p:nvSpPr>
          <p:cNvPr id="16393" name="Right Arrow 17"/>
          <p:cNvSpPr>
            <a:spLocks noChangeArrowheads="1"/>
          </p:cNvSpPr>
          <p:nvPr/>
        </p:nvSpPr>
        <p:spPr bwMode="auto">
          <a:xfrm>
            <a:off x="914400" y="5157788"/>
            <a:ext cx="4035425" cy="484187"/>
          </a:xfrm>
          <a:prstGeom prst="rightArrow">
            <a:avLst>
              <a:gd name="adj1" fmla="val 50000"/>
              <a:gd name="adj2" fmla="val 50045"/>
            </a:avLst>
          </a:prstGeom>
          <a:solidFill>
            <a:schemeClr val="bg1"/>
          </a:solidFill>
          <a:ln w="9525" algn="ctr">
            <a:solidFill>
              <a:schemeClr val="tx1"/>
            </a:solidFill>
            <a:round/>
            <a:headEnd/>
            <a:tailEnd type="triangle" w="med" len="med"/>
          </a:ln>
        </p:spPr>
        <p:txBody>
          <a:bodyPr anchor="ctr"/>
          <a:lstStyle/>
          <a:p>
            <a:pPr algn="ctr"/>
            <a:r>
              <a:rPr lang="en-US" sz="1400" dirty="0"/>
              <a:t>Facility Divestment, Realignment, Master Planning</a:t>
            </a:r>
          </a:p>
        </p:txBody>
      </p:sp>
      <p:sp>
        <p:nvSpPr>
          <p:cNvPr id="16394" name="TextBox 18"/>
          <p:cNvSpPr txBox="1">
            <a:spLocks noChangeArrowheads="1"/>
          </p:cNvSpPr>
          <p:nvPr/>
        </p:nvSpPr>
        <p:spPr bwMode="auto">
          <a:xfrm>
            <a:off x="914400" y="4676775"/>
            <a:ext cx="2668588" cy="400050"/>
          </a:xfrm>
          <a:prstGeom prst="rect">
            <a:avLst/>
          </a:prstGeom>
          <a:noFill/>
          <a:ln w="9525">
            <a:noFill/>
            <a:miter lim="800000"/>
            <a:headEnd/>
            <a:tailEnd/>
          </a:ln>
        </p:spPr>
        <p:txBody>
          <a:bodyPr wrap="none">
            <a:spAutoFit/>
          </a:bodyPr>
          <a:lstStyle/>
          <a:p>
            <a:r>
              <a:rPr lang="en-US" sz="2000" b="1"/>
              <a:t>State Adjutant General’s </a:t>
            </a:r>
          </a:p>
        </p:txBody>
      </p:sp>
      <p:sp>
        <p:nvSpPr>
          <p:cNvPr id="16395" name="Right Arrow 19"/>
          <p:cNvSpPr>
            <a:spLocks noChangeArrowheads="1"/>
          </p:cNvSpPr>
          <p:nvPr/>
        </p:nvSpPr>
        <p:spPr bwMode="auto">
          <a:xfrm>
            <a:off x="914400" y="5851525"/>
            <a:ext cx="4033838" cy="484188"/>
          </a:xfrm>
          <a:prstGeom prst="rightArrow">
            <a:avLst>
              <a:gd name="adj1" fmla="val 50000"/>
              <a:gd name="adj2" fmla="val 50064"/>
            </a:avLst>
          </a:prstGeom>
          <a:solidFill>
            <a:schemeClr val="bg1"/>
          </a:solidFill>
          <a:ln w="9525" algn="ctr">
            <a:solidFill>
              <a:schemeClr val="tx1"/>
            </a:solidFill>
            <a:round/>
            <a:headEnd/>
            <a:tailEnd type="triangle" w="med" len="med"/>
          </a:ln>
        </p:spPr>
        <p:txBody>
          <a:bodyPr anchor="ctr"/>
          <a:lstStyle/>
          <a:p>
            <a:pPr algn="ctr"/>
            <a:r>
              <a:rPr lang="en-US"/>
              <a:t>Army Stationing 2020</a:t>
            </a:r>
          </a:p>
        </p:txBody>
      </p:sp>
      <p:sp>
        <p:nvSpPr>
          <p:cNvPr id="15" name="Date Placeholder 14"/>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16" name="Slide Number Placeholder 15"/>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15</a:t>
            </a:fld>
            <a:endParaRPr lang="en-US" dirty="0">
              <a:solidFill>
                <a:prstClr val="black">
                  <a:tint val="75000"/>
                </a:prstClr>
              </a:solidFill>
            </a:endParaRPr>
          </a:p>
        </p:txBody>
      </p:sp>
      <p:sp>
        <p:nvSpPr>
          <p:cNvPr id="17" name="Footer Placeholder 16"/>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268663" y="142875"/>
            <a:ext cx="1924931" cy="586882"/>
          </a:xfrm>
          <a:prstGeom prst="rect">
            <a:avLst/>
          </a:prstGeom>
          <a:noFill/>
          <a:ln w="9525">
            <a:noFill/>
            <a:miter lim="800000"/>
            <a:headEnd/>
            <a:tailEnd/>
          </a:ln>
        </p:spPr>
        <p:txBody>
          <a:bodyPr wrap="none" lIns="93526" tIns="46763" rIns="93526" bIns="46763">
            <a:spAutoFit/>
          </a:bodyPr>
          <a:lstStyle/>
          <a:p>
            <a:pPr defTabSz="935038"/>
            <a:r>
              <a:rPr lang="en-US" sz="3200" b="1" dirty="0">
                <a:latin typeface="+mj-lt"/>
              </a:rPr>
              <a:t>BRAC</a:t>
            </a:r>
            <a:r>
              <a:rPr lang="en-US" sz="2800" b="1" dirty="0"/>
              <a:t> </a:t>
            </a:r>
            <a:r>
              <a:rPr lang="en-US" sz="2800" b="1" dirty="0" smtClean="0"/>
              <a:t>2005</a:t>
            </a:r>
            <a:endParaRPr lang="en-US" sz="2800" b="1" dirty="0"/>
          </a:p>
        </p:txBody>
      </p:sp>
      <p:sp>
        <p:nvSpPr>
          <p:cNvPr id="20483" name="Text Box 3"/>
          <p:cNvSpPr txBox="1">
            <a:spLocks noChangeArrowheads="1"/>
          </p:cNvSpPr>
          <p:nvPr/>
        </p:nvSpPr>
        <p:spPr bwMode="auto">
          <a:xfrm>
            <a:off x="1003527" y="1419285"/>
            <a:ext cx="7013575" cy="4524315"/>
          </a:xfrm>
          <a:prstGeom prst="rect">
            <a:avLst/>
          </a:prstGeom>
          <a:noFill/>
          <a:ln w="12700">
            <a:noFill/>
            <a:miter lim="800000"/>
            <a:headEnd/>
            <a:tailEnd/>
          </a:ln>
        </p:spPr>
        <p:txBody>
          <a:bodyPr>
            <a:spAutoFit/>
          </a:bodyPr>
          <a:lstStyle/>
          <a:p>
            <a:pPr marL="174625" indent="-174625" eaLnBrk="1" hangingPunct="1">
              <a:buFont typeface="Arial" pitchFamily="34" charset="0"/>
              <a:buChar char="•"/>
            </a:pPr>
            <a:r>
              <a:rPr lang="en-US" dirty="0"/>
              <a:t> </a:t>
            </a:r>
            <a:r>
              <a:rPr lang="en-US" dirty="0" smtClean="0"/>
              <a:t>Most focused ARNG construction program since 1960 affecting 4.3% of Readiness Center Inventory</a:t>
            </a:r>
          </a:p>
          <a:p>
            <a:pPr marL="228600" lvl="1" indent="-228600" eaLnBrk="1" hangingPunct="1">
              <a:buFont typeface="Arial" pitchFamily="34" charset="0"/>
              <a:buChar char="•"/>
            </a:pPr>
            <a:endParaRPr lang="en-US" dirty="0" smtClean="0"/>
          </a:p>
          <a:p>
            <a:pPr marL="228600" lvl="1" indent="-228600" eaLnBrk="1" hangingPunct="1">
              <a:buFont typeface="Arial" pitchFamily="34" charset="0"/>
              <a:buChar char="•"/>
            </a:pPr>
            <a:r>
              <a:rPr lang="en-US" dirty="0" smtClean="0"/>
              <a:t>Built 125 modern facilities shared with USAR</a:t>
            </a:r>
          </a:p>
          <a:p>
            <a:pPr marL="228600" lvl="1" indent="-228600" eaLnBrk="1" hangingPunct="1">
              <a:buFont typeface="Arial" pitchFamily="34" charset="0"/>
              <a:buChar char="•"/>
            </a:pPr>
            <a:endParaRPr lang="en-US" dirty="0" smtClean="0"/>
          </a:p>
          <a:p>
            <a:pPr marL="228600" lvl="1" indent="-228600" eaLnBrk="1" hangingPunct="1">
              <a:buFont typeface="Arial" pitchFamily="34" charset="0"/>
              <a:buChar char="•"/>
            </a:pPr>
            <a:r>
              <a:rPr lang="en-US" dirty="0" smtClean="0"/>
              <a:t>211 </a:t>
            </a:r>
            <a:r>
              <a:rPr lang="en-US" dirty="0"/>
              <a:t>Army National Guard (ARNG) Facility closures</a:t>
            </a:r>
          </a:p>
          <a:p>
            <a:pPr>
              <a:buFontTx/>
              <a:buChar char="•"/>
            </a:pPr>
            <a:endParaRPr lang="en-US" dirty="0"/>
          </a:p>
          <a:p>
            <a:pPr>
              <a:buFontTx/>
              <a:buChar char="•"/>
            </a:pPr>
            <a:r>
              <a:rPr lang="en-US" dirty="0"/>
              <a:t>  </a:t>
            </a:r>
            <a:r>
              <a:rPr lang="en-US" dirty="0" smtClean="0"/>
              <a:t>55 </a:t>
            </a:r>
            <a:r>
              <a:rPr lang="en-US" dirty="0"/>
              <a:t>BRAC projects ARNG construction </a:t>
            </a:r>
            <a:r>
              <a:rPr lang="en-US" dirty="0" smtClean="0"/>
              <a:t>lead</a:t>
            </a:r>
          </a:p>
          <a:p>
            <a:pPr lvl="1">
              <a:buFontTx/>
              <a:buChar char="-"/>
            </a:pPr>
            <a:r>
              <a:rPr lang="en-US" dirty="0" smtClean="0"/>
              <a:t> 2 BRAC projects executed in FY06</a:t>
            </a:r>
          </a:p>
          <a:p>
            <a:pPr lvl="1"/>
            <a:r>
              <a:rPr lang="en-US" dirty="0" smtClean="0"/>
              <a:t>- 8 </a:t>
            </a:r>
            <a:r>
              <a:rPr lang="en-US" dirty="0"/>
              <a:t>BRAC </a:t>
            </a:r>
            <a:r>
              <a:rPr lang="en-US" dirty="0" smtClean="0"/>
              <a:t>projects </a:t>
            </a:r>
            <a:r>
              <a:rPr lang="en-US" dirty="0"/>
              <a:t>executed in </a:t>
            </a:r>
            <a:r>
              <a:rPr lang="en-US" dirty="0" smtClean="0"/>
              <a:t>FY07</a:t>
            </a:r>
            <a:endParaRPr lang="en-US" dirty="0"/>
          </a:p>
          <a:p>
            <a:pPr lvl="1"/>
            <a:r>
              <a:rPr lang="en-US" dirty="0" smtClean="0"/>
              <a:t>- 16 </a:t>
            </a:r>
            <a:r>
              <a:rPr lang="en-US" dirty="0"/>
              <a:t>BRAC </a:t>
            </a:r>
            <a:r>
              <a:rPr lang="en-US" dirty="0" smtClean="0"/>
              <a:t>projects </a:t>
            </a:r>
            <a:r>
              <a:rPr lang="en-US" dirty="0"/>
              <a:t>executed in </a:t>
            </a:r>
            <a:r>
              <a:rPr lang="en-US" dirty="0" smtClean="0"/>
              <a:t>FY08</a:t>
            </a:r>
            <a:endParaRPr lang="en-US" dirty="0"/>
          </a:p>
          <a:p>
            <a:pPr lvl="1"/>
            <a:r>
              <a:rPr lang="en-US" dirty="0" smtClean="0"/>
              <a:t>- 14 BRAC projects executed in FY09</a:t>
            </a:r>
            <a:endParaRPr lang="en-US" dirty="0"/>
          </a:p>
          <a:p>
            <a:pPr lvl="1"/>
            <a:r>
              <a:rPr lang="en-US" dirty="0" smtClean="0"/>
              <a:t>- 15 </a:t>
            </a:r>
            <a:r>
              <a:rPr lang="en-US" dirty="0"/>
              <a:t>BRAC </a:t>
            </a:r>
            <a:r>
              <a:rPr lang="en-US" dirty="0" smtClean="0"/>
              <a:t>projects executed in FY10</a:t>
            </a:r>
          </a:p>
          <a:p>
            <a:pPr>
              <a:buFontTx/>
              <a:buChar char="•"/>
            </a:pPr>
            <a:endParaRPr lang="en-US" dirty="0" smtClean="0"/>
          </a:p>
          <a:p>
            <a:pPr>
              <a:buFontTx/>
              <a:buChar char="•"/>
            </a:pPr>
            <a:r>
              <a:rPr lang="en-US" dirty="0" smtClean="0"/>
              <a:t>  </a:t>
            </a:r>
            <a:r>
              <a:rPr lang="en-US" dirty="0" smtClean="0">
                <a:solidFill>
                  <a:srgbClr val="FF0000"/>
                </a:solidFill>
              </a:rPr>
              <a:t>All ARNG BRAC projects  met 15 Sep 11 BOD as required by BRAC Law</a:t>
            </a:r>
            <a:endParaRPr lang="en-US" dirty="0">
              <a:solidFill>
                <a:srgbClr val="FF0000"/>
              </a:solidFill>
            </a:endParaRPr>
          </a:p>
          <a:p>
            <a:pPr>
              <a:buFontTx/>
              <a:buChar char="•"/>
            </a:pP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373D56C-796C-45BB-ABEE-6211B98663F6}" type="slidenum">
              <a:rPr lang="en-US" smtClean="0">
                <a:solidFill>
                  <a:prstClr val="black">
                    <a:tint val="75000"/>
                  </a:prstClr>
                </a:solidFill>
              </a:rPr>
              <a:pPr>
                <a:defRPr/>
              </a:pPr>
              <a:t>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0631"/>
            <a:ext cx="8229600" cy="1143000"/>
          </a:xfrm>
        </p:spPr>
        <p:txBody>
          <a:bodyPr/>
          <a:lstStyle/>
          <a:p>
            <a:pPr algn="ctr" eaLnBrk="1" hangingPunct="1"/>
            <a:r>
              <a:rPr lang="en-US" sz="3200" b="1" dirty="0" smtClean="0"/>
              <a:t>FUTURE BRAC </a:t>
            </a:r>
          </a:p>
        </p:txBody>
      </p:sp>
      <p:sp>
        <p:nvSpPr>
          <p:cNvPr id="15363" name="Rectangle 3"/>
          <p:cNvSpPr>
            <a:spLocks noGrp="1" noChangeArrowheads="1"/>
          </p:cNvSpPr>
          <p:nvPr>
            <p:ph type="body" idx="1"/>
          </p:nvPr>
        </p:nvSpPr>
        <p:spPr>
          <a:xfrm>
            <a:off x="457200" y="1066800"/>
            <a:ext cx="8458200" cy="5354637"/>
          </a:xfrm>
        </p:spPr>
        <p:txBody>
          <a:bodyPr/>
          <a:lstStyle/>
          <a:p>
            <a:pPr eaLnBrk="1" hangingPunct="1"/>
            <a:r>
              <a:rPr lang="en-US" sz="2000" dirty="0" smtClean="0"/>
              <a:t>BRAC 2015?</a:t>
            </a:r>
          </a:p>
          <a:p>
            <a:pPr lvl="1" eaLnBrk="1" hangingPunct="1"/>
            <a:r>
              <a:rPr lang="en-US" sz="2000" dirty="0" smtClean="0"/>
              <a:t>Recommended in BRAC 2005</a:t>
            </a:r>
          </a:p>
          <a:p>
            <a:pPr lvl="1" eaLnBrk="1" hangingPunct="1"/>
            <a:r>
              <a:rPr lang="en-US" sz="2000" dirty="0" smtClean="0"/>
              <a:t>Three Star Programming Group recommended study in FY 12</a:t>
            </a:r>
          </a:p>
          <a:p>
            <a:pPr eaLnBrk="1" hangingPunct="1"/>
            <a:r>
              <a:rPr lang="en-US" sz="2000" dirty="0" smtClean="0"/>
              <a:t>Small Base Reduction</a:t>
            </a:r>
          </a:p>
          <a:p>
            <a:pPr lvl="1" eaLnBrk="1" hangingPunct="1"/>
            <a:r>
              <a:rPr lang="en-US" sz="2000" dirty="0" smtClean="0"/>
              <a:t>Consolidate smaller bases into larger bases</a:t>
            </a:r>
          </a:p>
          <a:p>
            <a:pPr lvl="1" eaLnBrk="1" hangingPunct="1"/>
            <a:r>
              <a:rPr lang="en-US" sz="2000" dirty="0" smtClean="0"/>
              <a:t>60 to 75 mile radius</a:t>
            </a:r>
          </a:p>
          <a:p>
            <a:pPr lvl="1" eaLnBrk="1" hangingPunct="1"/>
            <a:r>
              <a:rPr lang="en-US" sz="2000" dirty="0" smtClean="0"/>
              <a:t>Small equals less than 300 civilians</a:t>
            </a:r>
          </a:p>
          <a:p>
            <a:pPr lvl="1" eaLnBrk="1" hangingPunct="1"/>
            <a:r>
              <a:rPr lang="en-US" sz="2000" dirty="0" smtClean="0"/>
              <a:t>Three Star Programming Group recommended Service Working Groups select site for POM 14-17</a:t>
            </a:r>
          </a:p>
          <a:p>
            <a:pPr marL="0" lvl="1" indent="0" eaLnBrk="1" hangingPunct="1">
              <a:buFont typeface="Arial" pitchFamily="34" charset="0"/>
              <a:buChar char="•"/>
            </a:pPr>
            <a:r>
              <a:rPr lang="en-US" sz="2000" dirty="0" smtClean="0"/>
              <a:t>   ARNG Benefits</a:t>
            </a:r>
          </a:p>
          <a:p>
            <a:pPr marL="739775" lvl="1" indent="-280988" eaLnBrk="1" hangingPunct="1"/>
            <a:r>
              <a:rPr lang="en-US" sz="2000" dirty="0" smtClean="0"/>
              <a:t>Replaces outdated facilities</a:t>
            </a:r>
          </a:p>
          <a:p>
            <a:pPr marL="739775" lvl="1" indent="-280988" eaLnBrk="1" hangingPunct="1"/>
            <a:r>
              <a:rPr lang="en-US" sz="2000" dirty="0" smtClean="0"/>
              <a:t>Opportunity to re-posture misplaced ARNG facilities </a:t>
            </a:r>
          </a:p>
          <a:p>
            <a:pPr marL="739775" lvl="1" indent="-280988" eaLnBrk="1" hangingPunct="1"/>
            <a:r>
              <a:rPr lang="en-US" sz="2000" dirty="0" smtClean="0"/>
              <a:t>Consolidation with USAR or other reserve components</a:t>
            </a:r>
          </a:p>
          <a:p>
            <a:pPr marL="739775" lvl="1" indent="-280988" eaLnBrk="1" hangingPunct="1"/>
            <a:r>
              <a:rPr lang="en-US" sz="2000" dirty="0" smtClean="0"/>
              <a:t>Need to establish a process to identify ARNG facilities and partnerships to replace old and inefficient facilities</a:t>
            </a:r>
          </a:p>
          <a:p>
            <a:pPr lvl="1" eaLnBrk="1" hangingPunct="1"/>
            <a:endParaRPr lang="en-US" sz="2000" dirty="0" smtClean="0"/>
          </a:p>
        </p:txBody>
      </p:sp>
      <p:sp>
        <p:nvSpPr>
          <p:cNvPr id="15364" name="Slide Number Placeholder 9"/>
          <p:cNvSpPr>
            <a:spLocks noGrp="1"/>
          </p:cNvSpPr>
          <p:nvPr>
            <p:ph type="sldNum" sz="quarter" idx="4294967295"/>
          </p:nvPr>
        </p:nvSpPr>
        <p:spPr bwMode="auto">
          <a:xfrm>
            <a:off x="6629400" y="6457950"/>
            <a:ext cx="2133600" cy="323850"/>
          </a:xfrm>
          <a:prstGeom prst="rect">
            <a:avLst/>
          </a:prstGeom>
          <a:noFill/>
          <a:ln>
            <a:miter lim="800000"/>
            <a:headEnd/>
            <a:tailEnd/>
          </a:ln>
        </p:spPr>
        <p:txBody>
          <a:bodyPr/>
          <a:lstStyle/>
          <a:p>
            <a:fld id="{947CE262-A8D5-4B06-B996-2F7A4BDFB1A8}" type="slidenum">
              <a:rPr lang="en-US"/>
              <a:pPr/>
              <a:t>17</a:t>
            </a:fld>
            <a:endParaRPr lang="en-US"/>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458200" cy="685800"/>
          </a:xfrm>
        </p:spPr>
        <p:txBody>
          <a:bodyPr/>
          <a:lstStyle/>
          <a:p>
            <a:pPr algn="ctr"/>
            <a:r>
              <a:rPr lang="en-US" dirty="0" smtClean="0"/>
              <a:t>Facility Operations</a:t>
            </a:r>
          </a:p>
        </p:txBody>
      </p:sp>
      <p:sp>
        <p:nvSpPr>
          <p:cNvPr id="5123" name="Rectangle 4"/>
          <p:cNvSpPr>
            <a:spLocks noChangeArrowheads="1"/>
          </p:cNvSpPr>
          <p:nvPr/>
        </p:nvSpPr>
        <p:spPr bwMode="auto">
          <a:xfrm>
            <a:off x="762000" y="4724401"/>
            <a:ext cx="7162800" cy="1015663"/>
          </a:xfrm>
          <a:prstGeom prst="rect">
            <a:avLst/>
          </a:prstGeom>
          <a:noFill/>
          <a:ln w="9525">
            <a:noFill/>
            <a:miter lim="800000"/>
            <a:headEnd/>
            <a:tailEnd/>
          </a:ln>
        </p:spPr>
        <p:txBody>
          <a:bodyPr wrap="square">
            <a:spAutoFit/>
          </a:bodyPr>
          <a:lstStyle/>
          <a:p>
            <a:pPr>
              <a:tabLst>
                <a:tab pos="169863" algn="l"/>
              </a:tabLst>
            </a:pPr>
            <a:r>
              <a:rPr lang="en-US" sz="2000" dirty="0" smtClean="0"/>
              <a:t>Engineering Services bumps up in FY12 providing a much needed funding increase which will reduce requirement to migrate funds for utilities, etc.</a:t>
            </a:r>
            <a:endParaRPr lang="en-US" sz="2000" dirty="0"/>
          </a:p>
        </p:txBody>
      </p:sp>
      <p:sp>
        <p:nvSpPr>
          <p:cNvPr id="8" name="Slide Number Placeholder 7"/>
          <p:cNvSpPr>
            <a:spLocks noGrp="1"/>
          </p:cNvSpPr>
          <p:nvPr>
            <p:ph type="sldNum" sz="quarter" idx="4294967295"/>
          </p:nvPr>
        </p:nvSpPr>
        <p:spPr>
          <a:xfrm>
            <a:off x="6629400" y="6457950"/>
            <a:ext cx="2133600" cy="323850"/>
          </a:xfrm>
          <a:prstGeom prst="rect">
            <a:avLst/>
          </a:prstGeom>
        </p:spPr>
        <p:txBody>
          <a:bodyPr/>
          <a:lstStyle/>
          <a:p>
            <a:pPr>
              <a:defRPr/>
            </a:pPr>
            <a:fld id="{9216C5AB-F688-4A10-8DC1-E18193CD6D80}" type="slidenum">
              <a:rPr lang="en-US" smtClean="0"/>
              <a:pPr>
                <a:defRPr/>
              </a:pPr>
              <a:t>18</a:t>
            </a:fld>
            <a:endParaRPr lang="en-US" dirty="0"/>
          </a:p>
        </p:txBody>
      </p:sp>
      <p:pic>
        <p:nvPicPr>
          <p:cNvPr id="5126" name="Picture 7"/>
          <p:cNvPicPr>
            <a:picLocks noChangeAspect="1" noChangeArrowheads="1"/>
          </p:cNvPicPr>
          <p:nvPr/>
        </p:nvPicPr>
        <p:blipFill>
          <a:blip r:embed="rId2" cstate="print"/>
          <a:srcRect/>
          <a:stretch>
            <a:fillRect/>
          </a:stretch>
        </p:blipFill>
        <p:spPr bwMode="auto">
          <a:xfrm>
            <a:off x="1100138" y="1066801"/>
            <a:ext cx="6824662" cy="3590925"/>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defRPr/>
            </a:pPr>
            <a:r>
              <a:rPr lang="en-US" dirty="0" smtClean="0"/>
              <a:t>Sustainment</a:t>
            </a:r>
            <a:endParaRPr lang="en-US" cap="small" dirty="0"/>
          </a:p>
        </p:txBody>
      </p:sp>
      <p:sp>
        <p:nvSpPr>
          <p:cNvPr id="6147" name="Rectangle 4"/>
          <p:cNvSpPr>
            <a:spLocks noChangeArrowheads="1"/>
          </p:cNvSpPr>
          <p:nvPr/>
        </p:nvSpPr>
        <p:spPr bwMode="auto">
          <a:xfrm>
            <a:off x="1066800" y="5282625"/>
            <a:ext cx="8229600" cy="707886"/>
          </a:xfrm>
          <a:prstGeom prst="rect">
            <a:avLst/>
          </a:prstGeom>
          <a:noFill/>
          <a:ln w="9525">
            <a:noFill/>
            <a:miter lim="800000"/>
            <a:headEnd/>
            <a:tailEnd/>
          </a:ln>
        </p:spPr>
        <p:txBody>
          <a:bodyPr>
            <a:spAutoFit/>
          </a:bodyPr>
          <a:lstStyle/>
          <a:p>
            <a:pPr>
              <a:buFont typeface="Arial" pitchFamily="34" charset="0"/>
              <a:buChar char="•"/>
            </a:pPr>
            <a:r>
              <a:rPr lang="en-US" sz="2000" dirty="0" smtClean="0"/>
              <a:t> Army is maintaining sustainment funding at 90% of FSM</a:t>
            </a:r>
          </a:p>
          <a:p>
            <a:pPr>
              <a:buFont typeface="Arial" pitchFamily="34" charset="0"/>
              <a:buChar char="•"/>
            </a:pPr>
            <a:r>
              <a:rPr lang="en-US" sz="2000" dirty="0" smtClean="0"/>
              <a:t> Maintaining 90% is essential to the ARNG</a:t>
            </a:r>
            <a:endParaRPr lang="en-US" sz="2000" dirty="0"/>
          </a:p>
        </p:txBody>
      </p:sp>
      <p:pic>
        <p:nvPicPr>
          <p:cNvPr id="6149" name="Picture 6"/>
          <p:cNvPicPr>
            <a:picLocks noChangeAspect="1" noChangeArrowheads="1"/>
          </p:cNvPicPr>
          <p:nvPr/>
        </p:nvPicPr>
        <p:blipFill>
          <a:blip r:embed="rId2" cstate="print"/>
          <a:srcRect/>
          <a:stretch>
            <a:fillRect/>
          </a:stretch>
        </p:blipFill>
        <p:spPr bwMode="auto">
          <a:xfrm>
            <a:off x="1143000" y="1146175"/>
            <a:ext cx="6934200" cy="41116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19</a:t>
            </a:fld>
            <a:endParaRPr lang="en-US" dirty="0">
              <a:solidFill>
                <a:prstClr val="black">
                  <a:tint val="75000"/>
                </a:prst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685800" y="2187576"/>
            <a:ext cx="7772400" cy="1470025"/>
          </a:xfrm>
          <a:prstGeom prst="rect">
            <a:avLst/>
          </a:prstGeom>
          <a:noFill/>
          <a:ln w="9525">
            <a:noFill/>
            <a:miter lim="800000"/>
            <a:headEnd/>
            <a:tailEnd/>
          </a:ln>
        </p:spPr>
        <p:txBody>
          <a:bodyPr anchor="ctr"/>
          <a:lstStyle/>
          <a:p>
            <a:pPr algn="ctr">
              <a:defRPr/>
            </a:pPr>
            <a:r>
              <a:rPr lang="en-US" sz="4400" kern="0" dirty="0">
                <a:solidFill>
                  <a:schemeClr val="bg1"/>
                </a:solidFill>
                <a:latin typeface="+mj-lt"/>
                <a:ea typeface="+mj-ea"/>
                <a:cs typeface="+mj-cs"/>
              </a:rPr>
              <a:t>MILCON Sight Picture</a:t>
            </a:r>
          </a:p>
        </p:txBody>
      </p:sp>
      <p:sp>
        <p:nvSpPr>
          <p:cNvPr id="4" name="Rectangle 4"/>
          <p:cNvSpPr txBox="1">
            <a:spLocks noChangeArrowheads="1"/>
          </p:cNvSpPr>
          <p:nvPr/>
        </p:nvSpPr>
        <p:spPr bwMode="auto">
          <a:xfrm>
            <a:off x="664028" y="2061057"/>
            <a:ext cx="7772400" cy="1378148"/>
          </a:xfrm>
          <a:prstGeom prst="rect">
            <a:avLst/>
          </a:prstGeom>
          <a:noFill/>
          <a:ln w="9525">
            <a:noFill/>
            <a:miter lim="800000"/>
            <a:headEnd/>
            <a:tailEnd/>
          </a:ln>
        </p:spPr>
        <p:txBody>
          <a:bodyPr anchor="ctr"/>
          <a:lstStyle/>
          <a:p>
            <a:pPr algn="ctr">
              <a:defRPr/>
            </a:pPr>
            <a:r>
              <a:rPr lang="en-US" sz="4400" kern="0" dirty="0">
                <a:solidFill>
                  <a:schemeClr val="bg1"/>
                </a:solidFill>
                <a:latin typeface="+mj-lt"/>
                <a:ea typeface="+mj-ea"/>
                <a:cs typeface="+mj-cs"/>
              </a:rPr>
              <a:t>MILCON Sight Picture</a:t>
            </a:r>
          </a:p>
        </p:txBody>
      </p:sp>
      <p:sp>
        <p:nvSpPr>
          <p:cNvPr id="5" name="Rectangle 4"/>
          <p:cNvSpPr txBox="1">
            <a:spLocks noChangeArrowheads="1"/>
          </p:cNvSpPr>
          <p:nvPr/>
        </p:nvSpPr>
        <p:spPr bwMode="auto">
          <a:xfrm>
            <a:off x="892633" y="-71439"/>
            <a:ext cx="7358742" cy="1051152"/>
          </a:xfrm>
          <a:prstGeom prst="rect">
            <a:avLst/>
          </a:prstGeom>
          <a:noFill/>
          <a:ln w="9525">
            <a:noFill/>
            <a:miter lim="800000"/>
            <a:headEnd/>
            <a:tailEnd/>
          </a:ln>
        </p:spPr>
        <p:txBody>
          <a:bodyPr anchor="ctr"/>
          <a:lstStyle/>
          <a:p>
            <a:pPr algn="ctr">
              <a:defRPr/>
            </a:pPr>
            <a:r>
              <a:rPr lang="en-US" sz="4400" b="1" kern="0" dirty="0" smtClean="0">
                <a:latin typeface="+mj-lt"/>
                <a:ea typeface="+mj-ea"/>
                <a:cs typeface="+mj-cs"/>
              </a:rPr>
              <a:t>AGENDA</a:t>
            </a:r>
            <a:endParaRPr lang="en-US" sz="4400" b="1" kern="0" dirty="0">
              <a:latin typeface="+mj-lt"/>
              <a:ea typeface="+mj-ea"/>
              <a:cs typeface="+mj-cs"/>
            </a:endParaRPr>
          </a:p>
        </p:txBody>
      </p:sp>
      <p:sp>
        <p:nvSpPr>
          <p:cNvPr id="8" name="Rectangle 4"/>
          <p:cNvSpPr txBox="1">
            <a:spLocks noChangeArrowheads="1"/>
          </p:cNvSpPr>
          <p:nvPr/>
        </p:nvSpPr>
        <p:spPr bwMode="auto">
          <a:xfrm>
            <a:off x="1066800" y="1143000"/>
            <a:ext cx="7772400" cy="4648200"/>
          </a:xfrm>
          <a:prstGeom prst="rect">
            <a:avLst/>
          </a:prstGeom>
          <a:noFill/>
          <a:ln w="9525">
            <a:noFill/>
            <a:miter lim="800000"/>
            <a:headEnd/>
            <a:tailEnd/>
          </a:ln>
        </p:spPr>
        <p:txBody>
          <a:bodyPr anchor="ctr"/>
          <a:lstStyle/>
          <a:p>
            <a:pPr>
              <a:buFont typeface="Arial" pitchFamily="34" charset="0"/>
              <a:buChar char="•"/>
              <a:defRPr/>
            </a:pPr>
            <a:r>
              <a:rPr lang="en-US" sz="4400" kern="0" dirty="0" smtClean="0">
                <a:latin typeface="+mj-lt"/>
                <a:ea typeface="+mj-ea"/>
                <a:cs typeface="+mj-cs"/>
              </a:rPr>
              <a:t> MILCON</a:t>
            </a:r>
          </a:p>
          <a:p>
            <a:pPr>
              <a:buFont typeface="Arial" pitchFamily="34" charset="0"/>
              <a:buChar char="•"/>
              <a:defRPr/>
            </a:pPr>
            <a:r>
              <a:rPr lang="en-US" sz="4400" kern="0" dirty="0" smtClean="0">
                <a:latin typeface="+mj-lt"/>
                <a:ea typeface="+mj-ea"/>
                <a:cs typeface="+mj-cs"/>
              </a:rPr>
              <a:t> READINESS CENTER STUDY</a:t>
            </a:r>
          </a:p>
          <a:p>
            <a:pPr>
              <a:buFont typeface="Arial" pitchFamily="34" charset="0"/>
              <a:buChar char="•"/>
              <a:defRPr/>
            </a:pPr>
            <a:r>
              <a:rPr lang="en-US" sz="4400" kern="0" dirty="0" smtClean="0">
                <a:latin typeface="+mj-lt"/>
                <a:ea typeface="+mj-ea"/>
                <a:cs typeface="+mj-cs"/>
              </a:rPr>
              <a:t> BRAC </a:t>
            </a:r>
          </a:p>
          <a:p>
            <a:pPr>
              <a:buFont typeface="Arial" pitchFamily="34" charset="0"/>
              <a:buChar char="•"/>
              <a:defRPr/>
            </a:pPr>
            <a:r>
              <a:rPr lang="en-US" sz="4400" kern="0" dirty="0" smtClean="0">
                <a:latin typeface="+mj-lt"/>
                <a:ea typeface="+mj-ea"/>
                <a:cs typeface="+mj-cs"/>
              </a:rPr>
              <a:t> OMNG</a:t>
            </a:r>
          </a:p>
          <a:p>
            <a:pPr>
              <a:buFont typeface="Arial" pitchFamily="34" charset="0"/>
              <a:buChar char="•"/>
              <a:defRPr/>
            </a:pPr>
            <a:r>
              <a:rPr lang="en-US" sz="4400" kern="0" dirty="0" smtClean="0">
                <a:latin typeface="+mj-lt"/>
                <a:ea typeface="+mj-ea"/>
                <a:cs typeface="+mj-cs"/>
              </a:rPr>
              <a:t> ENERGY</a:t>
            </a:r>
          </a:p>
        </p:txBody>
      </p:sp>
      <p:sp>
        <p:nvSpPr>
          <p:cNvPr id="9" name="Date Placeholder 8"/>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
        <p:nvSpPr>
          <p:cNvPr id="11" name="Slide Number Placeholder 10"/>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2</a:t>
            </a:fld>
            <a:endParaRPr lang="en-US" dirty="0">
              <a:solidFill>
                <a:prstClr val="black">
                  <a:tint val="75000"/>
                </a:prstClr>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152401"/>
            <a:ext cx="8534400" cy="608013"/>
          </a:xfrm>
        </p:spPr>
        <p:txBody>
          <a:bodyPr/>
          <a:lstStyle/>
          <a:p>
            <a:pPr algn="ctr" eaLnBrk="1" hangingPunct="1">
              <a:lnSpc>
                <a:spcPct val="100000"/>
              </a:lnSpc>
            </a:pPr>
            <a:r>
              <a:rPr lang="en-US" sz="3600" dirty="0" smtClean="0"/>
              <a:t>Restoration and Modernization</a:t>
            </a:r>
          </a:p>
        </p:txBody>
      </p:sp>
      <p:sp>
        <p:nvSpPr>
          <p:cNvPr id="7171" name="Rectangle 3"/>
          <p:cNvSpPr>
            <a:spLocks noGrp="1" noChangeArrowheads="1"/>
          </p:cNvSpPr>
          <p:nvPr>
            <p:ph type="body" idx="1"/>
          </p:nvPr>
        </p:nvSpPr>
        <p:spPr>
          <a:xfrm>
            <a:off x="228600" y="1219200"/>
            <a:ext cx="8915400" cy="2286000"/>
          </a:xfrm>
        </p:spPr>
        <p:txBody>
          <a:bodyPr/>
          <a:lstStyle/>
          <a:p>
            <a:pPr eaLnBrk="1" hangingPunct="1">
              <a:lnSpc>
                <a:spcPct val="85000"/>
              </a:lnSpc>
            </a:pPr>
            <a:r>
              <a:rPr lang="en-US" sz="1800" dirty="0" smtClean="0"/>
              <a:t>In FY11 the ARNG received a $40M congressional increase to the appropriation to $56M</a:t>
            </a:r>
          </a:p>
          <a:p>
            <a:pPr eaLnBrk="1" hangingPunct="1">
              <a:lnSpc>
                <a:spcPct val="85000"/>
              </a:lnSpc>
            </a:pPr>
            <a:r>
              <a:rPr lang="en-US" sz="1800" dirty="0" smtClean="0"/>
              <a:t>The ARNG currently has a backlog of critical R&amp;M requirements.  Current funding levels provided a ramp that projected significant headway toward achieving Army goal of Facility Quality “Q2” for all facilities.</a:t>
            </a:r>
          </a:p>
          <a:p>
            <a:pPr eaLnBrk="1" hangingPunct="1">
              <a:lnSpc>
                <a:spcPct val="85000"/>
              </a:lnSpc>
            </a:pPr>
            <a:r>
              <a:rPr lang="en-US" sz="1800" dirty="0" smtClean="0"/>
              <a:t>In the absence of adequate funding ARNG will continue to progressively increase risk of further deterioration to facilities due to the deferment of Restoration and Modernization requirements.</a:t>
            </a:r>
          </a:p>
        </p:txBody>
      </p:sp>
      <p:pic>
        <p:nvPicPr>
          <p:cNvPr id="7173" name="Picture 16"/>
          <p:cNvPicPr>
            <a:picLocks noChangeAspect="1" noChangeArrowheads="1"/>
          </p:cNvPicPr>
          <p:nvPr/>
        </p:nvPicPr>
        <p:blipFill>
          <a:blip r:embed="rId3" cstate="print"/>
          <a:srcRect/>
          <a:stretch>
            <a:fillRect/>
          </a:stretch>
        </p:blipFill>
        <p:spPr bwMode="auto">
          <a:xfrm>
            <a:off x="1524001" y="3200400"/>
            <a:ext cx="6181725" cy="276225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0756"/>
            <a:ext cx="8534400" cy="608013"/>
          </a:xfrm>
        </p:spPr>
        <p:txBody>
          <a:bodyPr/>
          <a:lstStyle/>
          <a:p>
            <a:pPr algn="ctr" eaLnBrk="1" hangingPunct="1">
              <a:lnSpc>
                <a:spcPct val="100000"/>
              </a:lnSpc>
            </a:pPr>
            <a:r>
              <a:rPr lang="en-US" dirty="0" smtClean="0">
                <a:solidFill>
                  <a:schemeClr val="tx1"/>
                </a:solidFill>
              </a:rPr>
              <a:t>Energy Program</a:t>
            </a:r>
          </a:p>
        </p:txBody>
      </p:sp>
      <p:sp>
        <p:nvSpPr>
          <p:cNvPr id="8195" name="Rectangle 3"/>
          <p:cNvSpPr>
            <a:spLocks noGrp="1" noChangeArrowheads="1"/>
          </p:cNvSpPr>
          <p:nvPr>
            <p:ph type="body" idx="1"/>
          </p:nvPr>
        </p:nvSpPr>
        <p:spPr>
          <a:xfrm>
            <a:off x="228600" y="1143000"/>
            <a:ext cx="8915400" cy="1371600"/>
          </a:xfrm>
        </p:spPr>
        <p:txBody>
          <a:bodyPr/>
          <a:lstStyle/>
          <a:p>
            <a:pPr eaLnBrk="1" hangingPunct="1">
              <a:lnSpc>
                <a:spcPct val="85000"/>
              </a:lnSpc>
            </a:pPr>
            <a:r>
              <a:rPr lang="en-US" sz="1800" dirty="0" smtClean="0"/>
              <a:t>ARNG has stayed under the energy reduction glide path in FYs 08-10 but exceeded the mark for FY11.</a:t>
            </a:r>
          </a:p>
          <a:p>
            <a:pPr eaLnBrk="1" hangingPunct="1">
              <a:lnSpc>
                <a:spcPct val="85000"/>
              </a:lnSpc>
            </a:pPr>
            <a:r>
              <a:rPr lang="en-US" sz="1800" dirty="0" smtClean="0"/>
              <a:t>Many of the low cost/no cost efforts are or have been implemented such as awareness programs and upgrades to systems and facilities with sustainment dollars. </a:t>
            </a:r>
          </a:p>
          <a:p>
            <a:pPr eaLnBrk="1" hangingPunct="1">
              <a:lnSpc>
                <a:spcPct val="85000"/>
              </a:lnSpc>
            </a:pPr>
            <a:r>
              <a:rPr lang="en-US" sz="1800" dirty="0" smtClean="0"/>
              <a:t>R&amp;M investments within aging facilities are now required to facility energy system upgrades.</a:t>
            </a:r>
          </a:p>
        </p:txBody>
      </p:sp>
      <p:graphicFrame>
        <p:nvGraphicFramePr>
          <p:cNvPr id="6" name="Chart 5"/>
          <p:cNvGraphicFramePr/>
          <p:nvPr/>
        </p:nvGraphicFramePr>
        <p:xfrm>
          <a:off x="0" y="2743200"/>
          <a:ext cx="9086849" cy="3405188"/>
        </p:xfrm>
        <a:graphic>
          <a:graphicData uri="http://schemas.openxmlformats.org/drawingml/2006/chart">
            <c:chart xmlns:c="http://schemas.openxmlformats.org/drawingml/2006/chart" xmlns:r="http://schemas.openxmlformats.org/officeDocument/2006/relationships" r:id="rId3"/>
          </a:graphicData>
        </a:graphic>
      </p:graphicFrame>
      <p:sp>
        <p:nvSpPr>
          <p:cNvPr id="7" name="Date Placeholder 6"/>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21</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600200"/>
            <a:ext cx="8229600" cy="4525963"/>
          </a:xfrm>
        </p:spPr>
        <p:txBody>
          <a:bodyPr/>
          <a:lstStyle/>
          <a:p>
            <a:pPr algn="ctr">
              <a:buFontTx/>
              <a:buNone/>
            </a:pPr>
            <a:r>
              <a:rPr lang="en-US" sz="6000" dirty="0" smtClean="0"/>
              <a:t>Thank you for your continued support</a:t>
            </a:r>
          </a:p>
          <a:p>
            <a:pPr>
              <a:buFontTx/>
              <a:buNone/>
            </a:pPr>
            <a:endParaRPr lang="en-US" sz="6000" dirty="0" smtClean="0"/>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22</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pPr>
              <a:defRPr/>
            </a:pPr>
            <a:r>
              <a:rPr lang="en-US" dirty="0" smtClean="0">
                <a:solidFill>
                  <a:prstClr val="black">
                    <a:tint val="75000"/>
                  </a:prstClr>
                </a:solidFill>
              </a:rPr>
              <a:t>ARNG-ILI / COL Rick Nord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304800" y="2752725"/>
            <a:ext cx="3581400" cy="1385887"/>
            <a:chOff x="304800" y="3238499"/>
            <a:chExt cx="3581400" cy="1385137"/>
          </a:xfrm>
        </p:grpSpPr>
        <p:sp>
          <p:nvSpPr>
            <p:cNvPr id="4124" name="Rectangle 4"/>
            <p:cNvSpPr>
              <a:spLocks noChangeArrowheads="1"/>
            </p:cNvSpPr>
            <p:nvPr/>
          </p:nvSpPr>
          <p:spPr bwMode="auto">
            <a:xfrm>
              <a:off x="533400" y="3238499"/>
              <a:ext cx="3352800" cy="1385137"/>
            </a:xfrm>
            <a:prstGeom prst="rect">
              <a:avLst/>
            </a:prstGeom>
            <a:noFill/>
            <a:ln w="9525">
              <a:noFill/>
              <a:miter lim="800000"/>
              <a:headEnd/>
              <a:tailEnd/>
            </a:ln>
          </p:spPr>
          <p:txBody>
            <a:bodyPr lIns="92075" tIns="46038" rIns="92075" bIns="46038">
              <a:spAutoFit/>
            </a:bodyPr>
            <a:lstStyle/>
            <a:p>
              <a:r>
                <a:rPr lang="en-US" sz="1400" b="1" u="sng">
                  <a:solidFill>
                    <a:srgbClr val="063DE8"/>
                  </a:solidFill>
                </a:rPr>
                <a:t>NUMBER OF READINESS/RESERVE </a:t>
              </a:r>
            </a:p>
            <a:p>
              <a:r>
                <a:rPr lang="en-US" sz="1400" b="1" u="sng">
                  <a:solidFill>
                    <a:srgbClr val="063DE8"/>
                  </a:solidFill>
                </a:rPr>
                <a:t>CENTERS = 2,645</a:t>
              </a:r>
            </a:p>
            <a:p>
              <a:r>
                <a:rPr lang="en-US" sz="1400">
                  <a:solidFill>
                    <a:srgbClr val="0000FF"/>
                  </a:solidFill>
                </a:rPr>
                <a:t>STATE OWNED= 2,182</a:t>
              </a:r>
            </a:p>
            <a:p>
              <a:r>
                <a:rPr lang="en-US" sz="1400">
                  <a:solidFill>
                    <a:srgbClr val="0000FF"/>
                  </a:solidFill>
                </a:rPr>
                <a:t>LEASED = 55</a:t>
              </a:r>
            </a:p>
            <a:p>
              <a:r>
                <a:rPr lang="en-US" sz="1400">
                  <a:solidFill>
                    <a:srgbClr val="0000FF"/>
                  </a:solidFill>
                </a:rPr>
                <a:t>ON ENCLAVE SITES = 99</a:t>
              </a:r>
            </a:p>
            <a:p>
              <a:r>
                <a:rPr lang="en-US" sz="1400">
                  <a:solidFill>
                    <a:srgbClr val="0000FF"/>
                  </a:solidFill>
                </a:rPr>
                <a:t>ON OTHER LICENSED SITES = 309</a:t>
              </a:r>
            </a:p>
          </p:txBody>
        </p:sp>
        <p:graphicFrame>
          <p:nvGraphicFramePr>
            <p:cNvPr id="4105" name="Object 7"/>
            <p:cNvGraphicFramePr>
              <a:graphicFrameLocks/>
            </p:cNvGraphicFramePr>
            <p:nvPr/>
          </p:nvGraphicFramePr>
          <p:xfrm>
            <a:off x="304800" y="3238500"/>
            <a:ext cx="238125" cy="285750"/>
          </p:xfrm>
          <a:graphic>
            <a:graphicData uri="http://schemas.openxmlformats.org/presentationml/2006/ole">
              <p:oleObj spid="_x0000_s4105" name="Clip" r:id="rId4" imgW="0" imgH="0" progId="">
                <p:embed/>
              </p:oleObj>
            </a:graphicData>
          </a:graphic>
        </p:graphicFrame>
      </p:grpSp>
      <p:sp>
        <p:nvSpPr>
          <p:cNvPr id="4107" name="Rectangle 22"/>
          <p:cNvSpPr>
            <a:spLocks noChangeArrowheads="1"/>
          </p:cNvSpPr>
          <p:nvPr/>
        </p:nvSpPr>
        <p:spPr bwMode="auto">
          <a:xfrm>
            <a:off x="1716088" y="914400"/>
            <a:ext cx="5711825" cy="523875"/>
          </a:xfrm>
          <a:prstGeom prst="rect">
            <a:avLst/>
          </a:prstGeom>
          <a:noFill/>
          <a:ln w="9525">
            <a:noFill/>
            <a:miter lim="800000"/>
            <a:headEnd/>
            <a:tailEnd/>
          </a:ln>
        </p:spPr>
        <p:txBody>
          <a:bodyPr wrap="none" lIns="92075" tIns="46038" rIns="92075" bIns="46038">
            <a:spAutoFit/>
          </a:bodyPr>
          <a:lstStyle/>
          <a:p>
            <a:r>
              <a:rPr lang="en-US" sz="2800" dirty="0">
                <a:solidFill>
                  <a:srgbClr val="000000"/>
                </a:solidFill>
              </a:rPr>
              <a:t>THE ARNG FOOTPRINT, FY2012!</a:t>
            </a:r>
          </a:p>
        </p:txBody>
      </p:sp>
      <p:sp>
        <p:nvSpPr>
          <p:cNvPr id="4108" name="Rectangle 23"/>
          <p:cNvSpPr>
            <a:spLocks noChangeArrowheads="1"/>
          </p:cNvSpPr>
          <p:nvPr/>
        </p:nvSpPr>
        <p:spPr bwMode="auto">
          <a:xfrm>
            <a:off x="1562100" y="228600"/>
            <a:ext cx="6972300" cy="585788"/>
          </a:xfrm>
          <a:prstGeom prst="rect">
            <a:avLst/>
          </a:prstGeom>
          <a:noFill/>
          <a:ln w="9525">
            <a:noFill/>
            <a:miter lim="800000"/>
            <a:headEnd/>
            <a:tailEnd/>
          </a:ln>
        </p:spPr>
        <p:txBody>
          <a:bodyPr lIns="92075" tIns="46038" rIns="92075" bIns="46038">
            <a:spAutoFit/>
          </a:bodyPr>
          <a:lstStyle/>
          <a:p>
            <a:pPr algn="ctr"/>
            <a:r>
              <a:rPr lang="en-US" sz="3200" b="1" dirty="0"/>
              <a:t>ARMY NATIONAL GUARD (ARNG)</a:t>
            </a:r>
            <a:r>
              <a:rPr lang="en-US" b="1" dirty="0"/>
              <a:t>              </a:t>
            </a:r>
          </a:p>
        </p:txBody>
      </p:sp>
      <p:sp>
        <p:nvSpPr>
          <p:cNvPr id="4109" name="Rectangle 24"/>
          <p:cNvSpPr>
            <a:spLocks noChangeArrowheads="1"/>
          </p:cNvSpPr>
          <p:nvPr/>
        </p:nvSpPr>
        <p:spPr bwMode="auto">
          <a:xfrm>
            <a:off x="63500" y="6019800"/>
            <a:ext cx="8402638" cy="350838"/>
          </a:xfrm>
          <a:prstGeom prst="rect">
            <a:avLst/>
          </a:prstGeom>
          <a:noFill/>
          <a:ln w="9525">
            <a:noFill/>
            <a:miter lim="800000"/>
            <a:headEnd/>
            <a:tailEnd/>
          </a:ln>
        </p:spPr>
        <p:txBody>
          <a:bodyPr wrap="none" lIns="92075" tIns="46038" rIns="92075" bIns="46038">
            <a:spAutoFit/>
          </a:bodyPr>
          <a:lstStyle/>
          <a:p>
            <a:r>
              <a:rPr lang="en-US" sz="1700" b="1" dirty="0"/>
              <a:t> MILITARY CONSTRUCTION PROGRAM SUPPORTS STATIONING THE FORCE!! </a:t>
            </a:r>
          </a:p>
        </p:txBody>
      </p:sp>
      <p:grpSp>
        <p:nvGrpSpPr>
          <p:cNvPr id="3" name="Group 26"/>
          <p:cNvGrpSpPr>
            <a:grpSpLocks/>
          </p:cNvGrpSpPr>
          <p:nvPr/>
        </p:nvGrpSpPr>
        <p:grpSpPr bwMode="auto">
          <a:xfrm>
            <a:off x="304800" y="1471612"/>
            <a:ext cx="4648200" cy="1169988"/>
            <a:chOff x="304800" y="1828803"/>
            <a:chExt cx="4648200" cy="1170603"/>
          </a:xfrm>
        </p:grpSpPr>
        <p:graphicFrame>
          <p:nvGraphicFramePr>
            <p:cNvPr id="4104" name="Object 11"/>
            <p:cNvGraphicFramePr>
              <a:graphicFrameLocks/>
            </p:cNvGraphicFramePr>
            <p:nvPr/>
          </p:nvGraphicFramePr>
          <p:xfrm>
            <a:off x="304800" y="1905000"/>
            <a:ext cx="238125" cy="285750"/>
          </p:xfrm>
          <a:graphic>
            <a:graphicData uri="http://schemas.openxmlformats.org/presentationml/2006/ole">
              <p:oleObj spid="_x0000_s4104" name="Clip" r:id="rId5" imgW="0" imgH="0" progId="">
                <p:embed/>
              </p:oleObj>
            </a:graphicData>
          </a:graphic>
        </p:graphicFrame>
        <p:sp>
          <p:nvSpPr>
            <p:cNvPr id="4123" name="Rectangle 4"/>
            <p:cNvSpPr>
              <a:spLocks noChangeArrowheads="1"/>
            </p:cNvSpPr>
            <p:nvPr/>
          </p:nvSpPr>
          <p:spPr bwMode="auto">
            <a:xfrm>
              <a:off x="533400" y="1828803"/>
              <a:ext cx="4419600" cy="1170603"/>
            </a:xfrm>
            <a:prstGeom prst="rect">
              <a:avLst/>
            </a:prstGeom>
            <a:noFill/>
            <a:ln w="9525">
              <a:noFill/>
              <a:miter lim="800000"/>
              <a:headEnd/>
              <a:tailEnd/>
            </a:ln>
          </p:spPr>
          <p:txBody>
            <a:bodyPr lIns="92075" tIns="46038" rIns="92075" bIns="46038">
              <a:spAutoFit/>
            </a:bodyPr>
            <a:lstStyle/>
            <a:p>
              <a:r>
                <a:rPr lang="en-US" sz="1400" b="1" u="sng">
                  <a:solidFill>
                    <a:srgbClr val="063DE8"/>
                  </a:solidFill>
                </a:rPr>
                <a:t>ARNG REAL PROPERTY INVENTORY SUMMARY</a:t>
              </a:r>
            </a:p>
            <a:p>
              <a:r>
                <a:rPr lang="en-US" sz="1400">
                  <a:solidFill>
                    <a:srgbClr val="063DE8"/>
                  </a:solidFill>
                </a:rPr>
                <a:t>NUMBER OF LAND/PARCELS = 3,2239</a:t>
              </a:r>
            </a:p>
            <a:p>
              <a:r>
                <a:rPr lang="en-US" sz="1400">
                  <a:solidFill>
                    <a:srgbClr val="063DE8"/>
                  </a:solidFill>
                </a:rPr>
                <a:t>NUMBER OF BUILDINGS = 26,132</a:t>
              </a:r>
            </a:p>
            <a:p>
              <a:r>
                <a:rPr lang="en-US" sz="1400">
                  <a:solidFill>
                    <a:srgbClr val="063DE8"/>
                  </a:solidFill>
                </a:rPr>
                <a:t>NUMBER OF STRUCTURES = 48,574</a:t>
              </a:r>
            </a:p>
            <a:p>
              <a:r>
                <a:rPr lang="en-US" sz="1400">
                  <a:solidFill>
                    <a:srgbClr val="063DE8"/>
                  </a:solidFill>
                </a:rPr>
                <a:t>NUMBER OF LINEAR STRUCTURES = 25,341</a:t>
              </a:r>
            </a:p>
          </p:txBody>
        </p:sp>
      </p:grpSp>
      <p:grpSp>
        <p:nvGrpSpPr>
          <p:cNvPr id="4" name="Group 32"/>
          <p:cNvGrpSpPr>
            <a:grpSpLocks/>
          </p:cNvGrpSpPr>
          <p:nvPr/>
        </p:nvGrpSpPr>
        <p:grpSpPr bwMode="auto">
          <a:xfrm>
            <a:off x="304800" y="4976812"/>
            <a:ext cx="5334000" cy="1169988"/>
            <a:chOff x="304800" y="4648200"/>
            <a:chExt cx="5334000" cy="1171005"/>
          </a:xfrm>
        </p:grpSpPr>
        <p:graphicFrame>
          <p:nvGraphicFramePr>
            <p:cNvPr id="4103" name="Object 15"/>
            <p:cNvGraphicFramePr>
              <a:graphicFrameLocks/>
            </p:cNvGraphicFramePr>
            <p:nvPr/>
          </p:nvGraphicFramePr>
          <p:xfrm>
            <a:off x="304800" y="4648200"/>
            <a:ext cx="238125" cy="285750"/>
          </p:xfrm>
          <a:graphic>
            <a:graphicData uri="http://schemas.openxmlformats.org/presentationml/2006/ole">
              <p:oleObj spid="_x0000_s4103" name="Clip" r:id="rId6" imgW="0" imgH="0" progId="">
                <p:embed/>
              </p:oleObj>
            </a:graphicData>
          </a:graphic>
        </p:graphicFrame>
        <p:sp>
          <p:nvSpPr>
            <p:cNvPr id="4122" name="Rectangle 4"/>
            <p:cNvSpPr>
              <a:spLocks noChangeArrowheads="1"/>
            </p:cNvSpPr>
            <p:nvPr/>
          </p:nvSpPr>
          <p:spPr bwMode="auto">
            <a:xfrm>
              <a:off x="533400" y="4648200"/>
              <a:ext cx="5105400" cy="1171005"/>
            </a:xfrm>
            <a:prstGeom prst="rect">
              <a:avLst/>
            </a:prstGeom>
            <a:noFill/>
            <a:ln w="9525">
              <a:noFill/>
              <a:miter lim="800000"/>
              <a:headEnd/>
              <a:tailEnd/>
            </a:ln>
          </p:spPr>
          <p:txBody>
            <a:bodyPr lIns="92075" tIns="46038" rIns="92075" bIns="46038">
              <a:spAutoFit/>
            </a:bodyPr>
            <a:lstStyle/>
            <a:p>
              <a:r>
                <a:rPr lang="en-US" sz="1400" b="1" u="sng">
                  <a:solidFill>
                    <a:srgbClr val="0000FF"/>
                  </a:solidFill>
                </a:rPr>
                <a:t>OTHER BUILDINGS/FACILITIES</a:t>
              </a:r>
            </a:p>
            <a:p>
              <a:r>
                <a:rPr lang="en-US" sz="1400">
                  <a:solidFill>
                    <a:srgbClr val="0000FF"/>
                  </a:solidFill>
                </a:rPr>
                <a:t>TRAINING FACILITIES = 12,151 = 42.5M SF</a:t>
              </a:r>
            </a:p>
            <a:p>
              <a:r>
                <a:rPr lang="en-US" sz="1400">
                  <a:solidFill>
                    <a:srgbClr val="0000FF"/>
                  </a:solidFill>
                </a:rPr>
                <a:t>GROUND VEHICLE MAINT BUILDINGS = 786 = 11.7M SF</a:t>
              </a:r>
            </a:p>
            <a:p>
              <a:r>
                <a:rPr lang="en-US" sz="1400">
                  <a:solidFill>
                    <a:srgbClr val="0000FF"/>
                  </a:solidFill>
                </a:rPr>
                <a:t>AVIATION SUPPORT BUILDINGS = 286 = 8.6M SF</a:t>
              </a:r>
            </a:p>
            <a:p>
              <a:r>
                <a:rPr lang="en-US" sz="1400">
                  <a:solidFill>
                    <a:srgbClr val="0000FF"/>
                  </a:solidFill>
                </a:rPr>
                <a:t>USPFO BUILDINGS = 384 = 3.9M SF</a:t>
              </a:r>
            </a:p>
          </p:txBody>
        </p:sp>
      </p:grpSp>
      <p:grpSp>
        <p:nvGrpSpPr>
          <p:cNvPr id="5" name="Group 42"/>
          <p:cNvGrpSpPr>
            <a:grpSpLocks/>
          </p:cNvGrpSpPr>
          <p:nvPr/>
        </p:nvGrpSpPr>
        <p:grpSpPr bwMode="auto">
          <a:xfrm>
            <a:off x="5638800" y="1471612"/>
            <a:ext cx="2743200" cy="738188"/>
            <a:chOff x="5791200" y="1752600"/>
            <a:chExt cx="3124202" cy="738664"/>
          </a:xfrm>
        </p:grpSpPr>
        <p:graphicFrame>
          <p:nvGraphicFramePr>
            <p:cNvPr id="4102" name="Object 25"/>
            <p:cNvGraphicFramePr>
              <a:graphicFrameLocks/>
            </p:cNvGraphicFramePr>
            <p:nvPr/>
          </p:nvGraphicFramePr>
          <p:xfrm>
            <a:off x="5791200" y="1752600"/>
            <a:ext cx="260350" cy="285750"/>
          </p:xfrm>
          <a:graphic>
            <a:graphicData uri="http://schemas.openxmlformats.org/presentationml/2006/ole">
              <p:oleObj spid="_x0000_s4102" name="Clip" r:id="rId7" imgW="0" imgH="0" progId="">
                <p:embed/>
              </p:oleObj>
            </a:graphicData>
          </a:graphic>
        </p:graphicFrame>
        <p:sp>
          <p:nvSpPr>
            <p:cNvPr id="4121" name="TextBox 28"/>
            <p:cNvSpPr txBox="1">
              <a:spLocks noChangeArrowheads="1"/>
            </p:cNvSpPr>
            <p:nvPr/>
          </p:nvSpPr>
          <p:spPr bwMode="auto">
            <a:xfrm>
              <a:off x="6096001" y="1752600"/>
              <a:ext cx="2819401" cy="738664"/>
            </a:xfrm>
            <a:prstGeom prst="rect">
              <a:avLst/>
            </a:prstGeom>
            <a:noFill/>
            <a:ln w="9525">
              <a:noFill/>
              <a:miter lim="800000"/>
              <a:headEnd/>
              <a:tailEnd/>
            </a:ln>
          </p:spPr>
          <p:txBody>
            <a:bodyPr>
              <a:spAutoFit/>
            </a:bodyPr>
            <a:lstStyle/>
            <a:p>
              <a:r>
                <a:rPr lang="en-US" sz="1400" b="1" u="sng">
                  <a:solidFill>
                    <a:srgbClr val="063DE8"/>
                  </a:solidFill>
                </a:rPr>
                <a:t>NUMBER OF DIFFERENT:</a:t>
              </a:r>
            </a:p>
            <a:p>
              <a:r>
                <a:rPr lang="en-US" sz="1400">
                  <a:solidFill>
                    <a:srgbClr val="063DE8"/>
                  </a:solidFill>
                </a:rPr>
                <a:t>COMMUNITIES = 2,899</a:t>
              </a:r>
            </a:p>
            <a:p>
              <a:r>
                <a:rPr lang="en-US" sz="1400">
                  <a:solidFill>
                    <a:srgbClr val="063DE8"/>
                  </a:solidFill>
                </a:rPr>
                <a:t>TRAINING CENTERS = 110</a:t>
              </a:r>
            </a:p>
          </p:txBody>
        </p:sp>
      </p:grpSp>
      <p:grpSp>
        <p:nvGrpSpPr>
          <p:cNvPr id="6" name="Group 41"/>
          <p:cNvGrpSpPr>
            <a:grpSpLocks/>
          </p:cNvGrpSpPr>
          <p:nvPr/>
        </p:nvGrpSpPr>
        <p:grpSpPr bwMode="auto">
          <a:xfrm>
            <a:off x="5638800" y="2462212"/>
            <a:ext cx="3048000" cy="738188"/>
            <a:chOff x="5791200" y="2667000"/>
            <a:chExt cx="3200401" cy="739142"/>
          </a:xfrm>
        </p:grpSpPr>
        <p:graphicFrame>
          <p:nvGraphicFramePr>
            <p:cNvPr id="4101" name="Object 13"/>
            <p:cNvGraphicFramePr>
              <a:graphicFrameLocks/>
            </p:cNvGraphicFramePr>
            <p:nvPr/>
          </p:nvGraphicFramePr>
          <p:xfrm>
            <a:off x="5791200" y="2743200"/>
            <a:ext cx="238125" cy="285750"/>
          </p:xfrm>
          <a:graphic>
            <a:graphicData uri="http://schemas.openxmlformats.org/presentationml/2006/ole">
              <p:oleObj spid="_x0000_s4101" name="Clip" r:id="rId8" imgW="0" imgH="0" progId="">
                <p:embed/>
              </p:oleObj>
            </a:graphicData>
          </a:graphic>
        </p:graphicFrame>
        <p:sp>
          <p:nvSpPr>
            <p:cNvPr id="4120" name="TextBox 29"/>
            <p:cNvSpPr txBox="1">
              <a:spLocks noChangeArrowheads="1"/>
            </p:cNvSpPr>
            <p:nvPr/>
          </p:nvSpPr>
          <p:spPr bwMode="auto">
            <a:xfrm>
              <a:off x="6096001" y="2667000"/>
              <a:ext cx="2895600" cy="739142"/>
            </a:xfrm>
            <a:prstGeom prst="rect">
              <a:avLst/>
            </a:prstGeom>
            <a:noFill/>
            <a:ln w="9525">
              <a:noFill/>
              <a:miter lim="800000"/>
              <a:headEnd/>
              <a:tailEnd/>
            </a:ln>
          </p:spPr>
          <p:txBody>
            <a:bodyPr>
              <a:spAutoFit/>
            </a:bodyPr>
            <a:lstStyle/>
            <a:p>
              <a:r>
                <a:rPr lang="en-US" sz="1400" b="1" u="sng">
                  <a:solidFill>
                    <a:srgbClr val="063DE8"/>
                  </a:solidFill>
                </a:rPr>
                <a:t>LAND ACRES = 2.0 MILLION</a:t>
              </a:r>
            </a:p>
            <a:p>
              <a:r>
                <a:rPr lang="en-US" sz="1400">
                  <a:solidFill>
                    <a:srgbClr val="063DE8"/>
                  </a:solidFill>
                </a:rPr>
                <a:t>STATE OWNED = 1.4 MILLION</a:t>
              </a:r>
            </a:p>
            <a:p>
              <a:r>
                <a:rPr lang="en-US" sz="1400">
                  <a:solidFill>
                    <a:srgbClr val="063DE8"/>
                  </a:solidFill>
                </a:rPr>
                <a:t>DOD OWNED = 0.6 MILLION</a:t>
              </a:r>
            </a:p>
          </p:txBody>
        </p:sp>
      </p:grpSp>
      <p:grpSp>
        <p:nvGrpSpPr>
          <p:cNvPr id="7" name="Group 40"/>
          <p:cNvGrpSpPr>
            <a:grpSpLocks/>
          </p:cNvGrpSpPr>
          <p:nvPr/>
        </p:nvGrpSpPr>
        <p:grpSpPr bwMode="auto">
          <a:xfrm>
            <a:off x="4648200" y="3605212"/>
            <a:ext cx="4114800" cy="1169988"/>
            <a:chOff x="4953000" y="3505199"/>
            <a:chExt cx="4191000" cy="1169115"/>
          </a:xfrm>
        </p:grpSpPr>
        <p:graphicFrame>
          <p:nvGraphicFramePr>
            <p:cNvPr id="4100" name="Object 14"/>
            <p:cNvGraphicFramePr>
              <a:graphicFrameLocks/>
            </p:cNvGraphicFramePr>
            <p:nvPr/>
          </p:nvGraphicFramePr>
          <p:xfrm>
            <a:off x="4953000" y="3505200"/>
            <a:ext cx="238125" cy="285750"/>
          </p:xfrm>
          <a:graphic>
            <a:graphicData uri="http://schemas.openxmlformats.org/presentationml/2006/ole">
              <p:oleObj spid="_x0000_s4100" name="Clip" r:id="rId9" imgW="0" imgH="0" progId="">
                <p:embed/>
              </p:oleObj>
            </a:graphicData>
          </a:graphic>
        </p:graphicFrame>
        <p:sp>
          <p:nvSpPr>
            <p:cNvPr id="31" name="TextBox 30"/>
            <p:cNvSpPr txBox="1"/>
            <p:nvPr/>
          </p:nvSpPr>
          <p:spPr>
            <a:xfrm>
              <a:off x="5258594" y="3505199"/>
              <a:ext cx="3885406" cy="1169115"/>
            </a:xfrm>
            <a:prstGeom prst="rect">
              <a:avLst/>
            </a:prstGeom>
            <a:noFill/>
          </p:spPr>
          <p:txBody>
            <a:bodyPr>
              <a:spAutoFit/>
            </a:bodyPr>
            <a:lstStyle/>
            <a:p>
              <a:pPr>
                <a:defRPr/>
              </a:pPr>
              <a:r>
                <a:rPr lang="en-US" sz="1400" b="1" u="sng" dirty="0">
                  <a:solidFill>
                    <a:srgbClr val="0000FF"/>
                  </a:solidFill>
                </a:rPr>
                <a:t>BUILDING SQUARE FEET = </a:t>
              </a:r>
              <a:r>
                <a:rPr lang="en-US" sz="1400" b="1" i="1" u="sng" dirty="0">
                  <a:solidFill>
                    <a:srgbClr val="FF0000"/>
                  </a:solidFill>
                  <a:effectLst>
                    <a:outerShdw blurRad="38100" dist="38100" dir="2700000" algn="tl">
                      <a:srgbClr val="C0C0C0"/>
                    </a:outerShdw>
                  </a:effectLst>
                </a:rPr>
                <a:t>165.6 MILLION</a:t>
              </a:r>
              <a:endParaRPr lang="en-US" sz="1400" b="1" dirty="0">
                <a:solidFill>
                  <a:srgbClr val="FF0000"/>
                </a:solidFill>
              </a:endParaRPr>
            </a:p>
            <a:p>
              <a:pPr>
                <a:defRPr/>
              </a:pPr>
              <a:r>
                <a:rPr lang="en-US" sz="1400" dirty="0">
                  <a:solidFill>
                    <a:srgbClr val="0000FF"/>
                  </a:solidFill>
                </a:rPr>
                <a:t>100% FED SUPPORT = 84.4M SF </a:t>
              </a:r>
            </a:p>
            <a:p>
              <a:pPr>
                <a:defRPr/>
              </a:pPr>
              <a:r>
                <a:rPr lang="en-US" sz="1400" dirty="0">
                  <a:solidFill>
                    <a:srgbClr val="0000FF"/>
                  </a:solidFill>
                </a:rPr>
                <a:t>75% FED/25% STATE SPT = 9.2M SF</a:t>
              </a:r>
            </a:p>
            <a:p>
              <a:pPr>
                <a:defRPr/>
              </a:pPr>
              <a:r>
                <a:rPr lang="en-US" sz="1400" dirty="0">
                  <a:solidFill>
                    <a:srgbClr val="0000FF"/>
                  </a:solidFill>
                </a:rPr>
                <a:t>50% FED/50% STATE SPT = 60.2M SF</a:t>
              </a:r>
            </a:p>
            <a:p>
              <a:pPr>
                <a:defRPr/>
              </a:pPr>
              <a:r>
                <a:rPr lang="en-US" sz="1400" dirty="0">
                  <a:solidFill>
                    <a:srgbClr val="0000FF"/>
                  </a:solidFill>
                </a:rPr>
                <a:t>100% STATE SUPPORT = 13.3M SF</a:t>
              </a:r>
            </a:p>
          </p:txBody>
        </p:sp>
      </p:grpSp>
      <p:grpSp>
        <p:nvGrpSpPr>
          <p:cNvPr id="8" name="Group 39"/>
          <p:cNvGrpSpPr>
            <a:grpSpLocks/>
          </p:cNvGrpSpPr>
          <p:nvPr/>
        </p:nvGrpSpPr>
        <p:grpSpPr bwMode="auto">
          <a:xfrm>
            <a:off x="5638800" y="4976812"/>
            <a:ext cx="2895600" cy="738188"/>
            <a:chOff x="5791200" y="5105400"/>
            <a:chExt cx="3124200" cy="737740"/>
          </a:xfrm>
        </p:grpSpPr>
        <p:graphicFrame>
          <p:nvGraphicFramePr>
            <p:cNvPr id="4099" name="Object 12"/>
            <p:cNvGraphicFramePr>
              <a:graphicFrameLocks/>
            </p:cNvGraphicFramePr>
            <p:nvPr/>
          </p:nvGraphicFramePr>
          <p:xfrm>
            <a:off x="5791200" y="5105400"/>
            <a:ext cx="238125" cy="285750"/>
          </p:xfrm>
          <a:graphic>
            <a:graphicData uri="http://schemas.openxmlformats.org/presentationml/2006/ole">
              <p:oleObj spid="_x0000_s4099" name="Clip" r:id="rId10" imgW="0" imgH="0" progId="">
                <p:embed/>
              </p:oleObj>
            </a:graphicData>
          </a:graphic>
        </p:graphicFrame>
        <p:sp>
          <p:nvSpPr>
            <p:cNvPr id="4118" name="TextBox 31"/>
            <p:cNvSpPr txBox="1">
              <a:spLocks noChangeArrowheads="1"/>
            </p:cNvSpPr>
            <p:nvPr/>
          </p:nvSpPr>
          <p:spPr bwMode="auto">
            <a:xfrm>
              <a:off x="6096000" y="5105400"/>
              <a:ext cx="2819400" cy="737740"/>
            </a:xfrm>
            <a:prstGeom prst="rect">
              <a:avLst/>
            </a:prstGeom>
            <a:noFill/>
            <a:ln w="9525">
              <a:noFill/>
              <a:miter lim="800000"/>
              <a:headEnd/>
              <a:tailEnd/>
            </a:ln>
          </p:spPr>
          <p:txBody>
            <a:bodyPr>
              <a:spAutoFit/>
            </a:bodyPr>
            <a:lstStyle/>
            <a:p>
              <a:r>
                <a:rPr lang="en-US" sz="1400" b="1" u="sng">
                  <a:solidFill>
                    <a:srgbClr val="0000FF"/>
                  </a:solidFill>
                </a:rPr>
                <a:t>SITES</a:t>
              </a:r>
            </a:p>
            <a:p>
              <a:r>
                <a:rPr lang="en-US" sz="1400">
                  <a:solidFill>
                    <a:srgbClr val="0000FF"/>
                  </a:solidFill>
                </a:rPr>
                <a:t>ACTIVE ARNG SITES	= 3,114</a:t>
              </a:r>
            </a:p>
            <a:p>
              <a:r>
                <a:rPr lang="en-US" sz="1400">
                  <a:solidFill>
                    <a:srgbClr val="0000FF"/>
                  </a:solidFill>
                </a:rPr>
                <a:t>ENCLAVE SITES = 130</a:t>
              </a:r>
            </a:p>
          </p:txBody>
        </p:sp>
      </p:grpSp>
      <p:grpSp>
        <p:nvGrpSpPr>
          <p:cNvPr id="9" name="Group 39"/>
          <p:cNvGrpSpPr>
            <a:grpSpLocks/>
          </p:cNvGrpSpPr>
          <p:nvPr/>
        </p:nvGrpSpPr>
        <p:grpSpPr bwMode="auto">
          <a:xfrm>
            <a:off x="304800" y="4224337"/>
            <a:ext cx="3725863" cy="523875"/>
            <a:chOff x="5779832" y="5105395"/>
            <a:chExt cx="4065621" cy="522902"/>
          </a:xfrm>
        </p:grpSpPr>
        <p:graphicFrame>
          <p:nvGraphicFramePr>
            <p:cNvPr id="4098" name="Object 9"/>
            <p:cNvGraphicFramePr>
              <a:graphicFrameLocks/>
            </p:cNvGraphicFramePr>
            <p:nvPr/>
          </p:nvGraphicFramePr>
          <p:xfrm>
            <a:off x="5779832" y="5105400"/>
            <a:ext cx="260861" cy="285750"/>
          </p:xfrm>
          <a:graphic>
            <a:graphicData uri="http://schemas.openxmlformats.org/presentationml/2006/ole">
              <p:oleObj spid="_x0000_s4098" name="Clip" r:id="rId11" imgW="0" imgH="0" progId="">
                <p:embed/>
              </p:oleObj>
            </a:graphicData>
          </a:graphic>
        </p:graphicFrame>
        <p:sp>
          <p:nvSpPr>
            <p:cNvPr id="4117" name="TextBox 31"/>
            <p:cNvSpPr txBox="1">
              <a:spLocks noChangeArrowheads="1"/>
            </p:cNvSpPr>
            <p:nvPr/>
          </p:nvSpPr>
          <p:spPr bwMode="auto">
            <a:xfrm>
              <a:off x="6008532" y="5105395"/>
              <a:ext cx="3836921" cy="522902"/>
            </a:xfrm>
            <a:prstGeom prst="rect">
              <a:avLst/>
            </a:prstGeom>
            <a:noFill/>
            <a:ln w="9525">
              <a:noFill/>
              <a:miter lim="800000"/>
              <a:headEnd/>
              <a:tailEnd/>
            </a:ln>
          </p:spPr>
          <p:txBody>
            <a:bodyPr>
              <a:spAutoFit/>
            </a:bodyPr>
            <a:lstStyle/>
            <a:p>
              <a:r>
                <a:rPr lang="en-US" sz="1400" b="1" u="sng">
                  <a:solidFill>
                    <a:srgbClr val="0000FF"/>
                  </a:solidFill>
                </a:rPr>
                <a:t>PLANT REPLACEMENT VALUE</a:t>
              </a:r>
            </a:p>
            <a:p>
              <a:r>
                <a:rPr lang="en-US" sz="1400">
                  <a:solidFill>
                    <a:srgbClr val="0000FF"/>
                  </a:solidFill>
                </a:rPr>
                <a:t>TOTAL VALUE = $44.0 BILLION</a:t>
              </a:r>
            </a:p>
          </p:txBody>
        </p:sp>
      </p:grpSp>
      <p:sp>
        <p:nvSpPr>
          <p:cNvPr id="29" name="Slide Number Placeholder 28"/>
          <p:cNvSpPr>
            <a:spLocks noGrp="1"/>
          </p:cNvSpPr>
          <p:nvPr>
            <p:ph type="sldNum" sz="quarter" idx="12"/>
          </p:nvPr>
        </p:nvSpPr>
        <p:spPr/>
        <p:txBody>
          <a:bodyPr/>
          <a:lstStyle/>
          <a:p>
            <a:pPr>
              <a:defRPr/>
            </a:pPr>
            <a:fld id="{B373D56C-796C-45BB-ABEE-6211B98663F6}" type="slidenum">
              <a:rPr lang="en-US" smtClean="0">
                <a:solidFill>
                  <a:prstClr val="black">
                    <a:tint val="75000"/>
                  </a:prstClr>
                </a:solidFill>
              </a:rPr>
              <a:pPr>
                <a:defRPr/>
              </a:pPr>
              <a:t>3</a:t>
            </a:fld>
            <a:endParaRPr lang="en-US" dirty="0">
              <a:solidFill>
                <a:prstClr val="black">
                  <a:tint val="75000"/>
                </a:prstClr>
              </a:solidFill>
            </a:endParaRPr>
          </a:p>
        </p:txBody>
      </p:sp>
      <p:sp>
        <p:nvSpPr>
          <p:cNvPr id="30" name="Footer Placeholder 29"/>
          <p:cNvSpPr>
            <a:spLocks noGrp="1"/>
          </p:cNvSpPr>
          <p:nvPr>
            <p:ph type="ftr" sz="quarter" idx="11"/>
          </p:nvPr>
        </p:nvSpPr>
        <p:spPr/>
        <p:txBody>
          <a:bodyPr/>
          <a:lstStyle/>
          <a:p>
            <a:pPr>
              <a:defRPr/>
            </a:pPr>
            <a:r>
              <a:rPr lang="en-US" dirty="0" smtClean="0">
                <a:solidFill>
                  <a:prstClr val="black">
                    <a:tint val="75000"/>
                  </a:prstClr>
                </a:solidFill>
              </a:rPr>
              <a:t>ARNG-ILI / COL Rick Nord</a:t>
            </a:r>
          </a:p>
        </p:txBody>
      </p:sp>
      <p:sp>
        <p:nvSpPr>
          <p:cNvPr id="32" name="Date Placeholder 31"/>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stallations_overview_FY12.jpg"/>
          <p:cNvPicPr>
            <a:picLocks noChangeAspect="1"/>
          </p:cNvPicPr>
          <p:nvPr/>
        </p:nvPicPr>
        <p:blipFill>
          <a:blip r:embed="rId2" cstate="print"/>
          <a:stretch>
            <a:fillRect/>
          </a:stretch>
        </p:blipFill>
        <p:spPr>
          <a:xfrm>
            <a:off x="0" y="1896"/>
            <a:ext cx="9144000" cy="6398904"/>
          </a:xfrm>
          <a:prstGeom prst="rect">
            <a:avLst/>
          </a:prstGeom>
        </p:spPr>
      </p:pic>
      <p:sp>
        <p:nvSpPr>
          <p:cNvPr id="4" name="Date Placeholder 3"/>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ARNG-ILI / COL Rick Nord</a:t>
            </a:r>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8979F18-5851-4894-B078-84FAEB3B0DD0}" type="slidenum">
              <a:rPr lang="en-US" smtClean="0">
                <a:solidFill>
                  <a:prstClr val="black">
                    <a:tint val="75000"/>
                  </a:prstClr>
                </a:solidFill>
              </a:rPr>
              <a:pPr>
                <a:defRPr/>
              </a:pPr>
              <a:t>4</a:t>
            </a:fld>
            <a:endParaRPr lang="en-US" dirty="0">
              <a:solidFill>
                <a:prstClr val="black">
                  <a:tint val="75000"/>
                </a:prst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314451" y="127994"/>
            <a:ext cx="6562725" cy="492443"/>
          </a:xfrm>
          <a:prstGeom prst="rect">
            <a:avLst/>
          </a:prstGeom>
          <a:noFill/>
          <a:ln w="9525">
            <a:noFill/>
            <a:miter lim="800000"/>
            <a:headEnd/>
            <a:tailEnd/>
          </a:ln>
        </p:spPr>
        <p:txBody>
          <a:bodyPr lIns="0" tIns="0" rIns="0" bIns="0">
            <a:spAutoFit/>
          </a:bodyPr>
          <a:lstStyle/>
          <a:p>
            <a:pPr algn="ctr" defTabSz="865188"/>
            <a:r>
              <a:rPr lang="en-US" sz="3200" b="1" dirty="0">
                <a:latin typeface="+mj-lt"/>
              </a:rPr>
              <a:t>Funding by Category</a:t>
            </a:r>
          </a:p>
        </p:txBody>
      </p:sp>
      <p:graphicFrame>
        <p:nvGraphicFramePr>
          <p:cNvPr id="3074" name="Chart 10"/>
          <p:cNvGraphicFramePr>
            <a:graphicFrameLocks/>
          </p:cNvGraphicFramePr>
          <p:nvPr/>
        </p:nvGraphicFramePr>
        <p:xfrm>
          <a:off x="4162426" y="2438400"/>
          <a:ext cx="4981575" cy="3530600"/>
        </p:xfrm>
        <a:graphic>
          <a:graphicData uri="http://schemas.openxmlformats.org/presentationml/2006/ole">
            <p:oleObj spid="_x0000_s71682" name="Worksheet" r:id="rId4" imgW="4981457" imgH="3533721" progId="Excel.Sheet.8">
              <p:embed/>
            </p:oleObj>
          </a:graphicData>
        </a:graphic>
      </p:graphicFrame>
      <p:sp>
        <p:nvSpPr>
          <p:cNvPr id="3076" name="TextBox 11"/>
          <p:cNvSpPr txBox="1">
            <a:spLocks noChangeArrowheads="1"/>
          </p:cNvSpPr>
          <p:nvPr/>
        </p:nvSpPr>
        <p:spPr bwMode="auto">
          <a:xfrm>
            <a:off x="6392865" y="5791200"/>
            <a:ext cx="2622769" cy="646331"/>
          </a:xfrm>
          <a:prstGeom prst="rect">
            <a:avLst/>
          </a:prstGeom>
          <a:noFill/>
          <a:ln w="9525">
            <a:noFill/>
            <a:miter lim="800000"/>
            <a:headEnd/>
            <a:tailEnd/>
          </a:ln>
        </p:spPr>
        <p:txBody>
          <a:bodyPr wrap="none">
            <a:spAutoFit/>
          </a:bodyPr>
          <a:lstStyle/>
          <a:p>
            <a:r>
              <a:rPr lang="en-US" b="1" dirty="0"/>
              <a:t>Range &amp;Training Facilities</a:t>
            </a:r>
          </a:p>
          <a:p>
            <a:r>
              <a:rPr lang="en-US" b="1" dirty="0"/>
              <a:t>34.5$M</a:t>
            </a:r>
          </a:p>
        </p:txBody>
      </p:sp>
      <p:sp>
        <p:nvSpPr>
          <p:cNvPr id="3077" name="TextBox 13"/>
          <p:cNvSpPr txBox="1">
            <a:spLocks noChangeArrowheads="1"/>
          </p:cNvSpPr>
          <p:nvPr/>
        </p:nvSpPr>
        <p:spPr bwMode="auto">
          <a:xfrm>
            <a:off x="5713415" y="2057401"/>
            <a:ext cx="915987" cy="523220"/>
          </a:xfrm>
          <a:prstGeom prst="rect">
            <a:avLst/>
          </a:prstGeom>
          <a:noFill/>
          <a:ln w="9525">
            <a:noFill/>
            <a:miter lim="800000"/>
            <a:headEnd/>
            <a:tailEnd/>
          </a:ln>
        </p:spPr>
        <p:txBody>
          <a:bodyPr>
            <a:spAutoFit/>
          </a:bodyPr>
          <a:lstStyle/>
          <a:p>
            <a:r>
              <a:rPr lang="en-US" sz="1400" b="1"/>
              <a:t>P &amp; D</a:t>
            </a:r>
          </a:p>
          <a:p>
            <a:r>
              <a:rPr lang="en-US" sz="1400" b="1"/>
              <a:t>20$M</a:t>
            </a:r>
          </a:p>
        </p:txBody>
      </p:sp>
      <p:sp>
        <p:nvSpPr>
          <p:cNvPr id="3078" name="TextBox 14"/>
          <p:cNvSpPr txBox="1">
            <a:spLocks noChangeArrowheads="1"/>
          </p:cNvSpPr>
          <p:nvPr/>
        </p:nvSpPr>
        <p:spPr bwMode="auto">
          <a:xfrm>
            <a:off x="3962401" y="3581401"/>
            <a:ext cx="1371145" cy="523220"/>
          </a:xfrm>
          <a:prstGeom prst="rect">
            <a:avLst/>
          </a:prstGeom>
          <a:noFill/>
          <a:ln w="9525">
            <a:noFill/>
            <a:miter lim="800000"/>
            <a:headEnd/>
            <a:tailEnd/>
          </a:ln>
        </p:spPr>
        <p:txBody>
          <a:bodyPr wrap="none">
            <a:spAutoFit/>
          </a:bodyPr>
          <a:lstStyle/>
          <a:p>
            <a:r>
              <a:rPr lang="en-US" sz="1400" b="1"/>
              <a:t>Recapitalization</a:t>
            </a:r>
          </a:p>
          <a:p>
            <a:r>
              <a:rPr lang="en-US" sz="1400" b="1"/>
              <a:t>163.2$M</a:t>
            </a:r>
          </a:p>
        </p:txBody>
      </p:sp>
      <p:sp>
        <p:nvSpPr>
          <p:cNvPr id="3079" name="TextBox 15"/>
          <p:cNvSpPr txBox="1">
            <a:spLocks noChangeArrowheads="1"/>
          </p:cNvSpPr>
          <p:nvPr/>
        </p:nvSpPr>
        <p:spPr bwMode="auto">
          <a:xfrm>
            <a:off x="6477000" y="1966913"/>
            <a:ext cx="1066800" cy="523220"/>
          </a:xfrm>
          <a:prstGeom prst="rect">
            <a:avLst/>
          </a:prstGeom>
          <a:noFill/>
          <a:ln w="9525">
            <a:noFill/>
            <a:miter lim="800000"/>
            <a:headEnd/>
            <a:tailEnd/>
          </a:ln>
        </p:spPr>
        <p:txBody>
          <a:bodyPr>
            <a:spAutoFit/>
          </a:bodyPr>
          <a:lstStyle/>
          <a:p>
            <a:r>
              <a:rPr lang="en-US" sz="1400" b="1"/>
              <a:t>UMMC</a:t>
            </a:r>
          </a:p>
          <a:p>
            <a:r>
              <a:rPr lang="en-US" sz="1400" b="1"/>
              <a:t>15$M</a:t>
            </a:r>
          </a:p>
        </p:txBody>
      </p:sp>
      <p:sp>
        <p:nvSpPr>
          <p:cNvPr id="3080" name="TextBox 16"/>
          <p:cNvSpPr txBox="1">
            <a:spLocks noChangeArrowheads="1"/>
          </p:cNvSpPr>
          <p:nvPr/>
        </p:nvSpPr>
        <p:spPr bwMode="auto">
          <a:xfrm>
            <a:off x="7315201" y="3438526"/>
            <a:ext cx="1324593" cy="523220"/>
          </a:xfrm>
          <a:prstGeom prst="rect">
            <a:avLst/>
          </a:prstGeom>
          <a:noFill/>
          <a:ln w="9525">
            <a:noFill/>
            <a:miter lim="800000"/>
            <a:headEnd/>
            <a:tailEnd/>
          </a:ln>
        </p:spPr>
        <p:txBody>
          <a:bodyPr wrap="none">
            <a:spAutoFit/>
          </a:bodyPr>
          <a:lstStyle/>
          <a:p>
            <a:r>
              <a:rPr lang="en-US" sz="1400" b="1"/>
              <a:t>Transformation</a:t>
            </a:r>
          </a:p>
          <a:p>
            <a:r>
              <a:rPr lang="en-US" sz="1400" b="1"/>
              <a:t>182.1$M</a:t>
            </a:r>
          </a:p>
        </p:txBody>
      </p:sp>
      <p:sp>
        <p:nvSpPr>
          <p:cNvPr id="3081" name="TextBox 17"/>
          <p:cNvSpPr txBox="1">
            <a:spLocks noChangeArrowheads="1"/>
          </p:cNvSpPr>
          <p:nvPr/>
        </p:nvSpPr>
        <p:spPr bwMode="auto">
          <a:xfrm>
            <a:off x="4572000" y="5334000"/>
            <a:ext cx="1752600" cy="523220"/>
          </a:xfrm>
          <a:prstGeom prst="rect">
            <a:avLst/>
          </a:prstGeom>
          <a:noFill/>
          <a:ln w="9525">
            <a:noFill/>
            <a:miter lim="800000"/>
            <a:headEnd/>
            <a:tailEnd/>
          </a:ln>
        </p:spPr>
        <p:txBody>
          <a:bodyPr>
            <a:spAutoFit/>
          </a:bodyPr>
          <a:lstStyle/>
          <a:p>
            <a:r>
              <a:rPr lang="en-US" sz="1400" b="1"/>
              <a:t>Deficit Construction</a:t>
            </a:r>
          </a:p>
          <a:p>
            <a:r>
              <a:rPr lang="en-US" sz="1400" b="1"/>
              <a:t>7$M</a:t>
            </a:r>
          </a:p>
        </p:txBody>
      </p:sp>
      <p:pic>
        <p:nvPicPr>
          <p:cNvPr id="3082" name="Chart 8"/>
          <p:cNvPicPr>
            <a:picLocks noChangeArrowheads="1"/>
          </p:cNvPicPr>
          <p:nvPr/>
        </p:nvPicPr>
        <p:blipFill>
          <a:blip r:embed="rId5" cstate="print"/>
          <a:srcRect/>
          <a:stretch>
            <a:fillRect/>
          </a:stretch>
        </p:blipFill>
        <p:spPr bwMode="auto">
          <a:xfrm>
            <a:off x="228602" y="2743201"/>
            <a:ext cx="2911475" cy="2365375"/>
          </a:xfrm>
          <a:prstGeom prst="rect">
            <a:avLst/>
          </a:prstGeom>
          <a:noFill/>
          <a:ln w="9525">
            <a:noFill/>
            <a:miter lim="800000"/>
            <a:headEnd/>
            <a:tailEnd/>
          </a:ln>
        </p:spPr>
      </p:pic>
      <p:cxnSp>
        <p:nvCxnSpPr>
          <p:cNvPr id="43" name="Straight Connector 42"/>
          <p:cNvCxnSpPr/>
          <p:nvPr/>
        </p:nvCxnSpPr>
        <p:spPr>
          <a:xfrm flipV="1">
            <a:off x="2286000" y="3048000"/>
            <a:ext cx="3886200" cy="30480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514600" y="4038600"/>
            <a:ext cx="3733800" cy="160020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5400000">
            <a:off x="6418263" y="2760663"/>
            <a:ext cx="685800" cy="412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rot="16200000" flipH="1">
            <a:off x="6134100" y="26289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3078" idx="2"/>
          </p:cNvCxnSpPr>
          <p:nvPr/>
        </p:nvCxnSpPr>
        <p:spPr>
          <a:xfrm>
            <a:off x="4647974" y="4104621"/>
            <a:ext cx="838427" cy="1546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3081" idx="0"/>
          </p:cNvCxnSpPr>
          <p:nvPr/>
        </p:nvCxnSpPr>
        <p:spPr>
          <a:xfrm flipV="1">
            <a:off x="5448300" y="5105400"/>
            <a:ext cx="4953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3076" idx="0"/>
          </p:cNvCxnSpPr>
          <p:nvPr/>
        </p:nvCxnSpPr>
        <p:spPr>
          <a:xfrm flipH="1" flipV="1">
            <a:off x="6621465" y="5461002"/>
            <a:ext cx="1082785" cy="330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 Box 4"/>
          <p:cNvSpPr txBox="1">
            <a:spLocks noChangeArrowheads="1"/>
          </p:cNvSpPr>
          <p:nvPr/>
        </p:nvSpPr>
        <p:spPr bwMode="auto">
          <a:xfrm>
            <a:off x="2590800" y="1285876"/>
            <a:ext cx="3505200" cy="701731"/>
          </a:xfrm>
          <a:prstGeom prst="rect">
            <a:avLst/>
          </a:prstGeom>
          <a:solidFill>
            <a:srgbClr val="F9D607"/>
          </a:solidFill>
          <a:ln>
            <a:headEnd/>
            <a:tailEnd/>
          </a:ln>
        </p:spPr>
        <p:style>
          <a:lnRef idx="2">
            <a:schemeClr val="dk1"/>
          </a:lnRef>
          <a:fillRef idx="1">
            <a:schemeClr val="lt1"/>
          </a:fillRef>
          <a:effectRef idx="0">
            <a:schemeClr val="dk1"/>
          </a:effectRef>
          <a:fontRef idx="minor">
            <a:schemeClr val="dk1"/>
          </a:fontRef>
        </p:style>
        <p:txBody>
          <a:bodyPr>
            <a:spAutoFit/>
          </a:bodyPr>
          <a:lstStyle/>
          <a:p>
            <a:pPr marL="228600" indent="-228600" algn="ctr" fontAlgn="auto">
              <a:spcBef>
                <a:spcPts val="0"/>
              </a:spcBef>
              <a:spcAft>
                <a:spcPct val="20000"/>
              </a:spcAft>
              <a:defRPr/>
            </a:pPr>
            <a:r>
              <a:rPr lang="en-US" b="1" dirty="0"/>
              <a:t>FY13 Appropriation Request</a:t>
            </a:r>
          </a:p>
          <a:p>
            <a:pPr marL="228600" indent="-228600" algn="ctr" fontAlgn="auto">
              <a:spcBef>
                <a:spcPts val="0"/>
              </a:spcBef>
              <a:spcAft>
                <a:spcPct val="20000"/>
              </a:spcAft>
              <a:defRPr/>
            </a:pPr>
            <a:r>
              <a:rPr lang="en-US" b="1" dirty="0"/>
              <a:t>$</a:t>
            </a:r>
            <a:r>
              <a:rPr lang="en-US" b="1" dirty="0">
                <a:cs typeface="Arial" pitchFamily="34" charset="0"/>
              </a:rPr>
              <a:t>606M</a:t>
            </a:r>
          </a:p>
        </p:txBody>
      </p:sp>
      <p:sp>
        <p:nvSpPr>
          <p:cNvPr id="23" name="Footer Placeholder 26"/>
          <p:cNvSpPr>
            <a:spLocks noGrp="1"/>
          </p:cNvSpPr>
          <p:nvPr>
            <p:ph type="ftr" sz="quarter" idx="4294967295"/>
          </p:nvPr>
        </p:nvSpPr>
        <p:spPr bwMode="auto">
          <a:xfrm>
            <a:off x="3124200" y="6019800"/>
            <a:ext cx="2895600" cy="365125"/>
          </a:xfrm>
          <a:prstGeom prst="rect">
            <a:avLst/>
          </a:prstGeom>
          <a:noFill/>
          <a:ln>
            <a:miter lim="800000"/>
            <a:headEnd/>
            <a:tailEnd/>
          </a:ln>
        </p:spPr>
        <p:txBody>
          <a:bodyPr/>
          <a:lstStyle/>
          <a:p>
            <a:r>
              <a:rPr lang="en-US" dirty="0"/>
              <a:t>PRE-DECISIONAL/CLOSE HOLD/FOUO</a:t>
            </a:r>
          </a:p>
        </p:txBody>
      </p:sp>
      <p:sp>
        <p:nvSpPr>
          <p:cNvPr id="24" name="Date Placeholder 6"/>
          <p:cNvSpPr txBox="1">
            <a:spLocks/>
          </p:cNvSpPr>
          <p:nvPr/>
        </p:nvSpPr>
        <p:spPr>
          <a:xfrm>
            <a:off x="6229400" y="6356350"/>
            <a:ext cx="144292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smtClean="0">
                <a:ln>
                  <a:noFill/>
                </a:ln>
                <a:solidFill>
                  <a:prstClr val="black">
                    <a:tint val="75000"/>
                  </a:prstClr>
                </a:solidFill>
                <a:effectLst/>
                <a:uLnTx/>
                <a:uFillTx/>
                <a:latin typeface="+mn-lt"/>
                <a:ea typeface="+mn-ea"/>
                <a:cs typeface="+mn-cs"/>
              </a:rPr>
              <a:t>16 December 2011</a:t>
            </a:r>
            <a:endParaRPr kumimoji="0" lang="en-US" sz="1200" b="1" i="1"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25" name="Slide Number Placeholder 7"/>
          <p:cNvSpPr txBox="1">
            <a:spLocks/>
          </p:cNvSpPr>
          <p:nvPr/>
        </p:nvSpPr>
        <p:spPr>
          <a:xfrm>
            <a:off x="7677398" y="6356350"/>
            <a:ext cx="55220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73D56C-796C-45BB-ABEE-6211B98663F6}" type="slidenum">
              <a:rPr kumimoji="0" lang="en-US" sz="120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26" name="Footer Placeholder 8"/>
          <p:cNvSpPr>
            <a:spLocks noGrp="1"/>
          </p:cNvSpPr>
          <p:nvPr>
            <p:ph type="ftr" sz="quarter" idx="11"/>
          </p:nvPr>
        </p:nvSpPr>
        <p:spPr>
          <a:xfrm>
            <a:off x="1152950" y="6356350"/>
            <a:ext cx="2895600" cy="365125"/>
          </a:xfrm>
        </p:spPr>
        <p:txBody>
          <a:bodyPr/>
          <a:lstStyle/>
          <a:p>
            <a:pPr>
              <a:defRPr/>
            </a:pPr>
            <a:r>
              <a:rPr lang="en-US" dirty="0" smtClean="0">
                <a:solidFill>
                  <a:prstClr val="black">
                    <a:tint val="75000"/>
                  </a:prstClr>
                </a:solidFill>
              </a:rPr>
              <a:t>ARNG-ILI / COL Rick Nord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1"/>
          <p:cNvGraphicFramePr>
            <a:graphicFrameLocks/>
          </p:cNvGraphicFramePr>
          <p:nvPr/>
        </p:nvGraphicFramePr>
        <p:xfrm>
          <a:off x="0" y="1720851"/>
          <a:ext cx="8864600" cy="4597400"/>
        </p:xfrm>
        <a:graphic>
          <a:graphicData uri="http://schemas.openxmlformats.org/presentationml/2006/ole">
            <p:oleObj spid="_x0000_s72706" r:id="rId4" imgW="8864352" imgH="4596782" progId="Excel.Sheet.8">
              <p:embed/>
            </p:oleObj>
          </a:graphicData>
        </a:graphic>
      </p:graphicFrame>
      <p:sp>
        <p:nvSpPr>
          <p:cNvPr id="2051" name="TextBox 2"/>
          <p:cNvSpPr txBox="1">
            <a:spLocks noChangeArrowheads="1"/>
          </p:cNvSpPr>
          <p:nvPr/>
        </p:nvSpPr>
        <p:spPr bwMode="auto">
          <a:xfrm>
            <a:off x="4114801" y="2286000"/>
            <a:ext cx="4923079" cy="369332"/>
          </a:xfrm>
          <a:prstGeom prst="rect">
            <a:avLst/>
          </a:prstGeom>
          <a:noFill/>
          <a:ln w="9525">
            <a:noFill/>
            <a:miter lim="800000"/>
            <a:headEnd/>
            <a:tailEnd/>
          </a:ln>
        </p:spPr>
        <p:txBody>
          <a:bodyPr wrap="none">
            <a:spAutoFit/>
          </a:bodyPr>
          <a:lstStyle/>
          <a:p>
            <a:r>
              <a:rPr lang="en-US"/>
              <a:t>FY09: (Emerging requirement $147M/ARRA $50M)</a:t>
            </a:r>
          </a:p>
        </p:txBody>
      </p:sp>
      <p:sp>
        <p:nvSpPr>
          <p:cNvPr id="2052" name="TextBox 3"/>
          <p:cNvSpPr txBox="1">
            <a:spLocks noChangeArrowheads="1"/>
          </p:cNvSpPr>
          <p:nvPr/>
        </p:nvSpPr>
        <p:spPr bwMode="auto">
          <a:xfrm>
            <a:off x="1981200" y="1295400"/>
            <a:ext cx="4572000" cy="369332"/>
          </a:xfrm>
          <a:prstGeom prst="rect">
            <a:avLst/>
          </a:prstGeom>
          <a:solidFill>
            <a:srgbClr val="FFC000"/>
          </a:solidFill>
          <a:ln w="9525">
            <a:solidFill>
              <a:schemeClr val="tx1"/>
            </a:solidFill>
            <a:miter lim="800000"/>
            <a:headEnd/>
            <a:tailEnd/>
          </a:ln>
        </p:spPr>
        <p:txBody>
          <a:bodyPr>
            <a:spAutoFit/>
          </a:bodyPr>
          <a:lstStyle/>
          <a:p>
            <a:r>
              <a:rPr lang="en-US" b="1"/>
              <a:t>FY09-10 Appropriation/FY11-17 Request</a:t>
            </a:r>
          </a:p>
        </p:txBody>
      </p:sp>
      <p:sp>
        <p:nvSpPr>
          <p:cNvPr id="2053" name="TextBox 6"/>
          <p:cNvSpPr txBox="1">
            <a:spLocks noChangeArrowheads="1"/>
          </p:cNvSpPr>
          <p:nvPr/>
        </p:nvSpPr>
        <p:spPr bwMode="auto">
          <a:xfrm>
            <a:off x="1314450" y="126207"/>
            <a:ext cx="6515100" cy="584775"/>
          </a:xfrm>
          <a:prstGeom prst="rect">
            <a:avLst/>
          </a:prstGeom>
          <a:noFill/>
          <a:ln w="9525">
            <a:noFill/>
            <a:miter lim="800000"/>
            <a:headEnd/>
            <a:tailEnd/>
          </a:ln>
        </p:spPr>
        <p:txBody>
          <a:bodyPr>
            <a:spAutoFit/>
          </a:bodyPr>
          <a:lstStyle/>
          <a:p>
            <a:pPr algn="ctr"/>
            <a:r>
              <a:rPr lang="en-US" sz="3200" b="1" dirty="0">
                <a:latin typeface="+mj-lt"/>
              </a:rPr>
              <a:t>MILCON Budget - MCNG</a:t>
            </a:r>
          </a:p>
        </p:txBody>
      </p:sp>
      <p:sp>
        <p:nvSpPr>
          <p:cNvPr id="9" name="Footer Placeholder 26"/>
          <p:cNvSpPr>
            <a:spLocks noGrp="1"/>
          </p:cNvSpPr>
          <p:nvPr>
            <p:ph type="ftr" sz="quarter" idx="4294967295"/>
          </p:nvPr>
        </p:nvSpPr>
        <p:spPr bwMode="auto">
          <a:xfrm>
            <a:off x="3124200" y="6019800"/>
            <a:ext cx="2895600" cy="365125"/>
          </a:xfrm>
          <a:prstGeom prst="rect">
            <a:avLst/>
          </a:prstGeom>
          <a:noFill/>
          <a:ln>
            <a:miter lim="800000"/>
            <a:headEnd/>
            <a:tailEnd/>
          </a:ln>
        </p:spPr>
        <p:txBody>
          <a:bodyPr/>
          <a:lstStyle/>
          <a:p>
            <a:r>
              <a:rPr lang="en-US" dirty="0"/>
              <a:t>PRE-DECISIONAL/CLOSE HOLD/FOUO</a:t>
            </a:r>
          </a:p>
        </p:txBody>
      </p:sp>
      <p:sp>
        <p:nvSpPr>
          <p:cNvPr id="10" name="Date Placeholder 6"/>
          <p:cNvSpPr txBox="1">
            <a:spLocks/>
          </p:cNvSpPr>
          <p:nvPr/>
        </p:nvSpPr>
        <p:spPr>
          <a:xfrm>
            <a:off x="6229400" y="6356350"/>
            <a:ext cx="144292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smtClean="0">
                <a:ln>
                  <a:noFill/>
                </a:ln>
                <a:solidFill>
                  <a:prstClr val="black">
                    <a:tint val="75000"/>
                  </a:prstClr>
                </a:solidFill>
                <a:effectLst/>
                <a:uLnTx/>
                <a:uFillTx/>
                <a:latin typeface="+mn-lt"/>
                <a:ea typeface="+mn-ea"/>
                <a:cs typeface="+mn-cs"/>
              </a:rPr>
              <a:t>16 December 2011</a:t>
            </a:r>
            <a:endParaRPr kumimoji="0" lang="en-US" sz="1200" b="1" i="1"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11" name="Slide Number Placeholder 7"/>
          <p:cNvSpPr txBox="1">
            <a:spLocks/>
          </p:cNvSpPr>
          <p:nvPr/>
        </p:nvSpPr>
        <p:spPr>
          <a:xfrm>
            <a:off x="7677398" y="6356350"/>
            <a:ext cx="55220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73D56C-796C-45BB-ABEE-6211B98663F6}" type="slidenum">
              <a:rPr kumimoji="0" lang="en-US" sz="120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12" name="Footer Placeholder 8"/>
          <p:cNvSpPr>
            <a:spLocks noGrp="1"/>
          </p:cNvSpPr>
          <p:nvPr>
            <p:ph type="ftr" sz="quarter" idx="11"/>
          </p:nvPr>
        </p:nvSpPr>
        <p:spPr>
          <a:xfrm>
            <a:off x="1152950" y="6356350"/>
            <a:ext cx="2895600" cy="365125"/>
          </a:xfrm>
        </p:spPr>
        <p:txBody>
          <a:bodyPr/>
          <a:lstStyle/>
          <a:p>
            <a:pPr>
              <a:defRPr/>
            </a:pPr>
            <a:r>
              <a:rPr lang="en-US" dirty="0" smtClean="0">
                <a:solidFill>
                  <a:prstClr val="black">
                    <a:tint val="75000"/>
                  </a:prstClr>
                </a:solidFill>
              </a:rPr>
              <a:t>ARNG-ILI / COL Rick Nord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11"/>
          <p:cNvSpPr txBox="1">
            <a:spLocks noChangeArrowheads="1"/>
          </p:cNvSpPr>
          <p:nvPr/>
        </p:nvSpPr>
        <p:spPr bwMode="auto">
          <a:xfrm>
            <a:off x="0" y="1447800"/>
            <a:ext cx="1266825" cy="923330"/>
          </a:xfrm>
          <a:prstGeom prst="rect">
            <a:avLst/>
          </a:prstGeom>
          <a:noFill/>
          <a:ln w="9525">
            <a:noFill/>
            <a:miter lim="800000"/>
            <a:headEnd/>
            <a:tailEnd/>
          </a:ln>
        </p:spPr>
        <p:txBody>
          <a:bodyPr wrap="square">
            <a:spAutoFit/>
          </a:bodyPr>
          <a:lstStyle/>
          <a:p>
            <a:r>
              <a:rPr lang="en-US" dirty="0"/>
              <a:t>Does not </a:t>
            </a:r>
          </a:p>
          <a:p>
            <a:r>
              <a:rPr lang="en-US" dirty="0"/>
              <a:t>include BRAC</a:t>
            </a:r>
          </a:p>
        </p:txBody>
      </p:sp>
      <p:sp>
        <p:nvSpPr>
          <p:cNvPr id="13" name="Rectangle 2"/>
          <p:cNvSpPr txBox="1">
            <a:spLocks noChangeArrowheads="1"/>
          </p:cNvSpPr>
          <p:nvPr/>
        </p:nvSpPr>
        <p:spPr>
          <a:xfrm>
            <a:off x="1327150" y="228600"/>
            <a:ext cx="6473825" cy="566737"/>
          </a:xfrm>
          <a:prstGeom prst="rect">
            <a:avLst/>
          </a:prstGeom>
        </p:spPr>
        <p:txBody>
          <a:bodyPr/>
          <a:lstStyle/>
          <a:p>
            <a:pPr algn="ctr">
              <a:lnSpc>
                <a:spcPct val="70000"/>
              </a:lnSpc>
              <a:defRPr/>
            </a:pPr>
            <a:r>
              <a:rPr kumimoji="0" lang="en-US" sz="3200" b="1" kern="0" dirty="0">
                <a:latin typeface="+mj-lt"/>
                <a:ea typeface="+mj-ea"/>
                <a:cs typeface="+mj-cs"/>
              </a:rPr>
              <a:t>Army MILCON Funding Profile</a:t>
            </a:r>
          </a:p>
          <a:p>
            <a:pPr algn="ctr">
              <a:lnSpc>
                <a:spcPct val="70000"/>
              </a:lnSpc>
              <a:defRPr/>
            </a:pPr>
            <a:r>
              <a:rPr kumimoji="0" lang="en-US" sz="3200" b="1" kern="0" dirty="0">
                <a:latin typeface="+mj-lt"/>
                <a:ea typeface="+mj-ea"/>
                <a:cs typeface="+mj-cs"/>
              </a:rPr>
              <a:t>2005 – 2017 </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rPr>
              <a:t>ARNG-ILI / COL Rick Nord</a:t>
            </a:r>
          </a:p>
        </p:txBody>
      </p:sp>
      <p:sp>
        <p:nvSpPr>
          <p:cNvPr id="6" name="Date Placeholder 6"/>
          <p:cNvSpPr txBox="1">
            <a:spLocks/>
          </p:cNvSpPr>
          <p:nvPr/>
        </p:nvSpPr>
        <p:spPr>
          <a:xfrm>
            <a:off x="6229400" y="6382171"/>
            <a:ext cx="144292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prstClr val="black">
                    <a:tint val="75000"/>
                  </a:prstClr>
                </a:solidFill>
                <a:effectLst/>
                <a:uLnTx/>
                <a:uFillTx/>
                <a:latin typeface="+mn-lt"/>
                <a:ea typeface="+mn-ea"/>
                <a:cs typeface="+mn-cs"/>
              </a:rPr>
              <a:t>15 December 2011</a:t>
            </a:r>
            <a:endParaRPr kumimoji="0" lang="en-US" sz="1200" b="1" i="1"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7" name="Slide Number Placeholder 7"/>
          <p:cNvSpPr txBox="1">
            <a:spLocks/>
          </p:cNvSpPr>
          <p:nvPr/>
        </p:nvSpPr>
        <p:spPr>
          <a:xfrm>
            <a:off x="7467600" y="6382171"/>
            <a:ext cx="552202"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79F18-5851-4894-B078-84FAEB3B0DD0}" type="slidenum">
              <a:rPr kumimoji="0" 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pic>
        <p:nvPicPr>
          <p:cNvPr id="22529" name="Picture 1"/>
          <p:cNvPicPr>
            <a:picLocks noChangeAspect="1" noChangeArrowheads="1"/>
          </p:cNvPicPr>
          <p:nvPr/>
        </p:nvPicPr>
        <p:blipFill>
          <a:blip r:embed="rId2" cstate="print"/>
          <a:srcRect/>
          <a:stretch>
            <a:fillRect/>
          </a:stretch>
        </p:blipFill>
        <p:spPr bwMode="auto">
          <a:xfrm>
            <a:off x="948904" y="1131506"/>
            <a:ext cx="8177844" cy="5219900"/>
          </a:xfrm>
          <a:prstGeom prst="rect">
            <a:avLst/>
          </a:prstGeom>
          <a:noFill/>
          <a:ln w="9525">
            <a:noFill/>
            <a:miter lim="800000"/>
            <a:headEnd/>
            <a:tailEnd/>
          </a:ln>
        </p:spPr>
      </p:pic>
      <p:cxnSp>
        <p:nvCxnSpPr>
          <p:cNvPr id="10" name="Straight Connector 9"/>
          <p:cNvCxnSpPr/>
          <p:nvPr/>
        </p:nvCxnSpPr>
        <p:spPr>
          <a:xfrm>
            <a:off x="6172200" y="1066800"/>
            <a:ext cx="0" cy="5029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1"/>
          <p:cNvSpPr txBox="1">
            <a:spLocks noChangeArrowheads="1"/>
          </p:cNvSpPr>
          <p:nvPr/>
        </p:nvSpPr>
        <p:spPr bwMode="auto">
          <a:xfrm>
            <a:off x="1676400" y="1125749"/>
            <a:ext cx="4462731" cy="338554"/>
          </a:xfrm>
          <a:prstGeom prst="rect">
            <a:avLst/>
          </a:prstGeom>
          <a:solidFill>
            <a:schemeClr val="bg1"/>
          </a:solidFill>
          <a:ln w="9525">
            <a:solidFill>
              <a:schemeClr val="tx1"/>
            </a:solidFill>
            <a:miter lim="800000"/>
            <a:headEnd/>
            <a:tailEnd/>
          </a:ln>
        </p:spPr>
        <p:txBody>
          <a:bodyPr wrap="square">
            <a:spAutoFit/>
          </a:bodyPr>
          <a:lstStyle/>
          <a:p>
            <a:pPr algn="r"/>
            <a:r>
              <a:rPr lang="en-US" sz="1600" dirty="0" smtClean="0"/>
              <a:t>Program Requirement Through President’s Budget</a:t>
            </a:r>
            <a:endParaRPr lang="en-US" sz="1600" dirty="0"/>
          </a:p>
        </p:txBody>
      </p:sp>
      <p:sp>
        <p:nvSpPr>
          <p:cNvPr id="12" name="TextBox 11"/>
          <p:cNvSpPr txBox="1">
            <a:spLocks noChangeArrowheads="1"/>
          </p:cNvSpPr>
          <p:nvPr/>
        </p:nvSpPr>
        <p:spPr bwMode="auto">
          <a:xfrm>
            <a:off x="6205271" y="1125748"/>
            <a:ext cx="1109929" cy="338554"/>
          </a:xfrm>
          <a:prstGeom prst="rect">
            <a:avLst/>
          </a:prstGeom>
          <a:solidFill>
            <a:schemeClr val="bg1"/>
          </a:solidFill>
          <a:ln w="9525">
            <a:solidFill>
              <a:schemeClr val="tx1"/>
            </a:solidFill>
            <a:miter lim="800000"/>
            <a:headEnd/>
            <a:tailEnd/>
          </a:ln>
        </p:spPr>
        <p:txBody>
          <a:bodyPr wrap="square">
            <a:spAutoFit/>
          </a:bodyPr>
          <a:lstStyle/>
          <a:p>
            <a:r>
              <a:rPr lang="en-US" sz="1600" dirty="0" smtClean="0"/>
              <a:t>BES 13-17</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p:nvPr>
        </p:nvGraphicFramePr>
        <p:xfrm>
          <a:off x="234950" y="1066800"/>
          <a:ext cx="8529638" cy="5181600"/>
        </p:xfrm>
        <a:graphic>
          <a:graphicData uri="http://schemas.openxmlformats.org/presentationml/2006/ole">
            <p:oleObj spid="_x0000_s68610" name="Chart" r:id="rId4" imgW="8372581" imgH="4057534" progId="MSGraph.Chart.8">
              <p:embed followColorScheme="full"/>
            </p:oleObj>
          </a:graphicData>
        </a:graphic>
      </p:graphicFrame>
      <p:sp>
        <p:nvSpPr>
          <p:cNvPr id="1028" name="Rectangle 8"/>
          <p:cNvSpPr>
            <a:spLocks noChangeArrowheads="1"/>
          </p:cNvSpPr>
          <p:nvPr/>
        </p:nvSpPr>
        <p:spPr bwMode="auto">
          <a:xfrm>
            <a:off x="533400" y="-59531"/>
            <a:ext cx="8153400" cy="857250"/>
          </a:xfrm>
          <a:prstGeom prst="rect">
            <a:avLst/>
          </a:prstGeom>
          <a:noFill/>
          <a:ln w="9525">
            <a:noFill/>
            <a:miter lim="800000"/>
            <a:headEnd/>
            <a:tailEnd/>
          </a:ln>
        </p:spPr>
        <p:txBody>
          <a:bodyPr anchor="ctr"/>
          <a:lstStyle/>
          <a:p>
            <a:pPr algn="ctr" defTabSz="919163"/>
            <a:r>
              <a:rPr lang="en-US" sz="3200" b="1" dirty="0">
                <a:solidFill>
                  <a:schemeClr val="tx2"/>
                </a:solidFill>
                <a:latin typeface="+mj-lt"/>
              </a:rPr>
              <a:t>MILCON Project Execution</a:t>
            </a:r>
          </a:p>
        </p:txBody>
      </p:sp>
      <p:sp>
        <p:nvSpPr>
          <p:cNvPr id="1030" name="Text Box 10"/>
          <p:cNvSpPr txBox="1">
            <a:spLocks noChangeArrowheads="1"/>
          </p:cNvSpPr>
          <p:nvPr/>
        </p:nvSpPr>
        <p:spPr bwMode="auto">
          <a:xfrm rot="-5400000">
            <a:off x="-57944" y="2951163"/>
            <a:ext cx="1214438" cy="336550"/>
          </a:xfrm>
          <a:prstGeom prst="rect">
            <a:avLst/>
          </a:prstGeom>
          <a:noFill/>
          <a:ln w="9525">
            <a:noFill/>
            <a:miter lim="800000"/>
            <a:headEnd/>
            <a:tailEnd/>
          </a:ln>
        </p:spPr>
        <p:txBody>
          <a:bodyPr>
            <a:spAutoFit/>
          </a:bodyPr>
          <a:lstStyle/>
          <a:p>
            <a:pPr>
              <a:spcBef>
                <a:spcPct val="50000"/>
              </a:spcBef>
            </a:pPr>
            <a:r>
              <a:rPr lang="en-US" sz="1600" b="1"/>
              <a:t>$ Millions</a:t>
            </a:r>
          </a:p>
        </p:txBody>
      </p:sp>
      <p:sp>
        <p:nvSpPr>
          <p:cNvPr id="1033" name="TextBox 23"/>
          <p:cNvSpPr txBox="1">
            <a:spLocks noChangeArrowheads="1"/>
          </p:cNvSpPr>
          <p:nvPr/>
        </p:nvSpPr>
        <p:spPr bwMode="auto">
          <a:xfrm>
            <a:off x="2013755" y="2177601"/>
            <a:ext cx="1056347" cy="338554"/>
          </a:xfrm>
          <a:prstGeom prst="rect">
            <a:avLst/>
          </a:prstGeom>
          <a:noFill/>
          <a:ln w="9525">
            <a:noFill/>
            <a:miter lim="800000"/>
            <a:headEnd/>
            <a:tailEnd/>
          </a:ln>
        </p:spPr>
        <p:txBody>
          <a:bodyPr wrap="square">
            <a:spAutoFit/>
          </a:bodyPr>
          <a:lstStyle/>
          <a:p>
            <a:r>
              <a:rPr lang="en-US" sz="800" dirty="0" smtClean="0"/>
              <a:t>39 </a:t>
            </a:r>
            <a:r>
              <a:rPr lang="en-US" sz="800" dirty="0"/>
              <a:t>of 40 @ </a:t>
            </a:r>
            <a:r>
              <a:rPr lang="en-US" sz="800" dirty="0" smtClean="0"/>
              <a:t>99.1% </a:t>
            </a:r>
            <a:r>
              <a:rPr lang="en-US" sz="800" dirty="0"/>
              <a:t>of $395M</a:t>
            </a:r>
          </a:p>
        </p:txBody>
      </p:sp>
      <p:sp>
        <p:nvSpPr>
          <p:cNvPr id="1034" name="TextBox 24"/>
          <p:cNvSpPr txBox="1">
            <a:spLocks noChangeArrowheads="1"/>
          </p:cNvSpPr>
          <p:nvPr/>
        </p:nvSpPr>
        <p:spPr bwMode="auto">
          <a:xfrm>
            <a:off x="3122963" y="2165297"/>
            <a:ext cx="1061767" cy="338554"/>
          </a:xfrm>
          <a:prstGeom prst="rect">
            <a:avLst/>
          </a:prstGeom>
          <a:noFill/>
          <a:ln w="9525">
            <a:noFill/>
            <a:miter lim="800000"/>
            <a:headEnd/>
            <a:tailEnd/>
          </a:ln>
        </p:spPr>
        <p:txBody>
          <a:bodyPr wrap="square">
            <a:spAutoFit/>
          </a:bodyPr>
          <a:lstStyle/>
          <a:p>
            <a:r>
              <a:rPr lang="en-US" sz="800" dirty="0" smtClean="0"/>
              <a:t>53 </a:t>
            </a:r>
            <a:r>
              <a:rPr lang="en-US" sz="800" dirty="0"/>
              <a:t>of 53 @ </a:t>
            </a:r>
            <a:r>
              <a:rPr lang="en-US" sz="800" dirty="0" smtClean="0"/>
              <a:t>100% </a:t>
            </a:r>
            <a:r>
              <a:rPr lang="en-US" sz="800" dirty="0"/>
              <a:t>of $478M</a:t>
            </a:r>
          </a:p>
        </p:txBody>
      </p:sp>
      <p:sp>
        <p:nvSpPr>
          <p:cNvPr id="1035" name="TextBox 28"/>
          <p:cNvSpPr txBox="1">
            <a:spLocks noChangeArrowheads="1"/>
          </p:cNvSpPr>
          <p:nvPr/>
        </p:nvSpPr>
        <p:spPr bwMode="auto">
          <a:xfrm>
            <a:off x="5635647" y="2157594"/>
            <a:ext cx="1020762" cy="338554"/>
          </a:xfrm>
          <a:prstGeom prst="rect">
            <a:avLst/>
          </a:prstGeom>
          <a:noFill/>
          <a:ln w="9525">
            <a:noFill/>
            <a:miter lim="800000"/>
            <a:headEnd/>
            <a:tailEnd/>
          </a:ln>
        </p:spPr>
        <p:txBody>
          <a:bodyPr wrap="square">
            <a:spAutoFit/>
          </a:bodyPr>
          <a:lstStyle/>
          <a:p>
            <a:r>
              <a:rPr lang="en-US" sz="800" dirty="0" smtClean="0"/>
              <a:t>40 of 40 </a:t>
            </a:r>
            <a:r>
              <a:rPr lang="en-US" sz="800" dirty="0"/>
              <a:t>@ </a:t>
            </a:r>
            <a:r>
              <a:rPr lang="en-US" sz="800" dirty="0" smtClean="0"/>
              <a:t>100% of $505M</a:t>
            </a:r>
            <a:endParaRPr lang="en-US" sz="800" dirty="0"/>
          </a:p>
        </p:txBody>
      </p:sp>
      <p:sp>
        <p:nvSpPr>
          <p:cNvPr id="12" name="TextBox 28"/>
          <p:cNvSpPr txBox="1">
            <a:spLocks noChangeArrowheads="1"/>
          </p:cNvSpPr>
          <p:nvPr/>
        </p:nvSpPr>
        <p:spPr bwMode="auto">
          <a:xfrm>
            <a:off x="4531471" y="2155898"/>
            <a:ext cx="1116975" cy="338554"/>
          </a:xfrm>
          <a:prstGeom prst="rect">
            <a:avLst/>
          </a:prstGeom>
          <a:noFill/>
          <a:ln w="9525">
            <a:noFill/>
            <a:miter lim="800000"/>
            <a:headEnd/>
            <a:tailEnd/>
          </a:ln>
        </p:spPr>
        <p:txBody>
          <a:bodyPr wrap="square">
            <a:spAutoFit/>
          </a:bodyPr>
          <a:lstStyle/>
          <a:p>
            <a:r>
              <a:rPr lang="en-US" sz="800" dirty="0" smtClean="0"/>
              <a:t>62 of 63 </a:t>
            </a:r>
            <a:r>
              <a:rPr lang="en-US" sz="800" dirty="0"/>
              <a:t>@ </a:t>
            </a:r>
            <a:r>
              <a:rPr lang="en-US" sz="800" dirty="0" smtClean="0"/>
              <a:t>98.7% of </a:t>
            </a:r>
            <a:r>
              <a:rPr lang="en-US" sz="800" dirty="0"/>
              <a:t>$</a:t>
            </a:r>
            <a:r>
              <a:rPr lang="en-US" sz="800" dirty="0" smtClean="0"/>
              <a:t>853M</a:t>
            </a:r>
            <a:endParaRPr lang="en-US" sz="800" dirty="0"/>
          </a:p>
        </p:txBody>
      </p:sp>
      <p:sp>
        <p:nvSpPr>
          <p:cNvPr id="13" name="TextBox 28"/>
          <p:cNvSpPr txBox="1">
            <a:spLocks noChangeArrowheads="1"/>
          </p:cNvSpPr>
          <p:nvPr/>
        </p:nvSpPr>
        <p:spPr bwMode="auto">
          <a:xfrm>
            <a:off x="6957087" y="2181106"/>
            <a:ext cx="1020762" cy="338554"/>
          </a:xfrm>
          <a:prstGeom prst="rect">
            <a:avLst/>
          </a:prstGeom>
          <a:noFill/>
          <a:ln w="9525">
            <a:noFill/>
            <a:miter lim="800000"/>
            <a:headEnd/>
            <a:tailEnd/>
          </a:ln>
        </p:spPr>
        <p:txBody>
          <a:bodyPr wrap="square">
            <a:spAutoFit/>
          </a:bodyPr>
          <a:lstStyle/>
          <a:p>
            <a:r>
              <a:rPr lang="en-US" sz="800" dirty="0" smtClean="0"/>
              <a:t>45 of 48 </a:t>
            </a:r>
            <a:r>
              <a:rPr lang="en-US" sz="800" dirty="0"/>
              <a:t>@ </a:t>
            </a:r>
            <a:r>
              <a:rPr lang="en-US" sz="800" dirty="0" smtClean="0"/>
              <a:t>93.1% </a:t>
            </a:r>
          </a:p>
          <a:p>
            <a:r>
              <a:rPr lang="en-US" sz="800" dirty="0" smtClean="0"/>
              <a:t>of $835M</a:t>
            </a:r>
            <a:endParaRPr lang="en-US" sz="800" dirty="0"/>
          </a:p>
        </p:txBody>
      </p:sp>
      <p:sp>
        <p:nvSpPr>
          <p:cNvPr id="11" name="Date Placeholder 7"/>
          <p:cNvSpPr txBox="1">
            <a:spLocks/>
          </p:cNvSpPr>
          <p:nvPr/>
        </p:nvSpPr>
        <p:spPr>
          <a:xfrm>
            <a:off x="6229400" y="6382228"/>
            <a:ext cx="144292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prstClr val="black">
                    <a:tint val="75000"/>
                  </a:prstClr>
                </a:solidFill>
                <a:effectLst/>
                <a:uLnTx/>
                <a:uFillTx/>
                <a:latin typeface="+mn-lt"/>
                <a:ea typeface="+mn-ea"/>
                <a:cs typeface="+mn-cs"/>
              </a:rPr>
              <a:t>16 December 2011</a:t>
            </a:r>
            <a:endParaRPr kumimoji="0" lang="en-US" sz="1200" b="1" i="1"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14" name="Slide Number Placeholder 8"/>
          <p:cNvSpPr txBox="1">
            <a:spLocks/>
          </p:cNvSpPr>
          <p:nvPr/>
        </p:nvSpPr>
        <p:spPr>
          <a:xfrm>
            <a:off x="7677398" y="6382228"/>
            <a:ext cx="55220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73D56C-796C-45BB-ABEE-6211B98663F6}" type="slidenum">
              <a:rPr kumimoji="0" lang="en-US" sz="120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u="none" strike="noStrike" kern="1200" cap="none" spc="0" normalizeH="0" baseline="0" noProof="0" dirty="0">
              <a:ln>
                <a:noFill/>
              </a:ln>
              <a:solidFill>
                <a:prstClr val="black">
                  <a:tint val="75000"/>
                </a:prstClr>
              </a:solidFill>
              <a:effectLst/>
              <a:uLnTx/>
              <a:uFillTx/>
              <a:latin typeface="+mn-lt"/>
              <a:ea typeface="+mn-ea"/>
              <a:cs typeface="+mn-cs"/>
            </a:endParaRPr>
          </a:p>
        </p:txBody>
      </p:sp>
      <p:sp>
        <p:nvSpPr>
          <p:cNvPr id="15" name="Footer Placeholder 9"/>
          <p:cNvSpPr txBox="1">
            <a:spLocks/>
          </p:cNvSpPr>
          <p:nvPr/>
        </p:nvSpPr>
        <p:spPr>
          <a:xfrm>
            <a:off x="1152950" y="6382228"/>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prstClr val="black">
                    <a:tint val="75000"/>
                  </a:prstClr>
                </a:solidFill>
                <a:effectLst/>
                <a:uLnTx/>
                <a:uFillTx/>
                <a:latin typeface="+mn-lt"/>
                <a:ea typeface="+mn-ea"/>
                <a:cs typeface="+mn-cs"/>
              </a:rPr>
              <a:t>ARNG-ILI / COL Rick Nord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2895601" y="156270"/>
            <a:ext cx="3280687" cy="586882"/>
          </a:xfrm>
          <a:prstGeom prst="rect">
            <a:avLst/>
          </a:prstGeom>
          <a:noFill/>
          <a:ln w="9525">
            <a:noFill/>
            <a:miter lim="800000"/>
            <a:headEnd/>
            <a:tailEnd/>
          </a:ln>
        </p:spPr>
        <p:txBody>
          <a:bodyPr wrap="none" lIns="93526" tIns="46763" rIns="93526" bIns="46763">
            <a:spAutoFit/>
          </a:bodyPr>
          <a:lstStyle/>
          <a:p>
            <a:pPr defTabSz="935038"/>
            <a:r>
              <a:rPr lang="en-US" sz="3200" b="1" dirty="0" smtClean="0">
                <a:latin typeface="+mj-lt"/>
              </a:rPr>
              <a:t>Joint </a:t>
            </a:r>
            <a:r>
              <a:rPr lang="en-US" sz="3200" b="1" dirty="0">
                <a:latin typeface="+mj-lt"/>
              </a:rPr>
              <a:t>Construction</a:t>
            </a:r>
          </a:p>
        </p:txBody>
      </p:sp>
      <p:sp>
        <p:nvSpPr>
          <p:cNvPr id="2053" name="Text Box 7"/>
          <p:cNvSpPr txBox="1">
            <a:spLocks noChangeArrowheads="1"/>
          </p:cNvSpPr>
          <p:nvPr/>
        </p:nvSpPr>
        <p:spPr bwMode="auto">
          <a:xfrm>
            <a:off x="6324600" y="1631484"/>
            <a:ext cx="2743200" cy="1492716"/>
          </a:xfrm>
          <a:prstGeom prst="rect">
            <a:avLst/>
          </a:prstGeom>
          <a:noFill/>
          <a:ln w="12700">
            <a:noFill/>
            <a:miter lim="800000"/>
            <a:headEnd/>
            <a:tailEnd/>
          </a:ln>
        </p:spPr>
        <p:txBody>
          <a:bodyPr wrap="square">
            <a:spAutoFit/>
          </a:bodyPr>
          <a:lstStyle/>
          <a:p>
            <a:pPr>
              <a:spcBef>
                <a:spcPct val="50000"/>
              </a:spcBef>
              <a:buFont typeface="Arial" pitchFamily="34" charset="0"/>
              <a:buChar char="•"/>
            </a:pPr>
            <a:r>
              <a:rPr lang="en-US" sz="1400" dirty="0" smtClean="0"/>
              <a:t>  49 </a:t>
            </a:r>
            <a:r>
              <a:rPr lang="en-US" sz="1400" dirty="0"/>
              <a:t>of 61 ARNG Lead BRAC Projects are also Joint Construction</a:t>
            </a:r>
          </a:p>
          <a:p>
            <a:pPr>
              <a:spcBef>
                <a:spcPct val="50000"/>
              </a:spcBef>
              <a:buFont typeface="Arial" pitchFamily="34" charset="0"/>
              <a:buChar char="•"/>
            </a:pPr>
            <a:r>
              <a:rPr lang="en-US" sz="1400" dirty="0" smtClean="0"/>
              <a:t>  OSD (RA) was instrumental in coordinating with OSD Comptroller to ensure execution of the two Texas projects in FY10</a:t>
            </a:r>
          </a:p>
        </p:txBody>
      </p:sp>
      <p:sp>
        <p:nvSpPr>
          <p:cNvPr id="7" name="Rectangle 6"/>
          <p:cNvSpPr/>
          <p:nvPr/>
        </p:nvSpPr>
        <p:spPr>
          <a:xfrm>
            <a:off x="657225" y="5455872"/>
            <a:ext cx="7867650" cy="923330"/>
          </a:xfrm>
          <a:prstGeom prst="rect">
            <a:avLst/>
          </a:prstGeom>
        </p:spPr>
        <p:txBody>
          <a:bodyPr wrap="square">
            <a:spAutoFit/>
          </a:bodyPr>
          <a:lstStyle/>
          <a:p>
            <a:r>
              <a:rPr lang="en-US" dirty="0" smtClean="0"/>
              <a:t>ARNG will comply with DODI 1225.8 and submit a coordinated DD Form 1391 and MOA.  We will ensure the funds are transferred to the project's lead component in a Program Budget Decision/Resource Management Decision.</a:t>
            </a:r>
            <a:endParaRPr lang="en-US" dirty="0"/>
          </a:p>
        </p:txBody>
      </p:sp>
      <p:sp>
        <p:nvSpPr>
          <p:cNvPr id="8" name="Date Placeholder 7"/>
          <p:cNvSpPr>
            <a:spLocks noGrp="1"/>
          </p:cNvSpPr>
          <p:nvPr>
            <p:ph type="dt" sz="half" idx="10"/>
          </p:nvPr>
        </p:nvSpPr>
        <p:spPr/>
        <p:txBody>
          <a:bodyPr/>
          <a:lstStyle/>
          <a:p>
            <a:pPr>
              <a:defRPr/>
            </a:pPr>
            <a:r>
              <a:rPr lang="en-US" smtClean="0">
                <a:solidFill>
                  <a:prstClr val="black">
                    <a:tint val="75000"/>
                  </a:prstClr>
                </a:solidFill>
              </a:rPr>
              <a:t>16 December 2011</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373D56C-796C-45BB-ABEE-6211B98663F6}" type="slidenum">
              <a:rPr lang="en-US" smtClean="0">
                <a:solidFill>
                  <a:prstClr val="black">
                    <a:tint val="75000"/>
                  </a:prstClr>
                </a:solidFill>
              </a:rPr>
              <a:pPr>
                <a:defRPr/>
              </a:pPr>
              <a:t>9</a:t>
            </a:fld>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pPr>
              <a:defRPr/>
            </a:pPr>
            <a:r>
              <a:rPr lang="en-US" dirty="0" smtClean="0">
                <a:solidFill>
                  <a:prstClr val="black">
                    <a:tint val="75000"/>
                  </a:prstClr>
                </a:solidFill>
              </a:rPr>
              <a:t>ARNG-ILI / COL Rick Nord</a:t>
            </a:r>
          </a:p>
        </p:txBody>
      </p:sp>
      <p:graphicFrame>
        <p:nvGraphicFramePr>
          <p:cNvPr id="13" name="Table 12"/>
          <p:cNvGraphicFramePr>
            <a:graphicFrameLocks noGrp="1"/>
          </p:cNvGraphicFramePr>
          <p:nvPr/>
        </p:nvGraphicFramePr>
        <p:xfrm>
          <a:off x="1143000" y="1066800"/>
          <a:ext cx="5159694" cy="4282440"/>
        </p:xfrm>
        <a:graphic>
          <a:graphicData uri="http://schemas.openxmlformats.org/drawingml/2006/table">
            <a:tbl>
              <a:tblPr firstRow="1" bandRow="1">
                <a:tableStyleId>{5C22544A-7EE6-4342-B048-85BDC9FD1C3A}</a:tableStyleId>
              </a:tblPr>
              <a:tblGrid>
                <a:gridCol w="554355"/>
                <a:gridCol w="646748"/>
                <a:gridCol w="1966640"/>
                <a:gridCol w="620351"/>
                <a:gridCol w="1371600"/>
              </a:tblGrid>
              <a:tr h="228600">
                <a:tc>
                  <a:txBody>
                    <a:bodyPr/>
                    <a:lstStyle/>
                    <a:p>
                      <a:pPr algn="ctr"/>
                      <a:r>
                        <a:rPr lang="en-US" sz="1000" dirty="0" smtClean="0"/>
                        <a:t>FY</a:t>
                      </a:r>
                      <a:endParaRPr lang="en-US" sz="1000" dirty="0"/>
                    </a:p>
                  </a:txBody>
                  <a:tcPr/>
                </a:tc>
                <a:tc>
                  <a:txBody>
                    <a:bodyPr/>
                    <a:lstStyle/>
                    <a:p>
                      <a:pPr algn="ctr"/>
                      <a:r>
                        <a:rPr lang="en-US" sz="1000" dirty="0" smtClean="0"/>
                        <a:t>STATE</a:t>
                      </a:r>
                      <a:endParaRPr lang="en-US" sz="1000" dirty="0"/>
                    </a:p>
                  </a:txBody>
                  <a:tcPr/>
                </a:tc>
                <a:tc>
                  <a:txBody>
                    <a:bodyPr/>
                    <a:lstStyle/>
                    <a:p>
                      <a:r>
                        <a:rPr lang="en-US" sz="1000" dirty="0" smtClean="0"/>
                        <a:t>LOCATION</a:t>
                      </a:r>
                      <a:endParaRPr lang="en-US" sz="1000" dirty="0"/>
                    </a:p>
                  </a:txBody>
                  <a:tcPr/>
                </a:tc>
                <a:tc>
                  <a:txBody>
                    <a:bodyPr/>
                    <a:lstStyle/>
                    <a:p>
                      <a:r>
                        <a:rPr lang="en-US" sz="1000" dirty="0" smtClean="0"/>
                        <a:t>TITLE</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PARTNER(S)</a:t>
                      </a:r>
                    </a:p>
                    <a:p>
                      <a:endParaRPr lang="en-US" sz="1000" dirty="0"/>
                    </a:p>
                  </a:txBody>
                  <a:tcPr/>
                </a:tc>
              </a:tr>
              <a:tr h="182880">
                <a:tc>
                  <a:txBody>
                    <a:bodyPr/>
                    <a:lstStyle/>
                    <a:p>
                      <a:pPr algn="ctr"/>
                      <a:r>
                        <a:rPr lang="en-US" sz="900" dirty="0" smtClean="0"/>
                        <a:t>2007</a:t>
                      </a:r>
                      <a:endParaRPr lang="en-US" sz="900" dirty="0"/>
                    </a:p>
                  </a:txBody>
                  <a:tcPr/>
                </a:tc>
                <a:tc>
                  <a:txBody>
                    <a:bodyPr/>
                    <a:lstStyle/>
                    <a:p>
                      <a:pPr algn="ctr"/>
                      <a:r>
                        <a:rPr lang="en-US" sz="900" dirty="0" smtClean="0"/>
                        <a:t>AL</a:t>
                      </a:r>
                      <a:endParaRPr lang="en-US" sz="900" dirty="0"/>
                    </a:p>
                  </a:txBody>
                  <a:tcPr/>
                </a:tc>
                <a:tc>
                  <a:txBody>
                    <a:bodyPr/>
                    <a:lstStyle/>
                    <a:p>
                      <a:r>
                        <a:rPr lang="en-US" sz="900" dirty="0" smtClean="0"/>
                        <a:t>Mobile</a:t>
                      </a:r>
                      <a:endParaRPr lang="en-US" sz="900" dirty="0"/>
                    </a:p>
                  </a:txBody>
                  <a:tcPr/>
                </a:tc>
                <a:tc>
                  <a:txBody>
                    <a:bodyPr/>
                    <a:lstStyle/>
                    <a:p>
                      <a:r>
                        <a:rPr lang="en-US" sz="900" dirty="0" smtClean="0"/>
                        <a:t>AFRC</a:t>
                      </a:r>
                      <a:endParaRPr lang="en-US" sz="900" dirty="0"/>
                    </a:p>
                  </a:txBody>
                  <a:tcPr/>
                </a:tc>
                <a:tc>
                  <a:txBody>
                    <a:bodyPr/>
                    <a:lstStyle/>
                    <a:p>
                      <a:r>
                        <a:rPr lang="en-US" sz="900" dirty="0" smtClean="0"/>
                        <a:t>USMCR</a:t>
                      </a:r>
                      <a:endParaRPr lang="en-US" sz="900" dirty="0"/>
                    </a:p>
                  </a:txBody>
                  <a:tcPr/>
                </a:tc>
              </a:tr>
              <a:tr h="182880">
                <a:tc>
                  <a:txBody>
                    <a:bodyPr/>
                    <a:lstStyle/>
                    <a:p>
                      <a:pPr algn="ctr"/>
                      <a:r>
                        <a:rPr lang="en-US" sz="900" dirty="0" smtClean="0"/>
                        <a:t>2007</a:t>
                      </a:r>
                      <a:endParaRPr lang="en-US" sz="900" dirty="0"/>
                    </a:p>
                  </a:txBody>
                  <a:tcPr/>
                </a:tc>
                <a:tc>
                  <a:txBody>
                    <a:bodyPr/>
                    <a:lstStyle/>
                    <a:p>
                      <a:pPr algn="ctr"/>
                      <a:r>
                        <a:rPr lang="en-US" sz="900" dirty="0" smtClean="0"/>
                        <a:t>CA</a:t>
                      </a:r>
                      <a:endParaRPr lang="en-US" sz="900" dirty="0"/>
                    </a:p>
                  </a:txBody>
                  <a:tcPr/>
                </a:tc>
                <a:tc>
                  <a:txBody>
                    <a:bodyPr/>
                    <a:lstStyle/>
                    <a:p>
                      <a:r>
                        <a:rPr lang="en-US" sz="900" dirty="0" err="1" smtClean="0"/>
                        <a:t>Morena</a:t>
                      </a:r>
                      <a:r>
                        <a:rPr lang="en-US" sz="900" dirty="0" smtClean="0"/>
                        <a:t> Valley</a:t>
                      </a:r>
                      <a:endParaRPr lang="en-US" sz="900" dirty="0"/>
                    </a:p>
                  </a:txBody>
                  <a:tcPr/>
                </a:tc>
                <a:tc>
                  <a:txBody>
                    <a:bodyPr/>
                    <a:lstStyle/>
                    <a:p>
                      <a:r>
                        <a:rPr lang="en-US" sz="900" dirty="0" smtClean="0"/>
                        <a:t>AFRC</a:t>
                      </a:r>
                      <a:endParaRPr lang="en-US" sz="900" dirty="0"/>
                    </a:p>
                  </a:txBody>
                  <a:tcPr/>
                </a:tc>
                <a:tc>
                  <a:txBody>
                    <a:bodyPr/>
                    <a:lstStyle/>
                    <a:p>
                      <a:r>
                        <a:rPr lang="en-US" sz="900" dirty="0" smtClean="0"/>
                        <a:t>USAR, USNR, USMCR</a:t>
                      </a:r>
                      <a:endParaRPr lang="en-US" sz="900" dirty="0"/>
                    </a:p>
                  </a:txBody>
                  <a:tcPr/>
                </a:tc>
              </a:tr>
              <a:tr h="182880">
                <a:tc>
                  <a:txBody>
                    <a:bodyPr/>
                    <a:lstStyle/>
                    <a:p>
                      <a:pPr algn="ctr"/>
                      <a:r>
                        <a:rPr lang="en-US" sz="900" dirty="0" smtClean="0"/>
                        <a:t>2009</a:t>
                      </a:r>
                      <a:endParaRPr lang="en-US" sz="900" dirty="0"/>
                    </a:p>
                  </a:txBody>
                  <a:tcPr/>
                </a:tc>
                <a:tc>
                  <a:txBody>
                    <a:bodyPr/>
                    <a:lstStyle/>
                    <a:p>
                      <a:pPr algn="ctr"/>
                      <a:r>
                        <a:rPr lang="en-US" sz="900" dirty="0" smtClean="0"/>
                        <a:t>GA</a:t>
                      </a:r>
                      <a:endParaRPr lang="en-US" sz="900" dirty="0"/>
                    </a:p>
                  </a:txBody>
                  <a:tcPr/>
                </a:tc>
                <a:tc>
                  <a:txBody>
                    <a:bodyPr/>
                    <a:lstStyle/>
                    <a:p>
                      <a:r>
                        <a:rPr lang="en-US" sz="900" dirty="0" smtClean="0"/>
                        <a:t>Dobbins ARB</a:t>
                      </a:r>
                      <a:endParaRPr lang="en-US" sz="900" dirty="0"/>
                    </a:p>
                  </a:txBody>
                  <a:tcPr/>
                </a:tc>
                <a:tc>
                  <a:txBody>
                    <a:bodyPr/>
                    <a:lstStyle/>
                    <a:p>
                      <a:r>
                        <a:rPr lang="en-US" sz="900" dirty="0" smtClean="0"/>
                        <a:t>AFRC</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2009</a:t>
                      </a:r>
                      <a:endParaRPr lang="en-US" sz="900" dirty="0"/>
                    </a:p>
                  </a:txBody>
                  <a:tcPr/>
                </a:tc>
                <a:tc>
                  <a:txBody>
                    <a:bodyPr/>
                    <a:lstStyle/>
                    <a:p>
                      <a:pPr algn="ctr"/>
                      <a:r>
                        <a:rPr lang="en-US" sz="900" dirty="0" smtClean="0"/>
                        <a:t>IN</a:t>
                      </a:r>
                      <a:endParaRPr lang="en-US" sz="900" dirty="0"/>
                    </a:p>
                  </a:txBody>
                  <a:tcPr/>
                </a:tc>
                <a:tc>
                  <a:txBody>
                    <a:bodyPr/>
                    <a:lstStyle/>
                    <a:p>
                      <a:r>
                        <a:rPr lang="en-US" sz="900" dirty="0" smtClean="0"/>
                        <a:t>Lawrence</a:t>
                      </a:r>
                      <a:endParaRPr lang="en-US" sz="900" dirty="0"/>
                    </a:p>
                  </a:txBody>
                  <a:tcPr/>
                </a:tc>
                <a:tc>
                  <a:txBody>
                    <a:bodyPr/>
                    <a:lstStyle/>
                    <a:p>
                      <a:r>
                        <a:rPr lang="en-US" sz="900" dirty="0" smtClean="0"/>
                        <a:t>RC</a:t>
                      </a:r>
                      <a:endParaRPr lang="en-US" sz="900" dirty="0"/>
                    </a:p>
                  </a:txBody>
                  <a:tcPr/>
                </a:tc>
                <a:tc>
                  <a:txBody>
                    <a:bodyPr/>
                    <a:lstStyle/>
                    <a:p>
                      <a:r>
                        <a:rPr lang="en-US" sz="900" dirty="0" smtClean="0"/>
                        <a:t>USMCR</a:t>
                      </a:r>
                      <a:endParaRPr lang="en-US" sz="900" dirty="0"/>
                    </a:p>
                  </a:txBody>
                  <a:tcPr/>
                </a:tc>
              </a:tr>
              <a:tr h="182880">
                <a:tc>
                  <a:txBody>
                    <a:bodyPr/>
                    <a:lstStyle/>
                    <a:p>
                      <a:pPr algn="ctr"/>
                      <a:r>
                        <a:rPr lang="en-US" sz="900" dirty="0" smtClean="0"/>
                        <a:t>2009</a:t>
                      </a:r>
                      <a:endParaRPr lang="en-US" sz="900" dirty="0"/>
                    </a:p>
                  </a:txBody>
                  <a:tcPr/>
                </a:tc>
                <a:tc>
                  <a:txBody>
                    <a:bodyPr/>
                    <a:lstStyle/>
                    <a:p>
                      <a:pPr algn="ctr"/>
                      <a:r>
                        <a:rPr lang="en-US" sz="900" dirty="0" smtClean="0"/>
                        <a:t>SC</a:t>
                      </a:r>
                      <a:endParaRPr lang="en-US" sz="900" dirty="0"/>
                    </a:p>
                  </a:txBody>
                  <a:tcPr/>
                </a:tc>
                <a:tc>
                  <a:txBody>
                    <a:bodyPr/>
                    <a:lstStyle/>
                    <a:p>
                      <a:r>
                        <a:rPr lang="en-US" sz="900" dirty="0" smtClean="0"/>
                        <a:t>Eastover</a:t>
                      </a:r>
                      <a:endParaRPr lang="en-US" sz="900" dirty="0"/>
                    </a:p>
                  </a:txBody>
                  <a:tcPr/>
                </a:tc>
                <a:tc>
                  <a:txBody>
                    <a:bodyPr/>
                    <a:lstStyle/>
                    <a:p>
                      <a:r>
                        <a:rPr lang="en-US" sz="900" dirty="0" smtClean="0"/>
                        <a:t>JFHQ</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2009</a:t>
                      </a:r>
                      <a:endParaRPr lang="en-US" sz="900" dirty="0"/>
                    </a:p>
                  </a:txBody>
                  <a:tcPr/>
                </a:tc>
                <a:tc>
                  <a:txBody>
                    <a:bodyPr/>
                    <a:lstStyle/>
                    <a:p>
                      <a:pPr algn="ctr"/>
                      <a:r>
                        <a:rPr lang="en-US" sz="900" dirty="0" smtClean="0"/>
                        <a:t>SD</a:t>
                      </a:r>
                      <a:endParaRPr lang="en-US" sz="900" dirty="0"/>
                    </a:p>
                  </a:txBody>
                  <a:tcPr/>
                </a:tc>
                <a:tc>
                  <a:txBody>
                    <a:bodyPr/>
                    <a:lstStyle/>
                    <a:p>
                      <a:r>
                        <a:rPr lang="en-US" sz="900" dirty="0" smtClean="0"/>
                        <a:t>Rapid City</a:t>
                      </a:r>
                      <a:endParaRPr lang="en-US" sz="900" dirty="0"/>
                    </a:p>
                  </a:txBody>
                  <a:tcPr/>
                </a:tc>
                <a:tc>
                  <a:txBody>
                    <a:bodyPr/>
                    <a:lstStyle/>
                    <a:p>
                      <a:r>
                        <a:rPr lang="en-US" sz="900" dirty="0" smtClean="0"/>
                        <a:t>AFRC</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2010</a:t>
                      </a:r>
                      <a:endParaRPr lang="en-US" sz="900" dirty="0"/>
                    </a:p>
                  </a:txBody>
                  <a:tcPr/>
                </a:tc>
                <a:tc>
                  <a:txBody>
                    <a:bodyPr/>
                    <a:lstStyle/>
                    <a:p>
                      <a:pPr algn="ctr"/>
                      <a:r>
                        <a:rPr lang="en-US" sz="900" dirty="0" smtClean="0"/>
                        <a:t>MA</a:t>
                      </a:r>
                      <a:endParaRPr lang="en-US" sz="900" dirty="0"/>
                    </a:p>
                  </a:txBody>
                  <a:tcPr/>
                </a:tc>
                <a:tc>
                  <a:txBody>
                    <a:bodyPr/>
                    <a:lstStyle/>
                    <a:p>
                      <a:r>
                        <a:rPr lang="en-US" sz="900" dirty="0" smtClean="0"/>
                        <a:t>Milford</a:t>
                      </a:r>
                      <a:endParaRPr lang="en-US" sz="900" dirty="0"/>
                    </a:p>
                  </a:txBody>
                  <a:tcPr/>
                </a:tc>
                <a:tc>
                  <a:txBody>
                    <a:bodyPr/>
                    <a:lstStyle/>
                    <a:p>
                      <a:r>
                        <a:rPr lang="en-US" sz="900" dirty="0" smtClean="0"/>
                        <a:t>AFRC</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2010</a:t>
                      </a:r>
                      <a:endParaRPr lang="en-US" sz="900" dirty="0"/>
                    </a:p>
                  </a:txBody>
                  <a:tcPr/>
                </a:tc>
                <a:tc>
                  <a:txBody>
                    <a:bodyPr/>
                    <a:lstStyle/>
                    <a:p>
                      <a:pPr algn="ctr"/>
                      <a:r>
                        <a:rPr lang="en-US" sz="900" dirty="0" smtClean="0"/>
                        <a:t>NE</a:t>
                      </a:r>
                      <a:endParaRPr lang="en-US" sz="900" dirty="0"/>
                    </a:p>
                  </a:txBody>
                  <a:tcPr/>
                </a:tc>
                <a:tc>
                  <a:txBody>
                    <a:bodyPr/>
                    <a:lstStyle/>
                    <a:p>
                      <a:r>
                        <a:rPr lang="en-US" sz="900" dirty="0" smtClean="0"/>
                        <a:t>Lincoln</a:t>
                      </a:r>
                      <a:endParaRPr lang="en-US" sz="900" dirty="0"/>
                    </a:p>
                  </a:txBody>
                  <a:tcPr/>
                </a:tc>
                <a:tc>
                  <a:txBody>
                    <a:bodyPr/>
                    <a:lstStyle/>
                    <a:p>
                      <a:r>
                        <a:rPr lang="en-US" sz="900" dirty="0" smtClean="0"/>
                        <a:t>RC</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2010</a:t>
                      </a:r>
                      <a:endParaRPr lang="en-US" sz="900" dirty="0"/>
                    </a:p>
                  </a:txBody>
                  <a:tcPr/>
                </a:tc>
                <a:tc>
                  <a:txBody>
                    <a:bodyPr/>
                    <a:lstStyle/>
                    <a:p>
                      <a:pPr algn="ctr"/>
                      <a:r>
                        <a:rPr lang="en-US" sz="900" dirty="0" smtClean="0"/>
                        <a:t>TX</a:t>
                      </a:r>
                      <a:endParaRPr lang="en-US" sz="900" dirty="0"/>
                    </a:p>
                  </a:txBody>
                  <a:tcPr/>
                </a:tc>
                <a:tc>
                  <a:txBody>
                    <a:bodyPr/>
                    <a:lstStyle/>
                    <a:p>
                      <a:r>
                        <a:rPr lang="en-US" sz="900" dirty="0" smtClean="0"/>
                        <a:t>Bergstrom Airport</a:t>
                      </a:r>
                      <a:endParaRPr lang="en-US" sz="900" dirty="0"/>
                    </a:p>
                  </a:txBody>
                  <a:tcPr/>
                </a:tc>
                <a:tc>
                  <a:txBody>
                    <a:bodyPr/>
                    <a:lstStyle/>
                    <a:p>
                      <a:r>
                        <a:rPr lang="en-US" sz="900" dirty="0" smtClean="0"/>
                        <a:t>FMS</a:t>
                      </a:r>
                      <a:endParaRPr lang="en-US" sz="900" dirty="0"/>
                    </a:p>
                  </a:txBody>
                  <a:tcPr/>
                </a:tc>
                <a:tc>
                  <a:txBody>
                    <a:bodyPr/>
                    <a:lstStyle/>
                    <a:p>
                      <a:r>
                        <a:rPr lang="en-US" sz="900" dirty="0" smtClean="0"/>
                        <a:t>USAR</a:t>
                      </a:r>
                      <a:endParaRPr lang="en-US" sz="900" dirty="0"/>
                    </a:p>
                  </a:txBody>
                  <a:tcPr/>
                </a:tc>
              </a:tr>
              <a:tr h="182880">
                <a:tc>
                  <a:txBody>
                    <a:bodyPr/>
                    <a:lstStyle/>
                    <a:p>
                      <a:pPr algn="ctr"/>
                      <a:r>
                        <a:rPr lang="en-US" sz="900" dirty="0" smtClean="0"/>
                        <a:t>2010</a:t>
                      </a:r>
                      <a:endParaRPr lang="en-US" sz="900" dirty="0"/>
                    </a:p>
                  </a:txBody>
                  <a:tcPr/>
                </a:tc>
                <a:tc>
                  <a:txBody>
                    <a:bodyPr/>
                    <a:lstStyle/>
                    <a:p>
                      <a:pPr algn="ctr"/>
                      <a:r>
                        <a:rPr lang="en-US" sz="900" dirty="0" smtClean="0"/>
                        <a:t>TX</a:t>
                      </a:r>
                      <a:endParaRPr lang="en-US" sz="900" dirty="0"/>
                    </a:p>
                  </a:txBody>
                  <a:tcPr/>
                </a:tc>
                <a:tc>
                  <a:txBody>
                    <a:bodyPr/>
                    <a:lstStyle/>
                    <a:p>
                      <a:r>
                        <a:rPr lang="en-US" sz="900" dirty="0" smtClean="0"/>
                        <a:t>Bergstrom Airport</a:t>
                      </a:r>
                      <a:endParaRPr lang="en-US" sz="900" dirty="0"/>
                    </a:p>
                  </a:txBody>
                  <a:tcPr/>
                </a:tc>
                <a:tc>
                  <a:txBody>
                    <a:bodyPr/>
                    <a:lstStyle/>
                    <a:p>
                      <a:r>
                        <a:rPr lang="en-US" sz="900" dirty="0" smtClean="0"/>
                        <a:t>AFRC</a:t>
                      </a:r>
                      <a:endParaRPr lang="en-US" sz="900" dirty="0"/>
                    </a:p>
                  </a:txBody>
                  <a:tcPr/>
                </a:tc>
                <a:tc>
                  <a:txBody>
                    <a:bodyPr/>
                    <a:lstStyle/>
                    <a:p>
                      <a:r>
                        <a:rPr lang="en-US" sz="900" dirty="0" smtClean="0"/>
                        <a:t>USAR, USNR, USMCR</a:t>
                      </a:r>
                      <a:endParaRPr lang="en-US" sz="900" dirty="0"/>
                    </a:p>
                  </a:txBody>
                  <a:tcPr/>
                </a:tc>
              </a:tr>
              <a:tr h="182880">
                <a:tc>
                  <a:txBody>
                    <a:bodyPr/>
                    <a:lstStyle/>
                    <a:p>
                      <a:pPr algn="ctr"/>
                      <a:r>
                        <a:rPr lang="en-US" sz="900" dirty="0" smtClean="0"/>
                        <a:t>2011</a:t>
                      </a:r>
                      <a:endParaRPr lang="en-US" sz="900" dirty="0"/>
                    </a:p>
                  </a:txBody>
                  <a:tcPr/>
                </a:tc>
                <a:tc>
                  <a:txBody>
                    <a:bodyPr/>
                    <a:lstStyle/>
                    <a:p>
                      <a:pPr algn="ctr"/>
                      <a:r>
                        <a:rPr lang="en-US" sz="900" dirty="0" smtClean="0"/>
                        <a:t>DE</a:t>
                      </a:r>
                      <a:endParaRPr lang="en-US" sz="900" dirty="0"/>
                    </a:p>
                  </a:txBody>
                  <a:tcPr/>
                </a:tc>
                <a:tc>
                  <a:txBody>
                    <a:bodyPr/>
                    <a:lstStyle/>
                    <a:p>
                      <a:r>
                        <a:rPr lang="en-US" sz="900" dirty="0" smtClean="0"/>
                        <a:t>New Castle</a:t>
                      </a:r>
                      <a:endParaRPr lang="en-US" sz="900" dirty="0"/>
                    </a:p>
                  </a:txBody>
                  <a:tcPr/>
                </a:tc>
                <a:tc>
                  <a:txBody>
                    <a:bodyPr/>
                    <a:lstStyle/>
                    <a:p>
                      <a:r>
                        <a:rPr lang="en-US" sz="900" dirty="0" smtClean="0"/>
                        <a:t>AFRC</a:t>
                      </a:r>
                      <a:endParaRPr lang="en-US" sz="900" dirty="0"/>
                    </a:p>
                  </a:txBody>
                  <a:tcPr/>
                </a:tc>
                <a:tc>
                  <a:txBody>
                    <a:bodyPr/>
                    <a:lstStyle/>
                    <a:p>
                      <a:r>
                        <a:rPr lang="en-US" sz="900" dirty="0" smtClean="0"/>
                        <a:t>ANG, USNR</a:t>
                      </a:r>
                      <a:endParaRPr lang="en-US" sz="900" dirty="0"/>
                    </a:p>
                  </a:txBody>
                  <a:tcPr/>
                </a:tc>
              </a:tr>
              <a:tr h="182880">
                <a:tc>
                  <a:txBody>
                    <a:bodyPr/>
                    <a:lstStyle/>
                    <a:p>
                      <a:pPr algn="ctr"/>
                      <a:r>
                        <a:rPr lang="en-US" sz="900" dirty="0" smtClean="0"/>
                        <a:t>2011</a:t>
                      </a:r>
                      <a:endParaRPr lang="en-US" sz="900" dirty="0"/>
                    </a:p>
                  </a:txBody>
                  <a:tcPr/>
                </a:tc>
                <a:tc>
                  <a:txBody>
                    <a:bodyPr/>
                    <a:lstStyle/>
                    <a:p>
                      <a:pPr algn="ctr"/>
                      <a:r>
                        <a:rPr lang="en-US" sz="900" dirty="0" smtClean="0"/>
                        <a:t>MA</a:t>
                      </a:r>
                      <a:endParaRPr lang="en-US" sz="900" dirty="0"/>
                    </a:p>
                  </a:txBody>
                  <a:tcPr/>
                </a:tc>
                <a:tc>
                  <a:txBody>
                    <a:bodyPr/>
                    <a:lstStyle/>
                    <a:p>
                      <a:r>
                        <a:rPr lang="en-US" sz="900" dirty="0" err="1" smtClean="0"/>
                        <a:t>Hanscom</a:t>
                      </a:r>
                      <a:r>
                        <a:rPr lang="en-US" sz="900" dirty="0" smtClean="0"/>
                        <a:t> AFB</a:t>
                      </a:r>
                      <a:endParaRPr lang="en-US" sz="900" dirty="0"/>
                    </a:p>
                  </a:txBody>
                  <a:tcPr/>
                </a:tc>
                <a:tc>
                  <a:txBody>
                    <a:bodyPr/>
                    <a:lstStyle/>
                    <a:p>
                      <a:r>
                        <a:rPr lang="en-US" sz="900" dirty="0" smtClean="0"/>
                        <a:t>AFRC</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2011</a:t>
                      </a:r>
                      <a:endParaRPr lang="en-US" sz="900" dirty="0"/>
                    </a:p>
                  </a:txBody>
                  <a:tcPr/>
                </a:tc>
                <a:tc>
                  <a:txBody>
                    <a:bodyPr/>
                    <a:lstStyle/>
                    <a:p>
                      <a:pPr algn="ctr"/>
                      <a:r>
                        <a:rPr lang="en-US" sz="900" dirty="0" smtClean="0"/>
                        <a:t>VI</a:t>
                      </a:r>
                      <a:endParaRPr lang="en-US" sz="900" dirty="0"/>
                    </a:p>
                  </a:txBody>
                  <a:tcPr/>
                </a:tc>
                <a:tc>
                  <a:txBody>
                    <a:bodyPr/>
                    <a:lstStyle/>
                    <a:p>
                      <a:r>
                        <a:rPr lang="en-US" sz="900" dirty="0" smtClean="0"/>
                        <a:t>St. Croix</a:t>
                      </a:r>
                      <a:endParaRPr lang="en-US" sz="900" dirty="0"/>
                    </a:p>
                  </a:txBody>
                  <a:tcPr/>
                </a:tc>
                <a:tc>
                  <a:txBody>
                    <a:bodyPr/>
                    <a:lstStyle/>
                    <a:p>
                      <a:r>
                        <a:rPr lang="en-US" sz="900" dirty="0" smtClean="0"/>
                        <a:t>RC</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2012</a:t>
                      </a:r>
                      <a:endParaRPr lang="en-US" sz="900" dirty="0"/>
                    </a:p>
                  </a:txBody>
                  <a:tcPr/>
                </a:tc>
                <a:tc>
                  <a:txBody>
                    <a:bodyPr/>
                    <a:lstStyle/>
                    <a:p>
                      <a:pPr algn="ctr"/>
                      <a:r>
                        <a:rPr lang="en-US" sz="900" dirty="0" smtClean="0"/>
                        <a:t>IN</a:t>
                      </a:r>
                      <a:endParaRPr lang="en-US" sz="900" dirty="0"/>
                    </a:p>
                  </a:txBody>
                  <a:tcPr/>
                </a:tc>
                <a:tc>
                  <a:txBody>
                    <a:bodyPr/>
                    <a:lstStyle/>
                    <a:p>
                      <a:r>
                        <a:rPr lang="en-US" sz="900" dirty="0" smtClean="0"/>
                        <a:t>Indianapolis</a:t>
                      </a:r>
                      <a:endParaRPr lang="en-US" sz="900" dirty="0"/>
                    </a:p>
                  </a:txBody>
                  <a:tcPr/>
                </a:tc>
                <a:tc>
                  <a:txBody>
                    <a:bodyPr/>
                    <a:lstStyle/>
                    <a:p>
                      <a:r>
                        <a:rPr lang="en-US" sz="900" dirty="0" smtClean="0"/>
                        <a:t>JFHQ</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2014</a:t>
                      </a:r>
                      <a:endParaRPr lang="en-US" sz="900" dirty="0"/>
                    </a:p>
                  </a:txBody>
                  <a:tcPr/>
                </a:tc>
                <a:tc>
                  <a:txBody>
                    <a:bodyPr/>
                    <a:lstStyle/>
                    <a:p>
                      <a:pPr algn="ctr"/>
                      <a:r>
                        <a:rPr lang="en-US" sz="900" dirty="0" smtClean="0"/>
                        <a:t>ME</a:t>
                      </a:r>
                      <a:endParaRPr lang="en-US" sz="900" dirty="0"/>
                    </a:p>
                  </a:txBody>
                  <a:tcPr/>
                </a:tc>
                <a:tc>
                  <a:txBody>
                    <a:bodyPr/>
                    <a:lstStyle/>
                    <a:p>
                      <a:r>
                        <a:rPr lang="en-US" sz="900" dirty="0" smtClean="0"/>
                        <a:t>Augusta</a:t>
                      </a:r>
                      <a:endParaRPr lang="en-US" sz="900" dirty="0"/>
                    </a:p>
                  </a:txBody>
                  <a:tcPr/>
                </a:tc>
                <a:tc>
                  <a:txBody>
                    <a:bodyPr/>
                    <a:lstStyle/>
                    <a:p>
                      <a:r>
                        <a:rPr lang="en-US" sz="900" dirty="0" smtClean="0"/>
                        <a:t>JFHQ</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2016</a:t>
                      </a:r>
                      <a:endParaRPr lang="en-US" sz="900" dirty="0"/>
                    </a:p>
                  </a:txBody>
                  <a:tcPr/>
                </a:tc>
                <a:tc>
                  <a:txBody>
                    <a:bodyPr/>
                    <a:lstStyle/>
                    <a:p>
                      <a:pPr algn="ctr"/>
                      <a:r>
                        <a:rPr lang="en-US" sz="900" dirty="0" smtClean="0"/>
                        <a:t>VA</a:t>
                      </a:r>
                      <a:endParaRPr lang="en-US" sz="900" dirty="0"/>
                    </a:p>
                  </a:txBody>
                  <a:tcPr/>
                </a:tc>
                <a:tc>
                  <a:txBody>
                    <a:bodyPr/>
                    <a:lstStyle/>
                    <a:p>
                      <a:r>
                        <a:rPr lang="en-US" sz="900" dirty="0" smtClean="0"/>
                        <a:t>Sandston</a:t>
                      </a:r>
                      <a:endParaRPr lang="en-US" sz="900" dirty="0"/>
                    </a:p>
                  </a:txBody>
                  <a:tcPr/>
                </a:tc>
                <a:tc>
                  <a:txBody>
                    <a:bodyPr/>
                    <a:lstStyle/>
                    <a:p>
                      <a:r>
                        <a:rPr lang="en-US" sz="900" dirty="0" smtClean="0"/>
                        <a:t>JFHQ</a:t>
                      </a:r>
                      <a:endParaRPr lang="en-US" sz="900" dirty="0"/>
                    </a:p>
                  </a:txBody>
                  <a:tcPr/>
                </a:tc>
                <a:tc>
                  <a:txBody>
                    <a:bodyPr/>
                    <a:lstStyle/>
                    <a:p>
                      <a:r>
                        <a:rPr lang="en-US" sz="900" dirty="0" smtClean="0"/>
                        <a:t>ANG</a:t>
                      </a:r>
                      <a:endParaRPr lang="en-US" sz="900" dirty="0"/>
                    </a:p>
                  </a:txBody>
                  <a:tcPr/>
                </a:tc>
              </a:tr>
              <a:tr h="182880">
                <a:tc>
                  <a:txBody>
                    <a:bodyPr/>
                    <a:lstStyle/>
                    <a:p>
                      <a:pPr algn="ctr"/>
                      <a:r>
                        <a:rPr lang="en-US" sz="900" dirty="0" smtClean="0"/>
                        <a:t>2017</a:t>
                      </a:r>
                      <a:endParaRPr lang="en-US" sz="900" dirty="0"/>
                    </a:p>
                  </a:txBody>
                  <a:tcPr/>
                </a:tc>
                <a:tc>
                  <a:txBody>
                    <a:bodyPr/>
                    <a:lstStyle/>
                    <a:p>
                      <a:pPr algn="ctr"/>
                      <a:r>
                        <a:rPr lang="en-US" sz="900" dirty="0" smtClean="0"/>
                        <a:t>IA</a:t>
                      </a:r>
                      <a:endParaRPr lang="en-US" sz="900" dirty="0"/>
                    </a:p>
                  </a:txBody>
                  <a:tcPr/>
                </a:tc>
                <a:tc>
                  <a:txBody>
                    <a:bodyPr/>
                    <a:lstStyle/>
                    <a:p>
                      <a:r>
                        <a:rPr lang="en-US" sz="900" dirty="0" smtClean="0"/>
                        <a:t>Davenport</a:t>
                      </a:r>
                      <a:endParaRPr lang="en-US" sz="900" dirty="0"/>
                    </a:p>
                  </a:txBody>
                  <a:tcPr/>
                </a:tc>
                <a:tc>
                  <a:txBody>
                    <a:bodyPr/>
                    <a:lstStyle/>
                    <a:p>
                      <a:r>
                        <a:rPr lang="en-US" sz="900" dirty="0" smtClean="0"/>
                        <a:t>AFRC</a:t>
                      </a:r>
                      <a:endParaRPr lang="en-US" sz="900" dirty="0"/>
                    </a:p>
                  </a:txBody>
                  <a:tcPr/>
                </a:tc>
                <a:tc>
                  <a:txBody>
                    <a:bodyPr/>
                    <a:lstStyle/>
                    <a:p>
                      <a:r>
                        <a:rPr lang="en-US" sz="900" dirty="0" smtClean="0"/>
                        <a:t>USAR</a:t>
                      </a:r>
                      <a:endParaRPr lang="en-US" sz="9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1129</TotalTime>
  <Words>2089</Words>
  <Application>Microsoft Office PowerPoint</Application>
  <PresentationFormat>On-screen Show (4:3)</PresentationFormat>
  <Paragraphs>403</Paragraphs>
  <Slides>22</Slides>
  <Notes>17</Notes>
  <HiddenSlides>0</HiddenSlides>
  <MMClips>0</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22</vt:i4>
      </vt:variant>
    </vt:vector>
  </HeadingPairs>
  <TitlesOfParts>
    <vt:vector size="28" baseType="lpstr">
      <vt:lpstr>Custom Design</vt:lpstr>
      <vt:lpstr>1_Office Theme</vt:lpstr>
      <vt:lpstr>Clip</vt:lpstr>
      <vt:lpstr>Worksheet</vt:lpstr>
      <vt:lpstr>Microsoft Office Excel 97-2003 Worksheet</vt:lpstr>
      <vt:lpstr>Chart</vt:lpstr>
      <vt:lpstr>Slide 1</vt:lpstr>
      <vt:lpstr>Slide 2</vt:lpstr>
      <vt:lpstr>Slide 3</vt:lpstr>
      <vt:lpstr>Slide 4</vt:lpstr>
      <vt:lpstr>Slide 5</vt:lpstr>
      <vt:lpstr>Slide 6</vt:lpstr>
      <vt:lpstr>Slide 7</vt:lpstr>
      <vt:lpstr>Slide 8</vt:lpstr>
      <vt:lpstr>Slide 9</vt:lpstr>
      <vt:lpstr>ARNG Aging Facilities</vt:lpstr>
      <vt:lpstr>ARNG Aging RCs</vt:lpstr>
      <vt:lpstr>Aging Readiness Centers</vt:lpstr>
      <vt:lpstr>Army Facility Investment Strategy and Army Stationing 2020</vt:lpstr>
      <vt:lpstr>Readiness Center Transformation Study</vt:lpstr>
      <vt:lpstr>ARNG, AGAUS/CofG/TAG Strategy Crosswalk</vt:lpstr>
      <vt:lpstr>Slide 16</vt:lpstr>
      <vt:lpstr>FUTURE BRAC </vt:lpstr>
      <vt:lpstr>Facility Operations</vt:lpstr>
      <vt:lpstr>Sustainment</vt:lpstr>
      <vt:lpstr>Restoration and Modernization</vt:lpstr>
      <vt:lpstr>Energy Program</vt:lpstr>
      <vt:lpstr>Slide 22</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Melvin.L.Cushman</dc:creator>
  <cp:lastModifiedBy>SJameson</cp:lastModifiedBy>
  <cp:revision>122</cp:revision>
  <dcterms:created xsi:type="dcterms:W3CDTF">2011-10-26T11:24:48Z</dcterms:created>
  <dcterms:modified xsi:type="dcterms:W3CDTF">2011-12-15T14:15:41Z</dcterms:modified>
</cp:coreProperties>
</file>